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4006" r:id="rId2"/>
  </p:sldMasterIdLst>
  <p:notesMasterIdLst>
    <p:notesMasterId r:id="rId36"/>
  </p:notesMasterIdLst>
  <p:sldIdLst>
    <p:sldId id="284" r:id="rId3"/>
    <p:sldId id="456" r:id="rId4"/>
    <p:sldId id="487" r:id="rId5"/>
    <p:sldId id="486" r:id="rId6"/>
    <p:sldId id="498" r:id="rId7"/>
    <p:sldId id="517" r:id="rId8"/>
    <p:sldId id="513" r:id="rId9"/>
    <p:sldId id="514" r:id="rId10"/>
    <p:sldId id="515" r:id="rId11"/>
    <p:sldId id="516" r:id="rId12"/>
    <p:sldId id="518" r:id="rId13"/>
    <p:sldId id="497" r:id="rId14"/>
    <p:sldId id="491" r:id="rId15"/>
    <p:sldId id="460" r:id="rId16"/>
    <p:sldId id="461" r:id="rId17"/>
    <p:sldId id="475" r:id="rId18"/>
    <p:sldId id="453" r:id="rId19"/>
    <p:sldId id="435" r:id="rId20"/>
    <p:sldId id="485" r:id="rId21"/>
    <p:sldId id="484" r:id="rId22"/>
    <p:sldId id="490" r:id="rId23"/>
    <p:sldId id="489" r:id="rId24"/>
    <p:sldId id="493" r:id="rId25"/>
    <p:sldId id="511" r:id="rId26"/>
    <p:sldId id="512" r:id="rId27"/>
    <p:sldId id="500" r:id="rId28"/>
    <p:sldId id="501" r:id="rId29"/>
    <p:sldId id="502" r:id="rId30"/>
    <p:sldId id="509" r:id="rId31"/>
    <p:sldId id="479" r:id="rId32"/>
    <p:sldId id="494" r:id="rId33"/>
    <p:sldId id="495" r:id="rId34"/>
    <p:sldId id="496" r:id="rId35"/>
  </p:sldIdLst>
  <p:sldSz cx="9144000" cy="6858000" type="screen4x3"/>
  <p:notesSz cx="7315200" cy="9601200"/>
  <p:embeddedFontLst>
    <p:embeddedFont>
      <p:font typeface="Euclid Symbol" panose="05050102010706020507" pitchFamily="18" charset="2"/>
      <p:regular r:id="rId37"/>
      <p:bold r:id="rId38"/>
      <p:italic r:id="rId39"/>
      <p:boldItalic r:id="rId40"/>
    </p:embeddedFont>
    <p:embeddedFont>
      <p:font typeface="Cambria" panose="02040503050406030204" pitchFamily="18" charset="0"/>
      <p:regular r:id="rId41"/>
      <p:bold r:id="rId42"/>
      <p:italic r:id="rId43"/>
      <p:boldItalic r:id="rId44"/>
    </p:embeddedFont>
    <p:embeddedFont>
      <p:font typeface="Cambria Math" panose="02040503050406030204" pitchFamily="18" charset="0"/>
      <p:regular r:id="rId45"/>
    </p:embeddedFont>
    <p:embeddedFont>
      <p:font typeface="Microsoft Sans Serif" panose="020B0604020202020204" pitchFamily="34" charset="0"/>
      <p:regular r:id="rId46"/>
    </p:embeddedFont>
    <p:embeddedFont>
      <p:font typeface="MT Extra" panose="05050102010205020202" pitchFamily="18" charset="2"/>
      <p:regular r:id="rId47"/>
    </p:embeddedFont>
    <p:embeddedFont>
      <p:font typeface="Arial Unicode MS" panose="020B0604020202020204" pitchFamily="34" charset="-128"/>
      <p:regular r:id="rId48"/>
    </p:embeddedFont>
    <p:embeddedFont>
      <p:font typeface="Calibri" panose="020F0502020204030204" pitchFamily="34" charset="0"/>
      <p:regular r:id="rId49"/>
      <p:bold r:id="rId50"/>
      <p:italic r:id="rId51"/>
      <p:boldItalic r:id="rId52"/>
    </p:embeddedFont>
  </p:embeddedFontLst>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33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3958" autoAdjust="0"/>
  </p:normalViewPr>
  <p:slideViewPr>
    <p:cSldViewPr>
      <p:cViewPr>
        <p:scale>
          <a:sx n="77" d="100"/>
          <a:sy n="77" d="100"/>
        </p:scale>
        <p:origin x="-396" y="-126"/>
      </p:cViewPr>
      <p:guideLst>
        <p:guide orient="horz" pos="2704"/>
        <p:guide pos="2880"/>
      </p:guideLst>
    </p:cSldViewPr>
  </p:slideViewPr>
  <p:notesTextViewPr>
    <p:cViewPr>
      <p:scale>
        <a:sx n="100" d="100"/>
        <a:sy n="100" d="100"/>
      </p:scale>
      <p:origin x="0" y="0"/>
    </p:cViewPr>
  </p:notesTextViewPr>
  <p:sorterViewPr>
    <p:cViewPr>
      <p:scale>
        <a:sx n="66" d="100"/>
        <a:sy n="66" d="100"/>
      </p:scale>
      <p:origin x="0" y="22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fb5d_2\Box%20Sync\NabABba\Physics\SMPARAM_Vg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fb5d_2\Box%20Sync\NabABba\Physics\SMPARAM_Vg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fb5d_2\Box%20Sync\NabABba\Physics\CKM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30597219431097"/>
          <c:y val="0.13079988933007305"/>
          <c:w val="0.78748768472906416"/>
          <c:h val="0.69100118895394491"/>
        </c:manualLayout>
      </c:layout>
      <c:scatterChart>
        <c:scatterStyle val="lineMarker"/>
        <c:varyColors val="0"/>
        <c:ser>
          <c:idx val="2"/>
          <c:order val="1"/>
          <c:tx>
            <c:v>material bottle</c:v>
          </c:tx>
          <c:spPr>
            <a:ln w="28575">
              <a:noFill/>
            </a:ln>
          </c:spPr>
          <c:marker>
            <c:symbol val="circle"/>
            <c:size val="5"/>
            <c:spPr>
              <a:noFill/>
              <a:ln w="19050">
                <a:solidFill>
                  <a:srgbClr val="FF0000"/>
                </a:solidFill>
              </a:ln>
            </c:spPr>
          </c:marker>
          <c:dLbls>
            <c:delete val="1"/>
          </c:dLbls>
          <c:errBars>
            <c:errDir val="y"/>
            <c:errBarType val="both"/>
            <c:errValType val="cust"/>
            <c:noEndCap val="1"/>
            <c:plus>
              <c:numRef>
                <c:f>'Neutron Lifetime'!$D$56:$D$61</c:f>
                <c:numCache>
                  <c:formatCode>General</c:formatCode>
                  <c:ptCount val="6"/>
                  <c:pt idx="0">
                    <c:v>2.7</c:v>
                  </c:pt>
                  <c:pt idx="1">
                    <c:v>0.76</c:v>
                  </c:pt>
                  <c:pt idx="2">
                    <c:v>1.8</c:v>
                  </c:pt>
                  <c:pt idx="3">
                    <c:v>2.0518284528683193</c:v>
                  </c:pt>
                  <c:pt idx="4">
                    <c:v>1.2041594578792296</c:v>
                  </c:pt>
                  <c:pt idx="5">
                    <c:v>1.2</c:v>
                  </c:pt>
                </c:numCache>
              </c:numRef>
            </c:plus>
            <c:minus>
              <c:numRef>
                <c:f>'Neutron Lifetime'!$D$56:$D$61</c:f>
                <c:numCache>
                  <c:formatCode>General</c:formatCode>
                  <c:ptCount val="6"/>
                  <c:pt idx="0">
                    <c:v>2.7</c:v>
                  </c:pt>
                  <c:pt idx="1">
                    <c:v>0.76</c:v>
                  </c:pt>
                  <c:pt idx="2">
                    <c:v>1.8</c:v>
                  </c:pt>
                  <c:pt idx="3">
                    <c:v>2.0518284528683193</c:v>
                  </c:pt>
                  <c:pt idx="4">
                    <c:v>1.2041594578792296</c:v>
                  </c:pt>
                  <c:pt idx="5">
                    <c:v>1.2</c:v>
                  </c:pt>
                </c:numCache>
              </c:numRef>
            </c:minus>
            <c:spPr>
              <a:ln w="25400">
                <a:solidFill>
                  <a:srgbClr val="FF0000"/>
                </a:solidFill>
                <a:prstDash val="solid"/>
              </a:ln>
            </c:spPr>
          </c:errBars>
          <c:xVal>
            <c:numRef>
              <c:f>'Neutron Lifetime'!$B$56:$B$61</c:f>
              <c:numCache>
                <c:formatCode>General</c:formatCode>
                <c:ptCount val="6"/>
                <c:pt idx="0">
                  <c:v>1993</c:v>
                </c:pt>
                <c:pt idx="1">
                  <c:v>2005.5</c:v>
                </c:pt>
                <c:pt idx="2">
                  <c:v>2010</c:v>
                </c:pt>
                <c:pt idx="3">
                  <c:v>2012</c:v>
                </c:pt>
                <c:pt idx="4">
                  <c:v>2012.5</c:v>
                </c:pt>
                <c:pt idx="5">
                  <c:v>2015</c:v>
                </c:pt>
              </c:numCache>
            </c:numRef>
          </c:xVal>
          <c:yVal>
            <c:numRef>
              <c:f>'Neutron Lifetime'!$C$56:$C$61</c:f>
              <c:numCache>
                <c:formatCode>General</c:formatCode>
                <c:ptCount val="6"/>
                <c:pt idx="0">
                  <c:v>882.6</c:v>
                </c:pt>
                <c:pt idx="1">
                  <c:v>878.5</c:v>
                </c:pt>
                <c:pt idx="2">
                  <c:v>880.7</c:v>
                </c:pt>
                <c:pt idx="3">
                  <c:v>882.5</c:v>
                </c:pt>
                <c:pt idx="4">
                  <c:v>881.6</c:v>
                </c:pt>
                <c:pt idx="5">
                  <c:v>880.2</c:v>
                </c:pt>
              </c:numCache>
            </c:numRef>
          </c:yVal>
          <c:smooth val="0"/>
        </c:ser>
        <c:ser>
          <c:idx val="1"/>
          <c:order val="2"/>
          <c:tx>
            <c:v>not used</c:v>
          </c:tx>
          <c:spPr>
            <a:ln w="28575">
              <a:noFill/>
            </a:ln>
          </c:spPr>
          <c:marker>
            <c:symbol val="square"/>
            <c:size val="5"/>
            <c:spPr>
              <a:solidFill>
                <a:schemeClr val="tx1"/>
              </a:solidFill>
              <a:ln>
                <a:solidFill>
                  <a:schemeClr val="tx1"/>
                </a:solidFill>
              </a:ln>
            </c:spPr>
          </c:marker>
          <c:dLbls>
            <c:delete val="1"/>
          </c:dLbls>
          <c:errBars>
            <c:errDir val="y"/>
            <c:errBarType val="both"/>
            <c:errValType val="cust"/>
            <c:noEndCap val="1"/>
            <c:plus>
              <c:numRef>
                <c:f>'Neutron Lifetime'!$D$2:$D$7</c:f>
                <c:numCache>
                  <c:formatCode>General</c:formatCode>
                  <c:ptCount val="6"/>
                  <c:pt idx="0">
                    <c:v>9</c:v>
                  </c:pt>
                  <c:pt idx="1">
                    <c:v>3</c:v>
                  </c:pt>
                  <c:pt idx="2">
                    <c:v>3.3</c:v>
                  </c:pt>
                  <c:pt idx="3">
                    <c:v>3.4176014981270129</c:v>
                  </c:pt>
                  <c:pt idx="4">
                    <c:v>0.97</c:v>
                  </c:pt>
                  <c:pt idx="5">
                    <c:v>2.7</c:v>
                  </c:pt>
                </c:numCache>
              </c:numRef>
            </c:plus>
            <c:minus>
              <c:numRef>
                <c:f>'Neutron Lifetime'!$D$2:$D$7</c:f>
                <c:numCache>
                  <c:formatCode>General</c:formatCode>
                  <c:ptCount val="6"/>
                  <c:pt idx="0">
                    <c:v>9</c:v>
                  </c:pt>
                  <c:pt idx="1">
                    <c:v>3</c:v>
                  </c:pt>
                  <c:pt idx="2">
                    <c:v>3.3</c:v>
                  </c:pt>
                  <c:pt idx="3">
                    <c:v>3.4176014981270129</c:v>
                  </c:pt>
                  <c:pt idx="4">
                    <c:v>0.97</c:v>
                  </c:pt>
                  <c:pt idx="5">
                    <c:v>2.7</c:v>
                  </c:pt>
                </c:numCache>
              </c:numRef>
            </c:minus>
            <c:spPr>
              <a:ln w="25400"/>
            </c:spPr>
          </c:errBars>
          <c:xVal>
            <c:numRef>
              <c:f>'Neutron Lifetime'!$B$2:$B$6</c:f>
              <c:numCache>
                <c:formatCode>General</c:formatCode>
                <c:ptCount val="5"/>
                <c:pt idx="0">
                  <c:v>1988</c:v>
                </c:pt>
                <c:pt idx="1">
                  <c:v>1989</c:v>
                </c:pt>
                <c:pt idx="2">
                  <c:v>1992</c:v>
                </c:pt>
                <c:pt idx="3">
                  <c:v>2005</c:v>
                </c:pt>
                <c:pt idx="4">
                  <c:v>2000</c:v>
                </c:pt>
              </c:numCache>
            </c:numRef>
          </c:xVal>
          <c:yVal>
            <c:numRef>
              <c:f>'Neutron Lifetime'!$C$2:$C$6</c:f>
              <c:numCache>
                <c:formatCode>General</c:formatCode>
                <c:ptCount val="5"/>
                <c:pt idx="0">
                  <c:v>891</c:v>
                </c:pt>
                <c:pt idx="1">
                  <c:v>887.6</c:v>
                </c:pt>
                <c:pt idx="2">
                  <c:v>888.4</c:v>
                </c:pt>
                <c:pt idx="3">
                  <c:v>886.3</c:v>
                </c:pt>
                <c:pt idx="4">
                  <c:v>885.4</c:v>
                </c:pt>
              </c:numCache>
            </c:numRef>
          </c:yVal>
          <c:smooth val="0"/>
        </c:ser>
        <c:dLbls>
          <c:showLegendKey val="0"/>
          <c:showVal val="0"/>
          <c:showCatName val="1"/>
          <c:showSerName val="0"/>
          <c:showPercent val="0"/>
          <c:showBubbleSize val="0"/>
        </c:dLbls>
        <c:axId val="92299648"/>
        <c:axId val="92301568"/>
      </c:scatterChart>
      <c:scatterChart>
        <c:scatterStyle val="lineMarker"/>
        <c:varyColors val="0"/>
        <c:ser>
          <c:idx val="0"/>
          <c:order val="0"/>
          <c:tx>
            <c:v>beam</c:v>
          </c:tx>
          <c:spPr>
            <a:ln w="28575">
              <a:noFill/>
            </a:ln>
          </c:spPr>
          <c:marker>
            <c:symbol val="diamond"/>
            <c:size val="7"/>
            <c:spPr>
              <a:solidFill>
                <a:srgbClr val="0066CC"/>
              </a:solidFill>
              <a:ln>
                <a:solidFill>
                  <a:srgbClr val="0066CC"/>
                </a:solidFill>
                <a:prstDash val="solid"/>
              </a:ln>
            </c:spPr>
          </c:marker>
          <c:errBars>
            <c:errDir val="y"/>
            <c:errBarType val="both"/>
            <c:errValType val="cust"/>
            <c:noEndCap val="1"/>
            <c:plus>
              <c:numRef>
                <c:f>'Neutron Lifetime'!$D$53:$D$54</c:f>
                <c:numCache>
                  <c:formatCode>General</c:formatCode>
                  <c:ptCount val="2"/>
                  <c:pt idx="0">
                    <c:v>4.8</c:v>
                  </c:pt>
                  <c:pt idx="1">
                    <c:v>2.2472205054244232</c:v>
                  </c:pt>
                </c:numCache>
              </c:numRef>
            </c:plus>
            <c:minus>
              <c:numRef>
                <c:f>'Neutron Lifetime'!$D$53:$D$54</c:f>
                <c:numCache>
                  <c:formatCode>General</c:formatCode>
                  <c:ptCount val="2"/>
                  <c:pt idx="0">
                    <c:v>4.8</c:v>
                  </c:pt>
                  <c:pt idx="1">
                    <c:v>2.2472205054244232</c:v>
                  </c:pt>
                </c:numCache>
              </c:numRef>
            </c:minus>
            <c:spPr>
              <a:ln w="25400">
                <a:solidFill>
                  <a:srgbClr val="0066CC"/>
                </a:solidFill>
                <a:prstDash val="solid"/>
              </a:ln>
            </c:spPr>
          </c:errBars>
          <c:xVal>
            <c:numRef>
              <c:f>'Neutron Lifetime'!$B$53:$B$54</c:f>
              <c:numCache>
                <c:formatCode>General</c:formatCode>
                <c:ptCount val="2"/>
                <c:pt idx="0">
                  <c:v>1996</c:v>
                </c:pt>
                <c:pt idx="1">
                  <c:v>2013.5</c:v>
                </c:pt>
              </c:numCache>
            </c:numRef>
          </c:xVal>
          <c:yVal>
            <c:numRef>
              <c:f>'Neutron Lifetime'!$C$53:$C$54</c:f>
              <c:numCache>
                <c:formatCode>General</c:formatCode>
                <c:ptCount val="2"/>
                <c:pt idx="0">
                  <c:v>889.2</c:v>
                </c:pt>
                <c:pt idx="1">
                  <c:v>887.7</c:v>
                </c:pt>
              </c:numCache>
            </c:numRef>
          </c:yVal>
          <c:smooth val="0"/>
        </c:ser>
        <c:dLbls>
          <c:showLegendKey val="0"/>
          <c:showVal val="0"/>
          <c:showCatName val="0"/>
          <c:showSerName val="0"/>
          <c:showPercent val="0"/>
          <c:showBubbleSize val="0"/>
        </c:dLbls>
        <c:axId val="92317568"/>
        <c:axId val="92316032"/>
      </c:scatterChart>
      <c:valAx>
        <c:axId val="92299648"/>
        <c:scaling>
          <c:orientation val="minMax"/>
          <c:max val="2020"/>
          <c:min val="1985"/>
        </c:scaling>
        <c:delete val="0"/>
        <c:axPos val="b"/>
        <c:majorGridlines>
          <c:spPr>
            <a:ln w="3175">
              <a:solidFill>
                <a:srgbClr val="000000"/>
              </a:solidFill>
              <a:prstDash val="solid"/>
            </a:ln>
          </c:spPr>
        </c:majorGridlines>
        <c:title>
          <c:tx>
            <c:rich>
              <a:bodyPr/>
              <a:lstStyle/>
              <a:p>
                <a:pPr>
                  <a:defRPr sz="1400" b="1" i="0" u="none" strike="noStrike" baseline="0">
                    <a:solidFill>
                      <a:srgbClr val="000000"/>
                    </a:solidFill>
                    <a:latin typeface="Times New Roman"/>
                    <a:ea typeface="Times New Roman"/>
                    <a:cs typeface="Times New Roman"/>
                  </a:defRPr>
                </a:pPr>
                <a:r>
                  <a:rPr lang="en-US"/>
                  <a:t>Experiment publication</a:t>
                </a:r>
              </a:p>
            </c:rich>
          </c:tx>
          <c:layout>
            <c:manualLayout>
              <c:xMode val="edge"/>
              <c:yMode val="edge"/>
              <c:x val="0.39427360339647466"/>
              <c:y val="0.90617208303507513"/>
            </c:manualLayout>
          </c:layout>
          <c:overlay val="0"/>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92301568"/>
        <c:crosses val="autoZero"/>
        <c:crossBetween val="midCat"/>
        <c:majorUnit val="5"/>
        <c:minorUnit val="1"/>
      </c:valAx>
      <c:valAx>
        <c:axId val="92301568"/>
        <c:scaling>
          <c:orientation val="minMax"/>
          <c:max val="895"/>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Times New Roman"/>
                    <a:ea typeface="Times New Roman"/>
                    <a:cs typeface="Times New Roman"/>
                  </a:defRPr>
                </a:pPr>
                <a:r>
                  <a:rPr lang="en-US"/>
                  <a:t>Neutron lifetime [s]</a:t>
                </a:r>
              </a:p>
            </c:rich>
          </c:tx>
          <c:layout>
            <c:manualLayout>
              <c:xMode val="edge"/>
              <c:yMode val="edge"/>
              <c:x val="1.4570523645784589E-2"/>
              <c:y val="0.25369486995943691"/>
            </c:manualLayout>
          </c:layout>
          <c:overlay val="0"/>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Times New Roman" pitchFamily="18" charset="0"/>
                <a:ea typeface="Arial"/>
                <a:cs typeface="Times New Roman" pitchFamily="18" charset="0"/>
              </a:defRPr>
            </a:pPr>
            <a:endParaRPr lang="en-US"/>
          </a:p>
        </c:txPr>
        <c:crossAx val="92299648"/>
        <c:crosses val="autoZero"/>
        <c:crossBetween val="midCat"/>
        <c:majorUnit val="5"/>
      </c:valAx>
      <c:valAx>
        <c:axId val="92316032"/>
        <c:scaling>
          <c:orientation val="minMax"/>
          <c:max val="895"/>
          <c:min val="875"/>
        </c:scaling>
        <c:delete val="0"/>
        <c:axPos val="r"/>
        <c:numFmt formatCode="General" sourceLinked="1"/>
        <c:majorTickMark val="in"/>
        <c:minorTickMark val="none"/>
        <c:tickLblPos val="none"/>
        <c:spPr>
          <a:ln w="3175">
            <a:solidFill>
              <a:schemeClr val="tx1"/>
            </a:solidFill>
          </a:ln>
        </c:spPr>
        <c:crossAx val="92317568"/>
        <c:crosses val="max"/>
        <c:crossBetween val="midCat"/>
        <c:majorUnit val="1"/>
      </c:valAx>
      <c:valAx>
        <c:axId val="92317568"/>
        <c:scaling>
          <c:orientation val="minMax"/>
          <c:max val="2020"/>
          <c:min val="1985"/>
        </c:scaling>
        <c:delete val="0"/>
        <c:axPos val="t"/>
        <c:numFmt formatCode="General" sourceLinked="1"/>
        <c:majorTickMark val="in"/>
        <c:minorTickMark val="in"/>
        <c:tickLblPos val="none"/>
        <c:spPr>
          <a:ln w="3175">
            <a:solidFill>
              <a:schemeClr val="tx1"/>
            </a:solidFill>
          </a:ln>
        </c:spPr>
        <c:crossAx val="92316032"/>
        <c:crosses val="max"/>
        <c:crossBetween val="midCat"/>
      </c:valAx>
      <c:spPr>
        <a:solidFill>
          <a:srgbClr val="C0C0C0"/>
        </a:solidFill>
        <a:ln w="12700">
          <a:solidFill>
            <a:srgbClr val="808080"/>
          </a:solidFill>
          <a:prstDash val="solid"/>
        </a:ln>
      </c:spPr>
    </c:plotArea>
    <c:legend>
      <c:legendPos val="t"/>
      <c:layout>
        <c:manualLayout>
          <c:xMode val="edge"/>
          <c:yMode val="edge"/>
          <c:x val="2.0426057413733111E-2"/>
          <c:y val="0"/>
          <c:w val="0.96500868968101539"/>
          <c:h val="0.14927479173798927"/>
        </c:manualLayout>
      </c:layout>
      <c:overlay val="0"/>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30597219431097"/>
          <c:y val="0.13079988933007305"/>
          <c:w val="0.78748768472906416"/>
          <c:h val="0.69100118895394491"/>
        </c:manualLayout>
      </c:layout>
      <c:scatterChart>
        <c:scatterStyle val="lineMarker"/>
        <c:varyColors val="0"/>
        <c:ser>
          <c:idx val="2"/>
          <c:order val="1"/>
          <c:tx>
            <c:v>material bottle</c:v>
          </c:tx>
          <c:spPr>
            <a:ln w="28575">
              <a:noFill/>
            </a:ln>
          </c:spPr>
          <c:marker>
            <c:symbol val="circle"/>
            <c:size val="5"/>
            <c:spPr>
              <a:noFill/>
              <a:ln w="19050">
                <a:solidFill>
                  <a:srgbClr val="FF0000"/>
                </a:solidFill>
              </a:ln>
            </c:spPr>
          </c:marker>
          <c:dLbls>
            <c:delete val="1"/>
          </c:dLbls>
          <c:errBars>
            <c:errDir val="y"/>
            <c:errBarType val="both"/>
            <c:errValType val="cust"/>
            <c:noEndCap val="1"/>
            <c:plus>
              <c:numRef>
                <c:f>'Neutron Lifetime'!$D$56:$D$61</c:f>
                <c:numCache>
                  <c:formatCode>General</c:formatCode>
                  <c:ptCount val="6"/>
                  <c:pt idx="0">
                    <c:v>2.7</c:v>
                  </c:pt>
                  <c:pt idx="1">
                    <c:v>0.76</c:v>
                  </c:pt>
                  <c:pt idx="2">
                    <c:v>1.8</c:v>
                  </c:pt>
                  <c:pt idx="3">
                    <c:v>2.0518284528683193</c:v>
                  </c:pt>
                  <c:pt idx="4">
                    <c:v>1.2041594578792296</c:v>
                  </c:pt>
                  <c:pt idx="5">
                    <c:v>1.2</c:v>
                  </c:pt>
                </c:numCache>
              </c:numRef>
            </c:plus>
            <c:minus>
              <c:numRef>
                <c:f>'Neutron Lifetime'!$D$56:$D$61</c:f>
                <c:numCache>
                  <c:formatCode>General</c:formatCode>
                  <c:ptCount val="6"/>
                  <c:pt idx="0">
                    <c:v>2.7</c:v>
                  </c:pt>
                  <c:pt idx="1">
                    <c:v>0.76</c:v>
                  </c:pt>
                  <c:pt idx="2">
                    <c:v>1.8</c:v>
                  </c:pt>
                  <c:pt idx="3">
                    <c:v>2.0518284528683193</c:v>
                  </c:pt>
                  <c:pt idx="4">
                    <c:v>1.2041594578792296</c:v>
                  </c:pt>
                  <c:pt idx="5">
                    <c:v>1.2</c:v>
                  </c:pt>
                </c:numCache>
              </c:numRef>
            </c:minus>
            <c:spPr>
              <a:ln w="25400">
                <a:solidFill>
                  <a:srgbClr val="FF0000"/>
                </a:solidFill>
                <a:prstDash val="solid"/>
              </a:ln>
            </c:spPr>
          </c:errBars>
          <c:xVal>
            <c:numRef>
              <c:f>'Neutron Lifetime'!$B$56:$B$61</c:f>
              <c:numCache>
                <c:formatCode>General</c:formatCode>
                <c:ptCount val="6"/>
                <c:pt idx="0">
                  <c:v>1993</c:v>
                </c:pt>
                <c:pt idx="1">
                  <c:v>2005.5</c:v>
                </c:pt>
                <c:pt idx="2">
                  <c:v>2010</c:v>
                </c:pt>
                <c:pt idx="3">
                  <c:v>2012</c:v>
                </c:pt>
                <c:pt idx="4">
                  <c:v>2012.5</c:v>
                </c:pt>
                <c:pt idx="5">
                  <c:v>2015</c:v>
                </c:pt>
              </c:numCache>
            </c:numRef>
          </c:xVal>
          <c:yVal>
            <c:numRef>
              <c:f>'Neutron Lifetime'!$C$56:$C$61</c:f>
              <c:numCache>
                <c:formatCode>General</c:formatCode>
                <c:ptCount val="6"/>
                <c:pt idx="0">
                  <c:v>882.6</c:v>
                </c:pt>
                <c:pt idx="1">
                  <c:v>878.5</c:v>
                </c:pt>
                <c:pt idx="2">
                  <c:v>880.7</c:v>
                </c:pt>
                <c:pt idx="3">
                  <c:v>882.5</c:v>
                </c:pt>
                <c:pt idx="4">
                  <c:v>881.6</c:v>
                </c:pt>
                <c:pt idx="5">
                  <c:v>880.2</c:v>
                </c:pt>
              </c:numCache>
            </c:numRef>
          </c:yVal>
          <c:smooth val="0"/>
        </c:ser>
        <c:ser>
          <c:idx val="1"/>
          <c:order val="2"/>
          <c:tx>
            <c:v>not used</c:v>
          </c:tx>
          <c:spPr>
            <a:ln w="28575">
              <a:noFill/>
            </a:ln>
          </c:spPr>
          <c:marker>
            <c:symbol val="square"/>
            <c:size val="5"/>
            <c:spPr>
              <a:solidFill>
                <a:schemeClr val="tx1"/>
              </a:solidFill>
              <a:ln>
                <a:solidFill>
                  <a:schemeClr val="tx1"/>
                </a:solidFill>
              </a:ln>
            </c:spPr>
          </c:marker>
          <c:dLbls>
            <c:delete val="1"/>
          </c:dLbls>
          <c:errBars>
            <c:errDir val="y"/>
            <c:errBarType val="both"/>
            <c:errValType val="cust"/>
            <c:noEndCap val="1"/>
            <c:plus>
              <c:numRef>
                <c:f>'Neutron Lifetime'!$D$2:$D$7</c:f>
                <c:numCache>
                  <c:formatCode>General</c:formatCode>
                  <c:ptCount val="6"/>
                  <c:pt idx="0">
                    <c:v>9</c:v>
                  </c:pt>
                  <c:pt idx="1">
                    <c:v>3</c:v>
                  </c:pt>
                  <c:pt idx="2">
                    <c:v>3.3</c:v>
                  </c:pt>
                  <c:pt idx="3">
                    <c:v>3.4176014981270129</c:v>
                  </c:pt>
                  <c:pt idx="4">
                    <c:v>0.97</c:v>
                  </c:pt>
                  <c:pt idx="5">
                    <c:v>2.7</c:v>
                  </c:pt>
                </c:numCache>
              </c:numRef>
            </c:plus>
            <c:minus>
              <c:numRef>
                <c:f>'Neutron Lifetime'!$D$2:$D$7</c:f>
                <c:numCache>
                  <c:formatCode>General</c:formatCode>
                  <c:ptCount val="6"/>
                  <c:pt idx="0">
                    <c:v>9</c:v>
                  </c:pt>
                  <c:pt idx="1">
                    <c:v>3</c:v>
                  </c:pt>
                  <c:pt idx="2">
                    <c:v>3.3</c:v>
                  </c:pt>
                  <c:pt idx="3">
                    <c:v>3.4176014981270129</c:v>
                  </c:pt>
                  <c:pt idx="4">
                    <c:v>0.97</c:v>
                  </c:pt>
                  <c:pt idx="5">
                    <c:v>2.7</c:v>
                  </c:pt>
                </c:numCache>
              </c:numRef>
            </c:minus>
            <c:spPr>
              <a:ln w="25400"/>
            </c:spPr>
          </c:errBars>
          <c:xVal>
            <c:numRef>
              <c:f>'Neutron Lifetime'!$B$2:$B$6</c:f>
              <c:numCache>
                <c:formatCode>General</c:formatCode>
                <c:ptCount val="5"/>
                <c:pt idx="0">
                  <c:v>1988</c:v>
                </c:pt>
                <c:pt idx="1">
                  <c:v>1989</c:v>
                </c:pt>
                <c:pt idx="2">
                  <c:v>1992</c:v>
                </c:pt>
                <c:pt idx="3">
                  <c:v>2005</c:v>
                </c:pt>
                <c:pt idx="4">
                  <c:v>2000</c:v>
                </c:pt>
              </c:numCache>
            </c:numRef>
          </c:xVal>
          <c:yVal>
            <c:numRef>
              <c:f>'Neutron Lifetime'!$C$2:$C$6</c:f>
              <c:numCache>
                <c:formatCode>General</c:formatCode>
                <c:ptCount val="5"/>
                <c:pt idx="0">
                  <c:v>891</c:v>
                </c:pt>
                <c:pt idx="1">
                  <c:v>887.6</c:v>
                </c:pt>
                <c:pt idx="2">
                  <c:v>888.4</c:v>
                </c:pt>
                <c:pt idx="3">
                  <c:v>886.3</c:v>
                </c:pt>
                <c:pt idx="4">
                  <c:v>885.4</c:v>
                </c:pt>
              </c:numCache>
            </c:numRef>
          </c:yVal>
          <c:smooth val="0"/>
        </c:ser>
        <c:ser>
          <c:idx val="3"/>
          <c:order val="3"/>
          <c:tx>
            <c:v>magnetic bottle</c:v>
          </c:tx>
          <c:spPr>
            <a:ln w="28575">
              <a:noFill/>
            </a:ln>
          </c:spPr>
          <c:marker>
            <c:symbol val="square"/>
            <c:size val="7"/>
            <c:spPr>
              <a:noFill/>
              <a:ln w="19050">
                <a:solidFill>
                  <a:srgbClr val="00B050"/>
                </a:solidFill>
              </a:ln>
            </c:spPr>
          </c:marker>
          <c:dLbls>
            <c:delete val="1"/>
          </c:dLbls>
          <c:errBars>
            <c:errDir val="y"/>
            <c:errBarType val="both"/>
            <c:errValType val="cust"/>
            <c:noEndCap val="1"/>
            <c:plus>
              <c:numRef>
                <c:f>'Neutron Lifetime'!$D$63:$D$65</c:f>
                <c:numCache>
                  <c:formatCode>General</c:formatCode>
                  <c:ptCount val="3"/>
                  <c:pt idx="0">
                    <c:v>1.9</c:v>
                  </c:pt>
                  <c:pt idx="1">
                    <c:v>2.668332812825267</c:v>
                  </c:pt>
                  <c:pt idx="2">
                    <c:v>0.67082039324993692</c:v>
                  </c:pt>
                </c:numCache>
              </c:numRef>
            </c:plus>
            <c:minus>
              <c:numRef>
                <c:f>'Neutron Lifetime'!$D$63:$D$65</c:f>
                <c:numCache>
                  <c:formatCode>General</c:formatCode>
                  <c:ptCount val="3"/>
                  <c:pt idx="0">
                    <c:v>1.9</c:v>
                  </c:pt>
                  <c:pt idx="1">
                    <c:v>2.668332812825267</c:v>
                  </c:pt>
                  <c:pt idx="2">
                    <c:v>0.67082039324993692</c:v>
                  </c:pt>
                </c:numCache>
              </c:numRef>
            </c:minus>
            <c:spPr>
              <a:ln w="19050">
                <a:solidFill>
                  <a:srgbClr val="00B050"/>
                </a:solidFill>
              </a:ln>
            </c:spPr>
          </c:errBars>
          <c:xVal>
            <c:numRef>
              <c:f>'Neutron Lifetime'!$B$63:$B$65</c:f>
              <c:numCache>
                <c:formatCode>General</c:formatCode>
                <c:ptCount val="3"/>
                <c:pt idx="0">
                  <c:v>2014.5</c:v>
                </c:pt>
                <c:pt idx="1">
                  <c:v>2016</c:v>
                </c:pt>
                <c:pt idx="2">
                  <c:v>2017</c:v>
                </c:pt>
              </c:numCache>
            </c:numRef>
          </c:xVal>
          <c:yVal>
            <c:numRef>
              <c:f>'Neutron Lifetime'!$C$63:$C$65</c:f>
              <c:numCache>
                <c:formatCode>General</c:formatCode>
                <c:ptCount val="3"/>
                <c:pt idx="0">
                  <c:v>878.3</c:v>
                </c:pt>
                <c:pt idx="1">
                  <c:v>878.8</c:v>
                </c:pt>
                <c:pt idx="2">
                  <c:v>877.7</c:v>
                </c:pt>
              </c:numCache>
            </c:numRef>
          </c:yVal>
          <c:smooth val="0"/>
        </c:ser>
        <c:dLbls>
          <c:showLegendKey val="0"/>
          <c:showVal val="0"/>
          <c:showCatName val="1"/>
          <c:showSerName val="0"/>
          <c:showPercent val="0"/>
          <c:showBubbleSize val="0"/>
        </c:dLbls>
        <c:axId val="94651136"/>
        <c:axId val="94653056"/>
      </c:scatterChart>
      <c:scatterChart>
        <c:scatterStyle val="lineMarker"/>
        <c:varyColors val="0"/>
        <c:ser>
          <c:idx val="0"/>
          <c:order val="0"/>
          <c:tx>
            <c:v>beam</c:v>
          </c:tx>
          <c:spPr>
            <a:ln w="28575">
              <a:noFill/>
            </a:ln>
          </c:spPr>
          <c:marker>
            <c:symbol val="diamond"/>
            <c:size val="7"/>
            <c:spPr>
              <a:solidFill>
                <a:srgbClr val="0066CC"/>
              </a:solidFill>
              <a:ln>
                <a:solidFill>
                  <a:srgbClr val="0066CC"/>
                </a:solidFill>
                <a:prstDash val="solid"/>
              </a:ln>
            </c:spPr>
          </c:marker>
          <c:errBars>
            <c:errDir val="y"/>
            <c:errBarType val="both"/>
            <c:errValType val="cust"/>
            <c:noEndCap val="1"/>
            <c:plus>
              <c:numRef>
                <c:f>'Neutron Lifetime'!$D$53:$D$54</c:f>
                <c:numCache>
                  <c:formatCode>General</c:formatCode>
                  <c:ptCount val="2"/>
                  <c:pt idx="0">
                    <c:v>4.8</c:v>
                  </c:pt>
                  <c:pt idx="1">
                    <c:v>2.2472205054244232</c:v>
                  </c:pt>
                </c:numCache>
              </c:numRef>
            </c:plus>
            <c:minus>
              <c:numRef>
                <c:f>'Neutron Lifetime'!$D$53:$D$54</c:f>
                <c:numCache>
                  <c:formatCode>General</c:formatCode>
                  <c:ptCount val="2"/>
                  <c:pt idx="0">
                    <c:v>4.8</c:v>
                  </c:pt>
                  <c:pt idx="1">
                    <c:v>2.2472205054244232</c:v>
                  </c:pt>
                </c:numCache>
              </c:numRef>
            </c:minus>
            <c:spPr>
              <a:ln w="25400">
                <a:solidFill>
                  <a:srgbClr val="0066CC"/>
                </a:solidFill>
                <a:prstDash val="solid"/>
              </a:ln>
            </c:spPr>
          </c:errBars>
          <c:xVal>
            <c:numRef>
              <c:f>'Neutron Lifetime'!$B$53:$B$54</c:f>
              <c:numCache>
                <c:formatCode>General</c:formatCode>
                <c:ptCount val="2"/>
                <c:pt idx="0">
                  <c:v>1996</c:v>
                </c:pt>
                <c:pt idx="1">
                  <c:v>2013.5</c:v>
                </c:pt>
              </c:numCache>
            </c:numRef>
          </c:xVal>
          <c:yVal>
            <c:numRef>
              <c:f>'Neutron Lifetime'!$C$53:$C$54</c:f>
              <c:numCache>
                <c:formatCode>General</c:formatCode>
                <c:ptCount val="2"/>
                <c:pt idx="0">
                  <c:v>889.2</c:v>
                </c:pt>
                <c:pt idx="1">
                  <c:v>887.7</c:v>
                </c:pt>
              </c:numCache>
            </c:numRef>
          </c:yVal>
          <c:smooth val="0"/>
        </c:ser>
        <c:dLbls>
          <c:showLegendKey val="0"/>
          <c:showVal val="0"/>
          <c:showCatName val="0"/>
          <c:showSerName val="0"/>
          <c:showPercent val="0"/>
          <c:showBubbleSize val="0"/>
        </c:dLbls>
        <c:axId val="94664960"/>
        <c:axId val="94663424"/>
      </c:scatterChart>
      <c:valAx>
        <c:axId val="94651136"/>
        <c:scaling>
          <c:orientation val="minMax"/>
          <c:max val="2020"/>
          <c:min val="1985"/>
        </c:scaling>
        <c:delete val="0"/>
        <c:axPos val="b"/>
        <c:majorGridlines>
          <c:spPr>
            <a:ln w="3175">
              <a:solidFill>
                <a:srgbClr val="000000"/>
              </a:solidFill>
              <a:prstDash val="solid"/>
            </a:ln>
          </c:spPr>
        </c:majorGridlines>
        <c:title>
          <c:tx>
            <c:rich>
              <a:bodyPr/>
              <a:lstStyle/>
              <a:p>
                <a:pPr>
                  <a:defRPr sz="1400" b="1" i="0" u="none" strike="noStrike" baseline="0">
                    <a:solidFill>
                      <a:srgbClr val="000000"/>
                    </a:solidFill>
                    <a:latin typeface="Times New Roman"/>
                    <a:ea typeface="Times New Roman"/>
                    <a:cs typeface="Times New Roman"/>
                  </a:defRPr>
                </a:pPr>
                <a:r>
                  <a:rPr lang="en-US"/>
                  <a:t>Experiment publication</a:t>
                </a:r>
              </a:p>
            </c:rich>
          </c:tx>
          <c:layout>
            <c:manualLayout>
              <c:xMode val="edge"/>
              <c:yMode val="edge"/>
              <c:x val="0.39427360339647466"/>
              <c:y val="0.90617208303507513"/>
            </c:manualLayout>
          </c:layout>
          <c:overlay val="0"/>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94653056"/>
        <c:crosses val="autoZero"/>
        <c:crossBetween val="midCat"/>
        <c:majorUnit val="5"/>
        <c:minorUnit val="1"/>
      </c:valAx>
      <c:valAx>
        <c:axId val="94653056"/>
        <c:scaling>
          <c:orientation val="minMax"/>
          <c:max val="895"/>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Times New Roman"/>
                    <a:ea typeface="Times New Roman"/>
                    <a:cs typeface="Times New Roman"/>
                  </a:defRPr>
                </a:pPr>
                <a:r>
                  <a:rPr lang="en-US"/>
                  <a:t>Neutron lifetime [s]</a:t>
                </a:r>
              </a:p>
            </c:rich>
          </c:tx>
          <c:layout>
            <c:manualLayout>
              <c:xMode val="edge"/>
              <c:yMode val="edge"/>
              <c:x val="1.4570523645784589E-2"/>
              <c:y val="0.25369486995943691"/>
            </c:manualLayout>
          </c:layout>
          <c:overlay val="0"/>
          <c:spPr>
            <a:noFill/>
            <a:ln w="25400">
              <a:noFill/>
            </a:ln>
          </c:spPr>
        </c:title>
        <c:numFmt formatCode="General" sourceLinked="1"/>
        <c:majorTickMark val="in"/>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Times New Roman" pitchFamily="18" charset="0"/>
                <a:ea typeface="Arial"/>
                <a:cs typeface="Times New Roman" pitchFamily="18" charset="0"/>
              </a:defRPr>
            </a:pPr>
            <a:endParaRPr lang="en-US"/>
          </a:p>
        </c:txPr>
        <c:crossAx val="94651136"/>
        <c:crosses val="autoZero"/>
        <c:crossBetween val="midCat"/>
        <c:majorUnit val="5"/>
      </c:valAx>
      <c:valAx>
        <c:axId val="94663424"/>
        <c:scaling>
          <c:orientation val="minMax"/>
          <c:max val="895"/>
          <c:min val="875"/>
        </c:scaling>
        <c:delete val="0"/>
        <c:axPos val="r"/>
        <c:numFmt formatCode="General" sourceLinked="1"/>
        <c:majorTickMark val="in"/>
        <c:minorTickMark val="none"/>
        <c:tickLblPos val="none"/>
        <c:spPr>
          <a:ln w="3175">
            <a:solidFill>
              <a:schemeClr val="tx1"/>
            </a:solidFill>
          </a:ln>
        </c:spPr>
        <c:crossAx val="94664960"/>
        <c:crosses val="max"/>
        <c:crossBetween val="midCat"/>
        <c:majorUnit val="1"/>
      </c:valAx>
      <c:valAx>
        <c:axId val="94664960"/>
        <c:scaling>
          <c:orientation val="minMax"/>
          <c:max val="2020"/>
          <c:min val="1985"/>
        </c:scaling>
        <c:delete val="0"/>
        <c:axPos val="t"/>
        <c:numFmt formatCode="General" sourceLinked="1"/>
        <c:majorTickMark val="in"/>
        <c:minorTickMark val="in"/>
        <c:tickLblPos val="none"/>
        <c:spPr>
          <a:ln w="3175">
            <a:solidFill>
              <a:schemeClr val="tx1"/>
            </a:solidFill>
          </a:ln>
        </c:spPr>
        <c:crossAx val="94663424"/>
        <c:crosses val="max"/>
        <c:crossBetween val="midCat"/>
      </c:valAx>
      <c:spPr>
        <a:solidFill>
          <a:srgbClr val="C0C0C0"/>
        </a:solidFill>
        <a:ln w="12700">
          <a:solidFill>
            <a:srgbClr val="808080"/>
          </a:solidFill>
          <a:prstDash val="solid"/>
        </a:ln>
      </c:spPr>
    </c:plotArea>
    <c:legend>
      <c:legendPos val="t"/>
      <c:layout>
        <c:manualLayout>
          <c:xMode val="edge"/>
          <c:yMode val="edge"/>
          <c:x val="2.0426057413733111E-2"/>
          <c:y val="0"/>
          <c:w val="0.96500868968101539"/>
          <c:h val="0.14927479173798927"/>
        </c:manualLayout>
      </c:layout>
      <c:overlay val="0"/>
      <c:txPr>
        <a:bodyPr/>
        <a:lstStyle/>
        <a:p>
          <a:pPr>
            <a:defRPr sz="14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57343271951686"/>
          <c:y val="4.6376233780345277E-2"/>
          <c:w val="0.68230065958340558"/>
          <c:h val="0.90724753243930945"/>
        </c:manualLayout>
      </c:layout>
      <c:scatterChart>
        <c:scatterStyle val="lineMarker"/>
        <c:varyColors val="0"/>
        <c:ser>
          <c:idx val="0"/>
          <c:order val="0"/>
          <c:tx>
            <c:v>V_ud (Hardy)</c:v>
          </c:tx>
          <c:spPr>
            <a:ln w="28575">
              <a:noFill/>
            </a:ln>
          </c:spPr>
          <c:marker>
            <c:symbol val="square"/>
            <c:size val="5"/>
            <c:spPr>
              <a:solidFill>
                <a:srgbClr val="00FF00"/>
              </a:solidFill>
              <a:ln>
                <a:noFill/>
              </a:ln>
            </c:spPr>
          </c:marker>
          <c:dPt>
            <c:idx val="5"/>
            <c:bubble3D val="0"/>
            <c:extLst xmlns:c16r2="http://schemas.microsoft.com/office/drawing/2015/06/chart">
              <c:ext xmlns:c16="http://schemas.microsoft.com/office/drawing/2014/chart" uri="{C3380CC4-5D6E-409C-BE32-E72D297353CC}">
                <c16:uniqueId val="{00000000-6BB2-4CBB-ABB8-F36182712803}"/>
              </c:ext>
            </c:extLst>
          </c:dPt>
          <c:dPt>
            <c:idx val="6"/>
            <c:bubble3D val="0"/>
            <c:extLst xmlns:c16r2="http://schemas.microsoft.com/office/drawing/2015/06/chart">
              <c:ext xmlns:c16="http://schemas.microsoft.com/office/drawing/2014/chart" uri="{C3380CC4-5D6E-409C-BE32-E72D297353CC}">
                <c16:uniqueId val="{00000001-6BB2-4CBB-ABB8-F36182712803}"/>
              </c:ext>
            </c:extLst>
          </c:dPt>
          <c:dPt>
            <c:idx val="7"/>
            <c:bubble3D val="0"/>
            <c:extLst xmlns:c16r2="http://schemas.microsoft.com/office/drawing/2015/06/chart">
              <c:ext xmlns:c16="http://schemas.microsoft.com/office/drawing/2014/chart" uri="{C3380CC4-5D6E-409C-BE32-E72D297353CC}">
                <c16:uniqueId val="{00000002-6BB2-4CBB-ABB8-F36182712803}"/>
              </c:ext>
            </c:extLst>
          </c:dPt>
          <c:dPt>
            <c:idx val="8"/>
            <c:bubble3D val="0"/>
            <c:extLst xmlns:c16r2="http://schemas.microsoft.com/office/drawing/2015/06/chart">
              <c:ext xmlns:c16="http://schemas.microsoft.com/office/drawing/2014/chart" uri="{C3380CC4-5D6E-409C-BE32-E72D297353CC}">
                <c16:uniqueId val="{00000003-6BB2-4CBB-ABB8-F36182712803}"/>
              </c:ext>
            </c:extLst>
          </c:dPt>
          <c:dPt>
            <c:idx val="9"/>
            <c:bubble3D val="0"/>
            <c:extLst xmlns:c16r2="http://schemas.microsoft.com/office/drawing/2015/06/chart">
              <c:ext xmlns:c16="http://schemas.microsoft.com/office/drawing/2014/chart" uri="{C3380CC4-5D6E-409C-BE32-E72D297353CC}">
                <c16:uniqueId val="{00000004-6BB2-4CBB-ABB8-F36182712803}"/>
              </c:ext>
            </c:extLst>
          </c:dPt>
          <c:dLbls>
            <c:dLbl>
              <c:idx val="0"/>
              <c:layout>
                <c:manualLayout>
                  <c:x val="-0.10097950846037693"/>
                  <c:y val="7.3740227815437306E-2"/>
                </c:manualLayout>
              </c:layout>
              <c:tx>
                <c:rich>
                  <a:bodyPr/>
                  <a:lstStyle/>
                  <a:p>
                    <a:r>
                      <a:rPr lang="en-US" sz="1200"/>
                      <a:t>0</a:t>
                    </a:r>
                    <a:r>
                      <a:rPr lang="en-US" sz="1200" baseline="30000"/>
                      <a:t>+</a:t>
                    </a:r>
                    <a:r>
                      <a:rPr lang="en-US" sz="1200"/>
                      <a:t>→0</a:t>
                    </a:r>
                    <a:r>
                      <a:rPr lang="en-US" sz="1200" baseline="30000"/>
                      <a:t>+</a:t>
                    </a:r>
                    <a:endParaRPr lang="en-US" sz="1000"/>
                  </a:p>
                </c:rich>
              </c:tx>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both"/>
            <c:errValType val="cust"/>
            <c:noEndCap val="1"/>
            <c:plus>
              <c:numRef>
                <c:f>'CKM2017'!$L$3:$L$14</c:f>
                <c:numCache>
                  <c:formatCode>General</c:formatCode>
                  <c:ptCount val="12"/>
                  <c:pt idx="0">
                    <c:v>2.1000000000000001E-4</c:v>
                  </c:pt>
                  <c:pt idx="1">
                    <c:v>2.7E-4</c:v>
                  </c:pt>
                  <c:pt idx="2">
                    <c:v>2.5999999999999998E-4</c:v>
                  </c:pt>
                  <c:pt idx="3">
                    <c:v>2.1000000000000001E-4</c:v>
                  </c:pt>
                  <c:pt idx="4">
                    <c:v>2.2000000000000001E-4</c:v>
                  </c:pt>
                  <c:pt idx="5">
                    <c:v>2.7E-4</c:v>
                  </c:pt>
                  <c:pt idx="6">
                    <c:v>2.0599396190181982E-4</c:v>
                  </c:pt>
                  <c:pt idx="7">
                    <c:v>1.3567119018215331E-4</c:v>
                  </c:pt>
                  <c:pt idx="8">
                    <c:v>5.1129155666443924E-4</c:v>
                  </c:pt>
                  <c:pt idx="9">
                    <c:v>6.234960374276561E-4</c:v>
                  </c:pt>
                </c:numCache>
              </c:numRef>
            </c:plus>
            <c:minus>
              <c:numRef>
                <c:f>'CKM2017'!$L$3:$L$12</c:f>
                <c:numCache>
                  <c:formatCode>General</c:formatCode>
                  <c:ptCount val="10"/>
                  <c:pt idx="0">
                    <c:v>2.1000000000000001E-4</c:v>
                  </c:pt>
                  <c:pt idx="1">
                    <c:v>2.7E-4</c:v>
                  </c:pt>
                  <c:pt idx="2">
                    <c:v>2.5999999999999998E-4</c:v>
                  </c:pt>
                  <c:pt idx="3">
                    <c:v>2.1000000000000001E-4</c:v>
                  </c:pt>
                  <c:pt idx="4">
                    <c:v>2.2000000000000001E-4</c:v>
                  </c:pt>
                  <c:pt idx="5">
                    <c:v>2.7E-4</c:v>
                  </c:pt>
                  <c:pt idx="6">
                    <c:v>2.0599396190181982E-4</c:v>
                  </c:pt>
                  <c:pt idx="7">
                    <c:v>1.3567119018215331E-4</c:v>
                  </c:pt>
                  <c:pt idx="8">
                    <c:v>5.1129155666443924E-4</c:v>
                  </c:pt>
                  <c:pt idx="9">
                    <c:v>6.234960374276561E-4</c:v>
                  </c:pt>
                </c:numCache>
              </c:numRef>
            </c:minus>
          </c:errBars>
          <c:xVal>
            <c:numRef>
              <c:f>'CKM2017'!$J$3</c:f>
              <c:numCache>
                <c:formatCode>General</c:formatCode>
                <c:ptCount val="1"/>
                <c:pt idx="0">
                  <c:v>1</c:v>
                </c:pt>
              </c:numCache>
            </c:numRef>
          </c:xVal>
          <c:yVal>
            <c:numRef>
              <c:f>'CKM2017'!$K$3</c:f>
              <c:numCache>
                <c:formatCode>General</c:formatCode>
                <c:ptCount val="1"/>
                <c:pt idx="0">
                  <c:v>0.97419999999999995</c:v>
                </c:pt>
              </c:numCache>
            </c:numRef>
          </c:yVal>
          <c:smooth val="0"/>
          <c:extLst xmlns:c16r2="http://schemas.microsoft.com/office/drawing/2015/06/chart">
            <c:ext xmlns:c16="http://schemas.microsoft.com/office/drawing/2014/chart" uri="{C3380CC4-5D6E-409C-BE32-E72D297353CC}">
              <c16:uniqueId val="{0000000A-6BB2-4CBB-ABB8-F36182712803}"/>
            </c:ext>
          </c:extLst>
        </c:ser>
        <c:ser>
          <c:idx val="1"/>
          <c:order val="1"/>
          <c:tx>
            <c:v>V_ud from n/nucl</c:v>
          </c:tx>
          <c:spPr>
            <a:ln w="28575">
              <a:noFill/>
            </a:ln>
          </c:spPr>
          <c:marker>
            <c:symbol val="diamond"/>
            <c:size val="8"/>
            <c:spPr>
              <a:solidFill>
                <a:srgbClr val="FF0000"/>
              </a:solidFill>
              <a:ln>
                <a:noFill/>
              </a:ln>
            </c:spPr>
          </c:marker>
          <c:dLbls>
            <c:dLbl>
              <c:idx val="0"/>
              <c:layout>
                <c:manualLayout>
                  <c:x val="-0.1814430926913915"/>
                  <c:y val="-0.10204084944121047"/>
                </c:manualLayout>
              </c:layout>
              <c:tx>
                <c:rich>
                  <a:bodyPr/>
                  <a:lstStyle/>
                  <a:p>
                    <a:r>
                      <a:rPr lang="en-US" sz="1200" dirty="0" smtClean="0"/>
                      <a:t>neutron </a:t>
                    </a:r>
                    <a:r>
                      <a:rPr lang="en-US" sz="1200" dirty="0"/>
                      <a:t>(</a:t>
                    </a:r>
                    <a:r>
                      <a:rPr lang="el-GR" sz="1200" dirty="0">
                        <a:latin typeface="Calibri"/>
                      </a:rPr>
                      <a:t>λ</a:t>
                    </a:r>
                    <a:r>
                      <a:rPr lang="en-US" sz="1200" dirty="0">
                        <a:latin typeface="Calibri"/>
                      </a:rPr>
                      <a:t>, </a:t>
                    </a:r>
                    <a:r>
                      <a:rPr lang="el-GR" sz="1200" dirty="0">
                        <a:latin typeface="Calibri"/>
                      </a:rPr>
                      <a:t>τ</a:t>
                    </a:r>
                    <a:r>
                      <a:rPr lang="en-US" sz="1200" baseline="-25000" dirty="0">
                        <a:latin typeface="Calibri"/>
                      </a:rPr>
                      <a:t>Storage</a:t>
                    </a:r>
                    <a:r>
                      <a:rPr lang="en-US" sz="1200" baseline="0" dirty="0">
                        <a:latin typeface="Calibri"/>
                      </a:rPr>
                      <a:t>)</a:t>
                    </a:r>
                    <a:endParaRPr lang="en-US" sz="1000" baseline="0" dirty="0"/>
                  </a:p>
                </c:rich>
              </c:tx>
              <c:showLegendKey val="0"/>
              <c:showVal val="1"/>
              <c:showCatName val="0"/>
              <c:showSerName val="0"/>
              <c:showPercent val="0"/>
              <c:showBubbleSize val="0"/>
            </c:dLbl>
            <c:dLbl>
              <c:idx val="1"/>
              <c:layout>
                <c:manualLayout>
                  <c:x val="-6.1199702097198142E-3"/>
                  <c:y val="-4.6572775462381484E-2"/>
                </c:manualLayout>
              </c:layout>
              <c:tx>
                <c:rich>
                  <a:bodyPr/>
                  <a:lstStyle/>
                  <a:p>
                    <a:r>
                      <a:rPr lang="en-US" sz="1200" b="0" i="0" kern="1200" baseline="0" dirty="0" smtClean="0">
                        <a:solidFill>
                          <a:srgbClr val="000000"/>
                        </a:solidFill>
                        <a:effectLst/>
                      </a:rPr>
                      <a:t>neutron </a:t>
                    </a:r>
                    <a:r>
                      <a:rPr lang="en-US" sz="1200" b="0" i="0" kern="1200" baseline="0" dirty="0">
                        <a:solidFill>
                          <a:srgbClr val="000000"/>
                        </a:solidFill>
                        <a:effectLst/>
                      </a:rPr>
                      <a:t>(</a:t>
                    </a:r>
                    <a:r>
                      <a:rPr lang="el-GR" sz="1200" b="0" i="0" kern="1200" baseline="0" dirty="0">
                        <a:solidFill>
                          <a:srgbClr val="000000"/>
                        </a:solidFill>
                        <a:effectLst/>
                        <a:latin typeface="Calibri"/>
                      </a:rPr>
                      <a:t>λ</a:t>
                    </a:r>
                    <a:r>
                      <a:rPr lang="en-US" sz="1200" b="0" i="0" kern="1200" baseline="0" dirty="0">
                        <a:solidFill>
                          <a:srgbClr val="000000"/>
                        </a:solidFill>
                        <a:effectLst/>
                        <a:latin typeface="Calibri"/>
                      </a:rPr>
                      <a:t>, </a:t>
                    </a:r>
                    <a:r>
                      <a:rPr lang="el-GR" sz="1200" b="0" i="0" kern="1200" baseline="0" dirty="0">
                        <a:solidFill>
                          <a:srgbClr val="000000"/>
                        </a:solidFill>
                        <a:effectLst/>
                        <a:latin typeface="Calibri"/>
                      </a:rPr>
                      <a:t>τ</a:t>
                    </a:r>
                    <a:r>
                      <a:rPr lang="en-US" sz="1200" b="0" i="0" kern="1200" baseline="-25000" dirty="0">
                        <a:solidFill>
                          <a:srgbClr val="000000"/>
                        </a:solidFill>
                        <a:effectLst/>
                        <a:latin typeface="Calibri"/>
                      </a:rPr>
                      <a:t>Beam</a:t>
                    </a:r>
                    <a:r>
                      <a:rPr lang="en-US" sz="1200" b="0" i="0" kern="1200" baseline="0" dirty="0">
                        <a:solidFill>
                          <a:srgbClr val="000000"/>
                        </a:solidFill>
                        <a:effectLst/>
                        <a:latin typeface="Calibri"/>
                      </a:rPr>
                      <a:t>)</a:t>
                    </a:r>
                    <a:endParaRPr lang="en-US" sz="1100" dirty="0">
                      <a:effectLst/>
                    </a:endParaRPr>
                  </a:p>
                </c:rich>
              </c:tx>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both"/>
            <c:errValType val="cust"/>
            <c:noEndCap val="1"/>
            <c:plus>
              <c:numRef>
                <c:f>'CKM2017'!$D$16:$D$17</c:f>
                <c:numCache>
                  <c:formatCode>General</c:formatCode>
                  <c:ptCount val="2"/>
                  <c:pt idx="0">
                    <c:v>8.127926942359231E-4</c:v>
                  </c:pt>
                  <c:pt idx="1">
                    <c:v>1.3231781539898239E-3</c:v>
                  </c:pt>
                </c:numCache>
              </c:numRef>
            </c:plus>
            <c:minus>
              <c:numRef>
                <c:f>'CKM2017'!$D$16:$D$17</c:f>
                <c:numCache>
                  <c:formatCode>General</c:formatCode>
                  <c:ptCount val="2"/>
                  <c:pt idx="0">
                    <c:v>8.127926942359231E-4</c:v>
                  </c:pt>
                  <c:pt idx="1">
                    <c:v>1.3231781539898239E-3</c:v>
                  </c:pt>
                </c:numCache>
              </c:numRef>
            </c:minus>
          </c:errBars>
          <c:xVal>
            <c:numRef>
              <c:f>'CKM2017'!$E$17:$E$18</c:f>
              <c:numCache>
                <c:formatCode>0.0</c:formatCode>
                <c:ptCount val="2"/>
                <c:pt idx="0">
                  <c:v>2</c:v>
                </c:pt>
                <c:pt idx="1">
                  <c:v>2.5</c:v>
                </c:pt>
              </c:numCache>
            </c:numRef>
          </c:xVal>
          <c:yVal>
            <c:numRef>
              <c:f>'CKM2017'!$C$16:$C$17</c:f>
              <c:numCache>
                <c:formatCode>0.00000</c:formatCode>
                <c:ptCount val="2"/>
                <c:pt idx="0">
                  <c:v>0.97435452200383432</c:v>
                </c:pt>
                <c:pt idx="1">
                  <c:v>0.96949785831844348</c:v>
                </c:pt>
              </c:numCache>
            </c:numRef>
          </c:yVal>
          <c:smooth val="0"/>
          <c:extLst xmlns:c16r2="http://schemas.microsoft.com/office/drawing/2015/06/chart">
            <c:ext xmlns:c16="http://schemas.microsoft.com/office/drawing/2014/chart" uri="{C3380CC4-5D6E-409C-BE32-E72D297353CC}">
              <c16:uniqueId val="{00000011-6BB2-4CBB-ABB8-F36182712803}"/>
            </c:ext>
          </c:extLst>
        </c:ser>
        <c:dLbls>
          <c:showLegendKey val="0"/>
          <c:showVal val="1"/>
          <c:showCatName val="0"/>
          <c:showSerName val="0"/>
          <c:showPercent val="0"/>
          <c:showBubbleSize val="0"/>
        </c:dLbls>
        <c:axId val="109703168"/>
        <c:axId val="109704704"/>
      </c:scatterChart>
      <c:scatterChart>
        <c:scatterStyle val="lineMarker"/>
        <c:varyColors val="0"/>
        <c:ser>
          <c:idx val="2"/>
          <c:order val="2"/>
          <c:tx>
            <c:v>V_ud from V_us</c:v>
          </c:tx>
          <c:spPr>
            <a:ln w="28575">
              <a:noFill/>
            </a:ln>
          </c:spPr>
          <c:marker>
            <c:symbol val="triangle"/>
            <c:size val="5"/>
            <c:spPr>
              <a:solidFill>
                <a:srgbClr val="0070C0"/>
              </a:solidFill>
              <a:ln>
                <a:noFill/>
              </a:ln>
            </c:spPr>
          </c:marker>
          <c:dLbls>
            <c:dLbl>
              <c:idx val="0"/>
              <c:layout>
                <c:manualLayout>
                  <c:x val="-0.10968804507893611"/>
                  <c:y val="-7.7621213023321117E-2"/>
                </c:manualLayout>
              </c:layout>
              <c:tx>
                <c:rich>
                  <a:bodyPr/>
                  <a:lstStyle/>
                  <a:p>
                    <a:r>
                      <a:rPr lang="en-US" sz="1200" b="0" i="0" u="none" strike="noStrike" baseline="0" dirty="0">
                        <a:effectLst/>
                      </a:rPr>
                      <a:t>Kl3 </a:t>
                    </a:r>
                    <a:r>
                      <a:rPr lang="en-US" sz="1100" b="0" i="1" u="none" strike="noStrike" baseline="0" dirty="0" smtClean="0">
                        <a:effectLst/>
                      </a:rPr>
                      <a:t>(</a:t>
                    </a:r>
                    <a:r>
                      <a:rPr lang="en-US" sz="1100" b="0" i="1" u="none" strike="noStrike" baseline="0" dirty="0" err="1" smtClean="0">
                        <a:effectLst/>
                      </a:rPr>
                      <a:t>N</a:t>
                    </a:r>
                    <a:r>
                      <a:rPr lang="en-US" sz="1100" b="0" i="0" u="none" strike="noStrike" baseline="-25000" dirty="0" err="1" smtClean="0">
                        <a:effectLst/>
                      </a:rPr>
                      <a:t>f</a:t>
                    </a:r>
                    <a:r>
                      <a:rPr lang="en-US" sz="1100" b="0" i="0" u="none" strike="noStrike" baseline="0" dirty="0" smtClean="0">
                        <a:effectLst/>
                      </a:rPr>
                      <a:t>=2+1+1</a:t>
                    </a:r>
                    <a:r>
                      <a:rPr lang="en-US" sz="1100" b="0" i="1" u="none" strike="noStrike" baseline="0" dirty="0" smtClean="0">
                        <a:effectLst/>
                      </a:rPr>
                      <a:t>)</a:t>
                    </a:r>
                    <a:endParaRPr lang="en-US" sz="1100" i="1" dirty="0"/>
                  </a:p>
                </c:rich>
              </c:tx>
              <c:showLegendKey val="0"/>
              <c:showVal val="1"/>
              <c:showCatName val="0"/>
              <c:showSerName val="0"/>
              <c:showPercent val="0"/>
              <c:showBubbleSize val="0"/>
            </c:dLbl>
            <c:dLbl>
              <c:idx val="1"/>
              <c:layout>
                <c:manualLayout>
                  <c:x val="-5.6491899396776839E-2"/>
                  <c:y val="6.5488295385987771E-2"/>
                </c:manualLayout>
              </c:layout>
              <c:tx>
                <c:rich>
                  <a:bodyPr/>
                  <a:lstStyle/>
                  <a:p>
                    <a:r>
                      <a:rPr lang="en-US" sz="1200" b="0" i="0" kern="1200" baseline="0">
                        <a:solidFill>
                          <a:srgbClr val="000000"/>
                        </a:solidFill>
                        <a:effectLst/>
                      </a:rPr>
                      <a:t>Kl2</a:t>
                    </a:r>
                    <a:endParaRPr lang="en-US" sz="900">
                      <a:effectLst/>
                    </a:endParaRPr>
                  </a:p>
                </c:rich>
              </c:tx>
              <c:showLegendKey val="0"/>
              <c:showVal val="1"/>
              <c:showCatName val="0"/>
              <c:showSerName val="0"/>
              <c:showPercent val="0"/>
              <c:showBubbleSize val="0"/>
            </c:dLbl>
            <c:dLbl>
              <c:idx val="2"/>
              <c:layout>
                <c:manualLayout>
                  <c:x val="-1.788941284341641E-2"/>
                  <c:y val="-8.587307000948842E-2"/>
                </c:manualLayout>
              </c:layout>
              <c:tx>
                <c:rich>
                  <a:bodyPr/>
                  <a:lstStyle/>
                  <a:p>
                    <a:r>
                      <a:rPr lang="en-US" sz="1200" b="0" i="0" kern="1200" baseline="0">
                        <a:solidFill>
                          <a:srgbClr val="000000"/>
                        </a:solidFill>
                        <a:effectLst/>
                      </a:rPr>
                      <a:t>tau</a:t>
                    </a:r>
                  </a:p>
                  <a:p>
                    <a:r>
                      <a:rPr lang="en-US" sz="1200" b="0" i="0" kern="1200" baseline="0">
                        <a:solidFill>
                          <a:srgbClr val="000000"/>
                        </a:solidFill>
                        <a:effectLst/>
                      </a:rPr>
                      <a:t>→hadrons</a:t>
                    </a:r>
                    <a:endParaRPr lang="en-US" sz="900">
                      <a:effectLst/>
                    </a:endParaRPr>
                  </a:p>
                </c:rich>
              </c:tx>
              <c:showLegendKey val="0"/>
              <c:showVal val="1"/>
              <c:showCatName val="0"/>
              <c:showSerName val="0"/>
              <c:showPercent val="0"/>
              <c:showBubbleSize val="0"/>
            </c:dLbl>
            <c:dLbl>
              <c:idx val="3"/>
              <c:layout>
                <c:manualLayout>
                  <c:x val="-1.8360151572868487E-2"/>
                  <c:y val="-6.2097033949841979E-2"/>
                </c:manualLayout>
              </c:layout>
              <c:tx>
                <c:rich>
                  <a:bodyPr/>
                  <a:lstStyle/>
                  <a:p>
                    <a:r>
                      <a:rPr lang="en-US" sz="1200" b="0" i="0" kern="1200" baseline="0">
                        <a:solidFill>
                          <a:srgbClr val="000000"/>
                        </a:solidFill>
                        <a:effectLst/>
                      </a:rPr>
                      <a:t>tau→hadrons</a:t>
                    </a:r>
                    <a:endParaRPr lang="en-US">
                      <a:effectLst/>
                    </a:endParaRPr>
                  </a:p>
                </c:rich>
              </c:tx>
              <c:showLegendKey val="0"/>
              <c:showVal val="1"/>
              <c:showCatName val="0"/>
              <c:showSerName val="0"/>
              <c:showPercent val="0"/>
              <c:showBubbleSize val="0"/>
            </c:dLbl>
            <c:spPr>
              <a:ln>
                <a:noFill/>
              </a:ln>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both"/>
            <c:errValType val="cust"/>
            <c:noEndCap val="1"/>
            <c:plus>
              <c:numRef>
                <c:f>'CKM2017'!$L$9:$L$12</c:f>
                <c:numCache>
                  <c:formatCode>General</c:formatCode>
                  <c:ptCount val="4"/>
                  <c:pt idx="0">
                    <c:v>2.0599396190181982E-4</c:v>
                  </c:pt>
                  <c:pt idx="1">
                    <c:v>1.3567119018215331E-4</c:v>
                  </c:pt>
                  <c:pt idx="2">
                    <c:v>5.1129155666443924E-4</c:v>
                  </c:pt>
                  <c:pt idx="3">
                    <c:v>6.234960374276561E-4</c:v>
                  </c:pt>
                </c:numCache>
              </c:numRef>
            </c:plus>
            <c:minus>
              <c:numRef>
                <c:f>'CKM2017'!$L$9:$L$12</c:f>
                <c:numCache>
                  <c:formatCode>General</c:formatCode>
                  <c:ptCount val="4"/>
                  <c:pt idx="0">
                    <c:v>2.0599396190181982E-4</c:v>
                  </c:pt>
                  <c:pt idx="1">
                    <c:v>1.3567119018215331E-4</c:v>
                  </c:pt>
                  <c:pt idx="2">
                    <c:v>5.1129155666443924E-4</c:v>
                  </c:pt>
                  <c:pt idx="3">
                    <c:v>6.234960374276561E-4</c:v>
                  </c:pt>
                </c:numCache>
              </c:numRef>
            </c:minus>
          </c:errBars>
          <c:xVal>
            <c:numRef>
              <c:f>'CKM2017'!$N$9:$N$12</c:f>
              <c:numCache>
                <c:formatCode>General</c:formatCode>
                <c:ptCount val="4"/>
                <c:pt idx="0">
                  <c:v>3</c:v>
                </c:pt>
                <c:pt idx="1">
                  <c:v>4</c:v>
                </c:pt>
                <c:pt idx="2">
                  <c:v>5</c:v>
                </c:pt>
                <c:pt idx="3">
                  <c:v>6</c:v>
                </c:pt>
              </c:numCache>
            </c:numRef>
          </c:xVal>
          <c:yVal>
            <c:numRef>
              <c:f>'CKM2017'!$K$9:$K$12</c:f>
              <c:numCache>
                <c:formatCode>General</c:formatCode>
                <c:ptCount val="4"/>
                <c:pt idx="0">
                  <c:v>0.97478681418041346</c:v>
                </c:pt>
                <c:pt idx="1">
                  <c:v>0.97427317810270675</c:v>
                </c:pt>
                <c:pt idx="2">
                  <c:v>0.97483256670055907</c:v>
                </c:pt>
                <c:pt idx="3">
                  <c:v>0.97435001057114989</c:v>
                </c:pt>
              </c:numCache>
            </c:numRef>
          </c:yVal>
          <c:smooth val="0"/>
          <c:extLst xmlns:c16r2="http://schemas.microsoft.com/office/drawing/2015/06/chart">
            <c:ext xmlns:c16="http://schemas.microsoft.com/office/drawing/2014/chart" uri="{C3380CC4-5D6E-409C-BE32-E72D297353CC}">
              <c16:uniqueId val="{0000000C-1166-45E8-BA06-584FAE23E547}"/>
            </c:ext>
          </c:extLst>
        </c:ser>
        <c:ser>
          <c:idx val="3"/>
          <c:order val="3"/>
          <c:tx>
            <c:v>V_ud (mirror nuclei)</c:v>
          </c:tx>
          <c:spPr>
            <a:ln w="28575">
              <a:noFill/>
            </a:ln>
          </c:spPr>
          <c:marker>
            <c:symbol val="square"/>
            <c:size val="5"/>
            <c:spPr>
              <a:solidFill>
                <a:srgbClr val="00B050"/>
              </a:solidFill>
              <a:ln>
                <a:noFill/>
              </a:ln>
            </c:spPr>
          </c:marker>
          <c:dLbls>
            <c:dLbl>
              <c:idx val="0"/>
              <c:layout>
                <c:manualLayout>
                  <c:x val="2.9609774019777797E-3"/>
                  <c:y val="7.108735776727583E-2"/>
                </c:manualLayout>
              </c:layout>
              <c:tx>
                <c:rich>
                  <a:bodyPr/>
                  <a:lstStyle/>
                  <a:p>
                    <a:r>
                      <a:rPr lang="en-US" sz="1200"/>
                      <a:t>mirror nuclei</a:t>
                    </a:r>
                    <a:endParaRPr lang="en-US" sz="1000"/>
                  </a:p>
                </c:rich>
              </c:tx>
              <c:showLegendKey val="0"/>
              <c:showVal val="1"/>
              <c:showCatName val="0"/>
              <c:showSerName val="0"/>
              <c:showPercent val="0"/>
              <c:showBubbleSize val="0"/>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Dir val="y"/>
            <c:errBarType val="both"/>
            <c:errValType val="cust"/>
            <c:noEndCap val="1"/>
            <c:plus>
              <c:numRef>
                <c:f>'CKM2017'!$D$18</c:f>
                <c:numCache>
                  <c:formatCode>General</c:formatCode>
                  <c:ptCount val="1"/>
                  <c:pt idx="0">
                    <c:v>1.4E-3</c:v>
                  </c:pt>
                </c:numCache>
              </c:numRef>
            </c:plus>
            <c:minus>
              <c:numRef>
                <c:f>'CKM2017'!$D$18</c:f>
                <c:numCache>
                  <c:formatCode>General</c:formatCode>
                  <c:ptCount val="1"/>
                  <c:pt idx="0">
                    <c:v>1.4E-3</c:v>
                  </c:pt>
                </c:numCache>
              </c:numRef>
            </c:minus>
          </c:errBars>
          <c:xVal>
            <c:numRef>
              <c:f>'CKM2017'!$E$19</c:f>
              <c:numCache>
                <c:formatCode>0.0</c:formatCode>
                <c:ptCount val="1"/>
                <c:pt idx="0">
                  <c:v>1.5</c:v>
                </c:pt>
              </c:numCache>
            </c:numRef>
          </c:xVal>
          <c:yVal>
            <c:numRef>
              <c:f>'CKM2017'!$C$18</c:f>
              <c:numCache>
                <c:formatCode>General</c:formatCode>
                <c:ptCount val="1"/>
                <c:pt idx="0">
                  <c:v>0.9728</c:v>
                </c:pt>
              </c:numCache>
            </c:numRef>
          </c:yVal>
          <c:smooth val="0"/>
          <c:extLst xmlns:c16r2="http://schemas.microsoft.com/office/drawing/2015/06/chart">
            <c:ext xmlns:c16="http://schemas.microsoft.com/office/drawing/2014/chart" uri="{C3380CC4-5D6E-409C-BE32-E72D297353CC}">
              <c16:uniqueId val="{0000000E-1166-45E8-BA06-584FAE23E547}"/>
            </c:ext>
          </c:extLst>
        </c:ser>
        <c:dLbls>
          <c:showLegendKey val="0"/>
          <c:showVal val="0"/>
          <c:showCatName val="0"/>
          <c:showSerName val="0"/>
          <c:showPercent val="0"/>
          <c:showBubbleSize val="0"/>
        </c:dLbls>
        <c:axId val="109712512"/>
        <c:axId val="109706624"/>
      </c:scatterChart>
      <c:valAx>
        <c:axId val="109703168"/>
        <c:scaling>
          <c:orientation val="minMax"/>
          <c:max val="5.5"/>
          <c:min val="0"/>
        </c:scaling>
        <c:delete val="1"/>
        <c:axPos val="b"/>
        <c:numFmt formatCode="General" sourceLinked="1"/>
        <c:majorTickMark val="out"/>
        <c:minorTickMark val="none"/>
        <c:tickLblPos val="nextTo"/>
        <c:crossAx val="109704704"/>
        <c:crosses val="autoZero"/>
        <c:crossBetween val="midCat"/>
      </c:valAx>
      <c:valAx>
        <c:axId val="109704704"/>
        <c:scaling>
          <c:orientation val="minMax"/>
          <c:max val="0.97600000000000009"/>
          <c:min val="0.96800000000000008"/>
        </c:scaling>
        <c:delete val="0"/>
        <c:axPos val="l"/>
        <c:majorGridlines/>
        <c:minorGridlines/>
        <c:title>
          <c:tx>
            <c:rich>
              <a:bodyPr rot="-5400000" vert="horz"/>
              <a:lstStyle/>
              <a:p>
                <a:pPr>
                  <a:defRPr sz="1400" b="0">
                    <a:latin typeface="Times New Roman" panose="02020603050405020304" pitchFamily="18" charset="0"/>
                    <a:cs typeface="Times New Roman" panose="02020603050405020304" pitchFamily="18" charset="0"/>
                  </a:defRPr>
                </a:pPr>
                <a:r>
                  <a:rPr lang="en-US" sz="1400" b="0" i="1" dirty="0" err="1">
                    <a:latin typeface="+mj-lt"/>
                    <a:cs typeface="Times New Roman" panose="02020603050405020304" pitchFamily="18" charset="0"/>
                  </a:rPr>
                  <a:t>V</a:t>
                </a:r>
                <a:r>
                  <a:rPr lang="en-US" sz="1400" b="0" baseline="-25000" dirty="0" err="1">
                    <a:latin typeface="+mj-lt"/>
                    <a:cs typeface="Times New Roman" panose="02020603050405020304" pitchFamily="18" charset="0"/>
                  </a:rPr>
                  <a:t>ud</a:t>
                </a:r>
                <a:endParaRPr lang="en-US" sz="1400" b="0" baseline="-25000" dirty="0">
                  <a:latin typeface="+mj-lt"/>
                  <a:cs typeface="Times New Roman" panose="02020603050405020304" pitchFamily="18" charset="0"/>
                </a:endParaRPr>
              </a:p>
            </c:rich>
          </c:tx>
          <c:layout>
            <c:manualLayout>
              <c:xMode val="edge"/>
              <c:yMode val="edge"/>
              <c:x val="8.8933016382331948E-2"/>
              <c:y val="0.44374692998339138"/>
            </c:manualLayout>
          </c:layout>
          <c:overlay val="0"/>
        </c:title>
        <c:numFmt formatCode="General" sourceLinked="1"/>
        <c:majorTickMark val="out"/>
        <c:minorTickMark val="none"/>
        <c:tickLblPos val="nextTo"/>
        <c:txPr>
          <a:bodyPr/>
          <a:lstStyle/>
          <a:p>
            <a:pPr>
              <a:defRPr sz="1200">
                <a:latin typeface="+mj-lt"/>
                <a:cs typeface="Times New Roman" panose="02020603050405020304" pitchFamily="18" charset="0"/>
              </a:defRPr>
            </a:pPr>
            <a:endParaRPr lang="en-US"/>
          </a:p>
        </c:txPr>
        <c:crossAx val="109703168"/>
        <c:crosses val="autoZero"/>
        <c:crossBetween val="midCat"/>
        <c:majorUnit val="2.0000000000000005E-3"/>
        <c:minorUnit val="1.0000000000000002E-3"/>
      </c:valAx>
      <c:valAx>
        <c:axId val="109706624"/>
        <c:scaling>
          <c:orientation val="minMax"/>
          <c:max val="0.97600000000000009"/>
          <c:min val="0.96800000000000008"/>
        </c:scaling>
        <c:delete val="0"/>
        <c:axPos val="r"/>
        <c:numFmt formatCode="General" sourceLinked="1"/>
        <c:majorTickMark val="in"/>
        <c:minorTickMark val="none"/>
        <c:tickLblPos val="none"/>
        <c:crossAx val="109712512"/>
        <c:crosses val="max"/>
        <c:crossBetween val="midCat"/>
      </c:valAx>
      <c:valAx>
        <c:axId val="109712512"/>
        <c:scaling>
          <c:orientation val="minMax"/>
        </c:scaling>
        <c:delete val="1"/>
        <c:axPos val="b"/>
        <c:numFmt formatCode="General" sourceLinked="1"/>
        <c:majorTickMark val="out"/>
        <c:minorTickMark val="none"/>
        <c:tickLblPos val="nextTo"/>
        <c:crossAx val="109706624"/>
        <c:crosses val="autoZero"/>
        <c:crossBetween val="midCat"/>
      </c:valAx>
      <c:spPr>
        <a:noFill/>
      </c:spPr>
    </c:plotArea>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e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0.62637</cdr:x>
      <cdr:y>0.38746</cdr:y>
    </cdr:from>
    <cdr:to>
      <cdr:x>0.77143</cdr:x>
      <cdr:y>0.43305</cdr:y>
    </cdr:to>
    <cdr:sp macro="" textlink="">
      <cdr:nvSpPr>
        <cdr:cNvPr id="2" name="Line 31"/>
        <cdr:cNvSpPr>
          <a:spLocks xmlns:a="http://schemas.openxmlformats.org/drawingml/2006/main" noChangeShapeType="1"/>
        </cdr:cNvSpPr>
      </cdr:nvSpPr>
      <cdr:spPr bwMode="auto">
        <a:xfrm xmlns:a="http://schemas.openxmlformats.org/drawingml/2006/main" flipV="1">
          <a:off x="2714611" y="1295401"/>
          <a:ext cx="628665" cy="15240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0.52308</cdr:x>
      <cdr:y>0.46439</cdr:y>
    </cdr:from>
    <cdr:to>
      <cdr:x>0.76484</cdr:x>
      <cdr:y>0.59259</cdr:y>
    </cdr:to>
    <cdr:sp macro="" textlink="">
      <cdr:nvSpPr>
        <cdr:cNvPr id="3" name="Line 31"/>
        <cdr:cNvSpPr>
          <a:spLocks xmlns:a="http://schemas.openxmlformats.org/drawingml/2006/main" noChangeShapeType="1"/>
        </cdr:cNvSpPr>
      </cdr:nvSpPr>
      <cdr:spPr bwMode="auto">
        <a:xfrm xmlns:a="http://schemas.openxmlformats.org/drawingml/2006/main">
          <a:off x="2266962" y="1552577"/>
          <a:ext cx="1047739" cy="42862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0.26374</cdr:x>
      <cdr:y>0.39031</cdr:y>
    </cdr:from>
    <cdr:to>
      <cdr:x>0.74945</cdr:x>
      <cdr:y>0.5584</cdr:y>
    </cdr:to>
    <cdr:sp macro="" textlink="">
      <cdr:nvSpPr>
        <cdr:cNvPr id="4" name="Line 31"/>
        <cdr:cNvSpPr>
          <a:spLocks xmlns:a="http://schemas.openxmlformats.org/drawingml/2006/main" noChangeShapeType="1"/>
        </cdr:cNvSpPr>
      </cdr:nvSpPr>
      <cdr:spPr bwMode="auto">
        <a:xfrm xmlns:a="http://schemas.openxmlformats.org/drawingml/2006/main">
          <a:off x="1143016" y="1304910"/>
          <a:ext cx="2105010" cy="56199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0.62637</cdr:x>
      <cdr:y>0.38746</cdr:y>
    </cdr:from>
    <cdr:to>
      <cdr:x>0.77143</cdr:x>
      <cdr:y>0.43305</cdr:y>
    </cdr:to>
    <cdr:sp macro="" textlink="">
      <cdr:nvSpPr>
        <cdr:cNvPr id="2" name="Line 31"/>
        <cdr:cNvSpPr>
          <a:spLocks xmlns:a="http://schemas.openxmlformats.org/drawingml/2006/main" noChangeShapeType="1"/>
        </cdr:cNvSpPr>
      </cdr:nvSpPr>
      <cdr:spPr bwMode="auto">
        <a:xfrm xmlns:a="http://schemas.openxmlformats.org/drawingml/2006/main" flipV="1">
          <a:off x="2714611" y="1295401"/>
          <a:ext cx="628665" cy="15240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0.52308</cdr:x>
      <cdr:y>0.46439</cdr:y>
    </cdr:from>
    <cdr:to>
      <cdr:x>0.76484</cdr:x>
      <cdr:y>0.59259</cdr:y>
    </cdr:to>
    <cdr:sp macro="" textlink="">
      <cdr:nvSpPr>
        <cdr:cNvPr id="3" name="Line 31"/>
        <cdr:cNvSpPr>
          <a:spLocks xmlns:a="http://schemas.openxmlformats.org/drawingml/2006/main" noChangeShapeType="1"/>
        </cdr:cNvSpPr>
      </cdr:nvSpPr>
      <cdr:spPr bwMode="auto">
        <a:xfrm xmlns:a="http://schemas.openxmlformats.org/drawingml/2006/main">
          <a:off x="2266962" y="1552577"/>
          <a:ext cx="1047739" cy="42862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0.26374</cdr:x>
      <cdr:y>0.39031</cdr:y>
    </cdr:from>
    <cdr:to>
      <cdr:x>0.74945</cdr:x>
      <cdr:y>0.5584</cdr:y>
    </cdr:to>
    <cdr:sp macro="" textlink="">
      <cdr:nvSpPr>
        <cdr:cNvPr id="4" name="Line 31"/>
        <cdr:cNvSpPr>
          <a:spLocks xmlns:a="http://schemas.openxmlformats.org/drawingml/2006/main" noChangeShapeType="1"/>
        </cdr:cNvSpPr>
      </cdr:nvSpPr>
      <cdr:spPr bwMode="auto">
        <a:xfrm xmlns:a="http://schemas.openxmlformats.org/drawingml/2006/main">
          <a:off x="1143016" y="1304910"/>
          <a:ext cx="2105010" cy="56199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6083"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39620"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731194" y="4560086"/>
            <a:ext cx="5852814" cy="43203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6087"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B243CCB-BD04-41A8-973D-43BE59A592FD}" type="slidenum">
              <a:rPr lang="en-US"/>
              <a:pPr>
                <a:defRPr/>
              </a:pPr>
              <a:t>‹#›</a:t>
            </a:fld>
            <a:endParaRPr lang="en-US"/>
          </a:p>
        </p:txBody>
      </p:sp>
    </p:spTree>
    <p:extLst>
      <p:ext uri="{BB962C8B-B14F-4D97-AF65-F5344CB8AC3E}">
        <p14:creationId xmlns:p14="http://schemas.microsoft.com/office/powerpoint/2010/main" val="2472001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1600">
                <a:solidFill>
                  <a:schemeClr val="tx1"/>
                </a:solidFill>
                <a:latin typeface="Times New Roman" pitchFamily="18" charset="0"/>
                <a:cs typeface="Times New Roman" pitchFamily="18" charset="0"/>
              </a:defRPr>
            </a:lvl1pPr>
            <a:lvl2pPr marL="742950" indent="-285750" defTabSz="990600" eaLnBrk="0" hangingPunct="0">
              <a:defRPr sz="1600">
                <a:solidFill>
                  <a:schemeClr val="tx1"/>
                </a:solidFill>
                <a:latin typeface="Times New Roman" pitchFamily="18" charset="0"/>
                <a:cs typeface="Times New Roman" pitchFamily="18" charset="0"/>
              </a:defRPr>
            </a:lvl2pPr>
            <a:lvl3pPr marL="1143000" indent="-228600" defTabSz="990600" eaLnBrk="0" hangingPunct="0">
              <a:defRPr sz="1600">
                <a:solidFill>
                  <a:schemeClr val="tx1"/>
                </a:solidFill>
                <a:latin typeface="Times New Roman" pitchFamily="18" charset="0"/>
                <a:cs typeface="Times New Roman" pitchFamily="18" charset="0"/>
              </a:defRPr>
            </a:lvl3pPr>
            <a:lvl4pPr marL="1600200" indent="-228600" defTabSz="990600" eaLnBrk="0" hangingPunct="0">
              <a:defRPr sz="1600">
                <a:solidFill>
                  <a:schemeClr val="tx1"/>
                </a:solidFill>
                <a:latin typeface="Times New Roman" pitchFamily="18" charset="0"/>
                <a:cs typeface="Times New Roman" pitchFamily="18" charset="0"/>
              </a:defRPr>
            </a:lvl4pPr>
            <a:lvl5pPr marL="2057400" indent="-228600" defTabSz="990600" eaLnBrk="0" hangingPunct="0">
              <a:defRPr sz="1600">
                <a:solidFill>
                  <a:schemeClr val="tx1"/>
                </a:solidFill>
                <a:latin typeface="Times New Roman" pitchFamily="18" charset="0"/>
                <a:cs typeface="Times New Roman" pitchFamily="18" charset="0"/>
              </a:defRPr>
            </a:lvl5pPr>
            <a:lvl6pPr marL="25146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r" eaLnBrk="1" hangingPunct="1"/>
            <a:fld id="{887D21B9-5036-4A08-A4B9-68BEAF0362B3}" type="slidenum">
              <a:rPr lang="en-US" altLang="en-US" sz="1300">
                <a:latin typeface="Arial" charset="0"/>
                <a:cs typeface="Arial" charset="0"/>
              </a:rPr>
              <a:pPr algn="r" eaLnBrk="1" hangingPunct="1"/>
              <a:t>5</a:t>
            </a:fld>
            <a:endParaRPr lang="en-US" altLang="en-US" sz="1300">
              <a:latin typeface="Arial" charset="0"/>
              <a:cs typeface="Arial" charset="0"/>
            </a:endParaRPr>
          </a:p>
        </p:txBody>
      </p:sp>
      <p:sp>
        <p:nvSpPr>
          <p:cNvPr id="101379" name="Rectangle 2"/>
          <p:cNvSpPr>
            <a:spLocks noGrp="1" noRot="1" noChangeAspect="1" noChangeArrowheads="1" noTextEdit="1"/>
          </p:cNvSpPr>
          <p:nvPr>
            <p:ph type="sldImg"/>
          </p:nvPr>
        </p:nvSpPr>
        <p:spPr>
          <a:xfrm>
            <a:off x="1258888" y="720725"/>
            <a:ext cx="4799012" cy="35988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5447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p:spPr>
        <p:txBody>
          <a:bodyPr/>
          <a:lstStyle/>
          <a:p>
            <a:fld id="{0AD40715-F317-468A-8CBB-B954DEA2763C}" type="slidenum">
              <a:rPr lang="en-US" smtClean="0">
                <a:solidFill>
                  <a:srgbClr val="000000"/>
                </a:solidFill>
              </a:rPr>
              <a:pPr/>
              <a:t>8</a:t>
            </a:fld>
            <a:endParaRPr lang="en-US" smtClean="0">
              <a:solidFill>
                <a:srgbClr val="000000"/>
              </a:solidFill>
            </a:endParaRPr>
          </a:p>
        </p:txBody>
      </p:sp>
      <p:sp>
        <p:nvSpPr>
          <p:cNvPr id="451586" name="Rectangle 2"/>
          <p:cNvSpPr>
            <a:spLocks noGrp="1" noRot="1" noChangeAspect="1" noChangeArrowheads="1" noTextEdit="1"/>
          </p:cNvSpPr>
          <p:nvPr>
            <p:ph type="sldImg"/>
          </p:nvPr>
        </p:nvSpPr>
        <p:spPr>
          <a:xfrm>
            <a:off x="1258888" y="720725"/>
            <a:ext cx="4799012" cy="3598863"/>
          </a:xfrm>
          <a:ln/>
        </p:spPr>
      </p:sp>
      <p:sp>
        <p:nvSpPr>
          <p:cNvPr id="451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258888" y="720725"/>
            <a:ext cx="4797425" cy="3598863"/>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854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sz="1600">
                <a:solidFill>
                  <a:schemeClr val="tx1"/>
                </a:solidFill>
                <a:latin typeface="Times New Roman" pitchFamily="18" charset="0"/>
                <a:cs typeface="Times New Roman" pitchFamily="18" charset="0"/>
              </a:defRPr>
            </a:lvl1pPr>
            <a:lvl2pPr marL="742950" indent="-285750" defTabSz="990600" eaLnBrk="0" hangingPunct="0">
              <a:defRPr sz="1600">
                <a:solidFill>
                  <a:schemeClr val="tx1"/>
                </a:solidFill>
                <a:latin typeface="Times New Roman" pitchFamily="18" charset="0"/>
                <a:cs typeface="Times New Roman" pitchFamily="18" charset="0"/>
              </a:defRPr>
            </a:lvl2pPr>
            <a:lvl3pPr marL="1143000" indent="-228600" defTabSz="990600" eaLnBrk="0" hangingPunct="0">
              <a:defRPr sz="1600">
                <a:solidFill>
                  <a:schemeClr val="tx1"/>
                </a:solidFill>
                <a:latin typeface="Times New Roman" pitchFamily="18" charset="0"/>
                <a:cs typeface="Times New Roman" pitchFamily="18" charset="0"/>
              </a:defRPr>
            </a:lvl3pPr>
            <a:lvl4pPr marL="1600200" indent="-228600" defTabSz="990600" eaLnBrk="0" hangingPunct="0">
              <a:defRPr sz="1600">
                <a:solidFill>
                  <a:schemeClr val="tx1"/>
                </a:solidFill>
                <a:latin typeface="Times New Roman" pitchFamily="18" charset="0"/>
                <a:cs typeface="Times New Roman" pitchFamily="18" charset="0"/>
              </a:defRPr>
            </a:lvl4pPr>
            <a:lvl5pPr marL="2057400" indent="-228600" defTabSz="990600" eaLnBrk="0" hangingPunct="0">
              <a:defRPr sz="1600">
                <a:solidFill>
                  <a:schemeClr val="tx1"/>
                </a:solidFill>
                <a:latin typeface="Times New Roman" pitchFamily="18" charset="0"/>
                <a:cs typeface="Times New Roman" pitchFamily="18" charset="0"/>
              </a:defRPr>
            </a:lvl5pPr>
            <a:lvl6pPr marL="25146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defTabSz="990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r" eaLnBrk="1" hangingPunct="1"/>
            <a:fld id="{B98FB8D0-8ABA-468A-A734-EE14F7A27A34}" type="slidenum">
              <a:rPr lang="en-US" altLang="en-US" sz="1300">
                <a:latin typeface="Arial" charset="0"/>
                <a:cs typeface="Arial" charset="0"/>
              </a:rPr>
              <a:pPr algn="r" eaLnBrk="1" hangingPunct="1"/>
              <a:t>9</a:t>
            </a:fld>
            <a:endParaRPr lang="en-US" altLang="en-US" sz="13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25CC511-4B4A-4A22-AABC-685D7986C2A4}" type="slidenum">
              <a:rPr lang="de-DE" smtClean="0"/>
              <a:pPr/>
              <a:t>11</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243CCB-BD04-41A8-973D-43BE59A592FD}" type="slidenum">
              <a:rPr lang="en-US" smtClean="0"/>
              <a:pPr>
                <a:defRPr/>
              </a:pPr>
              <a:t>19</a:t>
            </a:fld>
            <a:endParaRPr lang="en-US"/>
          </a:p>
        </p:txBody>
      </p:sp>
    </p:spTree>
    <p:extLst>
      <p:ext uri="{BB962C8B-B14F-4D97-AF65-F5344CB8AC3E}">
        <p14:creationId xmlns:p14="http://schemas.microsoft.com/office/powerpoint/2010/main" val="115489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noFill/>
        </p:spPr>
        <p:txBody>
          <a:bodyPr/>
          <a:lstStyle/>
          <a:p>
            <a:fld id="{1D426105-D978-4C04-8F3B-FAB8DC1D66E7}" type="slidenum">
              <a:rPr lang="en-US" smtClean="0">
                <a:solidFill>
                  <a:srgbClr val="000000"/>
                </a:solidFill>
                <a:latin typeface="Arial" pitchFamily="34" charset="0"/>
              </a:rPr>
              <a:pPr/>
              <a:t>27</a:t>
            </a:fld>
            <a:endParaRPr lang="en-US" smtClean="0">
              <a:solidFill>
                <a:srgbClr val="000000"/>
              </a:solidFill>
              <a:latin typeface="Arial" pitchFamily="34" charset="0"/>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29" name="Rectangle 7"/>
          <p:cNvSpPr>
            <a:spLocks noGrp="1" noChangeArrowheads="1"/>
          </p:cNvSpPr>
          <p:nvPr>
            <p:ph type="sldNum" sz="quarter" idx="5"/>
          </p:nvPr>
        </p:nvSpPr>
        <p:spPr>
          <a:noFill/>
        </p:spPr>
        <p:txBody>
          <a:bodyPr/>
          <a:lstStyle/>
          <a:p>
            <a:fld id="{F19B9430-BEB3-498A-9791-07D216CCFCC8}" type="slidenum">
              <a:rPr lang="en-US" smtClean="0">
                <a:solidFill>
                  <a:srgbClr val="000000"/>
                </a:solidFill>
                <a:latin typeface="Arial" pitchFamily="34" charset="0"/>
              </a:rPr>
              <a:pPr/>
              <a:t>33</a:t>
            </a:fld>
            <a:endParaRPr lang="en-US" smtClean="0">
              <a:solidFill>
                <a:srgbClr val="000000"/>
              </a:solidFill>
              <a:latin typeface="Arial" pitchFamily="34" charset="0"/>
            </a:endParaRPr>
          </a:p>
        </p:txBody>
      </p:sp>
      <p:sp>
        <p:nvSpPr>
          <p:cNvPr id="508930" name="Rectangle 2"/>
          <p:cNvSpPr>
            <a:spLocks noGrp="1" noRot="1" noChangeAspect="1" noChangeArrowheads="1" noTextEdit="1"/>
          </p:cNvSpPr>
          <p:nvPr>
            <p:ph type="sldImg"/>
          </p:nvPr>
        </p:nvSpPr>
        <p:spPr>
          <a:xfrm>
            <a:off x="1258888" y="720725"/>
            <a:ext cx="4799012" cy="3598863"/>
          </a:xfrm>
          <a:ln/>
        </p:spPr>
      </p:sp>
      <p:sp>
        <p:nvSpPr>
          <p:cNvPr id="508931" name="Rectangle 3"/>
          <p:cNvSpPr>
            <a:spLocks noGrp="1" noChangeArrowheads="1"/>
          </p:cNvSpPr>
          <p:nvPr>
            <p:ph type="body" idx="1"/>
          </p:nvPr>
        </p:nvSpPr>
        <p:spPr>
          <a:noFill/>
          <a:ln/>
        </p:spPr>
        <p:txBody>
          <a:bodyPr/>
          <a:lstStyle/>
          <a:p>
            <a:pPr eaLnBrk="1" hangingPunct="1"/>
            <a:r>
              <a:rPr lang="de-DE" smtClean="0">
                <a:latin typeface="Arial" pitchFamily="34" charset="0"/>
              </a:rPr>
              <a:t>Größer</a:t>
            </a: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9465843-5663-456C-864D-9FAC771FBF93}"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066B694-6D4F-4FE3-BB9E-2E814522EF08}"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56C5074-4F2D-4E61-AC97-00C85DABB0AC}"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3D1396-6C95-4150-B3FE-89032B3E6C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33890C-3685-48CE-A950-4E2C8B5957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E9A2F-6235-4096-BEF9-6DF0A09DEC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3C77B8-6F9D-42C6-BED8-6AA8159A639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3C60EF-7572-42A6-9014-7E081620BC9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283866-A56B-41F7-B672-FD1008DE537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334121-F8DE-458F-B242-0D924A9A864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8EC855-17D5-48CE-B476-0B3836C598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DF42D30-36DB-4A90-87D3-B26F42E35829}"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C84DE6-25FD-4FD6-B24E-4C436FD6827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0DA7B-2754-4EF9-B581-95BE9207B35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9F7CB-364B-4A3B-B1E2-ED97FDC23E6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6FC47C-5B9E-47B4-BB84-CABD35C597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FE9562E-D678-4AA1-8D53-F4829FBE8B60}"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53BFFF4-06B6-43CE-A5A0-C233055C442B}"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B8BC70E-E12D-4EB6-B1BB-14BD06A2EBDE}"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20FA803-41B0-4C7F-BCB6-9878C2802F76}"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1B820114-825E-4443-91D2-63B75780DDE3}"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8B8DD2A-DF13-4551-9402-7AAA9A93AF99}"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FE6396D-1BA8-4F7B-B985-10501C647E4D}"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66E5FF8-D7BF-4630-A794-26B137BA9701}"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A0126E99-771B-4FC1-A1AA-8E153A5EE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80.png"/><Relationship Id="rId13" Type="http://schemas.openxmlformats.org/officeDocument/2006/relationships/oleObject" Target="../embeddings/oleObject9.bin"/><Relationship Id="rId18" Type="http://schemas.openxmlformats.org/officeDocument/2006/relationships/image" Target="../media/image69.png"/><Relationship Id="rId3" Type="http://schemas.openxmlformats.org/officeDocument/2006/relationships/image" Target="../media/image36.jpeg"/><Relationship Id="rId7" Type="http://schemas.openxmlformats.org/officeDocument/2006/relationships/image" Target="../media/image130.png"/><Relationship Id="rId12" Type="http://schemas.openxmlformats.org/officeDocument/2006/relationships/image" Target="../media/image31.wmf"/><Relationship Id="rId17"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image" Target="../media/image39.png"/><Relationship Id="rId11" Type="http://schemas.openxmlformats.org/officeDocument/2006/relationships/oleObject" Target="../embeddings/oleObject8.bin"/><Relationship Id="rId5" Type="http://schemas.openxmlformats.org/officeDocument/2006/relationships/image" Target="../media/image38.jpeg"/><Relationship Id="rId15" Type="http://schemas.openxmlformats.org/officeDocument/2006/relationships/oleObject" Target="../embeddings/oleObject10.bin"/><Relationship Id="rId10" Type="http://schemas.openxmlformats.org/officeDocument/2006/relationships/image" Target="../media/image30.wmf"/><Relationship Id="rId4" Type="http://schemas.openxmlformats.org/officeDocument/2006/relationships/image" Target="../media/image37.jpeg"/><Relationship Id="rId9" Type="http://schemas.openxmlformats.org/officeDocument/2006/relationships/oleObject" Target="../embeddings/oleObject7.bin"/><Relationship Id="rId14" Type="http://schemas.openxmlformats.org/officeDocument/2006/relationships/image" Target="../media/image32.wmf"/></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4.png"/><Relationship Id="rId4" Type="http://schemas.openxmlformats.org/officeDocument/2006/relationships/image" Target="../media/image42.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image" Target="../media/image381.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5.png"/><Relationship Id="rId4" Type="http://schemas.openxmlformats.org/officeDocument/2006/relationships/image" Target="../media/image400.png"/></Relationships>
</file>

<file path=ppt/slides/_rels/slide13.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7.xml"/><Relationship Id="rId11" Type="http://schemas.openxmlformats.org/officeDocument/2006/relationships/image" Target="../media/image390.png"/><Relationship Id="rId5" Type="http://schemas.openxmlformats.org/officeDocument/2006/relationships/image" Target="../media/image340.png"/><Relationship Id="rId10" Type="http://schemas.openxmlformats.org/officeDocument/2006/relationships/image" Target="../media/image380.png"/><Relationship Id="rId4" Type="http://schemas.openxmlformats.org/officeDocument/2006/relationships/image" Target="../media/image49.png"/><Relationship Id="rId9" Type="http://schemas.openxmlformats.org/officeDocument/2006/relationships/image" Target="../media/image370.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78.png"/><Relationship Id="rId7" Type="http://schemas.openxmlformats.org/officeDocument/2006/relationships/image" Target="../media/image85.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89.png"/><Relationship Id="rId21" Type="http://schemas.openxmlformats.org/officeDocument/2006/relationships/image" Target="../media/image93.png"/><Relationship Id="rId12" Type="http://schemas.openxmlformats.org/officeDocument/2006/relationships/image" Target="../media/image81.png"/><Relationship Id="rId17" Type="http://schemas.openxmlformats.org/officeDocument/2006/relationships/image" Target="../media/image88.png"/><Relationship Id="rId16" Type="http://schemas.openxmlformats.org/officeDocument/2006/relationships/image" Target="../media/image87.png"/><Relationship Id="rId20" Type="http://schemas.openxmlformats.org/officeDocument/2006/relationships/image" Target="../media/image92.png"/><Relationship Id="rId1" Type="http://schemas.openxmlformats.org/officeDocument/2006/relationships/slideLayout" Target="../slideLayouts/slideLayout7.xml"/><Relationship Id="rId11" Type="http://schemas.openxmlformats.org/officeDocument/2006/relationships/image" Target="../media/image810.png"/><Relationship Id="rId15" Type="http://schemas.openxmlformats.org/officeDocument/2006/relationships/image" Target="../media/image840.png"/><Relationship Id="rId19" Type="http://schemas.openxmlformats.org/officeDocument/2006/relationships/image" Target="../media/image91.png"/><Relationship Id="rId14" Type="http://schemas.openxmlformats.org/officeDocument/2006/relationships/image" Target="../media/image830.png"/></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94.png"/><Relationship Id="rId4" Type="http://schemas.openxmlformats.org/officeDocument/2006/relationships/image" Target="../media/image11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1.png"/><Relationship Id="rId12"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png"/><Relationship Id="rId5" Type="http://schemas.openxmlformats.org/officeDocument/2006/relationships/image" Target="../media/image510.png"/><Relationship Id="rId10" Type="http://schemas.openxmlformats.org/officeDocument/2006/relationships/image" Target="../media/image120.png"/><Relationship Id="rId4" Type="http://schemas.openxmlformats.org/officeDocument/2006/relationships/image" Target="../media/image5.png"/><Relationship Id="rId9" Type="http://schemas.openxmlformats.org/officeDocument/2006/relationships/image" Target="../media/image115.png"/></Relationships>
</file>

<file path=ppt/slides/_rels/slide2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00.png"/><Relationship Id="rId7" Type="http://schemas.openxmlformats.org/officeDocument/2006/relationships/image" Target="../media/image98.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55.png"/><Relationship Id="rId10" Type="http://schemas.openxmlformats.org/officeDocument/2006/relationships/image" Target="../media/image1150.png"/><Relationship Id="rId4" Type="http://schemas.openxmlformats.org/officeDocument/2006/relationships/image" Target="../media/image8900.png"/><Relationship Id="rId9" Type="http://schemas.openxmlformats.org/officeDocument/2006/relationships/image" Target="../media/image101.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50.png"/><Relationship Id="rId7"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382.png"/><Relationship Id="rId5" Type="http://schemas.openxmlformats.org/officeDocument/2006/relationships/image" Target="../media/image371.png"/><Relationship Id="rId4" Type="http://schemas.openxmlformats.org/officeDocument/2006/relationships/image" Target="../media/image361.png"/><Relationship Id="rId9"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8.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2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png"/><Relationship Id="rId7" Type="http://schemas.openxmlformats.org/officeDocument/2006/relationships/image" Target="../media/image125.png"/><Relationship Id="rId2" Type="http://schemas.openxmlformats.org/officeDocument/2006/relationships/image" Target="../media/image6.png"/><Relationship Id="rId1" Type="http://schemas.openxmlformats.org/officeDocument/2006/relationships/slideLayout" Target="../slideLayouts/slideLayout2.xml"/><Relationship Id="rId9" Type="http://schemas.openxmlformats.org/officeDocument/2006/relationships/image" Target="../media/image1150.png"/></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image" Target="../media/image651.png"/><Relationship Id="rId1" Type="http://schemas.openxmlformats.org/officeDocument/2006/relationships/slideLayout" Target="../slideLayouts/slideLayout13.xml"/><Relationship Id="rId6" Type="http://schemas.openxmlformats.org/officeDocument/2006/relationships/image" Target="../media/image104.png"/><Relationship Id="rId5" Type="http://schemas.openxmlformats.org/officeDocument/2006/relationships/image" Target="../media/image55.png"/><Relationship Id="rId4" Type="http://schemas.openxmlformats.org/officeDocument/2006/relationships/image" Target="../media/image890.png"/><Relationship Id="rId9"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99.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650.png"/><Relationship Id="rId1" Type="http://schemas.openxmlformats.org/officeDocument/2006/relationships/slideLayout" Target="../slideLayouts/slideLayout13.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3.png"/><Relationship Id="rId10" Type="http://schemas.openxmlformats.org/officeDocument/2006/relationships/image" Target="../media/image109.png"/><Relationship Id="rId4" Type="http://schemas.openxmlformats.org/officeDocument/2006/relationships/image" Target="../media/image102.png"/><Relationship Id="rId9" Type="http://schemas.openxmlformats.org/officeDocument/2006/relationships/image" Target="../media/image108.png"/><Relationship Id="rId1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20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image" Target="../media/image4.png"/><Relationship Id="rId18" Type="http://schemas.openxmlformats.org/officeDocument/2006/relationships/image" Target="../media/image26.png"/><Relationship Id="rId7" Type="http://schemas.openxmlformats.org/officeDocument/2006/relationships/image" Target="../media/image220.png"/><Relationship Id="rId12" Type="http://schemas.openxmlformats.org/officeDocument/2006/relationships/image" Target="../media/image31.png"/><Relationship Id="rId17" Type="http://schemas.openxmlformats.org/officeDocument/2006/relationships/image" Target="../media/image25.png"/><Relationship Id="rId2" Type="http://schemas.openxmlformats.org/officeDocument/2006/relationships/image" Target="../media/image240.png"/><Relationship Id="rId16" Type="http://schemas.openxmlformats.org/officeDocument/2006/relationships/image" Target="../media/image7.png"/><Relationship Id="rId20"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210.png"/><Relationship Id="rId11" Type="http://schemas.openxmlformats.org/officeDocument/2006/relationships/image" Target="../media/image57.png"/><Relationship Id="rId5" Type="http://schemas.openxmlformats.org/officeDocument/2006/relationships/image" Target="../media/image200.png"/><Relationship Id="rId15" Type="http://schemas.openxmlformats.org/officeDocument/2006/relationships/image" Target="../media/image122.png"/><Relationship Id="rId10" Type="http://schemas.openxmlformats.org/officeDocument/2006/relationships/image" Target="../media/image221.png"/><Relationship Id="rId19" Type="http://schemas.openxmlformats.org/officeDocument/2006/relationships/chart" Target="../charts/chart3.xml"/><Relationship Id="rId9" Type="http://schemas.openxmlformats.org/officeDocument/2006/relationships/image" Target="../media/image1.pn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4.bin"/><Relationship Id="rId18" Type="http://schemas.openxmlformats.org/officeDocument/2006/relationships/image" Target="../media/image33.wmf"/><Relationship Id="rId3" Type="http://schemas.openxmlformats.org/officeDocument/2006/relationships/slideLayout" Target="../slideLayouts/slideLayout7.xml"/><Relationship Id="rId7" Type="http://schemas.openxmlformats.org/officeDocument/2006/relationships/oleObject" Target="../embeddings/oleObject1.bin"/><Relationship Id="rId12" Type="http://schemas.openxmlformats.org/officeDocument/2006/relationships/image" Target="../media/image30.wmf"/><Relationship Id="rId17" Type="http://schemas.openxmlformats.org/officeDocument/2006/relationships/oleObject" Target="../embeddings/oleObject6.bin"/><Relationship Id="rId2" Type="http://schemas.openxmlformats.org/officeDocument/2006/relationships/tags" Target="../tags/tag1.xml"/><Relationship Id="rId16" Type="http://schemas.openxmlformats.org/officeDocument/2006/relationships/image" Target="../media/image32.wmf"/><Relationship Id="rId1" Type="http://schemas.openxmlformats.org/officeDocument/2006/relationships/vmlDrawing" Target="../drawings/vmlDrawing1.vml"/><Relationship Id="rId6" Type="http://schemas.openxmlformats.org/officeDocument/2006/relationships/image" Target="../media/image35.png"/><Relationship Id="rId11" Type="http://schemas.openxmlformats.org/officeDocument/2006/relationships/oleObject" Target="../embeddings/oleObject3.bin"/><Relationship Id="rId5" Type="http://schemas.openxmlformats.org/officeDocument/2006/relationships/image" Target="../media/image34.png"/><Relationship Id="rId15" Type="http://schemas.openxmlformats.org/officeDocument/2006/relationships/oleObject" Target="../embeddings/oleObject5.bin"/><Relationship Id="rId10" Type="http://schemas.openxmlformats.org/officeDocument/2006/relationships/image" Target="../media/image29.emf"/><Relationship Id="rId19" Type="http://schemas.openxmlformats.org/officeDocument/2006/relationships/image" Target="../media/image41.png"/><Relationship Id="rId4" Type="http://schemas.openxmlformats.org/officeDocument/2006/relationships/notesSlide" Target="../notesSlides/notesSlide3.xml"/><Relationship Id="rId9" Type="http://schemas.openxmlformats.org/officeDocument/2006/relationships/oleObject" Target="../embeddings/oleObject2.bin"/><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descr="SNS_SUNSE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52463"/>
            <a:ext cx="9144000" cy="6215062"/>
          </a:xfrm>
          <a:prstGeom prst="rect">
            <a:avLst/>
          </a:prstGeom>
          <a:noFill/>
          <a:ln w="9525">
            <a:noFill/>
            <a:miter lim="800000"/>
            <a:headEnd/>
            <a:tailEnd/>
          </a:ln>
        </p:spPr>
      </p:pic>
      <p:sp>
        <p:nvSpPr>
          <p:cNvPr id="240642" name="Rectangle 4"/>
          <p:cNvSpPr>
            <a:spLocks noChangeArrowheads="1"/>
          </p:cNvSpPr>
          <p:nvPr/>
        </p:nvSpPr>
        <p:spPr bwMode="auto">
          <a:xfrm>
            <a:off x="1527120" y="6092825"/>
            <a:ext cx="2652970" cy="492443"/>
          </a:xfrm>
          <a:prstGeom prst="rect">
            <a:avLst/>
          </a:prstGeom>
          <a:solidFill>
            <a:schemeClr val="bg1"/>
          </a:solidFill>
          <a:ln w="9525">
            <a:noFill/>
            <a:miter lim="800000"/>
            <a:headEnd/>
            <a:tailEnd/>
          </a:ln>
        </p:spPr>
        <p:txBody>
          <a:bodyPr wrap="none" lIns="0" tIns="0" rIns="0" bIns="0">
            <a:spAutoFit/>
          </a:bodyPr>
          <a:lstStyle/>
          <a:p>
            <a:pPr algn="ctr"/>
            <a:r>
              <a:rPr lang="en-US" sz="3200" b="1" dirty="0">
                <a:solidFill>
                  <a:srgbClr val="23282B"/>
                </a:solidFill>
                <a:latin typeface="Times New Roman" pitchFamily="18" charset="0"/>
                <a:cs typeface="Arial" pitchFamily="34" charset="0"/>
              </a:rPr>
              <a:t>Stefan </a:t>
            </a:r>
            <a:r>
              <a:rPr lang="en-US" sz="3200" b="1" dirty="0" smtClean="0">
                <a:solidFill>
                  <a:srgbClr val="23282B"/>
                </a:solidFill>
                <a:latin typeface="Times New Roman" pitchFamily="18" charset="0"/>
                <a:cs typeface="Arial" pitchFamily="34" charset="0"/>
              </a:rPr>
              <a:t>Bae</a:t>
            </a:r>
            <a:r>
              <a:rPr lang="el-GR" sz="3200" b="1" dirty="0" smtClean="0">
                <a:solidFill>
                  <a:srgbClr val="23282B"/>
                </a:solidFill>
                <a:latin typeface="Times New Roman" pitchFamily="18" charset="0"/>
                <a:cs typeface="Arial" pitchFamily="34" charset="0"/>
              </a:rPr>
              <a:t>β</a:t>
            </a:r>
            <a:r>
              <a:rPr lang="en-US" sz="3200" b="1" dirty="0" err="1" smtClean="0">
                <a:solidFill>
                  <a:srgbClr val="23282B"/>
                </a:solidFill>
                <a:latin typeface="Times New Roman" pitchFamily="18" charset="0"/>
                <a:cs typeface="Arial" pitchFamily="34" charset="0"/>
              </a:rPr>
              <a:t>ler</a:t>
            </a:r>
            <a:r>
              <a:rPr lang="en-US" sz="2400" b="1" dirty="0" smtClean="0">
                <a:solidFill>
                  <a:srgbClr val="23282B"/>
                </a:solidFill>
                <a:latin typeface="Times New Roman" pitchFamily="18" charset="0"/>
                <a:cs typeface="Arial" pitchFamily="34" charset="0"/>
              </a:rPr>
              <a:t> </a:t>
            </a:r>
            <a:endParaRPr lang="en-US" sz="2400" b="1" dirty="0">
              <a:solidFill>
                <a:srgbClr val="23282B"/>
              </a:solidFill>
              <a:latin typeface="Times New Roman" pitchFamily="18" charset="0"/>
              <a:cs typeface="Arial" pitchFamily="34" charset="0"/>
            </a:endParaRPr>
          </a:p>
        </p:txBody>
      </p:sp>
      <p:sp>
        <p:nvSpPr>
          <p:cNvPr id="240643" name="Rectangle 5"/>
          <p:cNvSpPr>
            <a:spLocks noChangeArrowheads="1"/>
          </p:cNvSpPr>
          <p:nvPr/>
        </p:nvSpPr>
        <p:spPr bwMode="auto">
          <a:xfrm>
            <a:off x="0" y="-26988"/>
            <a:ext cx="9144000" cy="1027113"/>
          </a:xfrm>
          <a:prstGeom prst="rect">
            <a:avLst/>
          </a:prstGeom>
          <a:solidFill>
            <a:srgbClr val="FFCC00"/>
          </a:solidFill>
          <a:ln w="38100">
            <a:noFill/>
            <a:miter lim="800000"/>
            <a:headEnd/>
            <a:tailEnd/>
          </a:ln>
        </p:spPr>
        <p:txBody>
          <a:bodyPr anchor="ctr"/>
          <a:lstStyle/>
          <a:p>
            <a:pPr algn="ctr"/>
            <a:r>
              <a:rPr lang="en-US" sz="3200" b="1" dirty="0">
                <a:solidFill>
                  <a:schemeClr val="tx2"/>
                </a:solidFill>
                <a:latin typeface="Times New Roman" pitchFamily="18" charset="0"/>
              </a:rPr>
              <a:t>The measurement of neutron beta decay observables with the Nab spectrometer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04048" y="5741193"/>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a:t>
            </a:fld>
            <a:endParaRPr lang="de-DE"/>
          </a:p>
        </p:txBody>
      </p:sp>
      <p:sp>
        <p:nvSpPr>
          <p:cNvPr id="10" name="Rectangle 9"/>
          <p:cNvSpPr/>
          <p:nvPr/>
        </p:nvSpPr>
        <p:spPr>
          <a:xfrm>
            <a:off x="7054354" y="6370409"/>
            <a:ext cx="2066544" cy="272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b="1" dirty="0" smtClean="0">
                <a:solidFill>
                  <a:srgbClr val="3C6297"/>
                </a:solidFill>
                <a:latin typeface="Times New Roman" panose="02020603050405020304" pitchFamily="18" charset="0"/>
                <a:cs typeface="Times New Roman" panose="02020603050405020304" pitchFamily="18" charset="0"/>
              </a:rPr>
              <a:t>Inst. </a:t>
            </a:r>
            <a:r>
              <a:rPr lang="en-US" sz="1600" b="1" dirty="0" err="1" smtClean="0">
                <a:solidFill>
                  <a:srgbClr val="3C6297"/>
                </a:solidFill>
                <a:latin typeface="Times New Roman" panose="02020603050405020304" pitchFamily="18" charset="0"/>
                <a:cs typeface="Times New Roman" panose="02020603050405020304" pitchFamily="18" charset="0"/>
              </a:rPr>
              <a:t>Nucl</a:t>
            </a:r>
            <a:r>
              <a:rPr lang="en-US" sz="1600" b="1" dirty="0" smtClean="0">
                <a:solidFill>
                  <a:srgbClr val="3C6297"/>
                </a:solidFill>
                <a:latin typeface="Times New Roman" panose="02020603050405020304" pitchFamily="18" charset="0"/>
                <a:cs typeface="Times New Roman" panose="02020603050405020304" pitchFamily="18" charset="0"/>
              </a:rPr>
              <a:t>. Part. Phys.</a:t>
            </a:r>
            <a:endParaRPr lang="en-US" sz="1600" b="1" dirty="0">
              <a:solidFill>
                <a:srgbClr val="3C6297"/>
              </a:solidFill>
              <a:latin typeface="Times New Roman" panose="02020603050405020304" pitchFamily="18" charset="0"/>
              <a:cs typeface="Times New Roman" panose="02020603050405020304" pitchFamily="18" charset="0"/>
            </a:endParaRPr>
          </a:p>
        </p:txBody>
      </p:sp>
      <p:pic>
        <p:nvPicPr>
          <p:cNvPr id="11"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39325" y="5086349"/>
            <a:ext cx="2087562" cy="1309687"/>
          </a:xfrm>
          <a:prstGeom prst="rect">
            <a:avLst/>
          </a:prstGeom>
          <a:noFill/>
          <a:ln w="9525">
            <a:noFill/>
            <a:miter lim="800000"/>
            <a:headEnd/>
            <a:tailEnd/>
          </a:ln>
        </p:spPr>
      </p:pic>
    </p:spTree>
  </p:cSld>
  <p:clrMapOvr>
    <a:masterClrMapping/>
  </p:clrMapOvr>
  <p:transition advTm="1412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2" descr="H:\aSPECT\Bilder_Strahlzeit\P1071636.JPG"/>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5324475" y="719138"/>
            <a:ext cx="3663950" cy="604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a:xfrm rot="16200000" flipV="1">
            <a:off x="5407025" y="3498851"/>
            <a:ext cx="3119437" cy="936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6185694" y="4631532"/>
            <a:ext cx="1485900" cy="595312"/>
          </a:xfrm>
          <a:prstGeom prst="straightConnector1">
            <a:avLst/>
          </a:prstGeom>
          <a:ln w="76200">
            <a:solidFill>
              <a:srgbClr val="33CC33">
                <a:alpha val="53000"/>
              </a:srgbClr>
            </a:solidFill>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rot="16320000" flipV="1">
            <a:off x="6662738" y="4316412"/>
            <a:ext cx="681038" cy="49213"/>
          </a:xfrm>
          <a:prstGeom prst="straightConnector1">
            <a:avLst/>
          </a:prstGeom>
          <a:ln w="76200" cmpd="sng">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2" name="Picture 6" descr="P331169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1588" y="2303463"/>
            <a:ext cx="1200150" cy="7270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 name="Oval 27"/>
          <p:cNvSpPr/>
          <p:nvPr/>
        </p:nvSpPr>
        <p:spPr>
          <a:xfrm>
            <a:off x="6829638" y="3393441"/>
            <a:ext cx="297180" cy="297180"/>
          </a:xfrm>
          <a:prstGeom prst="ellipse">
            <a:avLst/>
          </a:prstGeom>
          <a:ln>
            <a:solidFill>
              <a:srgbClr val="FFCC00"/>
            </a:solidFill>
          </a:ln>
          <a:scene3d>
            <a:camera prst="perspectiveRelaxed" fov="0">
              <a:rot lat="16499993" lon="0" rev="0"/>
            </a:camera>
            <a:lightRig rig="threePt" dir="t"/>
          </a:scene3d>
          <a:sp3d>
            <a:bevelT w="0" h="508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p:nvPr/>
        </p:nvCxnSpPr>
        <p:spPr>
          <a:xfrm rot="16320000" flipV="1">
            <a:off x="6624638" y="3179762"/>
            <a:ext cx="681038" cy="49213"/>
          </a:xfrm>
          <a:prstGeom prst="straightConnector1">
            <a:avLst/>
          </a:prstGeom>
          <a:ln w="76200" cmpd="sng">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p:cNvSpPr>
            <a:spLocks noChangeAspect="1"/>
          </p:cNvSpPr>
          <p:nvPr/>
        </p:nvSpPr>
        <p:spPr>
          <a:xfrm>
            <a:off x="6834794" y="2797182"/>
            <a:ext cx="240591" cy="34473"/>
          </a:xfrm>
          <a:prstGeom prst="rect">
            <a:avLst/>
          </a:prstGeom>
          <a:solidFill>
            <a:srgbClr val="00CC99"/>
          </a:solidFill>
          <a:ln w="3175" cmpd="sng">
            <a:solidFill>
              <a:srgbClr val="000000"/>
            </a:solidFill>
          </a:ln>
          <a:scene3d>
            <a:camera prst="orthographicFront">
              <a:rot lat="16799984" lon="10799999" rev="10799999"/>
            </a:camera>
            <a:lightRig rig="threePt" dir="t"/>
          </a:scene3d>
          <a:sp3d>
            <a:bevelB h="444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6" name="Straight Arrow Connector 45"/>
          <p:cNvCxnSpPr/>
          <p:nvPr/>
        </p:nvCxnSpPr>
        <p:spPr>
          <a:xfrm rot="10800000" flipV="1">
            <a:off x="7126288" y="2667000"/>
            <a:ext cx="495300" cy="165100"/>
          </a:xfrm>
          <a:prstGeom prst="straightConnector1">
            <a:avLst/>
          </a:prstGeom>
          <a:ln w="19050">
            <a:solidFill>
              <a:srgbClr val="00CC99"/>
            </a:solidFill>
            <a:tailEnd type="arrow" w="sm"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21538" y="3508375"/>
            <a:ext cx="1438275" cy="528638"/>
          </a:xfrm>
          <a:prstGeom prst="rect">
            <a:avLst/>
          </a:prstGeom>
          <a:solidFill>
            <a:schemeClr val="bg1">
              <a:lumMod val="85000"/>
            </a:schemeClr>
          </a:solidFill>
          <a:ln w="3175">
            <a:solidFill>
              <a:schemeClr val="tx1"/>
            </a:solidFill>
          </a:ln>
        </p:spPr>
        <p:txBody>
          <a:bodyPr wrap="none" lIns="36576" tIns="18288" rIns="36576" bIns="18288">
            <a:spAutoFit/>
          </a:bodyPr>
          <a:lstStyle/>
          <a:p>
            <a:pPr algn="ctr">
              <a:defRPr/>
            </a:pPr>
            <a:r>
              <a:rPr lang="en-US" sz="1600" dirty="0">
                <a:solidFill>
                  <a:srgbClr val="FF9900"/>
                </a:solidFill>
                <a:latin typeface="Times New Roman" pitchFamily="18" charset="0"/>
                <a:cs typeface="Times New Roman" pitchFamily="18" charset="0"/>
              </a:rPr>
              <a:t>Analyzing Plane</a:t>
            </a:r>
          </a:p>
          <a:p>
            <a:pPr algn="ctr">
              <a:defRPr/>
            </a:pPr>
            <a:r>
              <a:rPr lang="en-US" sz="1600" dirty="0">
                <a:solidFill>
                  <a:srgbClr val="FF9900"/>
                </a:solidFill>
                <a:latin typeface="Times New Roman" pitchFamily="18" charset="0"/>
                <a:cs typeface="Times New Roman" pitchFamily="18" charset="0"/>
              </a:rPr>
              <a:t> Electrode</a:t>
            </a:r>
          </a:p>
        </p:txBody>
      </p:sp>
      <p:sp>
        <p:nvSpPr>
          <p:cNvPr id="48" name="TextBox 47"/>
          <p:cNvSpPr txBox="1"/>
          <p:nvPr/>
        </p:nvSpPr>
        <p:spPr>
          <a:xfrm>
            <a:off x="7264400" y="1903413"/>
            <a:ext cx="1382713" cy="284162"/>
          </a:xfrm>
          <a:prstGeom prst="rect">
            <a:avLst/>
          </a:prstGeom>
          <a:solidFill>
            <a:schemeClr val="bg1">
              <a:lumMod val="85000"/>
            </a:schemeClr>
          </a:solidFill>
          <a:ln w="3175">
            <a:solidFill>
              <a:schemeClr val="tx1"/>
            </a:solidFill>
          </a:ln>
        </p:spPr>
        <p:txBody>
          <a:bodyPr wrap="none" lIns="36576" tIns="18288" rIns="36576" bIns="18288">
            <a:spAutoFit/>
          </a:bodyPr>
          <a:lstStyle/>
          <a:p>
            <a:pPr algn="ctr">
              <a:defRPr/>
            </a:pPr>
            <a:r>
              <a:rPr lang="en-US" sz="1600" dirty="0">
                <a:solidFill>
                  <a:srgbClr val="00CC99"/>
                </a:solidFill>
                <a:latin typeface="Times New Roman" pitchFamily="18" charset="0"/>
                <a:cs typeface="Times New Roman" pitchFamily="18" charset="0"/>
              </a:rPr>
              <a:t>Proton Detector</a:t>
            </a:r>
          </a:p>
        </p:txBody>
      </p:sp>
      <p:sp>
        <p:nvSpPr>
          <p:cNvPr id="49" name="Oval 48"/>
          <p:cNvSpPr/>
          <p:nvPr/>
        </p:nvSpPr>
        <p:spPr>
          <a:xfrm>
            <a:off x="6928697" y="4544128"/>
            <a:ext cx="174383" cy="164069"/>
          </a:xfrm>
          <a:prstGeom prst="ellipse">
            <a:avLst/>
          </a:prstGeom>
          <a:solidFill>
            <a:srgbClr val="FF9900"/>
          </a:solidFill>
          <a:ln>
            <a:solidFill>
              <a:srgbClr val="33CC33"/>
            </a:solidFill>
          </a:ln>
          <a:scene3d>
            <a:camera prst="orthographicFront">
              <a:rot lat="16200000" lon="0" rev="0"/>
            </a:camera>
            <a:lightRig rig="threePt" dir="t"/>
          </a:scene3d>
          <a:sp3d>
            <a:bevelT/>
            <a:bevelB h="101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p:cNvSpPr txBox="1"/>
          <p:nvPr/>
        </p:nvSpPr>
        <p:spPr>
          <a:xfrm>
            <a:off x="7153275" y="4681538"/>
            <a:ext cx="1322388" cy="282575"/>
          </a:xfrm>
          <a:prstGeom prst="rect">
            <a:avLst/>
          </a:prstGeom>
          <a:solidFill>
            <a:schemeClr val="bg1">
              <a:lumMod val="85000"/>
            </a:schemeClr>
          </a:solidFill>
          <a:ln w="3175">
            <a:solidFill>
              <a:schemeClr val="tx1"/>
            </a:solidFill>
          </a:ln>
        </p:spPr>
        <p:txBody>
          <a:bodyPr wrap="none" lIns="36576" tIns="18288" rIns="36576" bIns="18288">
            <a:spAutoFit/>
          </a:bodyPr>
          <a:lstStyle/>
          <a:p>
            <a:pPr algn="ctr">
              <a:defRPr/>
            </a:pPr>
            <a:r>
              <a:rPr lang="en-US" sz="1600" dirty="0">
                <a:solidFill>
                  <a:srgbClr val="33CC33"/>
                </a:solidFill>
                <a:latin typeface="Times New Roman" pitchFamily="18" charset="0"/>
                <a:cs typeface="Times New Roman" pitchFamily="18" charset="0"/>
              </a:rPr>
              <a:t>Neutron Decay</a:t>
            </a:r>
          </a:p>
        </p:txBody>
      </p:sp>
      <p:sp>
        <p:nvSpPr>
          <p:cNvPr id="51" name="TextBox 50"/>
          <p:cNvSpPr txBox="1"/>
          <p:nvPr/>
        </p:nvSpPr>
        <p:spPr>
          <a:xfrm>
            <a:off x="6216650" y="4186238"/>
            <a:ext cx="701675" cy="282575"/>
          </a:xfrm>
          <a:prstGeom prst="rect">
            <a:avLst/>
          </a:prstGeom>
          <a:solidFill>
            <a:schemeClr val="bg1">
              <a:lumMod val="85000"/>
            </a:schemeClr>
          </a:solidFill>
          <a:ln w="3175">
            <a:solidFill>
              <a:schemeClr val="tx1"/>
            </a:solidFill>
          </a:ln>
        </p:spPr>
        <p:txBody>
          <a:bodyPr wrap="none" lIns="36576" tIns="18288" rIns="36576" bIns="18288">
            <a:spAutoFit/>
          </a:bodyPr>
          <a:lstStyle/>
          <a:p>
            <a:pPr algn="ctr">
              <a:defRPr/>
            </a:pPr>
            <a:r>
              <a:rPr lang="en-US" sz="1600" dirty="0">
                <a:solidFill>
                  <a:srgbClr val="FF0000"/>
                </a:solidFill>
                <a:latin typeface="Times New Roman" pitchFamily="18" charset="0"/>
                <a:cs typeface="Times New Roman" pitchFamily="18" charset="0"/>
              </a:rPr>
              <a:t>Protons</a:t>
            </a:r>
          </a:p>
        </p:txBody>
      </p:sp>
      <p:sp>
        <p:nvSpPr>
          <p:cNvPr id="55" name="TextBox 54"/>
          <p:cNvSpPr txBox="1"/>
          <p:nvPr/>
        </p:nvSpPr>
        <p:spPr>
          <a:xfrm>
            <a:off x="5849938" y="2133600"/>
            <a:ext cx="850900" cy="530225"/>
          </a:xfrm>
          <a:prstGeom prst="rect">
            <a:avLst/>
          </a:prstGeom>
          <a:solidFill>
            <a:schemeClr val="bg1">
              <a:lumMod val="85000"/>
            </a:schemeClr>
          </a:solidFill>
          <a:ln w="3175">
            <a:solidFill>
              <a:schemeClr val="tx1"/>
            </a:solidFill>
          </a:ln>
        </p:spPr>
        <p:txBody>
          <a:bodyPr wrap="none" lIns="36576" tIns="18288" rIns="36576" bIns="18288">
            <a:spAutoFit/>
          </a:bodyPr>
          <a:lstStyle/>
          <a:p>
            <a:pPr algn="ctr">
              <a:defRPr/>
            </a:pPr>
            <a:r>
              <a:rPr lang="en-US" sz="1600" dirty="0">
                <a:solidFill>
                  <a:srgbClr val="0000FF"/>
                </a:solidFill>
                <a:latin typeface="Times New Roman" pitchFamily="18" charset="0"/>
                <a:cs typeface="Times New Roman" pitchFamily="18" charset="0"/>
              </a:rPr>
              <a:t>Magnetic</a:t>
            </a:r>
          </a:p>
          <a:p>
            <a:pPr algn="ctr">
              <a:defRPr/>
            </a:pPr>
            <a:r>
              <a:rPr lang="en-US" sz="1600" dirty="0">
                <a:solidFill>
                  <a:srgbClr val="0000FF"/>
                </a:solidFill>
                <a:latin typeface="Times New Roman" pitchFamily="18" charset="0"/>
                <a:cs typeface="Times New Roman" pitchFamily="18" charset="0"/>
              </a:rPr>
              <a:t> field</a:t>
            </a:r>
          </a:p>
        </p:txBody>
      </p:sp>
      <p:sp>
        <p:nvSpPr>
          <p:cNvPr id="1043" name="Rectangle 168"/>
          <p:cNvSpPr>
            <a:spLocks noChangeArrowheads="1"/>
          </p:cNvSpPr>
          <p:nvPr/>
        </p:nvSpPr>
        <p:spPr bwMode="auto">
          <a:xfrm>
            <a:off x="727075" y="3540125"/>
            <a:ext cx="76200"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0</a:t>
            </a:r>
            <a:endParaRPr lang="en-US" altLang="en-US" sz="1400">
              <a:latin typeface="Times New Roman" pitchFamily="18" charset="0"/>
              <a:cs typeface="Times New Roman" pitchFamily="18" charset="0"/>
            </a:endParaRPr>
          </a:p>
        </p:txBody>
      </p:sp>
      <p:sp>
        <p:nvSpPr>
          <p:cNvPr id="1044" name="Rectangle 169"/>
          <p:cNvSpPr>
            <a:spLocks noChangeArrowheads="1"/>
          </p:cNvSpPr>
          <p:nvPr/>
        </p:nvSpPr>
        <p:spPr bwMode="auto">
          <a:xfrm>
            <a:off x="1452563" y="3540125"/>
            <a:ext cx="22701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200</a:t>
            </a:r>
            <a:endParaRPr lang="en-US" altLang="en-US" sz="1400">
              <a:latin typeface="Times New Roman" pitchFamily="18" charset="0"/>
              <a:cs typeface="Times New Roman" pitchFamily="18" charset="0"/>
            </a:endParaRPr>
          </a:p>
        </p:txBody>
      </p:sp>
      <p:sp>
        <p:nvSpPr>
          <p:cNvPr id="1045" name="Rectangle 170"/>
          <p:cNvSpPr>
            <a:spLocks noChangeArrowheads="1"/>
          </p:cNvSpPr>
          <p:nvPr/>
        </p:nvSpPr>
        <p:spPr bwMode="auto">
          <a:xfrm>
            <a:off x="2238375" y="3540125"/>
            <a:ext cx="227013"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400</a:t>
            </a:r>
            <a:endParaRPr lang="en-US" altLang="en-US" sz="1400">
              <a:latin typeface="Times New Roman" pitchFamily="18" charset="0"/>
              <a:cs typeface="Times New Roman" pitchFamily="18" charset="0"/>
            </a:endParaRPr>
          </a:p>
        </p:txBody>
      </p:sp>
      <p:sp>
        <p:nvSpPr>
          <p:cNvPr id="1046" name="Rectangle 171"/>
          <p:cNvSpPr>
            <a:spLocks noChangeArrowheads="1"/>
          </p:cNvSpPr>
          <p:nvPr/>
        </p:nvSpPr>
        <p:spPr bwMode="auto">
          <a:xfrm>
            <a:off x="3025775" y="3540125"/>
            <a:ext cx="22542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600</a:t>
            </a:r>
            <a:endParaRPr lang="en-US" altLang="en-US" sz="1400">
              <a:latin typeface="Times New Roman" pitchFamily="18" charset="0"/>
              <a:cs typeface="Times New Roman" pitchFamily="18" charset="0"/>
            </a:endParaRPr>
          </a:p>
        </p:txBody>
      </p:sp>
      <p:sp>
        <p:nvSpPr>
          <p:cNvPr id="1047" name="Line 172"/>
          <p:cNvSpPr>
            <a:spLocks noChangeShapeType="1"/>
          </p:cNvSpPr>
          <p:nvPr/>
        </p:nvSpPr>
        <p:spPr bwMode="auto">
          <a:xfrm flipV="1">
            <a:off x="758825" y="3482975"/>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173"/>
          <p:cNvSpPr>
            <a:spLocks noChangeShapeType="1"/>
          </p:cNvSpPr>
          <p:nvPr/>
        </p:nvSpPr>
        <p:spPr bwMode="auto">
          <a:xfrm flipV="1">
            <a:off x="95567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174"/>
          <p:cNvSpPr>
            <a:spLocks noChangeShapeType="1"/>
          </p:cNvSpPr>
          <p:nvPr/>
        </p:nvSpPr>
        <p:spPr bwMode="auto">
          <a:xfrm flipV="1">
            <a:off x="115252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175"/>
          <p:cNvSpPr>
            <a:spLocks noChangeShapeType="1"/>
          </p:cNvSpPr>
          <p:nvPr/>
        </p:nvSpPr>
        <p:spPr bwMode="auto">
          <a:xfrm flipV="1">
            <a:off x="134937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176"/>
          <p:cNvSpPr>
            <a:spLocks noChangeShapeType="1"/>
          </p:cNvSpPr>
          <p:nvPr/>
        </p:nvSpPr>
        <p:spPr bwMode="auto">
          <a:xfrm flipV="1">
            <a:off x="1546225" y="3482975"/>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177"/>
          <p:cNvSpPr>
            <a:spLocks noChangeShapeType="1"/>
          </p:cNvSpPr>
          <p:nvPr/>
        </p:nvSpPr>
        <p:spPr bwMode="auto">
          <a:xfrm flipV="1">
            <a:off x="1741488" y="3498850"/>
            <a:ext cx="1587"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178"/>
          <p:cNvSpPr>
            <a:spLocks noChangeShapeType="1"/>
          </p:cNvSpPr>
          <p:nvPr/>
        </p:nvSpPr>
        <p:spPr bwMode="auto">
          <a:xfrm flipV="1">
            <a:off x="1939925" y="3498850"/>
            <a:ext cx="0"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179"/>
          <p:cNvSpPr>
            <a:spLocks noChangeShapeType="1"/>
          </p:cNvSpPr>
          <p:nvPr/>
        </p:nvSpPr>
        <p:spPr bwMode="auto">
          <a:xfrm flipV="1">
            <a:off x="2138363" y="3498850"/>
            <a:ext cx="0"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180"/>
          <p:cNvSpPr>
            <a:spLocks noChangeShapeType="1"/>
          </p:cNvSpPr>
          <p:nvPr/>
        </p:nvSpPr>
        <p:spPr bwMode="auto">
          <a:xfrm flipV="1">
            <a:off x="2333625" y="3482975"/>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6" name="Line 181"/>
          <p:cNvSpPr>
            <a:spLocks noChangeShapeType="1"/>
          </p:cNvSpPr>
          <p:nvPr/>
        </p:nvSpPr>
        <p:spPr bwMode="auto">
          <a:xfrm flipV="1">
            <a:off x="253047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 name="Line 182"/>
          <p:cNvSpPr>
            <a:spLocks noChangeShapeType="1"/>
          </p:cNvSpPr>
          <p:nvPr/>
        </p:nvSpPr>
        <p:spPr bwMode="auto">
          <a:xfrm flipV="1">
            <a:off x="272732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 name="Line 183"/>
          <p:cNvSpPr>
            <a:spLocks noChangeShapeType="1"/>
          </p:cNvSpPr>
          <p:nvPr/>
        </p:nvSpPr>
        <p:spPr bwMode="auto">
          <a:xfrm flipV="1">
            <a:off x="2924175" y="3498850"/>
            <a:ext cx="0"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 name="Line 184"/>
          <p:cNvSpPr>
            <a:spLocks noChangeShapeType="1"/>
          </p:cNvSpPr>
          <p:nvPr/>
        </p:nvSpPr>
        <p:spPr bwMode="auto">
          <a:xfrm flipV="1">
            <a:off x="3121025" y="3482975"/>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 name="Line 185"/>
          <p:cNvSpPr>
            <a:spLocks noChangeShapeType="1"/>
          </p:cNvSpPr>
          <p:nvPr/>
        </p:nvSpPr>
        <p:spPr bwMode="auto">
          <a:xfrm flipV="1">
            <a:off x="3317875" y="3498850"/>
            <a:ext cx="1588"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 name="Line 186"/>
          <p:cNvSpPr>
            <a:spLocks noChangeShapeType="1"/>
          </p:cNvSpPr>
          <p:nvPr/>
        </p:nvSpPr>
        <p:spPr bwMode="auto">
          <a:xfrm flipV="1">
            <a:off x="3513138" y="3498850"/>
            <a:ext cx="1587"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 name="Line 187"/>
          <p:cNvSpPr>
            <a:spLocks noChangeShapeType="1"/>
          </p:cNvSpPr>
          <p:nvPr/>
        </p:nvSpPr>
        <p:spPr bwMode="auto">
          <a:xfrm flipV="1">
            <a:off x="3709988" y="3498850"/>
            <a:ext cx="1587" cy="190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 name="Line 188"/>
          <p:cNvSpPr>
            <a:spLocks noChangeShapeType="1"/>
          </p:cNvSpPr>
          <p:nvPr/>
        </p:nvSpPr>
        <p:spPr bwMode="auto">
          <a:xfrm>
            <a:off x="758825" y="3517900"/>
            <a:ext cx="295116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 name="Line 189"/>
          <p:cNvSpPr>
            <a:spLocks noChangeShapeType="1"/>
          </p:cNvSpPr>
          <p:nvPr/>
        </p:nvSpPr>
        <p:spPr bwMode="auto">
          <a:xfrm>
            <a:off x="758825" y="3517900"/>
            <a:ext cx="444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 name="Line 190"/>
          <p:cNvSpPr>
            <a:spLocks noChangeShapeType="1"/>
          </p:cNvSpPr>
          <p:nvPr/>
        </p:nvSpPr>
        <p:spPr bwMode="auto">
          <a:xfrm>
            <a:off x="758825" y="3435350"/>
            <a:ext cx="222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 name="Line 191"/>
          <p:cNvSpPr>
            <a:spLocks noChangeShapeType="1"/>
          </p:cNvSpPr>
          <p:nvPr/>
        </p:nvSpPr>
        <p:spPr bwMode="auto">
          <a:xfrm>
            <a:off x="758825" y="3352800"/>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 name="Line 192"/>
          <p:cNvSpPr>
            <a:spLocks noChangeShapeType="1"/>
          </p:cNvSpPr>
          <p:nvPr/>
        </p:nvSpPr>
        <p:spPr bwMode="auto">
          <a:xfrm>
            <a:off x="758825" y="3270250"/>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193"/>
          <p:cNvSpPr>
            <a:spLocks noChangeShapeType="1"/>
          </p:cNvSpPr>
          <p:nvPr/>
        </p:nvSpPr>
        <p:spPr bwMode="auto">
          <a:xfrm>
            <a:off x="758825" y="3189288"/>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9" name="Line 194"/>
          <p:cNvSpPr>
            <a:spLocks noChangeShapeType="1"/>
          </p:cNvSpPr>
          <p:nvPr/>
        </p:nvSpPr>
        <p:spPr bwMode="auto">
          <a:xfrm>
            <a:off x="758825" y="3108325"/>
            <a:ext cx="444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0" name="Line 195"/>
          <p:cNvSpPr>
            <a:spLocks noChangeShapeType="1"/>
          </p:cNvSpPr>
          <p:nvPr/>
        </p:nvSpPr>
        <p:spPr bwMode="auto">
          <a:xfrm>
            <a:off x="758825" y="3024188"/>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1" name="Line 196"/>
          <p:cNvSpPr>
            <a:spLocks noChangeShapeType="1"/>
          </p:cNvSpPr>
          <p:nvPr/>
        </p:nvSpPr>
        <p:spPr bwMode="auto">
          <a:xfrm>
            <a:off x="758825" y="2943225"/>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2" name="Line 197"/>
          <p:cNvSpPr>
            <a:spLocks noChangeShapeType="1"/>
          </p:cNvSpPr>
          <p:nvPr/>
        </p:nvSpPr>
        <p:spPr bwMode="auto">
          <a:xfrm>
            <a:off x="758825" y="2860675"/>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3" name="Line 198"/>
          <p:cNvSpPr>
            <a:spLocks noChangeShapeType="1"/>
          </p:cNvSpPr>
          <p:nvPr/>
        </p:nvSpPr>
        <p:spPr bwMode="auto">
          <a:xfrm>
            <a:off x="758825" y="2779713"/>
            <a:ext cx="222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4" name="Line 199"/>
          <p:cNvSpPr>
            <a:spLocks noChangeShapeType="1"/>
          </p:cNvSpPr>
          <p:nvPr/>
        </p:nvSpPr>
        <p:spPr bwMode="auto">
          <a:xfrm>
            <a:off x="758825" y="2697163"/>
            <a:ext cx="444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 name="Line 200"/>
          <p:cNvSpPr>
            <a:spLocks noChangeShapeType="1"/>
          </p:cNvSpPr>
          <p:nvPr/>
        </p:nvSpPr>
        <p:spPr bwMode="auto">
          <a:xfrm>
            <a:off x="758825" y="2614613"/>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 name="Line 201"/>
          <p:cNvSpPr>
            <a:spLocks noChangeShapeType="1"/>
          </p:cNvSpPr>
          <p:nvPr/>
        </p:nvSpPr>
        <p:spPr bwMode="auto">
          <a:xfrm>
            <a:off x="758825" y="2533650"/>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7" name="Line 202"/>
          <p:cNvSpPr>
            <a:spLocks noChangeShapeType="1"/>
          </p:cNvSpPr>
          <p:nvPr/>
        </p:nvSpPr>
        <p:spPr bwMode="auto">
          <a:xfrm>
            <a:off x="758825" y="2451100"/>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 name="Line 203"/>
          <p:cNvSpPr>
            <a:spLocks noChangeShapeType="1"/>
          </p:cNvSpPr>
          <p:nvPr/>
        </p:nvSpPr>
        <p:spPr bwMode="auto">
          <a:xfrm>
            <a:off x="758825" y="2370138"/>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 name="Line 204"/>
          <p:cNvSpPr>
            <a:spLocks noChangeShapeType="1"/>
          </p:cNvSpPr>
          <p:nvPr/>
        </p:nvSpPr>
        <p:spPr bwMode="auto">
          <a:xfrm>
            <a:off x="758825" y="2289175"/>
            <a:ext cx="444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 name="Line 205"/>
          <p:cNvSpPr>
            <a:spLocks noChangeShapeType="1"/>
          </p:cNvSpPr>
          <p:nvPr/>
        </p:nvSpPr>
        <p:spPr bwMode="auto">
          <a:xfrm>
            <a:off x="758825" y="2205038"/>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206"/>
          <p:cNvSpPr>
            <a:spLocks noChangeShapeType="1"/>
          </p:cNvSpPr>
          <p:nvPr/>
        </p:nvSpPr>
        <p:spPr bwMode="auto">
          <a:xfrm>
            <a:off x="758825" y="2124075"/>
            <a:ext cx="222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 name="Line 207"/>
          <p:cNvSpPr>
            <a:spLocks noChangeShapeType="1"/>
          </p:cNvSpPr>
          <p:nvPr/>
        </p:nvSpPr>
        <p:spPr bwMode="auto">
          <a:xfrm>
            <a:off x="758825" y="2041525"/>
            <a:ext cx="2222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 name="Line 208"/>
          <p:cNvSpPr>
            <a:spLocks noChangeShapeType="1"/>
          </p:cNvSpPr>
          <p:nvPr/>
        </p:nvSpPr>
        <p:spPr bwMode="auto">
          <a:xfrm>
            <a:off x="758825" y="1958975"/>
            <a:ext cx="222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 name="Line 209"/>
          <p:cNvSpPr>
            <a:spLocks noChangeShapeType="1"/>
          </p:cNvSpPr>
          <p:nvPr/>
        </p:nvSpPr>
        <p:spPr bwMode="auto">
          <a:xfrm>
            <a:off x="758825" y="1878013"/>
            <a:ext cx="4445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 name="Line 210"/>
          <p:cNvSpPr>
            <a:spLocks noChangeShapeType="1"/>
          </p:cNvSpPr>
          <p:nvPr/>
        </p:nvSpPr>
        <p:spPr bwMode="auto">
          <a:xfrm>
            <a:off x="758825" y="1795463"/>
            <a:ext cx="222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 name="Freeform 211"/>
          <p:cNvSpPr>
            <a:spLocks/>
          </p:cNvSpPr>
          <p:nvPr/>
        </p:nvSpPr>
        <p:spPr bwMode="auto">
          <a:xfrm>
            <a:off x="758825" y="1795463"/>
            <a:ext cx="1588" cy="1722437"/>
          </a:xfrm>
          <a:custGeom>
            <a:avLst/>
            <a:gdLst>
              <a:gd name="T0" fmla="*/ 0 w 1332"/>
              <a:gd name="T1" fmla="*/ 1703 h 1703"/>
              <a:gd name="T2" fmla="*/ 0 w 1332"/>
              <a:gd name="T3" fmla="*/ 0 h 1703"/>
              <a:gd name="T4" fmla="*/ 0 w 1332"/>
              <a:gd name="T5" fmla="*/ 34 h 1703"/>
              <a:gd name="T6" fmla="*/ 0 60000 65536"/>
              <a:gd name="T7" fmla="*/ 0 60000 65536"/>
              <a:gd name="T8" fmla="*/ 0 60000 65536"/>
              <a:gd name="T9" fmla="*/ 0 w 1332"/>
              <a:gd name="T10" fmla="*/ 0 h 1703"/>
              <a:gd name="T11" fmla="*/ 1332 w 1332"/>
              <a:gd name="T12" fmla="*/ 1703 h 1703"/>
            </a:gdLst>
            <a:ahLst/>
            <a:cxnLst>
              <a:cxn ang="T6">
                <a:pos x="T0" y="T1"/>
              </a:cxn>
              <a:cxn ang="T7">
                <a:pos x="T2" y="T3"/>
              </a:cxn>
              <a:cxn ang="T8">
                <a:pos x="T4" y="T5"/>
              </a:cxn>
            </a:cxnLst>
            <a:rect l="T9" t="T10" r="T11" b="T12"/>
            <a:pathLst>
              <a:path w="1332" h="1703">
                <a:moveTo>
                  <a:pt x="0" y="1703"/>
                </a:moveTo>
                <a:lnTo>
                  <a:pt x="0" y="0"/>
                </a:lnTo>
                <a:lnTo>
                  <a:pt x="0" y="34"/>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87" name="Line 212"/>
          <p:cNvSpPr>
            <a:spLocks noChangeShapeType="1"/>
          </p:cNvSpPr>
          <p:nvPr/>
        </p:nvSpPr>
        <p:spPr bwMode="auto">
          <a:xfrm>
            <a:off x="95567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213"/>
          <p:cNvSpPr>
            <a:spLocks noChangeShapeType="1"/>
          </p:cNvSpPr>
          <p:nvPr/>
        </p:nvSpPr>
        <p:spPr bwMode="auto">
          <a:xfrm>
            <a:off x="115252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9" name="Line 214"/>
          <p:cNvSpPr>
            <a:spLocks noChangeShapeType="1"/>
          </p:cNvSpPr>
          <p:nvPr/>
        </p:nvSpPr>
        <p:spPr bwMode="auto">
          <a:xfrm>
            <a:off x="134937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215"/>
          <p:cNvSpPr>
            <a:spLocks noChangeShapeType="1"/>
          </p:cNvSpPr>
          <p:nvPr/>
        </p:nvSpPr>
        <p:spPr bwMode="auto">
          <a:xfrm>
            <a:off x="1546225" y="1795463"/>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1" name="Line 216"/>
          <p:cNvSpPr>
            <a:spLocks noChangeShapeType="1"/>
          </p:cNvSpPr>
          <p:nvPr/>
        </p:nvSpPr>
        <p:spPr bwMode="auto">
          <a:xfrm>
            <a:off x="1741488" y="1795463"/>
            <a:ext cx="1587"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2" name="Line 217"/>
          <p:cNvSpPr>
            <a:spLocks noChangeShapeType="1"/>
          </p:cNvSpPr>
          <p:nvPr/>
        </p:nvSpPr>
        <p:spPr bwMode="auto">
          <a:xfrm>
            <a:off x="1939925" y="1795463"/>
            <a:ext cx="0"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3" name="Line 218"/>
          <p:cNvSpPr>
            <a:spLocks noChangeShapeType="1"/>
          </p:cNvSpPr>
          <p:nvPr/>
        </p:nvSpPr>
        <p:spPr bwMode="auto">
          <a:xfrm>
            <a:off x="2138363" y="1795463"/>
            <a:ext cx="0"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219"/>
          <p:cNvSpPr>
            <a:spLocks noChangeShapeType="1"/>
          </p:cNvSpPr>
          <p:nvPr/>
        </p:nvSpPr>
        <p:spPr bwMode="auto">
          <a:xfrm>
            <a:off x="2333625" y="1795463"/>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 name="Line 220"/>
          <p:cNvSpPr>
            <a:spLocks noChangeShapeType="1"/>
          </p:cNvSpPr>
          <p:nvPr/>
        </p:nvSpPr>
        <p:spPr bwMode="auto">
          <a:xfrm>
            <a:off x="253047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221"/>
          <p:cNvSpPr>
            <a:spLocks noChangeShapeType="1"/>
          </p:cNvSpPr>
          <p:nvPr/>
        </p:nvSpPr>
        <p:spPr bwMode="auto">
          <a:xfrm>
            <a:off x="272732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7" name="Line 222"/>
          <p:cNvSpPr>
            <a:spLocks noChangeShapeType="1"/>
          </p:cNvSpPr>
          <p:nvPr/>
        </p:nvSpPr>
        <p:spPr bwMode="auto">
          <a:xfrm>
            <a:off x="2924175" y="1795463"/>
            <a:ext cx="0"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223"/>
          <p:cNvSpPr>
            <a:spLocks noChangeShapeType="1"/>
          </p:cNvSpPr>
          <p:nvPr/>
        </p:nvSpPr>
        <p:spPr bwMode="auto">
          <a:xfrm>
            <a:off x="3121025" y="1795463"/>
            <a:ext cx="1588" cy="349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 name="Line 224"/>
          <p:cNvSpPr>
            <a:spLocks noChangeShapeType="1"/>
          </p:cNvSpPr>
          <p:nvPr/>
        </p:nvSpPr>
        <p:spPr bwMode="auto">
          <a:xfrm>
            <a:off x="3317875" y="1795463"/>
            <a:ext cx="1588"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Line 225"/>
          <p:cNvSpPr>
            <a:spLocks noChangeShapeType="1"/>
          </p:cNvSpPr>
          <p:nvPr/>
        </p:nvSpPr>
        <p:spPr bwMode="auto">
          <a:xfrm>
            <a:off x="3513138" y="1795463"/>
            <a:ext cx="1587"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 name="Line 226"/>
          <p:cNvSpPr>
            <a:spLocks noChangeShapeType="1"/>
          </p:cNvSpPr>
          <p:nvPr/>
        </p:nvSpPr>
        <p:spPr bwMode="auto">
          <a:xfrm>
            <a:off x="3709988" y="1795463"/>
            <a:ext cx="1587" cy="1746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227"/>
          <p:cNvSpPr>
            <a:spLocks noChangeShapeType="1"/>
          </p:cNvSpPr>
          <p:nvPr/>
        </p:nvSpPr>
        <p:spPr bwMode="auto">
          <a:xfrm>
            <a:off x="758825" y="1795463"/>
            <a:ext cx="29511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Line 228"/>
          <p:cNvSpPr>
            <a:spLocks noChangeShapeType="1"/>
          </p:cNvSpPr>
          <p:nvPr/>
        </p:nvSpPr>
        <p:spPr bwMode="auto">
          <a:xfrm flipH="1">
            <a:off x="3667125" y="3517900"/>
            <a:ext cx="4286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229"/>
          <p:cNvSpPr>
            <a:spLocks noChangeShapeType="1"/>
          </p:cNvSpPr>
          <p:nvPr/>
        </p:nvSpPr>
        <p:spPr bwMode="auto">
          <a:xfrm flipH="1">
            <a:off x="3689350" y="3435350"/>
            <a:ext cx="2063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 name="Line 230"/>
          <p:cNvSpPr>
            <a:spLocks noChangeShapeType="1"/>
          </p:cNvSpPr>
          <p:nvPr/>
        </p:nvSpPr>
        <p:spPr bwMode="auto">
          <a:xfrm flipH="1">
            <a:off x="3689350" y="3352800"/>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231"/>
          <p:cNvSpPr>
            <a:spLocks noChangeShapeType="1"/>
          </p:cNvSpPr>
          <p:nvPr/>
        </p:nvSpPr>
        <p:spPr bwMode="auto">
          <a:xfrm flipH="1">
            <a:off x="3689350" y="3270250"/>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232"/>
          <p:cNvSpPr>
            <a:spLocks noChangeShapeType="1"/>
          </p:cNvSpPr>
          <p:nvPr/>
        </p:nvSpPr>
        <p:spPr bwMode="auto">
          <a:xfrm flipH="1">
            <a:off x="3689350" y="3189288"/>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233"/>
          <p:cNvSpPr>
            <a:spLocks noChangeShapeType="1"/>
          </p:cNvSpPr>
          <p:nvPr/>
        </p:nvSpPr>
        <p:spPr bwMode="auto">
          <a:xfrm flipH="1">
            <a:off x="3667125" y="3108325"/>
            <a:ext cx="4286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Line 234"/>
          <p:cNvSpPr>
            <a:spLocks noChangeShapeType="1"/>
          </p:cNvSpPr>
          <p:nvPr/>
        </p:nvSpPr>
        <p:spPr bwMode="auto">
          <a:xfrm flipH="1">
            <a:off x="3689350" y="3024188"/>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0" name="Line 235"/>
          <p:cNvSpPr>
            <a:spLocks noChangeShapeType="1"/>
          </p:cNvSpPr>
          <p:nvPr/>
        </p:nvSpPr>
        <p:spPr bwMode="auto">
          <a:xfrm flipH="1">
            <a:off x="3689350" y="2943225"/>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1" name="Line 236"/>
          <p:cNvSpPr>
            <a:spLocks noChangeShapeType="1"/>
          </p:cNvSpPr>
          <p:nvPr/>
        </p:nvSpPr>
        <p:spPr bwMode="auto">
          <a:xfrm flipH="1">
            <a:off x="3689350" y="2860675"/>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Line 237"/>
          <p:cNvSpPr>
            <a:spLocks noChangeShapeType="1"/>
          </p:cNvSpPr>
          <p:nvPr/>
        </p:nvSpPr>
        <p:spPr bwMode="auto">
          <a:xfrm flipH="1">
            <a:off x="3689350" y="2779713"/>
            <a:ext cx="2063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3" name="Line 238"/>
          <p:cNvSpPr>
            <a:spLocks noChangeShapeType="1"/>
          </p:cNvSpPr>
          <p:nvPr/>
        </p:nvSpPr>
        <p:spPr bwMode="auto">
          <a:xfrm flipH="1">
            <a:off x="3667125" y="2697163"/>
            <a:ext cx="428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4" name="Line 239"/>
          <p:cNvSpPr>
            <a:spLocks noChangeShapeType="1"/>
          </p:cNvSpPr>
          <p:nvPr/>
        </p:nvSpPr>
        <p:spPr bwMode="auto">
          <a:xfrm flipH="1">
            <a:off x="3689350" y="2614613"/>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240"/>
          <p:cNvSpPr>
            <a:spLocks noChangeShapeType="1"/>
          </p:cNvSpPr>
          <p:nvPr/>
        </p:nvSpPr>
        <p:spPr bwMode="auto">
          <a:xfrm flipH="1">
            <a:off x="3689350" y="2533650"/>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241"/>
          <p:cNvSpPr>
            <a:spLocks noChangeShapeType="1"/>
          </p:cNvSpPr>
          <p:nvPr/>
        </p:nvSpPr>
        <p:spPr bwMode="auto">
          <a:xfrm flipH="1">
            <a:off x="3689350" y="2451100"/>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242"/>
          <p:cNvSpPr>
            <a:spLocks noChangeShapeType="1"/>
          </p:cNvSpPr>
          <p:nvPr/>
        </p:nvSpPr>
        <p:spPr bwMode="auto">
          <a:xfrm flipH="1">
            <a:off x="3689350" y="2370138"/>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243"/>
          <p:cNvSpPr>
            <a:spLocks noChangeShapeType="1"/>
          </p:cNvSpPr>
          <p:nvPr/>
        </p:nvSpPr>
        <p:spPr bwMode="auto">
          <a:xfrm flipH="1">
            <a:off x="3667125" y="2289175"/>
            <a:ext cx="4286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244"/>
          <p:cNvSpPr>
            <a:spLocks noChangeShapeType="1"/>
          </p:cNvSpPr>
          <p:nvPr/>
        </p:nvSpPr>
        <p:spPr bwMode="auto">
          <a:xfrm flipH="1">
            <a:off x="3689350" y="2205038"/>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245"/>
          <p:cNvSpPr>
            <a:spLocks noChangeShapeType="1"/>
          </p:cNvSpPr>
          <p:nvPr/>
        </p:nvSpPr>
        <p:spPr bwMode="auto">
          <a:xfrm flipH="1">
            <a:off x="3689350" y="2124075"/>
            <a:ext cx="2063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Line 246"/>
          <p:cNvSpPr>
            <a:spLocks noChangeShapeType="1"/>
          </p:cNvSpPr>
          <p:nvPr/>
        </p:nvSpPr>
        <p:spPr bwMode="auto">
          <a:xfrm flipH="1">
            <a:off x="3689350" y="2041525"/>
            <a:ext cx="2063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2" name="Line 247"/>
          <p:cNvSpPr>
            <a:spLocks noChangeShapeType="1"/>
          </p:cNvSpPr>
          <p:nvPr/>
        </p:nvSpPr>
        <p:spPr bwMode="auto">
          <a:xfrm flipH="1">
            <a:off x="3689350" y="1958975"/>
            <a:ext cx="206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3" name="Line 248"/>
          <p:cNvSpPr>
            <a:spLocks noChangeShapeType="1"/>
          </p:cNvSpPr>
          <p:nvPr/>
        </p:nvSpPr>
        <p:spPr bwMode="auto">
          <a:xfrm flipH="1">
            <a:off x="3667125" y="1878013"/>
            <a:ext cx="42863"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4" name="Line 249"/>
          <p:cNvSpPr>
            <a:spLocks noChangeShapeType="1"/>
          </p:cNvSpPr>
          <p:nvPr/>
        </p:nvSpPr>
        <p:spPr bwMode="auto">
          <a:xfrm flipH="1">
            <a:off x="3689350" y="1795463"/>
            <a:ext cx="2063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5" name="Line 250"/>
          <p:cNvSpPr>
            <a:spLocks noChangeShapeType="1"/>
          </p:cNvSpPr>
          <p:nvPr/>
        </p:nvSpPr>
        <p:spPr bwMode="auto">
          <a:xfrm flipV="1">
            <a:off x="3709988" y="1795463"/>
            <a:ext cx="1587" cy="17224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 name="Freeform 251"/>
          <p:cNvSpPr>
            <a:spLocks/>
          </p:cNvSpPr>
          <p:nvPr/>
        </p:nvSpPr>
        <p:spPr bwMode="auto">
          <a:xfrm>
            <a:off x="758825" y="2041525"/>
            <a:ext cx="2068513" cy="1476375"/>
          </a:xfrm>
          <a:custGeom>
            <a:avLst/>
            <a:gdLst>
              <a:gd name="T0" fmla="*/ 44 w 3106"/>
              <a:gd name="T1" fmla="*/ 2230 h 2788"/>
              <a:gd name="T2" fmla="*/ 94 w 3106"/>
              <a:gd name="T3" fmla="*/ 1984 h 2788"/>
              <a:gd name="T4" fmla="*/ 142 w 3106"/>
              <a:gd name="T5" fmla="*/ 1800 h 2788"/>
              <a:gd name="T6" fmla="*/ 191 w 3106"/>
              <a:gd name="T7" fmla="*/ 1649 h 2788"/>
              <a:gd name="T8" fmla="*/ 241 w 3106"/>
              <a:gd name="T9" fmla="*/ 1521 h 2788"/>
              <a:gd name="T10" fmla="*/ 289 w 3106"/>
              <a:gd name="T11" fmla="*/ 1406 h 2788"/>
              <a:gd name="T12" fmla="*/ 339 w 3106"/>
              <a:gd name="T13" fmla="*/ 1303 h 2788"/>
              <a:gd name="T14" fmla="*/ 386 w 3106"/>
              <a:gd name="T15" fmla="*/ 1208 h 2788"/>
              <a:gd name="T16" fmla="*/ 436 w 3106"/>
              <a:gd name="T17" fmla="*/ 1122 h 2788"/>
              <a:gd name="T18" fmla="*/ 486 w 3106"/>
              <a:gd name="T19" fmla="*/ 1041 h 2788"/>
              <a:gd name="T20" fmla="*/ 533 w 3106"/>
              <a:gd name="T21" fmla="*/ 967 h 2788"/>
              <a:gd name="T22" fmla="*/ 583 w 3106"/>
              <a:gd name="T23" fmla="*/ 898 h 2788"/>
              <a:gd name="T24" fmla="*/ 631 w 3106"/>
              <a:gd name="T25" fmla="*/ 833 h 2788"/>
              <a:gd name="T26" fmla="*/ 680 w 3106"/>
              <a:gd name="T27" fmla="*/ 772 h 2788"/>
              <a:gd name="T28" fmla="*/ 728 w 3106"/>
              <a:gd name="T29" fmla="*/ 715 h 2788"/>
              <a:gd name="T30" fmla="*/ 778 w 3106"/>
              <a:gd name="T31" fmla="*/ 661 h 2788"/>
              <a:gd name="T32" fmla="*/ 828 w 3106"/>
              <a:gd name="T33" fmla="*/ 609 h 2788"/>
              <a:gd name="T34" fmla="*/ 875 w 3106"/>
              <a:gd name="T35" fmla="*/ 562 h 2788"/>
              <a:gd name="T36" fmla="*/ 925 w 3106"/>
              <a:gd name="T37" fmla="*/ 518 h 2788"/>
              <a:gd name="T38" fmla="*/ 973 w 3106"/>
              <a:gd name="T39" fmla="*/ 474 h 2788"/>
              <a:gd name="T40" fmla="*/ 1022 w 3106"/>
              <a:gd name="T41" fmla="*/ 434 h 2788"/>
              <a:gd name="T42" fmla="*/ 1072 w 3106"/>
              <a:gd name="T43" fmla="*/ 395 h 2788"/>
              <a:gd name="T44" fmla="*/ 1120 w 3106"/>
              <a:gd name="T45" fmla="*/ 359 h 2788"/>
              <a:gd name="T46" fmla="*/ 1169 w 3106"/>
              <a:gd name="T47" fmla="*/ 327 h 2788"/>
              <a:gd name="T48" fmla="*/ 1217 w 3106"/>
              <a:gd name="T49" fmla="*/ 294 h 2788"/>
              <a:gd name="T50" fmla="*/ 1267 w 3106"/>
              <a:gd name="T51" fmla="*/ 263 h 2788"/>
              <a:gd name="T52" fmla="*/ 1315 w 3106"/>
              <a:gd name="T53" fmla="*/ 235 h 2788"/>
              <a:gd name="T54" fmla="*/ 1364 w 3106"/>
              <a:gd name="T55" fmla="*/ 208 h 2788"/>
              <a:gd name="T56" fmla="*/ 1414 w 3106"/>
              <a:gd name="T57" fmla="*/ 183 h 2788"/>
              <a:gd name="T58" fmla="*/ 1462 w 3106"/>
              <a:gd name="T59" fmla="*/ 160 h 2788"/>
              <a:gd name="T60" fmla="*/ 1511 w 3106"/>
              <a:gd name="T61" fmla="*/ 139 h 2788"/>
              <a:gd name="T62" fmla="*/ 1559 w 3106"/>
              <a:gd name="T63" fmla="*/ 120 h 2788"/>
              <a:gd name="T64" fmla="*/ 1609 w 3106"/>
              <a:gd name="T65" fmla="*/ 101 h 2788"/>
              <a:gd name="T66" fmla="*/ 1658 w 3106"/>
              <a:gd name="T67" fmla="*/ 86 h 2788"/>
              <a:gd name="T68" fmla="*/ 1706 w 3106"/>
              <a:gd name="T69" fmla="*/ 70 h 2788"/>
              <a:gd name="T70" fmla="*/ 1756 w 3106"/>
              <a:gd name="T71" fmla="*/ 55 h 2788"/>
              <a:gd name="T72" fmla="*/ 1804 w 3106"/>
              <a:gd name="T73" fmla="*/ 44 h 2788"/>
              <a:gd name="T74" fmla="*/ 1853 w 3106"/>
              <a:gd name="T75" fmla="*/ 32 h 2788"/>
              <a:gd name="T76" fmla="*/ 1901 w 3106"/>
              <a:gd name="T77" fmla="*/ 25 h 2788"/>
              <a:gd name="T78" fmla="*/ 1951 w 3106"/>
              <a:gd name="T79" fmla="*/ 17 h 2788"/>
              <a:gd name="T80" fmla="*/ 2000 w 3106"/>
              <a:gd name="T81" fmla="*/ 9 h 2788"/>
              <a:gd name="T82" fmla="*/ 2048 w 3106"/>
              <a:gd name="T83" fmla="*/ 5 h 2788"/>
              <a:gd name="T84" fmla="*/ 2098 w 3106"/>
              <a:gd name="T85" fmla="*/ 2 h 2788"/>
              <a:gd name="T86" fmla="*/ 2145 w 3106"/>
              <a:gd name="T87" fmla="*/ 0 h 2788"/>
              <a:gd name="T88" fmla="*/ 2195 w 3106"/>
              <a:gd name="T89" fmla="*/ 0 h 2788"/>
              <a:gd name="T90" fmla="*/ 2245 w 3106"/>
              <a:gd name="T91" fmla="*/ 2 h 2788"/>
              <a:gd name="T92" fmla="*/ 2293 w 3106"/>
              <a:gd name="T93" fmla="*/ 4 h 2788"/>
              <a:gd name="T94" fmla="*/ 2342 w 3106"/>
              <a:gd name="T95" fmla="*/ 7 h 2788"/>
              <a:gd name="T96" fmla="*/ 2390 w 3106"/>
              <a:gd name="T97" fmla="*/ 13 h 2788"/>
              <a:gd name="T98" fmla="*/ 2440 w 3106"/>
              <a:gd name="T99" fmla="*/ 21 h 2788"/>
              <a:gd name="T100" fmla="*/ 2487 w 3106"/>
              <a:gd name="T101" fmla="*/ 30 h 2788"/>
              <a:gd name="T102" fmla="*/ 2537 w 3106"/>
              <a:gd name="T103" fmla="*/ 42 h 2788"/>
              <a:gd name="T104" fmla="*/ 2587 w 3106"/>
              <a:gd name="T105" fmla="*/ 55 h 2788"/>
              <a:gd name="T106" fmla="*/ 2634 w 3106"/>
              <a:gd name="T107" fmla="*/ 69 h 2788"/>
              <a:gd name="T108" fmla="*/ 2684 w 3106"/>
              <a:gd name="T109" fmla="*/ 86 h 2788"/>
              <a:gd name="T110" fmla="*/ 2732 w 3106"/>
              <a:gd name="T111" fmla="*/ 105 h 2788"/>
              <a:gd name="T112" fmla="*/ 2781 w 3106"/>
              <a:gd name="T113" fmla="*/ 124 h 2788"/>
              <a:gd name="T114" fmla="*/ 2831 w 3106"/>
              <a:gd name="T115" fmla="*/ 147 h 2788"/>
              <a:gd name="T116" fmla="*/ 2879 w 3106"/>
              <a:gd name="T117" fmla="*/ 172 h 2788"/>
              <a:gd name="T118" fmla="*/ 2929 w 3106"/>
              <a:gd name="T119" fmla="*/ 200 h 2788"/>
              <a:gd name="T120" fmla="*/ 2976 w 3106"/>
              <a:gd name="T121" fmla="*/ 229 h 2788"/>
              <a:gd name="T122" fmla="*/ 3026 w 3106"/>
              <a:gd name="T123" fmla="*/ 262 h 2788"/>
              <a:gd name="T124" fmla="*/ 3074 w 3106"/>
              <a:gd name="T125" fmla="*/ 296 h 27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6"/>
              <a:gd name="T190" fmla="*/ 0 h 2788"/>
              <a:gd name="T191" fmla="*/ 3106 w 3106"/>
              <a:gd name="T192" fmla="*/ 2788 h 27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6" h="2788">
                <a:moveTo>
                  <a:pt x="0" y="2788"/>
                </a:moveTo>
                <a:lnTo>
                  <a:pt x="4" y="2633"/>
                </a:lnTo>
                <a:lnTo>
                  <a:pt x="10" y="2542"/>
                </a:lnTo>
                <a:lnTo>
                  <a:pt x="14" y="2482"/>
                </a:lnTo>
                <a:lnTo>
                  <a:pt x="18" y="2435"/>
                </a:lnTo>
                <a:lnTo>
                  <a:pt x="23" y="2392"/>
                </a:lnTo>
                <a:lnTo>
                  <a:pt x="27" y="2354"/>
                </a:lnTo>
                <a:lnTo>
                  <a:pt x="31" y="2320"/>
                </a:lnTo>
                <a:lnTo>
                  <a:pt x="37" y="2287"/>
                </a:lnTo>
                <a:lnTo>
                  <a:pt x="41" y="2259"/>
                </a:lnTo>
                <a:lnTo>
                  <a:pt x="44" y="2230"/>
                </a:lnTo>
                <a:lnTo>
                  <a:pt x="50" y="2203"/>
                </a:lnTo>
                <a:lnTo>
                  <a:pt x="54" y="2177"/>
                </a:lnTo>
                <a:lnTo>
                  <a:pt x="58" y="2152"/>
                </a:lnTo>
                <a:lnTo>
                  <a:pt x="64" y="2129"/>
                </a:lnTo>
                <a:lnTo>
                  <a:pt x="67" y="2106"/>
                </a:lnTo>
                <a:lnTo>
                  <a:pt x="71" y="2083"/>
                </a:lnTo>
                <a:lnTo>
                  <a:pt x="77" y="2062"/>
                </a:lnTo>
                <a:lnTo>
                  <a:pt x="81" y="2041"/>
                </a:lnTo>
                <a:lnTo>
                  <a:pt x="85" y="2022"/>
                </a:lnTo>
                <a:lnTo>
                  <a:pt x="90" y="2003"/>
                </a:lnTo>
                <a:lnTo>
                  <a:pt x="94" y="1984"/>
                </a:lnTo>
                <a:lnTo>
                  <a:pt x="98" y="1964"/>
                </a:lnTo>
                <a:lnTo>
                  <a:pt x="102" y="1947"/>
                </a:lnTo>
                <a:lnTo>
                  <a:pt x="107" y="1928"/>
                </a:lnTo>
                <a:lnTo>
                  <a:pt x="111" y="1911"/>
                </a:lnTo>
                <a:lnTo>
                  <a:pt x="115" y="1896"/>
                </a:lnTo>
                <a:lnTo>
                  <a:pt x="121" y="1878"/>
                </a:lnTo>
                <a:lnTo>
                  <a:pt x="125" y="1861"/>
                </a:lnTo>
                <a:lnTo>
                  <a:pt x="128" y="1846"/>
                </a:lnTo>
                <a:lnTo>
                  <a:pt x="134" y="1831"/>
                </a:lnTo>
                <a:lnTo>
                  <a:pt x="138" y="1815"/>
                </a:lnTo>
                <a:lnTo>
                  <a:pt x="142" y="1800"/>
                </a:lnTo>
                <a:lnTo>
                  <a:pt x="148" y="1785"/>
                </a:lnTo>
                <a:lnTo>
                  <a:pt x="151" y="1771"/>
                </a:lnTo>
                <a:lnTo>
                  <a:pt x="155" y="1756"/>
                </a:lnTo>
                <a:lnTo>
                  <a:pt x="161" y="1743"/>
                </a:lnTo>
                <a:lnTo>
                  <a:pt x="165" y="1729"/>
                </a:lnTo>
                <a:lnTo>
                  <a:pt x="169" y="1716"/>
                </a:lnTo>
                <a:lnTo>
                  <a:pt x="174" y="1703"/>
                </a:lnTo>
                <a:lnTo>
                  <a:pt x="178" y="1689"/>
                </a:lnTo>
                <a:lnTo>
                  <a:pt x="182" y="1676"/>
                </a:lnTo>
                <a:lnTo>
                  <a:pt x="188" y="1662"/>
                </a:lnTo>
                <a:lnTo>
                  <a:pt x="191" y="1649"/>
                </a:lnTo>
                <a:lnTo>
                  <a:pt x="195" y="1638"/>
                </a:lnTo>
                <a:lnTo>
                  <a:pt x="201" y="1624"/>
                </a:lnTo>
                <a:lnTo>
                  <a:pt x="205" y="1613"/>
                </a:lnTo>
                <a:lnTo>
                  <a:pt x="209" y="1601"/>
                </a:lnTo>
                <a:lnTo>
                  <a:pt x="214" y="1588"/>
                </a:lnTo>
                <a:lnTo>
                  <a:pt x="218" y="1576"/>
                </a:lnTo>
                <a:lnTo>
                  <a:pt x="222" y="1565"/>
                </a:lnTo>
                <a:lnTo>
                  <a:pt x="228" y="1554"/>
                </a:lnTo>
                <a:lnTo>
                  <a:pt x="232" y="1542"/>
                </a:lnTo>
                <a:lnTo>
                  <a:pt x="235" y="1531"/>
                </a:lnTo>
                <a:lnTo>
                  <a:pt x="241" y="1521"/>
                </a:lnTo>
                <a:lnTo>
                  <a:pt x="245" y="1510"/>
                </a:lnTo>
                <a:lnTo>
                  <a:pt x="249" y="1498"/>
                </a:lnTo>
                <a:lnTo>
                  <a:pt x="255" y="1489"/>
                </a:lnTo>
                <a:lnTo>
                  <a:pt x="258" y="1477"/>
                </a:lnTo>
                <a:lnTo>
                  <a:pt x="262" y="1466"/>
                </a:lnTo>
                <a:lnTo>
                  <a:pt x="268" y="1456"/>
                </a:lnTo>
                <a:lnTo>
                  <a:pt x="272" y="1446"/>
                </a:lnTo>
                <a:lnTo>
                  <a:pt x="276" y="1435"/>
                </a:lnTo>
                <a:lnTo>
                  <a:pt x="281" y="1425"/>
                </a:lnTo>
                <a:lnTo>
                  <a:pt x="285" y="1416"/>
                </a:lnTo>
                <a:lnTo>
                  <a:pt x="289" y="1406"/>
                </a:lnTo>
                <a:lnTo>
                  <a:pt x="295" y="1395"/>
                </a:lnTo>
                <a:lnTo>
                  <a:pt x="298" y="1385"/>
                </a:lnTo>
                <a:lnTo>
                  <a:pt x="302" y="1376"/>
                </a:lnTo>
                <a:lnTo>
                  <a:pt x="306" y="1366"/>
                </a:lnTo>
                <a:lnTo>
                  <a:pt x="312" y="1357"/>
                </a:lnTo>
                <a:lnTo>
                  <a:pt x="316" y="1347"/>
                </a:lnTo>
                <a:lnTo>
                  <a:pt x="319" y="1339"/>
                </a:lnTo>
                <a:lnTo>
                  <a:pt x="325" y="1330"/>
                </a:lnTo>
                <a:lnTo>
                  <a:pt x="329" y="1320"/>
                </a:lnTo>
                <a:lnTo>
                  <a:pt x="333" y="1311"/>
                </a:lnTo>
                <a:lnTo>
                  <a:pt x="339" y="1303"/>
                </a:lnTo>
                <a:lnTo>
                  <a:pt x="342" y="1294"/>
                </a:lnTo>
                <a:lnTo>
                  <a:pt x="346" y="1284"/>
                </a:lnTo>
                <a:lnTo>
                  <a:pt x="352" y="1276"/>
                </a:lnTo>
                <a:lnTo>
                  <a:pt x="356" y="1267"/>
                </a:lnTo>
                <a:lnTo>
                  <a:pt x="360" y="1259"/>
                </a:lnTo>
                <a:lnTo>
                  <a:pt x="365" y="1250"/>
                </a:lnTo>
                <a:lnTo>
                  <a:pt x="369" y="1242"/>
                </a:lnTo>
                <a:lnTo>
                  <a:pt x="373" y="1232"/>
                </a:lnTo>
                <a:lnTo>
                  <a:pt x="379" y="1225"/>
                </a:lnTo>
                <a:lnTo>
                  <a:pt x="382" y="1217"/>
                </a:lnTo>
                <a:lnTo>
                  <a:pt x="386" y="1208"/>
                </a:lnTo>
                <a:lnTo>
                  <a:pt x="392" y="1200"/>
                </a:lnTo>
                <a:lnTo>
                  <a:pt x="396" y="1192"/>
                </a:lnTo>
                <a:lnTo>
                  <a:pt x="400" y="1185"/>
                </a:lnTo>
                <a:lnTo>
                  <a:pt x="405" y="1175"/>
                </a:lnTo>
                <a:lnTo>
                  <a:pt x="409" y="1167"/>
                </a:lnTo>
                <a:lnTo>
                  <a:pt x="413" y="1160"/>
                </a:lnTo>
                <a:lnTo>
                  <a:pt x="419" y="1152"/>
                </a:lnTo>
                <a:lnTo>
                  <a:pt x="423" y="1145"/>
                </a:lnTo>
                <a:lnTo>
                  <a:pt x="426" y="1137"/>
                </a:lnTo>
                <a:lnTo>
                  <a:pt x="432" y="1129"/>
                </a:lnTo>
                <a:lnTo>
                  <a:pt x="436" y="1122"/>
                </a:lnTo>
                <a:lnTo>
                  <a:pt x="440" y="1114"/>
                </a:lnTo>
                <a:lnTo>
                  <a:pt x="446" y="1106"/>
                </a:lnTo>
                <a:lnTo>
                  <a:pt x="449" y="1099"/>
                </a:lnTo>
                <a:lnTo>
                  <a:pt x="453" y="1093"/>
                </a:lnTo>
                <a:lnTo>
                  <a:pt x="459" y="1085"/>
                </a:lnTo>
                <a:lnTo>
                  <a:pt x="463" y="1078"/>
                </a:lnTo>
                <a:lnTo>
                  <a:pt x="467" y="1070"/>
                </a:lnTo>
                <a:lnTo>
                  <a:pt x="472" y="1062"/>
                </a:lnTo>
                <a:lnTo>
                  <a:pt x="476" y="1057"/>
                </a:lnTo>
                <a:lnTo>
                  <a:pt x="480" y="1049"/>
                </a:lnTo>
                <a:lnTo>
                  <a:pt x="486" y="1041"/>
                </a:lnTo>
                <a:lnTo>
                  <a:pt x="489" y="1036"/>
                </a:lnTo>
                <a:lnTo>
                  <a:pt x="493" y="1028"/>
                </a:lnTo>
                <a:lnTo>
                  <a:pt x="497" y="1020"/>
                </a:lnTo>
                <a:lnTo>
                  <a:pt x="503" y="1015"/>
                </a:lnTo>
                <a:lnTo>
                  <a:pt x="507" y="1007"/>
                </a:lnTo>
                <a:lnTo>
                  <a:pt x="510" y="1001"/>
                </a:lnTo>
                <a:lnTo>
                  <a:pt x="516" y="994"/>
                </a:lnTo>
                <a:lnTo>
                  <a:pt x="520" y="988"/>
                </a:lnTo>
                <a:lnTo>
                  <a:pt x="524" y="980"/>
                </a:lnTo>
                <a:lnTo>
                  <a:pt x="530" y="974"/>
                </a:lnTo>
                <a:lnTo>
                  <a:pt x="533" y="967"/>
                </a:lnTo>
                <a:lnTo>
                  <a:pt x="537" y="961"/>
                </a:lnTo>
                <a:lnTo>
                  <a:pt x="543" y="955"/>
                </a:lnTo>
                <a:lnTo>
                  <a:pt x="547" y="948"/>
                </a:lnTo>
                <a:lnTo>
                  <a:pt x="551" y="942"/>
                </a:lnTo>
                <a:lnTo>
                  <a:pt x="556" y="936"/>
                </a:lnTo>
                <a:lnTo>
                  <a:pt x="560" y="929"/>
                </a:lnTo>
                <a:lnTo>
                  <a:pt x="564" y="923"/>
                </a:lnTo>
                <a:lnTo>
                  <a:pt x="570" y="917"/>
                </a:lnTo>
                <a:lnTo>
                  <a:pt x="573" y="911"/>
                </a:lnTo>
                <a:lnTo>
                  <a:pt x="577" y="904"/>
                </a:lnTo>
                <a:lnTo>
                  <a:pt x="583" y="898"/>
                </a:lnTo>
                <a:lnTo>
                  <a:pt x="587" y="892"/>
                </a:lnTo>
                <a:lnTo>
                  <a:pt x="591" y="887"/>
                </a:lnTo>
                <a:lnTo>
                  <a:pt x="596" y="881"/>
                </a:lnTo>
                <a:lnTo>
                  <a:pt x="600" y="875"/>
                </a:lnTo>
                <a:lnTo>
                  <a:pt x="604" y="867"/>
                </a:lnTo>
                <a:lnTo>
                  <a:pt x="610" y="862"/>
                </a:lnTo>
                <a:lnTo>
                  <a:pt x="614" y="856"/>
                </a:lnTo>
                <a:lnTo>
                  <a:pt x="617" y="850"/>
                </a:lnTo>
                <a:lnTo>
                  <a:pt x="623" y="844"/>
                </a:lnTo>
                <a:lnTo>
                  <a:pt x="627" y="839"/>
                </a:lnTo>
                <a:lnTo>
                  <a:pt x="631" y="833"/>
                </a:lnTo>
                <a:lnTo>
                  <a:pt x="637" y="827"/>
                </a:lnTo>
                <a:lnTo>
                  <a:pt x="640" y="822"/>
                </a:lnTo>
                <a:lnTo>
                  <a:pt x="644" y="816"/>
                </a:lnTo>
                <a:lnTo>
                  <a:pt x="650" y="810"/>
                </a:lnTo>
                <a:lnTo>
                  <a:pt x="654" y="804"/>
                </a:lnTo>
                <a:lnTo>
                  <a:pt x="658" y="801"/>
                </a:lnTo>
                <a:lnTo>
                  <a:pt x="663" y="795"/>
                </a:lnTo>
                <a:lnTo>
                  <a:pt x="667" y="789"/>
                </a:lnTo>
                <a:lnTo>
                  <a:pt x="671" y="783"/>
                </a:lnTo>
                <a:lnTo>
                  <a:pt x="677" y="778"/>
                </a:lnTo>
                <a:lnTo>
                  <a:pt x="680" y="772"/>
                </a:lnTo>
                <a:lnTo>
                  <a:pt x="684" y="766"/>
                </a:lnTo>
                <a:lnTo>
                  <a:pt x="690" y="762"/>
                </a:lnTo>
                <a:lnTo>
                  <a:pt x="694" y="757"/>
                </a:lnTo>
                <a:lnTo>
                  <a:pt x="698" y="751"/>
                </a:lnTo>
                <a:lnTo>
                  <a:pt x="701" y="745"/>
                </a:lnTo>
                <a:lnTo>
                  <a:pt x="707" y="741"/>
                </a:lnTo>
                <a:lnTo>
                  <a:pt x="711" y="736"/>
                </a:lnTo>
                <a:lnTo>
                  <a:pt x="715" y="730"/>
                </a:lnTo>
                <a:lnTo>
                  <a:pt x="721" y="726"/>
                </a:lnTo>
                <a:lnTo>
                  <a:pt x="724" y="720"/>
                </a:lnTo>
                <a:lnTo>
                  <a:pt x="728" y="715"/>
                </a:lnTo>
                <a:lnTo>
                  <a:pt x="734" y="711"/>
                </a:lnTo>
                <a:lnTo>
                  <a:pt x="738" y="705"/>
                </a:lnTo>
                <a:lnTo>
                  <a:pt x="742" y="699"/>
                </a:lnTo>
                <a:lnTo>
                  <a:pt x="747" y="695"/>
                </a:lnTo>
                <a:lnTo>
                  <a:pt x="751" y="690"/>
                </a:lnTo>
                <a:lnTo>
                  <a:pt x="755" y="686"/>
                </a:lnTo>
                <a:lnTo>
                  <a:pt x="761" y="680"/>
                </a:lnTo>
                <a:lnTo>
                  <a:pt x="764" y="676"/>
                </a:lnTo>
                <a:lnTo>
                  <a:pt x="768" y="671"/>
                </a:lnTo>
                <a:lnTo>
                  <a:pt x="774" y="667"/>
                </a:lnTo>
                <a:lnTo>
                  <a:pt x="778" y="661"/>
                </a:lnTo>
                <a:lnTo>
                  <a:pt x="782" y="657"/>
                </a:lnTo>
                <a:lnTo>
                  <a:pt x="787" y="651"/>
                </a:lnTo>
                <a:lnTo>
                  <a:pt x="791" y="648"/>
                </a:lnTo>
                <a:lnTo>
                  <a:pt x="795" y="642"/>
                </a:lnTo>
                <a:lnTo>
                  <a:pt x="801" y="638"/>
                </a:lnTo>
                <a:lnTo>
                  <a:pt x="805" y="632"/>
                </a:lnTo>
                <a:lnTo>
                  <a:pt x="808" y="629"/>
                </a:lnTo>
                <a:lnTo>
                  <a:pt x="814" y="625"/>
                </a:lnTo>
                <a:lnTo>
                  <a:pt x="818" y="619"/>
                </a:lnTo>
                <a:lnTo>
                  <a:pt x="822" y="615"/>
                </a:lnTo>
                <a:lnTo>
                  <a:pt x="828" y="609"/>
                </a:lnTo>
                <a:lnTo>
                  <a:pt x="831" y="606"/>
                </a:lnTo>
                <a:lnTo>
                  <a:pt x="835" y="602"/>
                </a:lnTo>
                <a:lnTo>
                  <a:pt x="841" y="596"/>
                </a:lnTo>
                <a:lnTo>
                  <a:pt x="845" y="592"/>
                </a:lnTo>
                <a:lnTo>
                  <a:pt x="849" y="588"/>
                </a:lnTo>
                <a:lnTo>
                  <a:pt x="854" y="585"/>
                </a:lnTo>
                <a:lnTo>
                  <a:pt x="858" y="579"/>
                </a:lnTo>
                <a:lnTo>
                  <a:pt x="862" y="575"/>
                </a:lnTo>
                <a:lnTo>
                  <a:pt x="868" y="571"/>
                </a:lnTo>
                <a:lnTo>
                  <a:pt x="871" y="567"/>
                </a:lnTo>
                <a:lnTo>
                  <a:pt x="875" y="562"/>
                </a:lnTo>
                <a:lnTo>
                  <a:pt x="881" y="558"/>
                </a:lnTo>
                <a:lnTo>
                  <a:pt x="885" y="554"/>
                </a:lnTo>
                <a:lnTo>
                  <a:pt x="889" y="550"/>
                </a:lnTo>
                <a:lnTo>
                  <a:pt x="892" y="546"/>
                </a:lnTo>
                <a:lnTo>
                  <a:pt x="898" y="541"/>
                </a:lnTo>
                <a:lnTo>
                  <a:pt x="902" y="537"/>
                </a:lnTo>
                <a:lnTo>
                  <a:pt x="906" y="533"/>
                </a:lnTo>
                <a:lnTo>
                  <a:pt x="912" y="529"/>
                </a:lnTo>
                <a:lnTo>
                  <a:pt x="915" y="525"/>
                </a:lnTo>
                <a:lnTo>
                  <a:pt x="919" y="522"/>
                </a:lnTo>
                <a:lnTo>
                  <a:pt x="925" y="518"/>
                </a:lnTo>
                <a:lnTo>
                  <a:pt x="929" y="514"/>
                </a:lnTo>
                <a:lnTo>
                  <a:pt x="933" y="508"/>
                </a:lnTo>
                <a:lnTo>
                  <a:pt x="938" y="504"/>
                </a:lnTo>
                <a:lnTo>
                  <a:pt x="942" y="500"/>
                </a:lnTo>
                <a:lnTo>
                  <a:pt x="946" y="497"/>
                </a:lnTo>
                <a:lnTo>
                  <a:pt x="952" y="493"/>
                </a:lnTo>
                <a:lnTo>
                  <a:pt x="956" y="489"/>
                </a:lnTo>
                <a:lnTo>
                  <a:pt x="959" y="485"/>
                </a:lnTo>
                <a:lnTo>
                  <a:pt x="965" y="481"/>
                </a:lnTo>
                <a:lnTo>
                  <a:pt x="969" y="478"/>
                </a:lnTo>
                <a:lnTo>
                  <a:pt x="973" y="474"/>
                </a:lnTo>
                <a:lnTo>
                  <a:pt x="978" y="470"/>
                </a:lnTo>
                <a:lnTo>
                  <a:pt x="982" y="466"/>
                </a:lnTo>
                <a:lnTo>
                  <a:pt x="986" y="462"/>
                </a:lnTo>
                <a:lnTo>
                  <a:pt x="992" y="458"/>
                </a:lnTo>
                <a:lnTo>
                  <a:pt x="996" y="455"/>
                </a:lnTo>
                <a:lnTo>
                  <a:pt x="999" y="453"/>
                </a:lnTo>
                <a:lnTo>
                  <a:pt x="1005" y="449"/>
                </a:lnTo>
                <a:lnTo>
                  <a:pt x="1009" y="445"/>
                </a:lnTo>
                <a:lnTo>
                  <a:pt x="1013" y="441"/>
                </a:lnTo>
                <a:lnTo>
                  <a:pt x="1019" y="437"/>
                </a:lnTo>
                <a:lnTo>
                  <a:pt x="1022" y="434"/>
                </a:lnTo>
                <a:lnTo>
                  <a:pt x="1026" y="430"/>
                </a:lnTo>
                <a:lnTo>
                  <a:pt x="1032" y="426"/>
                </a:lnTo>
                <a:lnTo>
                  <a:pt x="1036" y="424"/>
                </a:lnTo>
                <a:lnTo>
                  <a:pt x="1040" y="420"/>
                </a:lnTo>
                <a:lnTo>
                  <a:pt x="1045" y="416"/>
                </a:lnTo>
                <a:lnTo>
                  <a:pt x="1049" y="413"/>
                </a:lnTo>
                <a:lnTo>
                  <a:pt x="1053" y="409"/>
                </a:lnTo>
                <a:lnTo>
                  <a:pt x="1059" y="405"/>
                </a:lnTo>
                <a:lnTo>
                  <a:pt x="1062" y="403"/>
                </a:lnTo>
                <a:lnTo>
                  <a:pt x="1066" y="399"/>
                </a:lnTo>
                <a:lnTo>
                  <a:pt x="1072" y="395"/>
                </a:lnTo>
                <a:lnTo>
                  <a:pt x="1076" y="392"/>
                </a:lnTo>
                <a:lnTo>
                  <a:pt x="1080" y="390"/>
                </a:lnTo>
                <a:lnTo>
                  <a:pt x="1083" y="386"/>
                </a:lnTo>
                <a:lnTo>
                  <a:pt x="1089" y="382"/>
                </a:lnTo>
                <a:lnTo>
                  <a:pt x="1093" y="378"/>
                </a:lnTo>
                <a:lnTo>
                  <a:pt x="1097" y="376"/>
                </a:lnTo>
                <a:lnTo>
                  <a:pt x="1103" y="372"/>
                </a:lnTo>
                <a:lnTo>
                  <a:pt x="1106" y="369"/>
                </a:lnTo>
                <a:lnTo>
                  <a:pt x="1110" y="367"/>
                </a:lnTo>
                <a:lnTo>
                  <a:pt x="1116" y="363"/>
                </a:lnTo>
                <a:lnTo>
                  <a:pt x="1120" y="359"/>
                </a:lnTo>
                <a:lnTo>
                  <a:pt x="1124" y="357"/>
                </a:lnTo>
                <a:lnTo>
                  <a:pt x="1129" y="353"/>
                </a:lnTo>
                <a:lnTo>
                  <a:pt x="1133" y="350"/>
                </a:lnTo>
                <a:lnTo>
                  <a:pt x="1137" y="348"/>
                </a:lnTo>
                <a:lnTo>
                  <a:pt x="1143" y="344"/>
                </a:lnTo>
                <a:lnTo>
                  <a:pt x="1147" y="340"/>
                </a:lnTo>
                <a:lnTo>
                  <a:pt x="1150" y="338"/>
                </a:lnTo>
                <a:lnTo>
                  <a:pt x="1156" y="334"/>
                </a:lnTo>
                <a:lnTo>
                  <a:pt x="1160" y="332"/>
                </a:lnTo>
                <a:lnTo>
                  <a:pt x="1164" y="328"/>
                </a:lnTo>
                <a:lnTo>
                  <a:pt x="1169" y="327"/>
                </a:lnTo>
                <a:lnTo>
                  <a:pt x="1173" y="323"/>
                </a:lnTo>
                <a:lnTo>
                  <a:pt x="1177" y="319"/>
                </a:lnTo>
                <a:lnTo>
                  <a:pt x="1183" y="317"/>
                </a:lnTo>
                <a:lnTo>
                  <a:pt x="1187" y="313"/>
                </a:lnTo>
                <a:lnTo>
                  <a:pt x="1190" y="311"/>
                </a:lnTo>
                <a:lnTo>
                  <a:pt x="1196" y="307"/>
                </a:lnTo>
                <a:lnTo>
                  <a:pt x="1200" y="306"/>
                </a:lnTo>
                <a:lnTo>
                  <a:pt x="1204" y="302"/>
                </a:lnTo>
                <a:lnTo>
                  <a:pt x="1210" y="300"/>
                </a:lnTo>
                <a:lnTo>
                  <a:pt x="1213" y="296"/>
                </a:lnTo>
                <a:lnTo>
                  <a:pt x="1217" y="294"/>
                </a:lnTo>
                <a:lnTo>
                  <a:pt x="1223" y="290"/>
                </a:lnTo>
                <a:lnTo>
                  <a:pt x="1227" y="288"/>
                </a:lnTo>
                <a:lnTo>
                  <a:pt x="1231" y="285"/>
                </a:lnTo>
                <a:lnTo>
                  <a:pt x="1236" y="283"/>
                </a:lnTo>
                <a:lnTo>
                  <a:pt x="1240" y="279"/>
                </a:lnTo>
                <a:lnTo>
                  <a:pt x="1244" y="277"/>
                </a:lnTo>
                <a:lnTo>
                  <a:pt x="1250" y="275"/>
                </a:lnTo>
                <a:lnTo>
                  <a:pt x="1253" y="271"/>
                </a:lnTo>
                <a:lnTo>
                  <a:pt x="1257" y="269"/>
                </a:lnTo>
                <a:lnTo>
                  <a:pt x="1263" y="265"/>
                </a:lnTo>
                <a:lnTo>
                  <a:pt x="1267" y="263"/>
                </a:lnTo>
                <a:lnTo>
                  <a:pt x="1271" y="262"/>
                </a:lnTo>
                <a:lnTo>
                  <a:pt x="1276" y="258"/>
                </a:lnTo>
                <a:lnTo>
                  <a:pt x="1280" y="256"/>
                </a:lnTo>
                <a:lnTo>
                  <a:pt x="1284" y="254"/>
                </a:lnTo>
                <a:lnTo>
                  <a:pt x="1288" y="250"/>
                </a:lnTo>
                <a:lnTo>
                  <a:pt x="1294" y="248"/>
                </a:lnTo>
                <a:lnTo>
                  <a:pt x="1297" y="246"/>
                </a:lnTo>
                <a:lnTo>
                  <a:pt x="1301" y="242"/>
                </a:lnTo>
                <a:lnTo>
                  <a:pt x="1307" y="241"/>
                </a:lnTo>
                <a:lnTo>
                  <a:pt x="1311" y="239"/>
                </a:lnTo>
                <a:lnTo>
                  <a:pt x="1315" y="235"/>
                </a:lnTo>
                <a:lnTo>
                  <a:pt x="1320" y="233"/>
                </a:lnTo>
                <a:lnTo>
                  <a:pt x="1324" y="231"/>
                </a:lnTo>
                <a:lnTo>
                  <a:pt x="1328" y="227"/>
                </a:lnTo>
                <a:lnTo>
                  <a:pt x="1334" y="225"/>
                </a:lnTo>
                <a:lnTo>
                  <a:pt x="1338" y="223"/>
                </a:lnTo>
                <a:lnTo>
                  <a:pt x="1341" y="221"/>
                </a:lnTo>
                <a:lnTo>
                  <a:pt x="1347" y="218"/>
                </a:lnTo>
                <a:lnTo>
                  <a:pt x="1351" y="216"/>
                </a:lnTo>
                <a:lnTo>
                  <a:pt x="1355" y="214"/>
                </a:lnTo>
                <a:lnTo>
                  <a:pt x="1360" y="212"/>
                </a:lnTo>
                <a:lnTo>
                  <a:pt x="1364" y="208"/>
                </a:lnTo>
                <a:lnTo>
                  <a:pt x="1368" y="206"/>
                </a:lnTo>
                <a:lnTo>
                  <a:pt x="1374" y="204"/>
                </a:lnTo>
                <a:lnTo>
                  <a:pt x="1378" y="202"/>
                </a:lnTo>
                <a:lnTo>
                  <a:pt x="1381" y="200"/>
                </a:lnTo>
                <a:lnTo>
                  <a:pt x="1387" y="197"/>
                </a:lnTo>
                <a:lnTo>
                  <a:pt x="1391" y="195"/>
                </a:lnTo>
                <a:lnTo>
                  <a:pt x="1395" y="193"/>
                </a:lnTo>
                <a:lnTo>
                  <a:pt x="1401" y="191"/>
                </a:lnTo>
                <a:lnTo>
                  <a:pt x="1404" y="189"/>
                </a:lnTo>
                <a:lnTo>
                  <a:pt x="1408" y="187"/>
                </a:lnTo>
                <a:lnTo>
                  <a:pt x="1414" y="183"/>
                </a:lnTo>
                <a:lnTo>
                  <a:pt x="1418" y="181"/>
                </a:lnTo>
                <a:lnTo>
                  <a:pt x="1422" y="179"/>
                </a:lnTo>
                <a:lnTo>
                  <a:pt x="1427" y="177"/>
                </a:lnTo>
                <a:lnTo>
                  <a:pt x="1431" y="176"/>
                </a:lnTo>
                <a:lnTo>
                  <a:pt x="1435" y="174"/>
                </a:lnTo>
                <a:lnTo>
                  <a:pt x="1441" y="172"/>
                </a:lnTo>
                <a:lnTo>
                  <a:pt x="1444" y="170"/>
                </a:lnTo>
                <a:lnTo>
                  <a:pt x="1448" y="168"/>
                </a:lnTo>
                <a:lnTo>
                  <a:pt x="1454" y="166"/>
                </a:lnTo>
                <a:lnTo>
                  <a:pt x="1458" y="162"/>
                </a:lnTo>
                <a:lnTo>
                  <a:pt x="1462" y="160"/>
                </a:lnTo>
                <a:lnTo>
                  <a:pt x="1467" y="158"/>
                </a:lnTo>
                <a:lnTo>
                  <a:pt x="1471" y="156"/>
                </a:lnTo>
                <a:lnTo>
                  <a:pt x="1475" y="155"/>
                </a:lnTo>
                <a:lnTo>
                  <a:pt x="1479" y="153"/>
                </a:lnTo>
                <a:lnTo>
                  <a:pt x="1485" y="151"/>
                </a:lnTo>
                <a:lnTo>
                  <a:pt x="1488" y="149"/>
                </a:lnTo>
                <a:lnTo>
                  <a:pt x="1492" y="147"/>
                </a:lnTo>
                <a:lnTo>
                  <a:pt x="1498" y="145"/>
                </a:lnTo>
                <a:lnTo>
                  <a:pt x="1502" y="143"/>
                </a:lnTo>
                <a:lnTo>
                  <a:pt x="1506" y="141"/>
                </a:lnTo>
                <a:lnTo>
                  <a:pt x="1511" y="139"/>
                </a:lnTo>
                <a:lnTo>
                  <a:pt x="1515" y="137"/>
                </a:lnTo>
                <a:lnTo>
                  <a:pt x="1519" y="135"/>
                </a:lnTo>
                <a:lnTo>
                  <a:pt x="1525" y="134"/>
                </a:lnTo>
                <a:lnTo>
                  <a:pt x="1529" y="132"/>
                </a:lnTo>
                <a:lnTo>
                  <a:pt x="1532" y="130"/>
                </a:lnTo>
                <a:lnTo>
                  <a:pt x="1538" y="128"/>
                </a:lnTo>
                <a:lnTo>
                  <a:pt x="1542" y="126"/>
                </a:lnTo>
                <a:lnTo>
                  <a:pt x="1546" y="126"/>
                </a:lnTo>
                <a:lnTo>
                  <a:pt x="1551" y="124"/>
                </a:lnTo>
                <a:lnTo>
                  <a:pt x="1555" y="122"/>
                </a:lnTo>
                <a:lnTo>
                  <a:pt x="1559" y="120"/>
                </a:lnTo>
                <a:lnTo>
                  <a:pt x="1565" y="118"/>
                </a:lnTo>
                <a:lnTo>
                  <a:pt x="1569" y="116"/>
                </a:lnTo>
                <a:lnTo>
                  <a:pt x="1572" y="114"/>
                </a:lnTo>
                <a:lnTo>
                  <a:pt x="1578" y="113"/>
                </a:lnTo>
                <a:lnTo>
                  <a:pt x="1582" y="111"/>
                </a:lnTo>
                <a:lnTo>
                  <a:pt x="1586" y="111"/>
                </a:lnTo>
                <a:lnTo>
                  <a:pt x="1592" y="109"/>
                </a:lnTo>
                <a:lnTo>
                  <a:pt x="1595" y="107"/>
                </a:lnTo>
                <a:lnTo>
                  <a:pt x="1599" y="105"/>
                </a:lnTo>
                <a:lnTo>
                  <a:pt x="1605" y="103"/>
                </a:lnTo>
                <a:lnTo>
                  <a:pt x="1609" y="101"/>
                </a:lnTo>
                <a:lnTo>
                  <a:pt x="1613" y="99"/>
                </a:lnTo>
                <a:lnTo>
                  <a:pt x="1618" y="99"/>
                </a:lnTo>
                <a:lnTo>
                  <a:pt x="1622" y="97"/>
                </a:lnTo>
                <a:lnTo>
                  <a:pt x="1626" y="95"/>
                </a:lnTo>
                <a:lnTo>
                  <a:pt x="1632" y="93"/>
                </a:lnTo>
                <a:lnTo>
                  <a:pt x="1635" y="91"/>
                </a:lnTo>
                <a:lnTo>
                  <a:pt x="1639" y="91"/>
                </a:lnTo>
                <a:lnTo>
                  <a:pt x="1645" y="90"/>
                </a:lnTo>
                <a:lnTo>
                  <a:pt x="1649" y="88"/>
                </a:lnTo>
                <a:lnTo>
                  <a:pt x="1653" y="86"/>
                </a:lnTo>
                <a:lnTo>
                  <a:pt x="1658" y="86"/>
                </a:lnTo>
                <a:lnTo>
                  <a:pt x="1662" y="84"/>
                </a:lnTo>
                <a:lnTo>
                  <a:pt x="1666" y="82"/>
                </a:lnTo>
                <a:lnTo>
                  <a:pt x="1672" y="80"/>
                </a:lnTo>
                <a:lnTo>
                  <a:pt x="1676" y="80"/>
                </a:lnTo>
                <a:lnTo>
                  <a:pt x="1679" y="78"/>
                </a:lnTo>
                <a:lnTo>
                  <a:pt x="1683" y="76"/>
                </a:lnTo>
                <a:lnTo>
                  <a:pt x="1689" y="74"/>
                </a:lnTo>
                <a:lnTo>
                  <a:pt x="1693" y="74"/>
                </a:lnTo>
                <a:lnTo>
                  <a:pt x="1697" y="72"/>
                </a:lnTo>
                <a:lnTo>
                  <a:pt x="1702" y="70"/>
                </a:lnTo>
                <a:lnTo>
                  <a:pt x="1706" y="70"/>
                </a:lnTo>
                <a:lnTo>
                  <a:pt x="1710" y="69"/>
                </a:lnTo>
                <a:lnTo>
                  <a:pt x="1716" y="67"/>
                </a:lnTo>
                <a:lnTo>
                  <a:pt x="1720" y="67"/>
                </a:lnTo>
                <a:lnTo>
                  <a:pt x="1723" y="65"/>
                </a:lnTo>
                <a:lnTo>
                  <a:pt x="1729" y="63"/>
                </a:lnTo>
                <a:lnTo>
                  <a:pt x="1733" y="63"/>
                </a:lnTo>
                <a:lnTo>
                  <a:pt x="1737" y="61"/>
                </a:lnTo>
                <a:lnTo>
                  <a:pt x="1742" y="59"/>
                </a:lnTo>
                <a:lnTo>
                  <a:pt x="1746" y="59"/>
                </a:lnTo>
                <a:lnTo>
                  <a:pt x="1750" y="57"/>
                </a:lnTo>
                <a:lnTo>
                  <a:pt x="1756" y="55"/>
                </a:lnTo>
                <a:lnTo>
                  <a:pt x="1760" y="55"/>
                </a:lnTo>
                <a:lnTo>
                  <a:pt x="1763" y="53"/>
                </a:lnTo>
                <a:lnTo>
                  <a:pt x="1769" y="53"/>
                </a:lnTo>
                <a:lnTo>
                  <a:pt x="1773" y="51"/>
                </a:lnTo>
                <a:lnTo>
                  <a:pt x="1777" y="49"/>
                </a:lnTo>
                <a:lnTo>
                  <a:pt x="1783" y="49"/>
                </a:lnTo>
                <a:lnTo>
                  <a:pt x="1786" y="48"/>
                </a:lnTo>
                <a:lnTo>
                  <a:pt x="1790" y="48"/>
                </a:lnTo>
                <a:lnTo>
                  <a:pt x="1796" y="46"/>
                </a:lnTo>
                <a:lnTo>
                  <a:pt x="1800" y="46"/>
                </a:lnTo>
                <a:lnTo>
                  <a:pt x="1804" y="44"/>
                </a:lnTo>
                <a:lnTo>
                  <a:pt x="1809" y="44"/>
                </a:lnTo>
                <a:lnTo>
                  <a:pt x="1813" y="42"/>
                </a:lnTo>
                <a:lnTo>
                  <a:pt x="1817" y="40"/>
                </a:lnTo>
                <a:lnTo>
                  <a:pt x="1823" y="40"/>
                </a:lnTo>
                <a:lnTo>
                  <a:pt x="1826" y="38"/>
                </a:lnTo>
                <a:lnTo>
                  <a:pt x="1830" y="38"/>
                </a:lnTo>
                <a:lnTo>
                  <a:pt x="1836" y="36"/>
                </a:lnTo>
                <a:lnTo>
                  <a:pt x="1840" y="36"/>
                </a:lnTo>
                <a:lnTo>
                  <a:pt x="1844" y="34"/>
                </a:lnTo>
                <a:lnTo>
                  <a:pt x="1849" y="34"/>
                </a:lnTo>
                <a:lnTo>
                  <a:pt x="1853" y="32"/>
                </a:lnTo>
                <a:lnTo>
                  <a:pt x="1857" y="32"/>
                </a:lnTo>
                <a:lnTo>
                  <a:pt x="1863" y="32"/>
                </a:lnTo>
                <a:lnTo>
                  <a:pt x="1867" y="30"/>
                </a:lnTo>
                <a:lnTo>
                  <a:pt x="1870" y="30"/>
                </a:lnTo>
                <a:lnTo>
                  <a:pt x="1874" y="28"/>
                </a:lnTo>
                <a:lnTo>
                  <a:pt x="1880" y="28"/>
                </a:lnTo>
                <a:lnTo>
                  <a:pt x="1884" y="27"/>
                </a:lnTo>
                <a:lnTo>
                  <a:pt x="1888" y="27"/>
                </a:lnTo>
                <a:lnTo>
                  <a:pt x="1893" y="25"/>
                </a:lnTo>
                <a:lnTo>
                  <a:pt x="1897" y="25"/>
                </a:lnTo>
                <a:lnTo>
                  <a:pt x="1901" y="25"/>
                </a:lnTo>
                <a:lnTo>
                  <a:pt x="1907" y="23"/>
                </a:lnTo>
                <a:lnTo>
                  <a:pt x="1911" y="23"/>
                </a:lnTo>
                <a:lnTo>
                  <a:pt x="1914" y="21"/>
                </a:lnTo>
                <a:lnTo>
                  <a:pt x="1920" y="21"/>
                </a:lnTo>
                <a:lnTo>
                  <a:pt x="1924" y="21"/>
                </a:lnTo>
                <a:lnTo>
                  <a:pt x="1928" y="19"/>
                </a:lnTo>
                <a:lnTo>
                  <a:pt x="1933" y="19"/>
                </a:lnTo>
                <a:lnTo>
                  <a:pt x="1937" y="19"/>
                </a:lnTo>
                <a:lnTo>
                  <a:pt x="1941" y="17"/>
                </a:lnTo>
                <a:lnTo>
                  <a:pt x="1947" y="17"/>
                </a:lnTo>
                <a:lnTo>
                  <a:pt x="1951" y="17"/>
                </a:lnTo>
                <a:lnTo>
                  <a:pt x="1954" y="15"/>
                </a:lnTo>
                <a:lnTo>
                  <a:pt x="1960" y="15"/>
                </a:lnTo>
                <a:lnTo>
                  <a:pt x="1964" y="15"/>
                </a:lnTo>
                <a:lnTo>
                  <a:pt x="1968" y="13"/>
                </a:lnTo>
                <a:lnTo>
                  <a:pt x="1974" y="13"/>
                </a:lnTo>
                <a:lnTo>
                  <a:pt x="1977" y="13"/>
                </a:lnTo>
                <a:lnTo>
                  <a:pt x="1981" y="11"/>
                </a:lnTo>
                <a:lnTo>
                  <a:pt x="1987" y="11"/>
                </a:lnTo>
                <a:lnTo>
                  <a:pt x="1991" y="11"/>
                </a:lnTo>
                <a:lnTo>
                  <a:pt x="1995" y="11"/>
                </a:lnTo>
                <a:lnTo>
                  <a:pt x="2000" y="9"/>
                </a:lnTo>
                <a:lnTo>
                  <a:pt x="2004" y="9"/>
                </a:lnTo>
                <a:lnTo>
                  <a:pt x="2008" y="9"/>
                </a:lnTo>
                <a:lnTo>
                  <a:pt x="2014" y="9"/>
                </a:lnTo>
                <a:lnTo>
                  <a:pt x="2017" y="7"/>
                </a:lnTo>
                <a:lnTo>
                  <a:pt x="2021" y="7"/>
                </a:lnTo>
                <a:lnTo>
                  <a:pt x="2027" y="7"/>
                </a:lnTo>
                <a:lnTo>
                  <a:pt x="2031" y="7"/>
                </a:lnTo>
                <a:lnTo>
                  <a:pt x="2035" y="5"/>
                </a:lnTo>
                <a:lnTo>
                  <a:pt x="2040" y="5"/>
                </a:lnTo>
                <a:lnTo>
                  <a:pt x="2044" y="5"/>
                </a:lnTo>
                <a:lnTo>
                  <a:pt x="2048" y="5"/>
                </a:lnTo>
                <a:lnTo>
                  <a:pt x="2054" y="5"/>
                </a:lnTo>
                <a:lnTo>
                  <a:pt x="2058" y="4"/>
                </a:lnTo>
                <a:lnTo>
                  <a:pt x="2061" y="4"/>
                </a:lnTo>
                <a:lnTo>
                  <a:pt x="2067" y="4"/>
                </a:lnTo>
                <a:lnTo>
                  <a:pt x="2071" y="4"/>
                </a:lnTo>
                <a:lnTo>
                  <a:pt x="2075" y="4"/>
                </a:lnTo>
                <a:lnTo>
                  <a:pt x="2079" y="4"/>
                </a:lnTo>
                <a:lnTo>
                  <a:pt x="2084" y="2"/>
                </a:lnTo>
                <a:lnTo>
                  <a:pt x="2088" y="2"/>
                </a:lnTo>
                <a:lnTo>
                  <a:pt x="2092" y="2"/>
                </a:lnTo>
                <a:lnTo>
                  <a:pt x="2098" y="2"/>
                </a:lnTo>
                <a:lnTo>
                  <a:pt x="2102" y="2"/>
                </a:lnTo>
                <a:lnTo>
                  <a:pt x="2105" y="2"/>
                </a:lnTo>
                <a:lnTo>
                  <a:pt x="2111" y="2"/>
                </a:lnTo>
                <a:lnTo>
                  <a:pt x="2115" y="2"/>
                </a:lnTo>
                <a:lnTo>
                  <a:pt x="2119" y="2"/>
                </a:lnTo>
                <a:lnTo>
                  <a:pt x="2124" y="0"/>
                </a:lnTo>
                <a:lnTo>
                  <a:pt x="2128" y="0"/>
                </a:lnTo>
                <a:lnTo>
                  <a:pt x="2132" y="0"/>
                </a:lnTo>
                <a:lnTo>
                  <a:pt x="2138" y="0"/>
                </a:lnTo>
                <a:lnTo>
                  <a:pt x="2142" y="0"/>
                </a:lnTo>
                <a:lnTo>
                  <a:pt x="2145" y="0"/>
                </a:lnTo>
                <a:lnTo>
                  <a:pt x="2151" y="0"/>
                </a:lnTo>
                <a:lnTo>
                  <a:pt x="2155" y="0"/>
                </a:lnTo>
                <a:lnTo>
                  <a:pt x="2159" y="0"/>
                </a:lnTo>
                <a:lnTo>
                  <a:pt x="2165" y="0"/>
                </a:lnTo>
                <a:lnTo>
                  <a:pt x="2168" y="0"/>
                </a:lnTo>
                <a:lnTo>
                  <a:pt x="2172" y="0"/>
                </a:lnTo>
                <a:lnTo>
                  <a:pt x="2178" y="0"/>
                </a:lnTo>
                <a:lnTo>
                  <a:pt x="2182" y="0"/>
                </a:lnTo>
                <a:lnTo>
                  <a:pt x="2186" y="0"/>
                </a:lnTo>
                <a:lnTo>
                  <a:pt x="2191" y="0"/>
                </a:lnTo>
                <a:lnTo>
                  <a:pt x="2195" y="0"/>
                </a:lnTo>
                <a:lnTo>
                  <a:pt x="2199" y="0"/>
                </a:lnTo>
                <a:lnTo>
                  <a:pt x="2205" y="0"/>
                </a:lnTo>
                <a:lnTo>
                  <a:pt x="2208" y="0"/>
                </a:lnTo>
                <a:lnTo>
                  <a:pt x="2212" y="0"/>
                </a:lnTo>
                <a:lnTo>
                  <a:pt x="2218" y="0"/>
                </a:lnTo>
                <a:lnTo>
                  <a:pt x="2222" y="0"/>
                </a:lnTo>
                <a:lnTo>
                  <a:pt x="2226" y="0"/>
                </a:lnTo>
                <a:lnTo>
                  <a:pt x="2231" y="0"/>
                </a:lnTo>
                <a:lnTo>
                  <a:pt x="2235" y="0"/>
                </a:lnTo>
                <a:lnTo>
                  <a:pt x="2239" y="2"/>
                </a:lnTo>
                <a:lnTo>
                  <a:pt x="2245" y="2"/>
                </a:lnTo>
                <a:lnTo>
                  <a:pt x="2249" y="2"/>
                </a:lnTo>
                <a:lnTo>
                  <a:pt x="2252" y="2"/>
                </a:lnTo>
                <a:lnTo>
                  <a:pt x="2258" y="2"/>
                </a:lnTo>
                <a:lnTo>
                  <a:pt x="2262" y="2"/>
                </a:lnTo>
                <a:lnTo>
                  <a:pt x="2266" y="2"/>
                </a:lnTo>
                <a:lnTo>
                  <a:pt x="2270" y="2"/>
                </a:lnTo>
                <a:lnTo>
                  <a:pt x="2275" y="2"/>
                </a:lnTo>
                <a:lnTo>
                  <a:pt x="2279" y="4"/>
                </a:lnTo>
                <a:lnTo>
                  <a:pt x="2283" y="4"/>
                </a:lnTo>
                <a:lnTo>
                  <a:pt x="2289" y="4"/>
                </a:lnTo>
                <a:lnTo>
                  <a:pt x="2293" y="4"/>
                </a:lnTo>
                <a:lnTo>
                  <a:pt x="2296" y="4"/>
                </a:lnTo>
                <a:lnTo>
                  <a:pt x="2302" y="4"/>
                </a:lnTo>
                <a:lnTo>
                  <a:pt x="2306" y="5"/>
                </a:lnTo>
                <a:lnTo>
                  <a:pt x="2310" y="5"/>
                </a:lnTo>
                <a:lnTo>
                  <a:pt x="2315" y="5"/>
                </a:lnTo>
                <a:lnTo>
                  <a:pt x="2319" y="5"/>
                </a:lnTo>
                <a:lnTo>
                  <a:pt x="2323" y="5"/>
                </a:lnTo>
                <a:lnTo>
                  <a:pt x="2329" y="7"/>
                </a:lnTo>
                <a:lnTo>
                  <a:pt x="2333" y="7"/>
                </a:lnTo>
                <a:lnTo>
                  <a:pt x="2336" y="7"/>
                </a:lnTo>
                <a:lnTo>
                  <a:pt x="2342" y="7"/>
                </a:lnTo>
                <a:lnTo>
                  <a:pt x="2346" y="9"/>
                </a:lnTo>
                <a:lnTo>
                  <a:pt x="2350" y="9"/>
                </a:lnTo>
                <a:lnTo>
                  <a:pt x="2356" y="9"/>
                </a:lnTo>
                <a:lnTo>
                  <a:pt x="2359" y="9"/>
                </a:lnTo>
                <a:lnTo>
                  <a:pt x="2363" y="11"/>
                </a:lnTo>
                <a:lnTo>
                  <a:pt x="2369" y="11"/>
                </a:lnTo>
                <a:lnTo>
                  <a:pt x="2373" y="11"/>
                </a:lnTo>
                <a:lnTo>
                  <a:pt x="2377" y="13"/>
                </a:lnTo>
                <a:lnTo>
                  <a:pt x="2382" y="13"/>
                </a:lnTo>
                <a:lnTo>
                  <a:pt x="2386" y="13"/>
                </a:lnTo>
                <a:lnTo>
                  <a:pt x="2390" y="13"/>
                </a:lnTo>
                <a:lnTo>
                  <a:pt x="2396" y="15"/>
                </a:lnTo>
                <a:lnTo>
                  <a:pt x="2399" y="15"/>
                </a:lnTo>
                <a:lnTo>
                  <a:pt x="2403" y="15"/>
                </a:lnTo>
                <a:lnTo>
                  <a:pt x="2409" y="17"/>
                </a:lnTo>
                <a:lnTo>
                  <a:pt x="2413" y="17"/>
                </a:lnTo>
                <a:lnTo>
                  <a:pt x="2417" y="19"/>
                </a:lnTo>
                <a:lnTo>
                  <a:pt x="2422" y="19"/>
                </a:lnTo>
                <a:lnTo>
                  <a:pt x="2426" y="19"/>
                </a:lnTo>
                <a:lnTo>
                  <a:pt x="2430" y="21"/>
                </a:lnTo>
                <a:lnTo>
                  <a:pt x="2436" y="21"/>
                </a:lnTo>
                <a:lnTo>
                  <a:pt x="2440" y="21"/>
                </a:lnTo>
                <a:lnTo>
                  <a:pt x="2443" y="23"/>
                </a:lnTo>
                <a:lnTo>
                  <a:pt x="2449" y="23"/>
                </a:lnTo>
                <a:lnTo>
                  <a:pt x="2453" y="25"/>
                </a:lnTo>
                <a:lnTo>
                  <a:pt x="2457" y="25"/>
                </a:lnTo>
                <a:lnTo>
                  <a:pt x="2463" y="27"/>
                </a:lnTo>
                <a:lnTo>
                  <a:pt x="2466" y="27"/>
                </a:lnTo>
                <a:lnTo>
                  <a:pt x="2470" y="27"/>
                </a:lnTo>
                <a:lnTo>
                  <a:pt x="2474" y="28"/>
                </a:lnTo>
                <a:lnTo>
                  <a:pt x="2480" y="28"/>
                </a:lnTo>
                <a:lnTo>
                  <a:pt x="2484" y="30"/>
                </a:lnTo>
                <a:lnTo>
                  <a:pt x="2487" y="30"/>
                </a:lnTo>
                <a:lnTo>
                  <a:pt x="2493" y="32"/>
                </a:lnTo>
                <a:lnTo>
                  <a:pt x="2497" y="32"/>
                </a:lnTo>
                <a:lnTo>
                  <a:pt x="2501" y="34"/>
                </a:lnTo>
                <a:lnTo>
                  <a:pt x="2506" y="34"/>
                </a:lnTo>
                <a:lnTo>
                  <a:pt x="2510" y="36"/>
                </a:lnTo>
                <a:lnTo>
                  <a:pt x="2514" y="36"/>
                </a:lnTo>
                <a:lnTo>
                  <a:pt x="2520" y="38"/>
                </a:lnTo>
                <a:lnTo>
                  <a:pt x="2524" y="38"/>
                </a:lnTo>
                <a:lnTo>
                  <a:pt x="2527" y="40"/>
                </a:lnTo>
                <a:lnTo>
                  <a:pt x="2533" y="42"/>
                </a:lnTo>
                <a:lnTo>
                  <a:pt x="2537" y="42"/>
                </a:lnTo>
                <a:lnTo>
                  <a:pt x="2541" y="44"/>
                </a:lnTo>
                <a:lnTo>
                  <a:pt x="2547" y="44"/>
                </a:lnTo>
                <a:lnTo>
                  <a:pt x="2550" y="46"/>
                </a:lnTo>
                <a:lnTo>
                  <a:pt x="2554" y="46"/>
                </a:lnTo>
                <a:lnTo>
                  <a:pt x="2560" y="48"/>
                </a:lnTo>
                <a:lnTo>
                  <a:pt x="2564" y="49"/>
                </a:lnTo>
                <a:lnTo>
                  <a:pt x="2568" y="49"/>
                </a:lnTo>
                <a:lnTo>
                  <a:pt x="2573" y="51"/>
                </a:lnTo>
                <a:lnTo>
                  <a:pt x="2577" y="53"/>
                </a:lnTo>
                <a:lnTo>
                  <a:pt x="2581" y="53"/>
                </a:lnTo>
                <a:lnTo>
                  <a:pt x="2587" y="55"/>
                </a:lnTo>
                <a:lnTo>
                  <a:pt x="2590" y="55"/>
                </a:lnTo>
                <a:lnTo>
                  <a:pt x="2594" y="57"/>
                </a:lnTo>
                <a:lnTo>
                  <a:pt x="2600" y="59"/>
                </a:lnTo>
                <a:lnTo>
                  <a:pt x="2604" y="59"/>
                </a:lnTo>
                <a:lnTo>
                  <a:pt x="2608" y="61"/>
                </a:lnTo>
                <a:lnTo>
                  <a:pt x="2613" y="63"/>
                </a:lnTo>
                <a:lnTo>
                  <a:pt x="2617" y="65"/>
                </a:lnTo>
                <a:lnTo>
                  <a:pt x="2621" y="65"/>
                </a:lnTo>
                <a:lnTo>
                  <a:pt x="2627" y="67"/>
                </a:lnTo>
                <a:lnTo>
                  <a:pt x="2631" y="69"/>
                </a:lnTo>
                <a:lnTo>
                  <a:pt x="2634" y="69"/>
                </a:lnTo>
                <a:lnTo>
                  <a:pt x="2640" y="70"/>
                </a:lnTo>
                <a:lnTo>
                  <a:pt x="2644" y="72"/>
                </a:lnTo>
                <a:lnTo>
                  <a:pt x="2648" y="74"/>
                </a:lnTo>
                <a:lnTo>
                  <a:pt x="2654" y="74"/>
                </a:lnTo>
                <a:lnTo>
                  <a:pt x="2657" y="76"/>
                </a:lnTo>
                <a:lnTo>
                  <a:pt x="2661" y="78"/>
                </a:lnTo>
                <a:lnTo>
                  <a:pt x="2665" y="80"/>
                </a:lnTo>
                <a:lnTo>
                  <a:pt x="2671" y="82"/>
                </a:lnTo>
                <a:lnTo>
                  <a:pt x="2675" y="82"/>
                </a:lnTo>
                <a:lnTo>
                  <a:pt x="2678" y="84"/>
                </a:lnTo>
                <a:lnTo>
                  <a:pt x="2684" y="86"/>
                </a:lnTo>
                <a:lnTo>
                  <a:pt x="2688" y="88"/>
                </a:lnTo>
                <a:lnTo>
                  <a:pt x="2692" y="90"/>
                </a:lnTo>
                <a:lnTo>
                  <a:pt x="2697" y="91"/>
                </a:lnTo>
                <a:lnTo>
                  <a:pt x="2701" y="91"/>
                </a:lnTo>
                <a:lnTo>
                  <a:pt x="2705" y="93"/>
                </a:lnTo>
                <a:lnTo>
                  <a:pt x="2711" y="95"/>
                </a:lnTo>
                <a:lnTo>
                  <a:pt x="2715" y="97"/>
                </a:lnTo>
                <a:lnTo>
                  <a:pt x="2718" y="99"/>
                </a:lnTo>
                <a:lnTo>
                  <a:pt x="2724" y="101"/>
                </a:lnTo>
                <a:lnTo>
                  <a:pt x="2728" y="103"/>
                </a:lnTo>
                <a:lnTo>
                  <a:pt x="2732" y="105"/>
                </a:lnTo>
                <a:lnTo>
                  <a:pt x="2738" y="107"/>
                </a:lnTo>
                <a:lnTo>
                  <a:pt x="2741" y="109"/>
                </a:lnTo>
                <a:lnTo>
                  <a:pt x="2745" y="111"/>
                </a:lnTo>
                <a:lnTo>
                  <a:pt x="2751" y="113"/>
                </a:lnTo>
                <a:lnTo>
                  <a:pt x="2755" y="114"/>
                </a:lnTo>
                <a:lnTo>
                  <a:pt x="2759" y="114"/>
                </a:lnTo>
                <a:lnTo>
                  <a:pt x="2764" y="116"/>
                </a:lnTo>
                <a:lnTo>
                  <a:pt x="2768" y="118"/>
                </a:lnTo>
                <a:lnTo>
                  <a:pt x="2772" y="120"/>
                </a:lnTo>
                <a:lnTo>
                  <a:pt x="2778" y="122"/>
                </a:lnTo>
                <a:lnTo>
                  <a:pt x="2781" y="124"/>
                </a:lnTo>
                <a:lnTo>
                  <a:pt x="2785" y="128"/>
                </a:lnTo>
                <a:lnTo>
                  <a:pt x="2791" y="130"/>
                </a:lnTo>
                <a:lnTo>
                  <a:pt x="2795" y="132"/>
                </a:lnTo>
                <a:lnTo>
                  <a:pt x="2799" y="134"/>
                </a:lnTo>
                <a:lnTo>
                  <a:pt x="2804" y="135"/>
                </a:lnTo>
                <a:lnTo>
                  <a:pt x="2808" y="137"/>
                </a:lnTo>
                <a:lnTo>
                  <a:pt x="2812" y="139"/>
                </a:lnTo>
                <a:lnTo>
                  <a:pt x="2818" y="141"/>
                </a:lnTo>
                <a:lnTo>
                  <a:pt x="2822" y="143"/>
                </a:lnTo>
                <a:lnTo>
                  <a:pt x="2825" y="145"/>
                </a:lnTo>
                <a:lnTo>
                  <a:pt x="2831" y="147"/>
                </a:lnTo>
                <a:lnTo>
                  <a:pt x="2835" y="149"/>
                </a:lnTo>
                <a:lnTo>
                  <a:pt x="2839" y="153"/>
                </a:lnTo>
                <a:lnTo>
                  <a:pt x="2845" y="155"/>
                </a:lnTo>
                <a:lnTo>
                  <a:pt x="2848" y="156"/>
                </a:lnTo>
                <a:lnTo>
                  <a:pt x="2852" y="158"/>
                </a:lnTo>
                <a:lnTo>
                  <a:pt x="2856" y="160"/>
                </a:lnTo>
                <a:lnTo>
                  <a:pt x="2862" y="162"/>
                </a:lnTo>
                <a:lnTo>
                  <a:pt x="2866" y="166"/>
                </a:lnTo>
                <a:lnTo>
                  <a:pt x="2869" y="168"/>
                </a:lnTo>
                <a:lnTo>
                  <a:pt x="2875" y="170"/>
                </a:lnTo>
                <a:lnTo>
                  <a:pt x="2879" y="172"/>
                </a:lnTo>
                <a:lnTo>
                  <a:pt x="2883" y="176"/>
                </a:lnTo>
                <a:lnTo>
                  <a:pt x="2888" y="177"/>
                </a:lnTo>
                <a:lnTo>
                  <a:pt x="2892" y="179"/>
                </a:lnTo>
                <a:lnTo>
                  <a:pt x="2896" y="181"/>
                </a:lnTo>
                <a:lnTo>
                  <a:pt x="2902" y="185"/>
                </a:lnTo>
                <a:lnTo>
                  <a:pt x="2906" y="187"/>
                </a:lnTo>
                <a:lnTo>
                  <a:pt x="2909" y="189"/>
                </a:lnTo>
                <a:lnTo>
                  <a:pt x="2915" y="193"/>
                </a:lnTo>
                <a:lnTo>
                  <a:pt x="2919" y="195"/>
                </a:lnTo>
                <a:lnTo>
                  <a:pt x="2923" y="197"/>
                </a:lnTo>
                <a:lnTo>
                  <a:pt x="2929" y="200"/>
                </a:lnTo>
                <a:lnTo>
                  <a:pt x="2932" y="202"/>
                </a:lnTo>
                <a:lnTo>
                  <a:pt x="2936" y="204"/>
                </a:lnTo>
                <a:lnTo>
                  <a:pt x="2942" y="208"/>
                </a:lnTo>
                <a:lnTo>
                  <a:pt x="2946" y="210"/>
                </a:lnTo>
                <a:lnTo>
                  <a:pt x="2950" y="212"/>
                </a:lnTo>
                <a:lnTo>
                  <a:pt x="2955" y="216"/>
                </a:lnTo>
                <a:lnTo>
                  <a:pt x="2959" y="218"/>
                </a:lnTo>
                <a:lnTo>
                  <a:pt x="2963" y="221"/>
                </a:lnTo>
                <a:lnTo>
                  <a:pt x="2969" y="223"/>
                </a:lnTo>
                <a:lnTo>
                  <a:pt x="2972" y="227"/>
                </a:lnTo>
                <a:lnTo>
                  <a:pt x="2976" y="229"/>
                </a:lnTo>
                <a:lnTo>
                  <a:pt x="2982" y="233"/>
                </a:lnTo>
                <a:lnTo>
                  <a:pt x="2986" y="235"/>
                </a:lnTo>
                <a:lnTo>
                  <a:pt x="2990" y="237"/>
                </a:lnTo>
                <a:lnTo>
                  <a:pt x="2995" y="241"/>
                </a:lnTo>
                <a:lnTo>
                  <a:pt x="2999" y="244"/>
                </a:lnTo>
                <a:lnTo>
                  <a:pt x="3003" y="246"/>
                </a:lnTo>
                <a:lnTo>
                  <a:pt x="3009" y="250"/>
                </a:lnTo>
                <a:lnTo>
                  <a:pt x="3013" y="252"/>
                </a:lnTo>
                <a:lnTo>
                  <a:pt x="3016" y="256"/>
                </a:lnTo>
                <a:lnTo>
                  <a:pt x="3022" y="258"/>
                </a:lnTo>
                <a:lnTo>
                  <a:pt x="3026" y="262"/>
                </a:lnTo>
                <a:lnTo>
                  <a:pt x="3030" y="263"/>
                </a:lnTo>
                <a:lnTo>
                  <a:pt x="3036" y="267"/>
                </a:lnTo>
                <a:lnTo>
                  <a:pt x="3039" y="271"/>
                </a:lnTo>
                <a:lnTo>
                  <a:pt x="3043" y="273"/>
                </a:lnTo>
                <a:lnTo>
                  <a:pt x="3049" y="277"/>
                </a:lnTo>
                <a:lnTo>
                  <a:pt x="3053" y="281"/>
                </a:lnTo>
                <a:lnTo>
                  <a:pt x="3057" y="283"/>
                </a:lnTo>
                <a:lnTo>
                  <a:pt x="3060" y="286"/>
                </a:lnTo>
                <a:lnTo>
                  <a:pt x="3066" y="290"/>
                </a:lnTo>
                <a:lnTo>
                  <a:pt x="3070" y="292"/>
                </a:lnTo>
                <a:lnTo>
                  <a:pt x="3074" y="296"/>
                </a:lnTo>
                <a:lnTo>
                  <a:pt x="3079" y="300"/>
                </a:lnTo>
                <a:lnTo>
                  <a:pt x="3083" y="304"/>
                </a:lnTo>
                <a:lnTo>
                  <a:pt x="3087" y="306"/>
                </a:lnTo>
                <a:lnTo>
                  <a:pt x="3093" y="309"/>
                </a:lnTo>
                <a:lnTo>
                  <a:pt x="3097" y="313"/>
                </a:lnTo>
                <a:lnTo>
                  <a:pt x="3100" y="317"/>
                </a:lnTo>
                <a:lnTo>
                  <a:pt x="3106" y="319"/>
                </a:lnTo>
              </a:path>
            </a:pathLst>
          </a:custGeom>
          <a:noFill/>
          <a:ln w="142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7" name="Freeform 252"/>
          <p:cNvSpPr>
            <a:spLocks/>
          </p:cNvSpPr>
          <p:nvPr/>
        </p:nvSpPr>
        <p:spPr bwMode="auto">
          <a:xfrm>
            <a:off x="2827338" y="2211388"/>
            <a:ext cx="884237" cy="1306512"/>
          </a:xfrm>
          <a:custGeom>
            <a:avLst/>
            <a:gdLst>
              <a:gd name="T0" fmla="*/ 17 w 1328"/>
              <a:gd name="T1" fmla="*/ 15 h 2469"/>
              <a:gd name="T2" fmla="*/ 40 w 1328"/>
              <a:gd name="T3" fmla="*/ 32 h 2469"/>
              <a:gd name="T4" fmla="*/ 61 w 1328"/>
              <a:gd name="T5" fmla="*/ 52 h 2469"/>
              <a:gd name="T6" fmla="*/ 84 w 1328"/>
              <a:gd name="T7" fmla="*/ 71 h 2469"/>
              <a:gd name="T8" fmla="*/ 107 w 1328"/>
              <a:gd name="T9" fmla="*/ 92 h 2469"/>
              <a:gd name="T10" fmla="*/ 128 w 1328"/>
              <a:gd name="T11" fmla="*/ 111 h 2469"/>
              <a:gd name="T12" fmla="*/ 151 w 1328"/>
              <a:gd name="T13" fmla="*/ 134 h 2469"/>
              <a:gd name="T14" fmla="*/ 172 w 1328"/>
              <a:gd name="T15" fmla="*/ 155 h 2469"/>
              <a:gd name="T16" fmla="*/ 195 w 1328"/>
              <a:gd name="T17" fmla="*/ 178 h 2469"/>
              <a:gd name="T18" fmla="*/ 218 w 1328"/>
              <a:gd name="T19" fmla="*/ 201 h 2469"/>
              <a:gd name="T20" fmla="*/ 239 w 1328"/>
              <a:gd name="T21" fmla="*/ 225 h 2469"/>
              <a:gd name="T22" fmla="*/ 262 w 1328"/>
              <a:gd name="T23" fmla="*/ 250 h 2469"/>
              <a:gd name="T24" fmla="*/ 285 w 1328"/>
              <a:gd name="T25" fmla="*/ 277 h 2469"/>
              <a:gd name="T26" fmla="*/ 306 w 1328"/>
              <a:gd name="T27" fmla="*/ 304 h 2469"/>
              <a:gd name="T28" fmla="*/ 329 w 1328"/>
              <a:gd name="T29" fmla="*/ 331 h 2469"/>
              <a:gd name="T30" fmla="*/ 350 w 1328"/>
              <a:gd name="T31" fmla="*/ 359 h 2469"/>
              <a:gd name="T32" fmla="*/ 373 w 1328"/>
              <a:gd name="T33" fmla="*/ 390 h 2469"/>
              <a:gd name="T34" fmla="*/ 396 w 1328"/>
              <a:gd name="T35" fmla="*/ 420 h 2469"/>
              <a:gd name="T36" fmla="*/ 417 w 1328"/>
              <a:gd name="T37" fmla="*/ 451 h 2469"/>
              <a:gd name="T38" fmla="*/ 439 w 1328"/>
              <a:gd name="T39" fmla="*/ 483 h 2469"/>
              <a:gd name="T40" fmla="*/ 462 w 1328"/>
              <a:gd name="T41" fmla="*/ 516 h 2469"/>
              <a:gd name="T42" fmla="*/ 483 w 1328"/>
              <a:gd name="T43" fmla="*/ 552 h 2469"/>
              <a:gd name="T44" fmla="*/ 506 w 1328"/>
              <a:gd name="T45" fmla="*/ 587 h 2469"/>
              <a:gd name="T46" fmla="*/ 529 w 1328"/>
              <a:gd name="T47" fmla="*/ 623 h 2469"/>
              <a:gd name="T48" fmla="*/ 550 w 1328"/>
              <a:gd name="T49" fmla="*/ 661 h 2469"/>
              <a:gd name="T50" fmla="*/ 573 w 1328"/>
              <a:gd name="T51" fmla="*/ 699 h 2469"/>
              <a:gd name="T52" fmla="*/ 594 w 1328"/>
              <a:gd name="T53" fmla="*/ 740 h 2469"/>
              <a:gd name="T54" fmla="*/ 617 w 1328"/>
              <a:gd name="T55" fmla="*/ 782 h 2469"/>
              <a:gd name="T56" fmla="*/ 640 w 1328"/>
              <a:gd name="T57" fmla="*/ 824 h 2469"/>
              <a:gd name="T58" fmla="*/ 661 w 1328"/>
              <a:gd name="T59" fmla="*/ 868 h 2469"/>
              <a:gd name="T60" fmla="*/ 684 w 1328"/>
              <a:gd name="T61" fmla="*/ 913 h 2469"/>
              <a:gd name="T62" fmla="*/ 707 w 1328"/>
              <a:gd name="T63" fmla="*/ 959 h 2469"/>
              <a:gd name="T64" fmla="*/ 728 w 1328"/>
              <a:gd name="T65" fmla="*/ 1007 h 2469"/>
              <a:gd name="T66" fmla="*/ 751 w 1328"/>
              <a:gd name="T67" fmla="*/ 1057 h 2469"/>
              <a:gd name="T68" fmla="*/ 772 w 1328"/>
              <a:gd name="T69" fmla="*/ 1106 h 2469"/>
              <a:gd name="T70" fmla="*/ 795 w 1328"/>
              <a:gd name="T71" fmla="*/ 1158 h 2469"/>
              <a:gd name="T72" fmla="*/ 818 w 1328"/>
              <a:gd name="T73" fmla="*/ 1212 h 2469"/>
              <a:gd name="T74" fmla="*/ 839 w 1328"/>
              <a:gd name="T75" fmla="*/ 1267 h 2469"/>
              <a:gd name="T76" fmla="*/ 862 w 1328"/>
              <a:gd name="T77" fmla="*/ 1322 h 2469"/>
              <a:gd name="T78" fmla="*/ 885 w 1328"/>
              <a:gd name="T79" fmla="*/ 1380 h 2469"/>
              <a:gd name="T80" fmla="*/ 906 w 1328"/>
              <a:gd name="T81" fmla="*/ 1439 h 2469"/>
              <a:gd name="T82" fmla="*/ 928 w 1328"/>
              <a:gd name="T83" fmla="*/ 1498 h 2469"/>
              <a:gd name="T84" fmla="*/ 949 w 1328"/>
              <a:gd name="T85" fmla="*/ 1559 h 2469"/>
              <a:gd name="T86" fmla="*/ 972 w 1328"/>
              <a:gd name="T87" fmla="*/ 1621 h 2469"/>
              <a:gd name="T88" fmla="*/ 995 w 1328"/>
              <a:gd name="T89" fmla="*/ 1684 h 2469"/>
              <a:gd name="T90" fmla="*/ 1016 w 1328"/>
              <a:gd name="T91" fmla="*/ 1749 h 2469"/>
              <a:gd name="T92" fmla="*/ 1039 w 1328"/>
              <a:gd name="T93" fmla="*/ 1812 h 2469"/>
              <a:gd name="T94" fmla="*/ 1062 w 1328"/>
              <a:gd name="T95" fmla="*/ 1877 h 2469"/>
              <a:gd name="T96" fmla="*/ 1083 w 1328"/>
              <a:gd name="T97" fmla="*/ 1942 h 2469"/>
              <a:gd name="T98" fmla="*/ 1106 w 1328"/>
              <a:gd name="T99" fmla="*/ 2007 h 2469"/>
              <a:gd name="T100" fmla="*/ 1129 w 1328"/>
              <a:gd name="T101" fmla="*/ 2072 h 2469"/>
              <a:gd name="T102" fmla="*/ 1150 w 1328"/>
              <a:gd name="T103" fmla="*/ 2133 h 2469"/>
              <a:gd name="T104" fmla="*/ 1173 w 1328"/>
              <a:gd name="T105" fmla="*/ 2194 h 2469"/>
              <a:gd name="T106" fmla="*/ 1194 w 1328"/>
              <a:gd name="T107" fmla="*/ 2251 h 2469"/>
              <a:gd name="T108" fmla="*/ 1217 w 1328"/>
              <a:gd name="T109" fmla="*/ 2307 h 2469"/>
              <a:gd name="T110" fmla="*/ 1240 w 1328"/>
              <a:gd name="T111" fmla="*/ 2354 h 2469"/>
              <a:gd name="T112" fmla="*/ 1261 w 1328"/>
              <a:gd name="T113" fmla="*/ 2398 h 2469"/>
              <a:gd name="T114" fmla="*/ 1284 w 1328"/>
              <a:gd name="T115" fmla="*/ 2433 h 2469"/>
              <a:gd name="T116" fmla="*/ 1307 w 1328"/>
              <a:gd name="T117" fmla="*/ 2458 h 2469"/>
              <a:gd name="T118" fmla="*/ 1328 w 1328"/>
              <a:gd name="T119" fmla="*/ 2469 h 2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8"/>
              <a:gd name="T181" fmla="*/ 0 h 2469"/>
              <a:gd name="T182" fmla="*/ 1328 w 1328"/>
              <a:gd name="T183" fmla="*/ 2469 h 2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8" h="2469">
                <a:moveTo>
                  <a:pt x="0" y="0"/>
                </a:moveTo>
                <a:lnTo>
                  <a:pt x="4" y="4"/>
                </a:lnTo>
                <a:lnTo>
                  <a:pt x="8" y="8"/>
                </a:lnTo>
                <a:lnTo>
                  <a:pt x="14" y="11"/>
                </a:lnTo>
                <a:lnTo>
                  <a:pt x="17" y="15"/>
                </a:lnTo>
                <a:lnTo>
                  <a:pt x="21" y="19"/>
                </a:lnTo>
                <a:lnTo>
                  <a:pt x="27" y="21"/>
                </a:lnTo>
                <a:lnTo>
                  <a:pt x="31" y="25"/>
                </a:lnTo>
                <a:lnTo>
                  <a:pt x="35" y="29"/>
                </a:lnTo>
                <a:lnTo>
                  <a:pt x="40" y="32"/>
                </a:lnTo>
                <a:lnTo>
                  <a:pt x="44" y="36"/>
                </a:lnTo>
                <a:lnTo>
                  <a:pt x="48" y="40"/>
                </a:lnTo>
                <a:lnTo>
                  <a:pt x="54" y="44"/>
                </a:lnTo>
                <a:lnTo>
                  <a:pt x="57" y="48"/>
                </a:lnTo>
                <a:lnTo>
                  <a:pt x="61" y="52"/>
                </a:lnTo>
                <a:lnTo>
                  <a:pt x="67" y="55"/>
                </a:lnTo>
                <a:lnTo>
                  <a:pt x="71" y="59"/>
                </a:lnTo>
                <a:lnTo>
                  <a:pt x="75" y="63"/>
                </a:lnTo>
                <a:lnTo>
                  <a:pt x="80" y="67"/>
                </a:lnTo>
                <a:lnTo>
                  <a:pt x="84" y="71"/>
                </a:lnTo>
                <a:lnTo>
                  <a:pt x="88" y="74"/>
                </a:lnTo>
                <a:lnTo>
                  <a:pt x="94" y="78"/>
                </a:lnTo>
                <a:lnTo>
                  <a:pt x="98" y="82"/>
                </a:lnTo>
                <a:lnTo>
                  <a:pt x="101" y="86"/>
                </a:lnTo>
                <a:lnTo>
                  <a:pt x="107" y="92"/>
                </a:lnTo>
                <a:lnTo>
                  <a:pt x="111" y="95"/>
                </a:lnTo>
                <a:lnTo>
                  <a:pt x="115" y="99"/>
                </a:lnTo>
                <a:lnTo>
                  <a:pt x="121" y="103"/>
                </a:lnTo>
                <a:lnTo>
                  <a:pt x="124" y="107"/>
                </a:lnTo>
                <a:lnTo>
                  <a:pt x="128" y="111"/>
                </a:lnTo>
                <a:lnTo>
                  <a:pt x="134" y="117"/>
                </a:lnTo>
                <a:lnTo>
                  <a:pt x="138" y="120"/>
                </a:lnTo>
                <a:lnTo>
                  <a:pt x="142" y="124"/>
                </a:lnTo>
                <a:lnTo>
                  <a:pt x="145" y="128"/>
                </a:lnTo>
                <a:lnTo>
                  <a:pt x="151" y="134"/>
                </a:lnTo>
                <a:lnTo>
                  <a:pt x="155" y="138"/>
                </a:lnTo>
                <a:lnTo>
                  <a:pt x="159" y="141"/>
                </a:lnTo>
                <a:lnTo>
                  <a:pt x="164" y="145"/>
                </a:lnTo>
                <a:lnTo>
                  <a:pt x="168" y="151"/>
                </a:lnTo>
                <a:lnTo>
                  <a:pt x="172" y="155"/>
                </a:lnTo>
                <a:lnTo>
                  <a:pt x="178" y="159"/>
                </a:lnTo>
                <a:lnTo>
                  <a:pt x="182" y="164"/>
                </a:lnTo>
                <a:lnTo>
                  <a:pt x="185" y="168"/>
                </a:lnTo>
                <a:lnTo>
                  <a:pt x="191" y="174"/>
                </a:lnTo>
                <a:lnTo>
                  <a:pt x="195" y="178"/>
                </a:lnTo>
                <a:lnTo>
                  <a:pt x="199" y="183"/>
                </a:lnTo>
                <a:lnTo>
                  <a:pt x="205" y="187"/>
                </a:lnTo>
                <a:lnTo>
                  <a:pt x="208" y="191"/>
                </a:lnTo>
                <a:lnTo>
                  <a:pt x="212" y="197"/>
                </a:lnTo>
                <a:lnTo>
                  <a:pt x="218" y="201"/>
                </a:lnTo>
                <a:lnTo>
                  <a:pt x="222" y="206"/>
                </a:lnTo>
                <a:lnTo>
                  <a:pt x="226" y="210"/>
                </a:lnTo>
                <a:lnTo>
                  <a:pt x="231" y="216"/>
                </a:lnTo>
                <a:lnTo>
                  <a:pt x="235" y="222"/>
                </a:lnTo>
                <a:lnTo>
                  <a:pt x="239" y="225"/>
                </a:lnTo>
                <a:lnTo>
                  <a:pt x="245" y="231"/>
                </a:lnTo>
                <a:lnTo>
                  <a:pt x="248" y="235"/>
                </a:lnTo>
                <a:lnTo>
                  <a:pt x="252" y="241"/>
                </a:lnTo>
                <a:lnTo>
                  <a:pt x="258" y="246"/>
                </a:lnTo>
                <a:lnTo>
                  <a:pt x="262" y="250"/>
                </a:lnTo>
                <a:lnTo>
                  <a:pt x="266" y="256"/>
                </a:lnTo>
                <a:lnTo>
                  <a:pt x="271" y="262"/>
                </a:lnTo>
                <a:lnTo>
                  <a:pt x="275" y="266"/>
                </a:lnTo>
                <a:lnTo>
                  <a:pt x="279" y="271"/>
                </a:lnTo>
                <a:lnTo>
                  <a:pt x="285" y="277"/>
                </a:lnTo>
                <a:lnTo>
                  <a:pt x="289" y="283"/>
                </a:lnTo>
                <a:lnTo>
                  <a:pt x="292" y="287"/>
                </a:lnTo>
                <a:lnTo>
                  <a:pt x="298" y="292"/>
                </a:lnTo>
                <a:lnTo>
                  <a:pt x="302" y="298"/>
                </a:lnTo>
                <a:lnTo>
                  <a:pt x="306" y="304"/>
                </a:lnTo>
                <a:lnTo>
                  <a:pt x="312" y="310"/>
                </a:lnTo>
                <a:lnTo>
                  <a:pt x="315" y="315"/>
                </a:lnTo>
                <a:lnTo>
                  <a:pt x="319" y="321"/>
                </a:lnTo>
                <a:lnTo>
                  <a:pt x="325" y="325"/>
                </a:lnTo>
                <a:lnTo>
                  <a:pt x="329" y="331"/>
                </a:lnTo>
                <a:lnTo>
                  <a:pt x="333" y="336"/>
                </a:lnTo>
                <a:lnTo>
                  <a:pt x="338" y="342"/>
                </a:lnTo>
                <a:lnTo>
                  <a:pt x="342" y="348"/>
                </a:lnTo>
                <a:lnTo>
                  <a:pt x="346" y="353"/>
                </a:lnTo>
                <a:lnTo>
                  <a:pt x="350" y="359"/>
                </a:lnTo>
                <a:lnTo>
                  <a:pt x="355" y="365"/>
                </a:lnTo>
                <a:lnTo>
                  <a:pt x="359" y="371"/>
                </a:lnTo>
                <a:lnTo>
                  <a:pt x="363" y="378"/>
                </a:lnTo>
                <a:lnTo>
                  <a:pt x="369" y="384"/>
                </a:lnTo>
                <a:lnTo>
                  <a:pt x="373" y="390"/>
                </a:lnTo>
                <a:lnTo>
                  <a:pt x="376" y="396"/>
                </a:lnTo>
                <a:lnTo>
                  <a:pt x="382" y="401"/>
                </a:lnTo>
                <a:lnTo>
                  <a:pt x="386" y="407"/>
                </a:lnTo>
                <a:lnTo>
                  <a:pt x="390" y="413"/>
                </a:lnTo>
                <a:lnTo>
                  <a:pt x="396" y="420"/>
                </a:lnTo>
                <a:lnTo>
                  <a:pt x="399" y="426"/>
                </a:lnTo>
                <a:lnTo>
                  <a:pt x="403" y="432"/>
                </a:lnTo>
                <a:lnTo>
                  <a:pt x="409" y="438"/>
                </a:lnTo>
                <a:lnTo>
                  <a:pt x="413" y="445"/>
                </a:lnTo>
                <a:lnTo>
                  <a:pt x="417" y="451"/>
                </a:lnTo>
                <a:lnTo>
                  <a:pt x="422" y="457"/>
                </a:lnTo>
                <a:lnTo>
                  <a:pt x="426" y="464"/>
                </a:lnTo>
                <a:lnTo>
                  <a:pt x="430" y="470"/>
                </a:lnTo>
                <a:lnTo>
                  <a:pt x="436" y="478"/>
                </a:lnTo>
                <a:lnTo>
                  <a:pt x="439" y="483"/>
                </a:lnTo>
                <a:lnTo>
                  <a:pt x="443" y="489"/>
                </a:lnTo>
                <a:lnTo>
                  <a:pt x="449" y="497"/>
                </a:lnTo>
                <a:lnTo>
                  <a:pt x="453" y="503"/>
                </a:lnTo>
                <a:lnTo>
                  <a:pt x="457" y="510"/>
                </a:lnTo>
                <a:lnTo>
                  <a:pt x="462" y="516"/>
                </a:lnTo>
                <a:lnTo>
                  <a:pt x="466" y="524"/>
                </a:lnTo>
                <a:lnTo>
                  <a:pt x="470" y="531"/>
                </a:lnTo>
                <a:lnTo>
                  <a:pt x="476" y="537"/>
                </a:lnTo>
                <a:lnTo>
                  <a:pt x="480" y="545"/>
                </a:lnTo>
                <a:lnTo>
                  <a:pt x="483" y="552"/>
                </a:lnTo>
                <a:lnTo>
                  <a:pt x="489" y="558"/>
                </a:lnTo>
                <a:lnTo>
                  <a:pt x="493" y="566"/>
                </a:lnTo>
                <a:lnTo>
                  <a:pt x="497" y="573"/>
                </a:lnTo>
                <a:lnTo>
                  <a:pt x="503" y="579"/>
                </a:lnTo>
                <a:lnTo>
                  <a:pt x="506" y="587"/>
                </a:lnTo>
                <a:lnTo>
                  <a:pt x="510" y="594"/>
                </a:lnTo>
                <a:lnTo>
                  <a:pt x="516" y="602"/>
                </a:lnTo>
                <a:lnTo>
                  <a:pt x="520" y="610"/>
                </a:lnTo>
                <a:lnTo>
                  <a:pt x="524" y="615"/>
                </a:lnTo>
                <a:lnTo>
                  <a:pt x="529" y="623"/>
                </a:lnTo>
                <a:lnTo>
                  <a:pt x="533" y="631"/>
                </a:lnTo>
                <a:lnTo>
                  <a:pt x="537" y="638"/>
                </a:lnTo>
                <a:lnTo>
                  <a:pt x="541" y="646"/>
                </a:lnTo>
                <a:lnTo>
                  <a:pt x="546" y="654"/>
                </a:lnTo>
                <a:lnTo>
                  <a:pt x="550" y="661"/>
                </a:lnTo>
                <a:lnTo>
                  <a:pt x="554" y="669"/>
                </a:lnTo>
                <a:lnTo>
                  <a:pt x="560" y="676"/>
                </a:lnTo>
                <a:lnTo>
                  <a:pt x="564" y="684"/>
                </a:lnTo>
                <a:lnTo>
                  <a:pt x="567" y="692"/>
                </a:lnTo>
                <a:lnTo>
                  <a:pt x="573" y="699"/>
                </a:lnTo>
                <a:lnTo>
                  <a:pt x="577" y="707"/>
                </a:lnTo>
                <a:lnTo>
                  <a:pt x="581" y="717"/>
                </a:lnTo>
                <a:lnTo>
                  <a:pt x="587" y="724"/>
                </a:lnTo>
                <a:lnTo>
                  <a:pt x="590" y="732"/>
                </a:lnTo>
                <a:lnTo>
                  <a:pt x="594" y="740"/>
                </a:lnTo>
                <a:lnTo>
                  <a:pt x="600" y="749"/>
                </a:lnTo>
                <a:lnTo>
                  <a:pt x="604" y="757"/>
                </a:lnTo>
                <a:lnTo>
                  <a:pt x="608" y="764"/>
                </a:lnTo>
                <a:lnTo>
                  <a:pt x="613" y="774"/>
                </a:lnTo>
                <a:lnTo>
                  <a:pt x="617" y="782"/>
                </a:lnTo>
                <a:lnTo>
                  <a:pt x="621" y="789"/>
                </a:lnTo>
                <a:lnTo>
                  <a:pt x="627" y="799"/>
                </a:lnTo>
                <a:lnTo>
                  <a:pt x="630" y="806"/>
                </a:lnTo>
                <a:lnTo>
                  <a:pt x="634" y="816"/>
                </a:lnTo>
                <a:lnTo>
                  <a:pt x="640" y="824"/>
                </a:lnTo>
                <a:lnTo>
                  <a:pt x="644" y="833"/>
                </a:lnTo>
                <a:lnTo>
                  <a:pt x="648" y="841"/>
                </a:lnTo>
                <a:lnTo>
                  <a:pt x="653" y="850"/>
                </a:lnTo>
                <a:lnTo>
                  <a:pt x="657" y="858"/>
                </a:lnTo>
                <a:lnTo>
                  <a:pt x="661" y="868"/>
                </a:lnTo>
                <a:lnTo>
                  <a:pt x="667" y="877"/>
                </a:lnTo>
                <a:lnTo>
                  <a:pt x="671" y="885"/>
                </a:lnTo>
                <a:lnTo>
                  <a:pt x="674" y="894"/>
                </a:lnTo>
                <a:lnTo>
                  <a:pt x="680" y="904"/>
                </a:lnTo>
                <a:lnTo>
                  <a:pt x="684" y="913"/>
                </a:lnTo>
                <a:lnTo>
                  <a:pt x="688" y="921"/>
                </a:lnTo>
                <a:lnTo>
                  <a:pt x="694" y="931"/>
                </a:lnTo>
                <a:lnTo>
                  <a:pt x="697" y="940"/>
                </a:lnTo>
                <a:lnTo>
                  <a:pt x="701" y="950"/>
                </a:lnTo>
                <a:lnTo>
                  <a:pt x="707" y="959"/>
                </a:lnTo>
                <a:lnTo>
                  <a:pt x="711" y="969"/>
                </a:lnTo>
                <a:lnTo>
                  <a:pt x="715" y="978"/>
                </a:lnTo>
                <a:lnTo>
                  <a:pt x="720" y="988"/>
                </a:lnTo>
                <a:lnTo>
                  <a:pt x="724" y="998"/>
                </a:lnTo>
                <a:lnTo>
                  <a:pt x="728" y="1007"/>
                </a:lnTo>
                <a:lnTo>
                  <a:pt x="734" y="1017"/>
                </a:lnTo>
                <a:lnTo>
                  <a:pt x="737" y="1026"/>
                </a:lnTo>
                <a:lnTo>
                  <a:pt x="741" y="1036"/>
                </a:lnTo>
                <a:lnTo>
                  <a:pt x="745" y="1045"/>
                </a:lnTo>
                <a:lnTo>
                  <a:pt x="751" y="1057"/>
                </a:lnTo>
                <a:lnTo>
                  <a:pt x="755" y="1066"/>
                </a:lnTo>
                <a:lnTo>
                  <a:pt x="758" y="1076"/>
                </a:lnTo>
                <a:lnTo>
                  <a:pt x="764" y="1085"/>
                </a:lnTo>
                <a:lnTo>
                  <a:pt x="768" y="1097"/>
                </a:lnTo>
                <a:lnTo>
                  <a:pt x="772" y="1106"/>
                </a:lnTo>
                <a:lnTo>
                  <a:pt x="778" y="1116"/>
                </a:lnTo>
                <a:lnTo>
                  <a:pt x="781" y="1127"/>
                </a:lnTo>
                <a:lnTo>
                  <a:pt x="785" y="1137"/>
                </a:lnTo>
                <a:lnTo>
                  <a:pt x="791" y="1149"/>
                </a:lnTo>
                <a:lnTo>
                  <a:pt x="795" y="1158"/>
                </a:lnTo>
                <a:lnTo>
                  <a:pt x="799" y="1170"/>
                </a:lnTo>
                <a:lnTo>
                  <a:pt x="804" y="1179"/>
                </a:lnTo>
                <a:lnTo>
                  <a:pt x="808" y="1191"/>
                </a:lnTo>
                <a:lnTo>
                  <a:pt x="812" y="1200"/>
                </a:lnTo>
                <a:lnTo>
                  <a:pt x="818" y="1212"/>
                </a:lnTo>
                <a:lnTo>
                  <a:pt x="821" y="1223"/>
                </a:lnTo>
                <a:lnTo>
                  <a:pt x="825" y="1233"/>
                </a:lnTo>
                <a:lnTo>
                  <a:pt x="831" y="1244"/>
                </a:lnTo>
                <a:lnTo>
                  <a:pt x="835" y="1256"/>
                </a:lnTo>
                <a:lnTo>
                  <a:pt x="839" y="1267"/>
                </a:lnTo>
                <a:lnTo>
                  <a:pt x="844" y="1277"/>
                </a:lnTo>
                <a:lnTo>
                  <a:pt x="848" y="1288"/>
                </a:lnTo>
                <a:lnTo>
                  <a:pt x="852" y="1299"/>
                </a:lnTo>
                <a:lnTo>
                  <a:pt x="858" y="1311"/>
                </a:lnTo>
                <a:lnTo>
                  <a:pt x="862" y="1322"/>
                </a:lnTo>
                <a:lnTo>
                  <a:pt x="865" y="1334"/>
                </a:lnTo>
                <a:lnTo>
                  <a:pt x="871" y="1345"/>
                </a:lnTo>
                <a:lnTo>
                  <a:pt x="875" y="1357"/>
                </a:lnTo>
                <a:lnTo>
                  <a:pt x="879" y="1368"/>
                </a:lnTo>
                <a:lnTo>
                  <a:pt x="885" y="1380"/>
                </a:lnTo>
                <a:lnTo>
                  <a:pt x="888" y="1391"/>
                </a:lnTo>
                <a:lnTo>
                  <a:pt x="892" y="1403"/>
                </a:lnTo>
                <a:lnTo>
                  <a:pt x="898" y="1414"/>
                </a:lnTo>
                <a:lnTo>
                  <a:pt x="902" y="1426"/>
                </a:lnTo>
                <a:lnTo>
                  <a:pt x="906" y="1439"/>
                </a:lnTo>
                <a:lnTo>
                  <a:pt x="911" y="1450"/>
                </a:lnTo>
                <a:lnTo>
                  <a:pt x="915" y="1462"/>
                </a:lnTo>
                <a:lnTo>
                  <a:pt x="919" y="1473"/>
                </a:lnTo>
                <a:lnTo>
                  <a:pt x="925" y="1487"/>
                </a:lnTo>
                <a:lnTo>
                  <a:pt x="928" y="1498"/>
                </a:lnTo>
                <a:lnTo>
                  <a:pt x="932" y="1510"/>
                </a:lnTo>
                <a:lnTo>
                  <a:pt x="936" y="1523"/>
                </a:lnTo>
                <a:lnTo>
                  <a:pt x="942" y="1535"/>
                </a:lnTo>
                <a:lnTo>
                  <a:pt x="946" y="1546"/>
                </a:lnTo>
                <a:lnTo>
                  <a:pt x="949" y="1559"/>
                </a:lnTo>
                <a:lnTo>
                  <a:pt x="955" y="1571"/>
                </a:lnTo>
                <a:lnTo>
                  <a:pt x="959" y="1584"/>
                </a:lnTo>
                <a:lnTo>
                  <a:pt x="963" y="1596"/>
                </a:lnTo>
                <a:lnTo>
                  <a:pt x="969" y="1609"/>
                </a:lnTo>
                <a:lnTo>
                  <a:pt x="972" y="1621"/>
                </a:lnTo>
                <a:lnTo>
                  <a:pt x="976" y="1634"/>
                </a:lnTo>
                <a:lnTo>
                  <a:pt x="982" y="1645"/>
                </a:lnTo>
                <a:lnTo>
                  <a:pt x="986" y="1659"/>
                </a:lnTo>
                <a:lnTo>
                  <a:pt x="990" y="1672"/>
                </a:lnTo>
                <a:lnTo>
                  <a:pt x="995" y="1684"/>
                </a:lnTo>
                <a:lnTo>
                  <a:pt x="999" y="1697"/>
                </a:lnTo>
                <a:lnTo>
                  <a:pt x="1003" y="1710"/>
                </a:lnTo>
                <a:lnTo>
                  <a:pt x="1009" y="1722"/>
                </a:lnTo>
                <a:lnTo>
                  <a:pt x="1013" y="1735"/>
                </a:lnTo>
                <a:lnTo>
                  <a:pt x="1016" y="1749"/>
                </a:lnTo>
                <a:lnTo>
                  <a:pt x="1022" y="1760"/>
                </a:lnTo>
                <a:lnTo>
                  <a:pt x="1026" y="1773"/>
                </a:lnTo>
                <a:lnTo>
                  <a:pt x="1030" y="1787"/>
                </a:lnTo>
                <a:lnTo>
                  <a:pt x="1035" y="1800"/>
                </a:lnTo>
                <a:lnTo>
                  <a:pt x="1039" y="1812"/>
                </a:lnTo>
                <a:lnTo>
                  <a:pt x="1043" y="1825"/>
                </a:lnTo>
                <a:lnTo>
                  <a:pt x="1049" y="1838"/>
                </a:lnTo>
                <a:lnTo>
                  <a:pt x="1053" y="1852"/>
                </a:lnTo>
                <a:lnTo>
                  <a:pt x="1056" y="1865"/>
                </a:lnTo>
                <a:lnTo>
                  <a:pt x="1062" y="1877"/>
                </a:lnTo>
                <a:lnTo>
                  <a:pt x="1066" y="1890"/>
                </a:lnTo>
                <a:lnTo>
                  <a:pt x="1070" y="1903"/>
                </a:lnTo>
                <a:lnTo>
                  <a:pt x="1076" y="1917"/>
                </a:lnTo>
                <a:lnTo>
                  <a:pt x="1079" y="1930"/>
                </a:lnTo>
                <a:lnTo>
                  <a:pt x="1083" y="1942"/>
                </a:lnTo>
                <a:lnTo>
                  <a:pt x="1089" y="1955"/>
                </a:lnTo>
                <a:lnTo>
                  <a:pt x="1093" y="1968"/>
                </a:lnTo>
                <a:lnTo>
                  <a:pt x="1097" y="1982"/>
                </a:lnTo>
                <a:lnTo>
                  <a:pt x="1102" y="1993"/>
                </a:lnTo>
                <a:lnTo>
                  <a:pt x="1106" y="2007"/>
                </a:lnTo>
                <a:lnTo>
                  <a:pt x="1110" y="2020"/>
                </a:lnTo>
                <a:lnTo>
                  <a:pt x="1116" y="2033"/>
                </a:lnTo>
                <a:lnTo>
                  <a:pt x="1119" y="2045"/>
                </a:lnTo>
                <a:lnTo>
                  <a:pt x="1123" y="2058"/>
                </a:lnTo>
                <a:lnTo>
                  <a:pt x="1129" y="2072"/>
                </a:lnTo>
                <a:lnTo>
                  <a:pt x="1133" y="2083"/>
                </a:lnTo>
                <a:lnTo>
                  <a:pt x="1137" y="2096"/>
                </a:lnTo>
                <a:lnTo>
                  <a:pt x="1140" y="2108"/>
                </a:lnTo>
                <a:lnTo>
                  <a:pt x="1146" y="2121"/>
                </a:lnTo>
                <a:lnTo>
                  <a:pt x="1150" y="2133"/>
                </a:lnTo>
                <a:lnTo>
                  <a:pt x="1154" y="2146"/>
                </a:lnTo>
                <a:lnTo>
                  <a:pt x="1160" y="2158"/>
                </a:lnTo>
                <a:lnTo>
                  <a:pt x="1163" y="2169"/>
                </a:lnTo>
                <a:lnTo>
                  <a:pt x="1167" y="2182"/>
                </a:lnTo>
                <a:lnTo>
                  <a:pt x="1173" y="2194"/>
                </a:lnTo>
                <a:lnTo>
                  <a:pt x="1177" y="2205"/>
                </a:lnTo>
                <a:lnTo>
                  <a:pt x="1181" y="2217"/>
                </a:lnTo>
                <a:lnTo>
                  <a:pt x="1186" y="2228"/>
                </a:lnTo>
                <a:lnTo>
                  <a:pt x="1190" y="2240"/>
                </a:lnTo>
                <a:lnTo>
                  <a:pt x="1194" y="2251"/>
                </a:lnTo>
                <a:lnTo>
                  <a:pt x="1200" y="2263"/>
                </a:lnTo>
                <a:lnTo>
                  <a:pt x="1204" y="2274"/>
                </a:lnTo>
                <a:lnTo>
                  <a:pt x="1207" y="2286"/>
                </a:lnTo>
                <a:lnTo>
                  <a:pt x="1213" y="2295"/>
                </a:lnTo>
                <a:lnTo>
                  <a:pt x="1217" y="2307"/>
                </a:lnTo>
                <a:lnTo>
                  <a:pt x="1221" y="2316"/>
                </a:lnTo>
                <a:lnTo>
                  <a:pt x="1226" y="2326"/>
                </a:lnTo>
                <a:lnTo>
                  <a:pt x="1230" y="2335"/>
                </a:lnTo>
                <a:lnTo>
                  <a:pt x="1234" y="2347"/>
                </a:lnTo>
                <a:lnTo>
                  <a:pt x="1240" y="2354"/>
                </a:lnTo>
                <a:lnTo>
                  <a:pt x="1244" y="2364"/>
                </a:lnTo>
                <a:lnTo>
                  <a:pt x="1247" y="2374"/>
                </a:lnTo>
                <a:lnTo>
                  <a:pt x="1253" y="2381"/>
                </a:lnTo>
                <a:lnTo>
                  <a:pt x="1257" y="2391"/>
                </a:lnTo>
                <a:lnTo>
                  <a:pt x="1261" y="2398"/>
                </a:lnTo>
                <a:lnTo>
                  <a:pt x="1267" y="2406"/>
                </a:lnTo>
                <a:lnTo>
                  <a:pt x="1270" y="2414"/>
                </a:lnTo>
                <a:lnTo>
                  <a:pt x="1274" y="2419"/>
                </a:lnTo>
                <a:lnTo>
                  <a:pt x="1280" y="2427"/>
                </a:lnTo>
                <a:lnTo>
                  <a:pt x="1284" y="2433"/>
                </a:lnTo>
                <a:lnTo>
                  <a:pt x="1288" y="2439"/>
                </a:lnTo>
                <a:lnTo>
                  <a:pt x="1293" y="2444"/>
                </a:lnTo>
                <a:lnTo>
                  <a:pt x="1297" y="2448"/>
                </a:lnTo>
                <a:lnTo>
                  <a:pt x="1301" y="2454"/>
                </a:lnTo>
                <a:lnTo>
                  <a:pt x="1307" y="2458"/>
                </a:lnTo>
                <a:lnTo>
                  <a:pt x="1310" y="2461"/>
                </a:lnTo>
                <a:lnTo>
                  <a:pt x="1314" y="2463"/>
                </a:lnTo>
                <a:lnTo>
                  <a:pt x="1320" y="2465"/>
                </a:lnTo>
                <a:lnTo>
                  <a:pt x="1324" y="2467"/>
                </a:lnTo>
                <a:lnTo>
                  <a:pt x="1328" y="2469"/>
                </a:lnTo>
              </a:path>
            </a:pathLst>
          </a:custGeom>
          <a:noFill/>
          <a:ln w="1428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8" name="Freeform 253"/>
          <p:cNvSpPr>
            <a:spLocks/>
          </p:cNvSpPr>
          <p:nvPr/>
        </p:nvSpPr>
        <p:spPr bwMode="auto">
          <a:xfrm>
            <a:off x="758825" y="1978025"/>
            <a:ext cx="2068513" cy="1539875"/>
          </a:xfrm>
          <a:custGeom>
            <a:avLst/>
            <a:gdLst>
              <a:gd name="T0" fmla="*/ 44 w 3106"/>
              <a:gd name="T1" fmla="*/ 2500 h 2909"/>
              <a:gd name="T2" fmla="*/ 94 w 3106"/>
              <a:gd name="T3" fmla="*/ 2317 h 2909"/>
              <a:gd name="T4" fmla="*/ 142 w 3106"/>
              <a:gd name="T5" fmla="*/ 2177 h 2909"/>
              <a:gd name="T6" fmla="*/ 191 w 3106"/>
              <a:gd name="T7" fmla="*/ 2059 h 2909"/>
              <a:gd name="T8" fmla="*/ 241 w 3106"/>
              <a:gd name="T9" fmla="*/ 1955 h 2909"/>
              <a:gd name="T10" fmla="*/ 289 w 3106"/>
              <a:gd name="T11" fmla="*/ 1862 h 2909"/>
              <a:gd name="T12" fmla="*/ 339 w 3106"/>
              <a:gd name="T13" fmla="*/ 1776 h 2909"/>
              <a:gd name="T14" fmla="*/ 386 w 3106"/>
              <a:gd name="T15" fmla="*/ 1696 h 2909"/>
              <a:gd name="T16" fmla="*/ 436 w 3106"/>
              <a:gd name="T17" fmla="*/ 1621 h 2909"/>
              <a:gd name="T18" fmla="*/ 486 w 3106"/>
              <a:gd name="T19" fmla="*/ 1550 h 2909"/>
              <a:gd name="T20" fmla="*/ 533 w 3106"/>
              <a:gd name="T21" fmla="*/ 1481 h 2909"/>
              <a:gd name="T22" fmla="*/ 583 w 3106"/>
              <a:gd name="T23" fmla="*/ 1417 h 2909"/>
              <a:gd name="T24" fmla="*/ 631 w 3106"/>
              <a:gd name="T25" fmla="*/ 1355 h 2909"/>
              <a:gd name="T26" fmla="*/ 680 w 3106"/>
              <a:gd name="T27" fmla="*/ 1296 h 2909"/>
              <a:gd name="T28" fmla="*/ 728 w 3106"/>
              <a:gd name="T29" fmla="*/ 1239 h 2909"/>
              <a:gd name="T30" fmla="*/ 778 w 3106"/>
              <a:gd name="T31" fmla="*/ 1181 h 2909"/>
              <a:gd name="T32" fmla="*/ 828 w 3106"/>
              <a:gd name="T33" fmla="*/ 1128 h 2909"/>
              <a:gd name="T34" fmla="*/ 875 w 3106"/>
              <a:gd name="T35" fmla="*/ 1076 h 2909"/>
              <a:gd name="T36" fmla="*/ 925 w 3106"/>
              <a:gd name="T37" fmla="*/ 1025 h 2909"/>
              <a:gd name="T38" fmla="*/ 973 w 3106"/>
              <a:gd name="T39" fmla="*/ 977 h 2909"/>
              <a:gd name="T40" fmla="*/ 1022 w 3106"/>
              <a:gd name="T41" fmla="*/ 929 h 2909"/>
              <a:gd name="T42" fmla="*/ 1072 w 3106"/>
              <a:gd name="T43" fmla="*/ 881 h 2909"/>
              <a:gd name="T44" fmla="*/ 1120 w 3106"/>
              <a:gd name="T45" fmla="*/ 837 h 2909"/>
              <a:gd name="T46" fmla="*/ 1169 w 3106"/>
              <a:gd name="T47" fmla="*/ 793 h 2909"/>
              <a:gd name="T48" fmla="*/ 1217 w 3106"/>
              <a:gd name="T49" fmla="*/ 750 h 2909"/>
              <a:gd name="T50" fmla="*/ 1267 w 3106"/>
              <a:gd name="T51" fmla="*/ 709 h 2909"/>
              <a:gd name="T52" fmla="*/ 1315 w 3106"/>
              <a:gd name="T53" fmla="*/ 667 h 2909"/>
              <a:gd name="T54" fmla="*/ 1364 w 3106"/>
              <a:gd name="T55" fmla="*/ 629 h 2909"/>
              <a:gd name="T56" fmla="*/ 1414 w 3106"/>
              <a:gd name="T57" fmla="*/ 589 h 2909"/>
              <a:gd name="T58" fmla="*/ 1462 w 3106"/>
              <a:gd name="T59" fmla="*/ 553 h 2909"/>
              <a:gd name="T60" fmla="*/ 1511 w 3106"/>
              <a:gd name="T61" fmla="*/ 516 h 2909"/>
              <a:gd name="T62" fmla="*/ 1559 w 3106"/>
              <a:gd name="T63" fmla="*/ 480 h 2909"/>
              <a:gd name="T64" fmla="*/ 1609 w 3106"/>
              <a:gd name="T65" fmla="*/ 446 h 2909"/>
              <a:gd name="T66" fmla="*/ 1658 w 3106"/>
              <a:gd name="T67" fmla="*/ 413 h 2909"/>
              <a:gd name="T68" fmla="*/ 1706 w 3106"/>
              <a:gd name="T69" fmla="*/ 381 h 2909"/>
              <a:gd name="T70" fmla="*/ 1756 w 3106"/>
              <a:gd name="T71" fmla="*/ 350 h 2909"/>
              <a:gd name="T72" fmla="*/ 1804 w 3106"/>
              <a:gd name="T73" fmla="*/ 320 h 2909"/>
              <a:gd name="T74" fmla="*/ 1853 w 3106"/>
              <a:gd name="T75" fmla="*/ 291 h 2909"/>
              <a:gd name="T76" fmla="*/ 1901 w 3106"/>
              <a:gd name="T77" fmla="*/ 262 h 2909"/>
              <a:gd name="T78" fmla="*/ 1951 w 3106"/>
              <a:gd name="T79" fmla="*/ 235 h 2909"/>
              <a:gd name="T80" fmla="*/ 2000 w 3106"/>
              <a:gd name="T81" fmla="*/ 211 h 2909"/>
              <a:gd name="T82" fmla="*/ 2048 w 3106"/>
              <a:gd name="T83" fmla="*/ 186 h 2909"/>
              <a:gd name="T84" fmla="*/ 2098 w 3106"/>
              <a:gd name="T85" fmla="*/ 163 h 2909"/>
              <a:gd name="T86" fmla="*/ 2145 w 3106"/>
              <a:gd name="T87" fmla="*/ 140 h 2909"/>
              <a:gd name="T88" fmla="*/ 2195 w 3106"/>
              <a:gd name="T89" fmla="*/ 119 h 2909"/>
              <a:gd name="T90" fmla="*/ 2245 w 3106"/>
              <a:gd name="T91" fmla="*/ 100 h 2909"/>
              <a:gd name="T92" fmla="*/ 2293 w 3106"/>
              <a:gd name="T93" fmla="*/ 83 h 2909"/>
              <a:gd name="T94" fmla="*/ 2342 w 3106"/>
              <a:gd name="T95" fmla="*/ 67 h 2909"/>
              <a:gd name="T96" fmla="*/ 2390 w 3106"/>
              <a:gd name="T97" fmla="*/ 52 h 2909"/>
              <a:gd name="T98" fmla="*/ 2440 w 3106"/>
              <a:gd name="T99" fmla="*/ 39 h 2909"/>
              <a:gd name="T100" fmla="*/ 2487 w 3106"/>
              <a:gd name="T101" fmla="*/ 27 h 2909"/>
              <a:gd name="T102" fmla="*/ 2537 w 3106"/>
              <a:gd name="T103" fmla="*/ 18 h 2909"/>
              <a:gd name="T104" fmla="*/ 2587 w 3106"/>
              <a:gd name="T105" fmla="*/ 10 h 2909"/>
              <a:gd name="T106" fmla="*/ 2634 w 3106"/>
              <a:gd name="T107" fmla="*/ 4 h 2909"/>
              <a:gd name="T108" fmla="*/ 2684 w 3106"/>
              <a:gd name="T109" fmla="*/ 0 h 2909"/>
              <a:gd name="T110" fmla="*/ 2732 w 3106"/>
              <a:gd name="T111" fmla="*/ 0 h 2909"/>
              <a:gd name="T112" fmla="*/ 2781 w 3106"/>
              <a:gd name="T113" fmla="*/ 0 h 2909"/>
              <a:gd name="T114" fmla="*/ 2831 w 3106"/>
              <a:gd name="T115" fmla="*/ 4 h 2909"/>
              <a:gd name="T116" fmla="*/ 2879 w 3106"/>
              <a:gd name="T117" fmla="*/ 10 h 2909"/>
              <a:gd name="T118" fmla="*/ 2929 w 3106"/>
              <a:gd name="T119" fmla="*/ 19 h 2909"/>
              <a:gd name="T120" fmla="*/ 2976 w 3106"/>
              <a:gd name="T121" fmla="*/ 33 h 2909"/>
              <a:gd name="T122" fmla="*/ 3026 w 3106"/>
              <a:gd name="T123" fmla="*/ 48 h 2909"/>
              <a:gd name="T124" fmla="*/ 3074 w 3106"/>
              <a:gd name="T125" fmla="*/ 67 h 29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106"/>
              <a:gd name="T190" fmla="*/ 0 h 2909"/>
              <a:gd name="T191" fmla="*/ 3106 w 3106"/>
              <a:gd name="T192" fmla="*/ 2909 h 29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106" h="2909">
                <a:moveTo>
                  <a:pt x="0" y="2909"/>
                </a:moveTo>
                <a:lnTo>
                  <a:pt x="4" y="2796"/>
                </a:lnTo>
                <a:lnTo>
                  <a:pt x="10" y="2729"/>
                </a:lnTo>
                <a:lnTo>
                  <a:pt x="14" y="2686"/>
                </a:lnTo>
                <a:lnTo>
                  <a:pt x="18" y="2651"/>
                </a:lnTo>
                <a:lnTo>
                  <a:pt x="23" y="2621"/>
                </a:lnTo>
                <a:lnTo>
                  <a:pt x="27" y="2594"/>
                </a:lnTo>
                <a:lnTo>
                  <a:pt x="31" y="2567"/>
                </a:lnTo>
                <a:lnTo>
                  <a:pt x="37" y="2544"/>
                </a:lnTo>
                <a:lnTo>
                  <a:pt x="41" y="2521"/>
                </a:lnTo>
                <a:lnTo>
                  <a:pt x="44" y="2500"/>
                </a:lnTo>
                <a:lnTo>
                  <a:pt x="50" y="2481"/>
                </a:lnTo>
                <a:lnTo>
                  <a:pt x="54" y="2462"/>
                </a:lnTo>
                <a:lnTo>
                  <a:pt x="58" y="2443"/>
                </a:lnTo>
                <a:lnTo>
                  <a:pt x="64" y="2426"/>
                </a:lnTo>
                <a:lnTo>
                  <a:pt x="67" y="2408"/>
                </a:lnTo>
                <a:lnTo>
                  <a:pt x="71" y="2391"/>
                </a:lnTo>
                <a:lnTo>
                  <a:pt x="77" y="2376"/>
                </a:lnTo>
                <a:lnTo>
                  <a:pt x="81" y="2361"/>
                </a:lnTo>
                <a:lnTo>
                  <a:pt x="85" y="2345"/>
                </a:lnTo>
                <a:lnTo>
                  <a:pt x="90" y="2330"/>
                </a:lnTo>
                <a:lnTo>
                  <a:pt x="94" y="2317"/>
                </a:lnTo>
                <a:lnTo>
                  <a:pt x="98" y="2303"/>
                </a:lnTo>
                <a:lnTo>
                  <a:pt x="102" y="2288"/>
                </a:lnTo>
                <a:lnTo>
                  <a:pt x="107" y="2275"/>
                </a:lnTo>
                <a:lnTo>
                  <a:pt x="111" y="2261"/>
                </a:lnTo>
                <a:lnTo>
                  <a:pt x="115" y="2250"/>
                </a:lnTo>
                <a:lnTo>
                  <a:pt x="121" y="2236"/>
                </a:lnTo>
                <a:lnTo>
                  <a:pt x="125" y="2225"/>
                </a:lnTo>
                <a:lnTo>
                  <a:pt x="128" y="2212"/>
                </a:lnTo>
                <a:lnTo>
                  <a:pt x="134" y="2200"/>
                </a:lnTo>
                <a:lnTo>
                  <a:pt x="138" y="2189"/>
                </a:lnTo>
                <a:lnTo>
                  <a:pt x="142" y="2177"/>
                </a:lnTo>
                <a:lnTo>
                  <a:pt x="148" y="2166"/>
                </a:lnTo>
                <a:lnTo>
                  <a:pt x="151" y="2154"/>
                </a:lnTo>
                <a:lnTo>
                  <a:pt x="155" y="2143"/>
                </a:lnTo>
                <a:lnTo>
                  <a:pt x="161" y="2131"/>
                </a:lnTo>
                <a:lnTo>
                  <a:pt x="165" y="2122"/>
                </a:lnTo>
                <a:lnTo>
                  <a:pt x="169" y="2110"/>
                </a:lnTo>
                <a:lnTo>
                  <a:pt x="174" y="2101"/>
                </a:lnTo>
                <a:lnTo>
                  <a:pt x="178" y="2089"/>
                </a:lnTo>
                <a:lnTo>
                  <a:pt x="182" y="2080"/>
                </a:lnTo>
                <a:lnTo>
                  <a:pt x="188" y="2070"/>
                </a:lnTo>
                <a:lnTo>
                  <a:pt x="191" y="2059"/>
                </a:lnTo>
                <a:lnTo>
                  <a:pt x="195" y="2049"/>
                </a:lnTo>
                <a:lnTo>
                  <a:pt x="201" y="2040"/>
                </a:lnTo>
                <a:lnTo>
                  <a:pt x="205" y="2030"/>
                </a:lnTo>
                <a:lnTo>
                  <a:pt x="209" y="2020"/>
                </a:lnTo>
                <a:lnTo>
                  <a:pt x="214" y="2011"/>
                </a:lnTo>
                <a:lnTo>
                  <a:pt x="218" y="2001"/>
                </a:lnTo>
                <a:lnTo>
                  <a:pt x="222" y="1992"/>
                </a:lnTo>
                <a:lnTo>
                  <a:pt x="228" y="1982"/>
                </a:lnTo>
                <a:lnTo>
                  <a:pt x="232" y="1975"/>
                </a:lnTo>
                <a:lnTo>
                  <a:pt x="235" y="1965"/>
                </a:lnTo>
                <a:lnTo>
                  <a:pt x="241" y="1955"/>
                </a:lnTo>
                <a:lnTo>
                  <a:pt x="245" y="1948"/>
                </a:lnTo>
                <a:lnTo>
                  <a:pt x="249" y="1938"/>
                </a:lnTo>
                <a:lnTo>
                  <a:pt x="255" y="1929"/>
                </a:lnTo>
                <a:lnTo>
                  <a:pt x="258" y="1921"/>
                </a:lnTo>
                <a:lnTo>
                  <a:pt x="262" y="1911"/>
                </a:lnTo>
                <a:lnTo>
                  <a:pt x="268" y="1904"/>
                </a:lnTo>
                <a:lnTo>
                  <a:pt x="272" y="1896"/>
                </a:lnTo>
                <a:lnTo>
                  <a:pt x="276" y="1887"/>
                </a:lnTo>
                <a:lnTo>
                  <a:pt x="281" y="1879"/>
                </a:lnTo>
                <a:lnTo>
                  <a:pt x="285" y="1871"/>
                </a:lnTo>
                <a:lnTo>
                  <a:pt x="289" y="1862"/>
                </a:lnTo>
                <a:lnTo>
                  <a:pt x="295" y="1854"/>
                </a:lnTo>
                <a:lnTo>
                  <a:pt x="298" y="1847"/>
                </a:lnTo>
                <a:lnTo>
                  <a:pt x="302" y="1839"/>
                </a:lnTo>
                <a:lnTo>
                  <a:pt x="306" y="1831"/>
                </a:lnTo>
                <a:lnTo>
                  <a:pt x="312" y="1822"/>
                </a:lnTo>
                <a:lnTo>
                  <a:pt x="316" y="1814"/>
                </a:lnTo>
                <a:lnTo>
                  <a:pt x="319" y="1806"/>
                </a:lnTo>
                <a:lnTo>
                  <a:pt x="325" y="1799"/>
                </a:lnTo>
                <a:lnTo>
                  <a:pt x="329" y="1791"/>
                </a:lnTo>
                <a:lnTo>
                  <a:pt x="333" y="1783"/>
                </a:lnTo>
                <a:lnTo>
                  <a:pt x="339" y="1776"/>
                </a:lnTo>
                <a:lnTo>
                  <a:pt x="342" y="1768"/>
                </a:lnTo>
                <a:lnTo>
                  <a:pt x="346" y="1762"/>
                </a:lnTo>
                <a:lnTo>
                  <a:pt x="352" y="1755"/>
                </a:lnTo>
                <a:lnTo>
                  <a:pt x="356" y="1747"/>
                </a:lnTo>
                <a:lnTo>
                  <a:pt x="360" y="1739"/>
                </a:lnTo>
                <a:lnTo>
                  <a:pt x="365" y="1732"/>
                </a:lnTo>
                <a:lnTo>
                  <a:pt x="369" y="1724"/>
                </a:lnTo>
                <a:lnTo>
                  <a:pt x="373" y="1718"/>
                </a:lnTo>
                <a:lnTo>
                  <a:pt x="379" y="1711"/>
                </a:lnTo>
                <a:lnTo>
                  <a:pt x="382" y="1703"/>
                </a:lnTo>
                <a:lnTo>
                  <a:pt x="386" y="1696"/>
                </a:lnTo>
                <a:lnTo>
                  <a:pt x="392" y="1690"/>
                </a:lnTo>
                <a:lnTo>
                  <a:pt x="396" y="1682"/>
                </a:lnTo>
                <a:lnTo>
                  <a:pt x="400" y="1675"/>
                </a:lnTo>
                <a:lnTo>
                  <a:pt x="405" y="1669"/>
                </a:lnTo>
                <a:lnTo>
                  <a:pt x="409" y="1661"/>
                </a:lnTo>
                <a:lnTo>
                  <a:pt x="413" y="1655"/>
                </a:lnTo>
                <a:lnTo>
                  <a:pt x="419" y="1648"/>
                </a:lnTo>
                <a:lnTo>
                  <a:pt x="423" y="1642"/>
                </a:lnTo>
                <a:lnTo>
                  <a:pt x="426" y="1634"/>
                </a:lnTo>
                <a:lnTo>
                  <a:pt x="432" y="1629"/>
                </a:lnTo>
                <a:lnTo>
                  <a:pt x="436" y="1621"/>
                </a:lnTo>
                <a:lnTo>
                  <a:pt x="440" y="1615"/>
                </a:lnTo>
                <a:lnTo>
                  <a:pt x="446" y="1608"/>
                </a:lnTo>
                <a:lnTo>
                  <a:pt x="449" y="1602"/>
                </a:lnTo>
                <a:lnTo>
                  <a:pt x="453" y="1594"/>
                </a:lnTo>
                <a:lnTo>
                  <a:pt x="459" y="1589"/>
                </a:lnTo>
                <a:lnTo>
                  <a:pt x="463" y="1581"/>
                </a:lnTo>
                <a:lnTo>
                  <a:pt x="467" y="1575"/>
                </a:lnTo>
                <a:lnTo>
                  <a:pt x="472" y="1569"/>
                </a:lnTo>
                <a:lnTo>
                  <a:pt x="476" y="1562"/>
                </a:lnTo>
                <a:lnTo>
                  <a:pt x="480" y="1556"/>
                </a:lnTo>
                <a:lnTo>
                  <a:pt x="486" y="1550"/>
                </a:lnTo>
                <a:lnTo>
                  <a:pt x="489" y="1543"/>
                </a:lnTo>
                <a:lnTo>
                  <a:pt x="493" y="1537"/>
                </a:lnTo>
                <a:lnTo>
                  <a:pt x="497" y="1531"/>
                </a:lnTo>
                <a:lnTo>
                  <a:pt x="503" y="1525"/>
                </a:lnTo>
                <a:lnTo>
                  <a:pt x="507" y="1518"/>
                </a:lnTo>
                <a:lnTo>
                  <a:pt x="510" y="1512"/>
                </a:lnTo>
                <a:lnTo>
                  <a:pt x="516" y="1506"/>
                </a:lnTo>
                <a:lnTo>
                  <a:pt x="520" y="1501"/>
                </a:lnTo>
                <a:lnTo>
                  <a:pt x="524" y="1495"/>
                </a:lnTo>
                <a:lnTo>
                  <a:pt x="530" y="1487"/>
                </a:lnTo>
                <a:lnTo>
                  <a:pt x="533" y="1481"/>
                </a:lnTo>
                <a:lnTo>
                  <a:pt x="537" y="1476"/>
                </a:lnTo>
                <a:lnTo>
                  <a:pt x="543" y="1470"/>
                </a:lnTo>
                <a:lnTo>
                  <a:pt x="547" y="1464"/>
                </a:lnTo>
                <a:lnTo>
                  <a:pt x="551" y="1459"/>
                </a:lnTo>
                <a:lnTo>
                  <a:pt x="556" y="1453"/>
                </a:lnTo>
                <a:lnTo>
                  <a:pt x="560" y="1447"/>
                </a:lnTo>
                <a:lnTo>
                  <a:pt x="564" y="1441"/>
                </a:lnTo>
                <a:lnTo>
                  <a:pt x="570" y="1436"/>
                </a:lnTo>
                <a:lnTo>
                  <a:pt x="573" y="1428"/>
                </a:lnTo>
                <a:lnTo>
                  <a:pt x="577" y="1422"/>
                </a:lnTo>
                <a:lnTo>
                  <a:pt x="583" y="1417"/>
                </a:lnTo>
                <a:lnTo>
                  <a:pt x="587" y="1411"/>
                </a:lnTo>
                <a:lnTo>
                  <a:pt x="591" y="1405"/>
                </a:lnTo>
                <a:lnTo>
                  <a:pt x="596" y="1399"/>
                </a:lnTo>
                <a:lnTo>
                  <a:pt x="600" y="1394"/>
                </a:lnTo>
                <a:lnTo>
                  <a:pt x="604" y="1388"/>
                </a:lnTo>
                <a:lnTo>
                  <a:pt x="610" y="1384"/>
                </a:lnTo>
                <a:lnTo>
                  <a:pt x="614" y="1378"/>
                </a:lnTo>
                <a:lnTo>
                  <a:pt x="617" y="1373"/>
                </a:lnTo>
                <a:lnTo>
                  <a:pt x="623" y="1367"/>
                </a:lnTo>
                <a:lnTo>
                  <a:pt x="627" y="1361"/>
                </a:lnTo>
                <a:lnTo>
                  <a:pt x="631" y="1355"/>
                </a:lnTo>
                <a:lnTo>
                  <a:pt x="637" y="1350"/>
                </a:lnTo>
                <a:lnTo>
                  <a:pt x="640" y="1344"/>
                </a:lnTo>
                <a:lnTo>
                  <a:pt x="644" y="1338"/>
                </a:lnTo>
                <a:lnTo>
                  <a:pt x="650" y="1332"/>
                </a:lnTo>
                <a:lnTo>
                  <a:pt x="654" y="1329"/>
                </a:lnTo>
                <a:lnTo>
                  <a:pt x="658" y="1323"/>
                </a:lnTo>
                <a:lnTo>
                  <a:pt x="663" y="1317"/>
                </a:lnTo>
                <a:lnTo>
                  <a:pt x="667" y="1311"/>
                </a:lnTo>
                <a:lnTo>
                  <a:pt x="671" y="1306"/>
                </a:lnTo>
                <a:lnTo>
                  <a:pt x="677" y="1300"/>
                </a:lnTo>
                <a:lnTo>
                  <a:pt x="680" y="1296"/>
                </a:lnTo>
                <a:lnTo>
                  <a:pt x="684" y="1290"/>
                </a:lnTo>
                <a:lnTo>
                  <a:pt x="690" y="1285"/>
                </a:lnTo>
                <a:lnTo>
                  <a:pt x="694" y="1279"/>
                </a:lnTo>
                <a:lnTo>
                  <a:pt x="698" y="1275"/>
                </a:lnTo>
                <a:lnTo>
                  <a:pt x="701" y="1269"/>
                </a:lnTo>
                <a:lnTo>
                  <a:pt x="707" y="1264"/>
                </a:lnTo>
                <a:lnTo>
                  <a:pt x="711" y="1258"/>
                </a:lnTo>
                <a:lnTo>
                  <a:pt x="715" y="1254"/>
                </a:lnTo>
                <a:lnTo>
                  <a:pt x="721" y="1248"/>
                </a:lnTo>
                <a:lnTo>
                  <a:pt x="724" y="1243"/>
                </a:lnTo>
                <a:lnTo>
                  <a:pt x="728" y="1239"/>
                </a:lnTo>
                <a:lnTo>
                  <a:pt x="734" y="1233"/>
                </a:lnTo>
                <a:lnTo>
                  <a:pt x="738" y="1227"/>
                </a:lnTo>
                <a:lnTo>
                  <a:pt x="742" y="1223"/>
                </a:lnTo>
                <a:lnTo>
                  <a:pt x="747" y="1218"/>
                </a:lnTo>
                <a:lnTo>
                  <a:pt x="751" y="1212"/>
                </a:lnTo>
                <a:lnTo>
                  <a:pt x="755" y="1208"/>
                </a:lnTo>
                <a:lnTo>
                  <a:pt x="761" y="1202"/>
                </a:lnTo>
                <a:lnTo>
                  <a:pt x="764" y="1197"/>
                </a:lnTo>
                <a:lnTo>
                  <a:pt x="768" y="1193"/>
                </a:lnTo>
                <a:lnTo>
                  <a:pt x="774" y="1187"/>
                </a:lnTo>
                <a:lnTo>
                  <a:pt x="778" y="1181"/>
                </a:lnTo>
                <a:lnTo>
                  <a:pt x="782" y="1178"/>
                </a:lnTo>
                <a:lnTo>
                  <a:pt x="787" y="1172"/>
                </a:lnTo>
                <a:lnTo>
                  <a:pt x="791" y="1168"/>
                </a:lnTo>
                <a:lnTo>
                  <a:pt x="795" y="1162"/>
                </a:lnTo>
                <a:lnTo>
                  <a:pt x="801" y="1159"/>
                </a:lnTo>
                <a:lnTo>
                  <a:pt x="805" y="1153"/>
                </a:lnTo>
                <a:lnTo>
                  <a:pt x="808" y="1147"/>
                </a:lnTo>
                <a:lnTo>
                  <a:pt x="814" y="1143"/>
                </a:lnTo>
                <a:lnTo>
                  <a:pt x="818" y="1137"/>
                </a:lnTo>
                <a:lnTo>
                  <a:pt x="822" y="1134"/>
                </a:lnTo>
                <a:lnTo>
                  <a:pt x="828" y="1128"/>
                </a:lnTo>
                <a:lnTo>
                  <a:pt x="831" y="1124"/>
                </a:lnTo>
                <a:lnTo>
                  <a:pt x="835" y="1118"/>
                </a:lnTo>
                <a:lnTo>
                  <a:pt x="841" y="1115"/>
                </a:lnTo>
                <a:lnTo>
                  <a:pt x="845" y="1109"/>
                </a:lnTo>
                <a:lnTo>
                  <a:pt x="849" y="1105"/>
                </a:lnTo>
                <a:lnTo>
                  <a:pt x="854" y="1099"/>
                </a:lnTo>
                <a:lnTo>
                  <a:pt x="858" y="1095"/>
                </a:lnTo>
                <a:lnTo>
                  <a:pt x="862" y="1090"/>
                </a:lnTo>
                <a:lnTo>
                  <a:pt x="868" y="1086"/>
                </a:lnTo>
                <a:lnTo>
                  <a:pt x="871" y="1080"/>
                </a:lnTo>
                <a:lnTo>
                  <a:pt x="875" y="1076"/>
                </a:lnTo>
                <a:lnTo>
                  <a:pt x="881" y="1073"/>
                </a:lnTo>
                <a:lnTo>
                  <a:pt x="885" y="1067"/>
                </a:lnTo>
                <a:lnTo>
                  <a:pt x="889" y="1063"/>
                </a:lnTo>
                <a:lnTo>
                  <a:pt x="892" y="1057"/>
                </a:lnTo>
                <a:lnTo>
                  <a:pt x="898" y="1053"/>
                </a:lnTo>
                <a:lnTo>
                  <a:pt x="902" y="1048"/>
                </a:lnTo>
                <a:lnTo>
                  <a:pt x="906" y="1044"/>
                </a:lnTo>
                <a:lnTo>
                  <a:pt x="912" y="1040"/>
                </a:lnTo>
                <a:lnTo>
                  <a:pt x="915" y="1034"/>
                </a:lnTo>
                <a:lnTo>
                  <a:pt x="919" y="1030"/>
                </a:lnTo>
                <a:lnTo>
                  <a:pt x="925" y="1025"/>
                </a:lnTo>
                <a:lnTo>
                  <a:pt x="929" y="1021"/>
                </a:lnTo>
                <a:lnTo>
                  <a:pt x="933" y="1017"/>
                </a:lnTo>
                <a:lnTo>
                  <a:pt x="938" y="1011"/>
                </a:lnTo>
                <a:lnTo>
                  <a:pt x="942" y="1008"/>
                </a:lnTo>
                <a:lnTo>
                  <a:pt x="946" y="1004"/>
                </a:lnTo>
                <a:lnTo>
                  <a:pt x="952" y="998"/>
                </a:lnTo>
                <a:lnTo>
                  <a:pt x="956" y="994"/>
                </a:lnTo>
                <a:lnTo>
                  <a:pt x="959" y="990"/>
                </a:lnTo>
                <a:lnTo>
                  <a:pt x="965" y="985"/>
                </a:lnTo>
                <a:lnTo>
                  <a:pt x="969" y="981"/>
                </a:lnTo>
                <a:lnTo>
                  <a:pt x="973" y="977"/>
                </a:lnTo>
                <a:lnTo>
                  <a:pt x="978" y="971"/>
                </a:lnTo>
                <a:lnTo>
                  <a:pt x="982" y="967"/>
                </a:lnTo>
                <a:lnTo>
                  <a:pt x="986" y="964"/>
                </a:lnTo>
                <a:lnTo>
                  <a:pt x="992" y="960"/>
                </a:lnTo>
                <a:lnTo>
                  <a:pt x="996" y="954"/>
                </a:lnTo>
                <a:lnTo>
                  <a:pt x="999" y="950"/>
                </a:lnTo>
                <a:lnTo>
                  <a:pt x="1005" y="946"/>
                </a:lnTo>
                <a:lnTo>
                  <a:pt x="1009" y="943"/>
                </a:lnTo>
                <a:lnTo>
                  <a:pt x="1013" y="937"/>
                </a:lnTo>
                <a:lnTo>
                  <a:pt x="1019" y="933"/>
                </a:lnTo>
                <a:lnTo>
                  <a:pt x="1022" y="929"/>
                </a:lnTo>
                <a:lnTo>
                  <a:pt x="1026" y="925"/>
                </a:lnTo>
                <a:lnTo>
                  <a:pt x="1032" y="920"/>
                </a:lnTo>
                <a:lnTo>
                  <a:pt x="1036" y="916"/>
                </a:lnTo>
                <a:lnTo>
                  <a:pt x="1040" y="912"/>
                </a:lnTo>
                <a:lnTo>
                  <a:pt x="1045" y="908"/>
                </a:lnTo>
                <a:lnTo>
                  <a:pt x="1049" y="902"/>
                </a:lnTo>
                <a:lnTo>
                  <a:pt x="1053" y="899"/>
                </a:lnTo>
                <a:lnTo>
                  <a:pt x="1059" y="895"/>
                </a:lnTo>
                <a:lnTo>
                  <a:pt x="1062" y="891"/>
                </a:lnTo>
                <a:lnTo>
                  <a:pt x="1066" y="887"/>
                </a:lnTo>
                <a:lnTo>
                  <a:pt x="1072" y="881"/>
                </a:lnTo>
                <a:lnTo>
                  <a:pt x="1076" y="878"/>
                </a:lnTo>
                <a:lnTo>
                  <a:pt x="1080" y="874"/>
                </a:lnTo>
                <a:lnTo>
                  <a:pt x="1083" y="870"/>
                </a:lnTo>
                <a:lnTo>
                  <a:pt x="1089" y="866"/>
                </a:lnTo>
                <a:lnTo>
                  <a:pt x="1093" y="862"/>
                </a:lnTo>
                <a:lnTo>
                  <a:pt x="1097" y="857"/>
                </a:lnTo>
                <a:lnTo>
                  <a:pt x="1103" y="853"/>
                </a:lnTo>
                <a:lnTo>
                  <a:pt x="1106" y="849"/>
                </a:lnTo>
                <a:lnTo>
                  <a:pt x="1110" y="845"/>
                </a:lnTo>
                <a:lnTo>
                  <a:pt x="1116" y="841"/>
                </a:lnTo>
                <a:lnTo>
                  <a:pt x="1120" y="837"/>
                </a:lnTo>
                <a:lnTo>
                  <a:pt x="1124" y="834"/>
                </a:lnTo>
                <a:lnTo>
                  <a:pt x="1129" y="830"/>
                </a:lnTo>
                <a:lnTo>
                  <a:pt x="1133" y="824"/>
                </a:lnTo>
                <a:lnTo>
                  <a:pt x="1137" y="820"/>
                </a:lnTo>
                <a:lnTo>
                  <a:pt x="1143" y="816"/>
                </a:lnTo>
                <a:lnTo>
                  <a:pt x="1147" y="813"/>
                </a:lnTo>
                <a:lnTo>
                  <a:pt x="1150" y="809"/>
                </a:lnTo>
                <a:lnTo>
                  <a:pt x="1156" y="805"/>
                </a:lnTo>
                <a:lnTo>
                  <a:pt x="1160" y="801"/>
                </a:lnTo>
                <a:lnTo>
                  <a:pt x="1164" y="797"/>
                </a:lnTo>
                <a:lnTo>
                  <a:pt x="1169" y="793"/>
                </a:lnTo>
                <a:lnTo>
                  <a:pt x="1173" y="790"/>
                </a:lnTo>
                <a:lnTo>
                  <a:pt x="1177" y="786"/>
                </a:lnTo>
                <a:lnTo>
                  <a:pt x="1183" y="782"/>
                </a:lnTo>
                <a:lnTo>
                  <a:pt x="1187" y="778"/>
                </a:lnTo>
                <a:lnTo>
                  <a:pt x="1190" y="774"/>
                </a:lnTo>
                <a:lnTo>
                  <a:pt x="1196" y="769"/>
                </a:lnTo>
                <a:lnTo>
                  <a:pt x="1200" y="765"/>
                </a:lnTo>
                <a:lnTo>
                  <a:pt x="1204" y="761"/>
                </a:lnTo>
                <a:lnTo>
                  <a:pt x="1210" y="757"/>
                </a:lnTo>
                <a:lnTo>
                  <a:pt x="1213" y="753"/>
                </a:lnTo>
                <a:lnTo>
                  <a:pt x="1217" y="750"/>
                </a:lnTo>
                <a:lnTo>
                  <a:pt x="1223" y="746"/>
                </a:lnTo>
                <a:lnTo>
                  <a:pt x="1227" y="742"/>
                </a:lnTo>
                <a:lnTo>
                  <a:pt x="1231" y="738"/>
                </a:lnTo>
                <a:lnTo>
                  <a:pt x="1236" y="734"/>
                </a:lnTo>
                <a:lnTo>
                  <a:pt x="1240" y="730"/>
                </a:lnTo>
                <a:lnTo>
                  <a:pt x="1244" y="727"/>
                </a:lnTo>
                <a:lnTo>
                  <a:pt x="1250" y="723"/>
                </a:lnTo>
                <a:lnTo>
                  <a:pt x="1253" y="719"/>
                </a:lnTo>
                <a:lnTo>
                  <a:pt x="1257" y="715"/>
                </a:lnTo>
                <a:lnTo>
                  <a:pt x="1263" y="711"/>
                </a:lnTo>
                <a:lnTo>
                  <a:pt x="1267" y="709"/>
                </a:lnTo>
                <a:lnTo>
                  <a:pt x="1271" y="706"/>
                </a:lnTo>
                <a:lnTo>
                  <a:pt x="1276" y="702"/>
                </a:lnTo>
                <a:lnTo>
                  <a:pt x="1280" y="698"/>
                </a:lnTo>
                <a:lnTo>
                  <a:pt x="1284" y="694"/>
                </a:lnTo>
                <a:lnTo>
                  <a:pt x="1288" y="690"/>
                </a:lnTo>
                <a:lnTo>
                  <a:pt x="1294" y="686"/>
                </a:lnTo>
                <a:lnTo>
                  <a:pt x="1297" y="683"/>
                </a:lnTo>
                <a:lnTo>
                  <a:pt x="1301" y="679"/>
                </a:lnTo>
                <a:lnTo>
                  <a:pt x="1307" y="675"/>
                </a:lnTo>
                <a:lnTo>
                  <a:pt x="1311" y="671"/>
                </a:lnTo>
                <a:lnTo>
                  <a:pt x="1315" y="667"/>
                </a:lnTo>
                <a:lnTo>
                  <a:pt x="1320" y="664"/>
                </a:lnTo>
                <a:lnTo>
                  <a:pt x="1324" y="660"/>
                </a:lnTo>
                <a:lnTo>
                  <a:pt x="1328" y="658"/>
                </a:lnTo>
                <a:lnTo>
                  <a:pt x="1334" y="654"/>
                </a:lnTo>
                <a:lnTo>
                  <a:pt x="1338" y="650"/>
                </a:lnTo>
                <a:lnTo>
                  <a:pt x="1341" y="646"/>
                </a:lnTo>
                <a:lnTo>
                  <a:pt x="1347" y="643"/>
                </a:lnTo>
                <a:lnTo>
                  <a:pt x="1351" y="639"/>
                </a:lnTo>
                <a:lnTo>
                  <a:pt x="1355" y="635"/>
                </a:lnTo>
                <a:lnTo>
                  <a:pt x="1360" y="631"/>
                </a:lnTo>
                <a:lnTo>
                  <a:pt x="1364" y="629"/>
                </a:lnTo>
                <a:lnTo>
                  <a:pt x="1368" y="625"/>
                </a:lnTo>
                <a:lnTo>
                  <a:pt x="1374" y="621"/>
                </a:lnTo>
                <a:lnTo>
                  <a:pt x="1378" y="618"/>
                </a:lnTo>
                <a:lnTo>
                  <a:pt x="1381" y="614"/>
                </a:lnTo>
                <a:lnTo>
                  <a:pt x="1387" y="610"/>
                </a:lnTo>
                <a:lnTo>
                  <a:pt x="1391" y="608"/>
                </a:lnTo>
                <a:lnTo>
                  <a:pt x="1395" y="604"/>
                </a:lnTo>
                <a:lnTo>
                  <a:pt x="1401" y="600"/>
                </a:lnTo>
                <a:lnTo>
                  <a:pt x="1404" y="597"/>
                </a:lnTo>
                <a:lnTo>
                  <a:pt x="1408" y="593"/>
                </a:lnTo>
                <a:lnTo>
                  <a:pt x="1414" y="589"/>
                </a:lnTo>
                <a:lnTo>
                  <a:pt x="1418" y="587"/>
                </a:lnTo>
                <a:lnTo>
                  <a:pt x="1422" y="583"/>
                </a:lnTo>
                <a:lnTo>
                  <a:pt x="1427" y="579"/>
                </a:lnTo>
                <a:lnTo>
                  <a:pt x="1431" y="576"/>
                </a:lnTo>
                <a:lnTo>
                  <a:pt x="1435" y="572"/>
                </a:lnTo>
                <a:lnTo>
                  <a:pt x="1441" y="570"/>
                </a:lnTo>
                <a:lnTo>
                  <a:pt x="1444" y="566"/>
                </a:lnTo>
                <a:lnTo>
                  <a:pt x="1448" y="562"/>
                </a:lnTo>
                <a:lnTo>
                  <a:pt x="1454" y="558"/>
                </a:lnTo>
                <a:lnTo>
                  <a:pt x="1458" y="557"/>
                </a:lnTo>
                <a:lnTo>
                  <a:pt x="1462" y="553"/>
                </a:lnTo>
                <a:lnTo>
                  <a:pt x="1467" y="549"/>
                </a:lnTo>
                <a:lnTo>
                  <a:pt x="1471" y="545"/>
                </a:lnTo>
                <a:lnTo>
                  <a:pt x="1475" y="543"/>
                </a:lnTo>
                <a:lnTo>
                  <a:pt x="1479" y="539"/>
                </a:lnTo>
                <a:lnTo>
                  <a:pt x="1485" y="535"/>
                </a:lnTo>
                <a:lnTo>
                  <a:pt x="1488" y="532"/>
                </a:lnTo>
                <a:lnTo>
                  <a:pt x="1492" y="530"/>
                </a:lnTo>
                <a:lnTo>
                  <a:pt x="1498" y="526"/>
                </a:lnTo>
                <a:lnTo>
                  <a:pt x="1502" y="522"/>
                </a:lnTo>
                <a:lnTo>
                  <a:pt x="1506" y="518"/>
                </a:lnTo>
                <a:lnTo>
                  <a:pt x="1511" y="516"/>
                </a:lnTo>
                <a:lnTo>
                  <a:pt x="1515" y="513"/>
                </a:lnTo>
                <a:lnTo>
                  <a:pt x="1519" y="509"/>
                </a:lnTo>
                <a:lnTo>
                  <a:pt x="1525" y="507"/>
                </a:lnTo>
                <a:lnTo>
                  <a:pt x="1529" y="503"/>
                </a:lnTo>
                <a:lnTo>
                  <a:pt x="1532" y="499"/>
                </a:lnTo>
                <a:lnTo>
                  <a:pt x="1538" y="497"/>
                </a:lnTo>
                <a:lnTo>
                  <a:pt x="1542" y="493"/>
                </a:lnTo>
                <a:lnTo>
                  <a:pt x="1546" y="490"/>
                </a:lnTo>
                <a:lnTo>
                  <a:pt x="1551" y="488"/>
                </a:lnTo>
                <a:lnTo>
                  <a:pt x="1555" y="484"/>
                </a:lnTo>
                <a:lnTo>
                  <a:pt x="1559" y="480"/>
                </a:lnTo>
                <a:lnTo>
                  <a:pt x="1565" y="478"/>
                </a:lnTo>
                <a:lnTo>
                  <a:pt x="1569" y="474"/>
                </a:lnTo>
                <a:lnTo>
                  <a:pt x="1572" y="471"/>
                </a:lnTo>
                <a:lnTo>
                  <a:pt x="1578" y="469"/>
                </a:lnTo>
                <a:lnTo>
                  <a:pt x="1582" y="465"/>
                </a:lnTo>
                <a:lnTo>
                  <a:pt x="1586" y="461"/>
                </a:lnTo>
                <a:lnTo>
                  <a:pt x="1592" y="459"/>
                </a:lnTo>
                <a:lnTo>
                  <a:pt x="1595" y="455"/>
                </a:lnTo>
                <a:lnTo>
                  <a:pt x="1599" y="453"/>
                </a:lnTo>
                <a:lnTo>
                  <a:pt x="1605" y="449"/>
                </a:lnTo>
                <a:lnTo>
                  <a:pt x="1609" y="446"/>
                </a:lnTo>
                <a:lnTo>
                  <a:pt x="1613" y="444"/>
                </a:lnTo>
                <a:lnTo>
                  <a:pt x="1618" y="440"/>
                </a:lnTo>
                <a:lnTo>
                  <a:pt x="1622" y="438"/>
                </a:lnTo>
                <a:lnTo>
                  <a:pt x="1626" y="434"/>
                </a:lnTo>
                <a:lnTo>
                  <a:pt x="1632" y="430"/>
                </a:lnTo>
                <a:lnTo>
                  <a:pt x="1635" y="428"/>
                </a:lnTo>
                <a:lnTo>
                  <a:pt x="1639" y="425"/>
                </a:lnTo>
                <a:lnTo>
                  <a:pt x="1645" y="423"/>
                </a:lnTo>
                <a:lnTo>
                  <a:pt x="1649" y="419"/>
                </a:lnTo>
                <a:lnTo>
                  <a:pt x="1653" y="415"/>
                </a:lnTo>
                <a:lnTo>
                  <a:pt x="1658" y="413"/>
                </a:lnTo>
                <a:lnTo>
                  <a:pt x="1662" y="409"/>
                </a:lnTo>
                <a:lnTo>
                  <a:pt x="1666" y="407"/>
                </a:lnTo>
                <a:lnTo>
                  <a:pt x="1672" y="404"/>
                </a:lnTo>
                <a:lnTo>
                  <a:pt x="1676" y="402"/>
                </a:lnTo>
                <a:lnTo>
                  <a:pt x="1679" y="398"/>
                </a:lnTo>
                <a:lnTo>
                  <a:pt x="1683" y="396"/>
                </a:lnTo>
                <a:lnTo>
                  <a:pt x="1689" y="392"/>
                </a:lnTo>
                <a:lnTo>
                  <a:pt x="1693" y="390"/>
                </a:lnTo>
                <a:lnTo>
                  <a:pt x="1697" y="386"/>
                </a:lnTo>
                <a:lnTo>
                  <a:pt x="1702" y="384"/>
                </a:lnTo>
                <a:lnTo>
                  <a:pt x="1706" y="381"/>
                </a:lnTo>
                <a:lnTo>
                  <a:pt x="1710" y="377"/>
                </a:lnTo>
                <a:lnTo>
                  <a:pt x="1716" y="375"/>
                </a:lnTo>
                <a:lnTo>
                  <a:pt x="1720" y="371"/>
                </a:lnTo>
                <a:lnTo>
                  <a:pt x="1723" y="369"/>
                </a:lnTo>
                <a:lnTo>
                  <a:pt x="1729" y="367"/>
                </a:lnTo>
                <a:lnTo>
                  <a:pt x="1733" y="363"/>
                </a:lnTo>
                <a:lnTo>
                  <a:pt x="1737" y="362"/>
                </a:lnTo>
                <a:lnTo>
                  <a:pt x="1742" y="358"/>
                </a:lnTo>
                <a:lnTo>
                  <a:pt x="1746" y="356"/>
                </a:lnTo>
                <a:lnTo>
                  <a:pt x="1750" y="352"/>
                </a:lnTo>
                <a:lnTo>
                  <a:pt x="1756" y="350"/>
                </a:lnTo>
                <a:lnTo>
                  <a:pt x="1760" y="346"/>
                </a:lnTo>
                <a:lnTo>
                  <a:pt x="1763" y="344"/>
                </a:lnTo>
                <a:lnTo>
                  <a:pt x="1769" y="341"/>
                </a:lnTo>
                <a:lnTo>
                  <a:pt x="1773" y="339"/>
                </a:lnTo>
                <a:lnTo>
                  <a:pt x="1777" y="335"/>
                </a:lnTo>
                <a:lnTo>
                  <a:pt x="1783" y="333"/>
                </a:lnTo>
                <a:lnTo>
                  <a:pt x="1786" y="331"/>
                </a:lnTo>
                <a:lnTo>
                  <a:pt x="1790" y="327"/>
                </a:lnTo>
                <a:lnTo>
                  <a:pt x="1796" y="325"/>
                </a:lnTo>
                <a:lnTo>
                  <a:pt x="1800" y="321"/>
                </a:lnTo>
                <a:lnTo>
                  <a:pt x="1804" y="320"/>
                </a:lnTo>
                <a:lnTo>
                  <a:pt x="1809" y="318"/>
                </a:lnTo>
                <a:lnTo>
                  <a:pt x="1813" y="314"/>
                </a:lnTo>
                <a:lnTo>
                  <a:pt x="1817" y="312"/>
                </a:lnTo>
                <a:lnTo>
                  <a:pt x="1823" y="308"/>
                </a:lnTo>
                <a:lnTo>
                  <a:pt x="1826" y="306"/>
                </a:lnTo>
                <a:lnTo>
                  <a:pt x="1830" y="304"/>
                </a:lnTo>
                <a:lnTo>
                  <a:pt x="1836" y="300"/>
                </a:lnTo>
                <a:lnTo>
                  <a:pt x="1840" y="298"/>
                </a:lnTo>
                <a:lnTo>
                  <a:pt x="1844" y="295"/>
                </a:lnTo>
                <a:lnTo>
                  <a:pt x="1849" y="293"/>
                </a:lnTo>
                <a:lnTo>
                  <a:pt x="1853" y="291"/>
                </a:lnTo>
                <a:lnTo>
                  <a:pt x="1857" y="287"/>
                </a:lnTo>
                <a:lnTo>
                  <a:pt x="1863" y="285"/>
                </a:lnTo>
                <a:lnTo>
                  <a:pt x="1867" y="283"/>
                </a:lnTo>
                <a:lnTo>
                  <a:pt x="1870" y="279"/>
                </a:lnTo>
                <a:lnTo>
                  <a:pt x="1874" y="277"/>
                </a:lnTo>
                <a:lnTo>
                  <a:pt x="1880" y="276"/>
                </a:lnTo>
                <a:lnTo>
                  <a:pt x="1884" y="272"/>
                </a:lnTo>
                <a:lnTo>
                  <a:pt x="1888" y="270"/>
                </a:lnTo>
                <a:lnTo>
                  <a:pt x="1893" y="268"/>
                </a:lnTo>
                <a:lnTo>
                  <a:pt x="1897" y="264"/>
                </a:lnTo>
                <a:lnTo>
                  <a:pt x="1901" y="262"/>
                </a:lnTo>
                <a:lnTo>
                  <a:pt x="1907" y="260"/>
                </a:lnTo>
                <a:lnTo>
                  <a:pt x="1911" y="256"/>
                </a:lnTo>
                <a:lnTo>
                  <a:pt x="1914" y="255"/>
                </a:lnTo>
                <a:lnTo>
                  <a:pt x="1920" y="253"/>
                </a:lnTo>
                <a:lnTo>
                  <a:pt x="1924" y="251"/>
                </a:lnTo>
                <a:lnTo>
                  <a:pt x="1928" y="247"/>
                </a:lnTo>
                <a:lnTo>
                  <a:pt x="1933" y="245"/>
                </a:lnTo>
                <a:lnTo>
                  <a:pt x="1937" y="243"/>
                </a:lnTo>
                <a:lnTo>
                  <a:pt x="1941" y="241"/>
                </a:lnTo>
                <a:lnTo>
                  <a:pt x="1947" y="237"/>
                </a:lnTo>
                <a:lnTo>
                  <a:pt x="1951" y="235"/>
                </a:lnTo>
                <a:lnTo>
                  <a:pt x="1954" y="234"/>
                </a:lnTo>
                <a:lnTo>
                  <a:pt x="1960" y="232"/>
                </a:lnTo>
                <a:lnTo>
                  <a:pt x="1964" y="228"/>
                </a:lnTo>
                <a:lnTo>
                  <a:pt x="1968" y="226"/>
                </a:lnTo>
                <a:lnTo>
                  <a:pt x="1974" y="224"/>
                </a:lnTo>
                <a:lnTo>
                  <a:pt x="1977" y="222"/>
                </a:lnTo>
                <a:lnTo>
                  <a:pt x="1981" y="218"/>
                </a:lnTo>
                <a:lnTo>
                  <a:pt x="1987" y="216"/>
                </a:lnTo>
                <a:lnTo>
                  <a:pt x="1991" y="214"/>
                </a:lnTo>
                <a:lnTo>
                  <a:pt x="1995" y="212"/>
                </a:lnTo>
                <a:lnTo>
                  <a:pt x="2000" y="211"/>
                </a:lnTo>
                <a:lnTo>
                  <a:pt x="2004" y="207"/>
                </a:lnTo>
                <a:lnTo>
                  <a:pt x="2008" y="205"/>
                </a:lnTo>
                <a:lnTo>
                  <a:pt x="2014" y="203"/>
                </a:lnTo>
                <a:lnTo>
                  <a:pt x="2017" y="201"/>
                </a:lnTo>
                <a:lnTo>
                  <a:pt x="2021" y="199"/>
                </a:lnTo>
                <a:lnTo>
                  <a:pt x="2027" y="197"/>
                </a:lnTo>
                <a:lnTo>
                  <a:pt x="2031" y="193"/>
                </a:lnTo>
                <a:lnTo>
                  <a:pt x="2035" y="191"/>
                </a:lnTo>
                <a:lnTo>
                  <a:pt x="2040" y="190"/>
                </a:lnTo>
                <a:lnTo>
                  <a:pt x="2044" y="188"/>
                </a:lnTo>
                <a:lnTo>
                  <a:pt x="2048" y="186"/>
                </a:lnTo>
                <a:lnTo>
                  <a:pt x="2054" y="184"/>
                </a:lnTo>
                <a:lnTo>
                  <a:pt x="2058" y="182"/>
                </a:lnTo>
                <a:lnTo>
                  <a:pt x="2061" y="178"/>
                </a:lnTo>
                <a:lnTo>
                  <a:pt x="2067" y="176"/>
                </a:lnTo>
                <a:lnTo>
                  <a:pt x="2071" y="174"/>
                </a:lnTo>
                <a:lnTo>
                  <a:pt x="2075" y="172"/>
                </a:lnTo>
                <a:lnTo>
                  <a:pt x="2079" y="170"/>
                </a:lnTo>
                <a:lnTo>
                  <a:pt x="2084" y="169"/>
                </a:lnTo>
                <a:lnTo>
                  <a:pt x="2088" y="167"/>
                </a:lnTo>
                <a:lnTo>
                  <a:pt x="2092" y="165"/>
                </a:lnTo>
                <a:lnTo>
                  <a:pt x="2098" y="163"/>
                </a:lnTo>
                <a:lnTo>
                  <a:pt x="2102" y="161"/>
                </a:lnTo>
                <a:lnTo>
                  <a:pt x="2105" y="159"/>
                </a:lnTo>
                <a:lnTo>
                  <a:pt x="2111" y="157"/>
                </a:lnTo>
                <a:lnTo>
                  <a:pt x="2115" y="153"/>
                </a:lnTo>
                <a:lnTo>
                  <a:pt x="2119" y="151"/>
                </a:lnTo>
                <a:lnTo>
                  <a:pt x="2124" y="149"/>
                </a:lnTo>
                <a:lnTo>
                  <a:pt x="2128" y="148"/>
                </a:lnTo>
                <a:lnTo>
                  <a:pt x="2132" y="146"/>
                </a:lnTo>
                <a:lnTo>
                  <a:pt x="2138" y="144"/>
                </a:lnTo>
                <a:lnTo>
                  <a:pt x="2142" y="142"/>
                </a:lnTo>
                <a:lnTo>
                  <a:pt x="2145" y="140"/>
                </a:lnTo>
                <a:lnTo>
                  <a:pt x="2151" y="138"/>
                </a:lnTo>
                <a:lnTo>
                  <a:pt x="2155" y="136"/>
                </a:lnTo>
                <a:lnTo>
                  <a:pt x="2159" y="134"/>
                </a:lnTo>
                <a:lnTo>
                  <a:pt x="2165" y="132"/>
                </a:lnTo>
                <a:lnTo>
                  <a:pt x="2168" y="130"/>
                </a:lnTo>
                <a:lnTo>
                  <a:pt x="2172" y="128"/>
                </a:lnTo>
                <a:lnTo>
                  <a:pt x="2178" y="126"/>
                </a:lnTo>
                <a:lnTo>
                  <a:pt x="2182" y="125"/>
                </a:lnTo>
                <a:lnTo>
                  <a:pt x="2186" y="123"/>
                </a:lnTo>
                <a:lnTo>
                  <a:pt x="2191" y="121"/>
                </a:lnTo>
                <a:lnTo>
                  <a:pt x="2195" y="119"/>
                </a:lnTo>
                <a:lnTo>
                  <a:pt x="2199" y="119"/>
                </a:lnTo>
                <a:lnTo>
                  <a:pt x="2205" y="117"/>
                </a:lnTo>
                <a:lnTo>
                  <a:pt x="2208" y="115"/>
                </a:lnTo>
                <a:lnTo>
                  <a:pt x="2212" y="113"/>
                </a:lnTo>
                <a:lnTo>
                  <a:pt x="2218" y="111"/>
                </a:lnTo>
                <a:lnTo>
                  <a:pt x="2222" y="109"/>
                </a:lnTo>
                <a:lnTo>
                  <a:pt x="2226" y="107"/>
                </a:lnTo>
                <a:lnTo>
                  <a:pt x="2231" y="105"/>
                </a:lnTo>
                <a:lnTo>
                  <a:pt x="2235" y="104"/>
                </a:lnTo>
                <a:lnTo>
                  <a:pt x="2239" y="102"/>
                </a:lnTo>
                <a:lnTo>
                  <a:pt x="2245" y="100"/>
                </a:lnTo>
                <a:lnTo>
                  <a:pt x="2249" y="100"/>
                </a:lnTo>
                <a:lnTo>
                  <a:pt x="2252" y="98"/>
                </a:lnTo>
                <a:lnTo>
                  <a:pt x="2258" y="96"/>
                </a:lnTo>
                <a:lnTo>
                  <a:pt x="2262" y="94"/>
                </a:lnTo>
                <a:lnTo>
                  <a:pt x="2266" y="92"/>
                </a:lnTo>
                <a:lnTo>
                  <a:pt x="2270" y="90"/>
                </a:lnTo>
                <a:lnTo>
                  <a:pt x="2275" y="88"/>
                </a:lnTo>
                <a:lnTo>
                  <a:pt x="2279" y="88"/>
                </a:lnTo>
                <a:lnTo>
                  <a:pt x="2283" y="86"/>
                </a:lnTo>
                <a:lnTo>
                  <a:pt x="2289" y="84"/>
                </a:lnTo>
                <a:lnTo>
                  <a:pt x="2293" y="83"/>
                </a:lnTo>
                <a:lnTo>
                  <a:pt x="2296" y="81"/>
                </a:lnTo>
                <a:lnTo>
                  <a:pt x="2302" y="79"/>
                </a:lnTo>
                <a:lnTo>
                  <a:pt x="2306" y="79"/>
                </a:lnTo>
                <a:lnTo>
                  <a:pt x="2310" y="77"/>
                </a:lnTo>
                <a:lnTo>
                  <a:pt x="2315" y="75"/>
                </a:lnTo>
                <a:lnTo>
                  <a:pt x="2319" y="73"/>
                </a:lnTo>
                <a:lnTo>
                  <a:pt x="2323" y="73"/>
                </a:lnTo>
                <a:lnTo>
                  <a:pt x="2329" y="71"/>
                </a:lnTo>
                <a:lnTo>
                  <a:pt x="2333" y="69"/>
                </a:lnTo>
                <a:lnTo>
                  <a:pt x="2336" y="67"/>
                </a:lnTo>
                <a:lnTo>
                  <a:pt x="2342" y="67"/>
                </a:lnTo>
                <a:lnTo>
                  <a:pt x="2346" y="65"/>
                </a:lnTo>
                <a:lnTo>
                  <a:pt x="2350" y="63"/>
                </a:lnTo>
                <a:lnTo>
                  <a:pt x="2356" y="62"/>
                </a:lnTo>
                <a:lnTo>
                  <a:pt x="2359" y="62"/>
                </a:lnTo>
                <a:lnTo>
                  <a:pt x="2363" y="60"/>
                </a:lnTo>
                <a:lnTo>
                  <a:pt x="2369" y="58"/>
                </a:lnTo>
                <a:lnTo>
                  <a:pt x="2373" y="58"/>
                </a:lnTo>
                <a:lnTo>
                  <a:pt x="2377" y="56"/>
                </a:lnTo>
                <a:lnTo>
                  <a:pt x="2382" y="54"/>
                </a:lnTo>
                <a:lnTo>
                  <a:pt x="2386" y="54"/>
                </a:lnTo>
                <a:lnTo>
                  <a:pt x="2390" y="52"/>
                </a:lnTo>
                <a:lnTo>
                  <a:pt x="2396" y="50"/>
                </a:lnTo>
                <a:lnTo>
                  <a:pt x="2399" y="50"/>
                </a:lnTo>
                <a:lnTo>
                  <a:pt x="2403" y="48"/>
                </a:lnTo>
                <a:lnTo>
                  <a:pt x="2409" y="46"/>
                </a:lnTo>
                <a:lnTo>
                  <a:pt x="2413" y="46"/>
                </a:lnTo>
                <a:lnTo>
                  <a:pt x="2417" y="44"/>
                </a:lnTo>
                <a:lnTo>
                  <a:pt x="2422" y="42"/>
                </a:lnTo>
                <a:lnTo>
                  <a:pt x="2426" y="42"/>
                </a:lnTo>
                <a:lnTo>
                  <a:pt x="2430" y="40"/>
                </a:lnTo>
                <a:lnTo>
                  <a:pt x="2436" y="40"/>
                </a:lnTo>
                <a:lnTo>
                  <a:pt x="2440" y="39"/>
                </a:lnTo>
                <a:lnTo>
                  <a:pt x="2443" y="37"/>
                </a:lnTo>
                <a:lnTo>
                  <a:pt x="2449" y="37"/>
                </a:lnTo>
                <a:lnTo>
                  <a:pt x="2453" y="35"/>
                </a:lnTo>
                <a:lnTo>
                  <a:pt x="2457" y="35"/>
                </a:lnTo>
                <a:lnTo>
                  <a:pt x="2463" y="33"/>
                </a:lnTo>
                <a:lnTo>
                  <a:pt x="2466" y="33"/>
                </a:lnTo>
                <a:lnTo>
                  <a:pt x="2470" y="31"/>
                </a:lnTo>
                <a:lnTo>
                  <a:pt x="2474" y="31"/>
                </a:lnTo>
                <a:lnTo>
                  <a:pt x="2480" y="29"/>
                </a:lnTo>
                <a:lnTo>
                  <a:pt x="2484" y="29"/>
                </a:lnTo>
                <a:lnTo>
                  <a:pt x="2487" y="27"/>
                </a:lnTo>
                <a:lnTo>
                  <a:pt x="2493" y="27"/>
                </a:lnTo>
                <a:lnTo>
                  <a:pt x="2497" y="25"/>
                </a:lnTo>
                <a:lnTo>
                  <a:pt x="2501" y="25"/>
                </a:lnTo>
                <a:lnTo>
                  <a:pt x="2506" y="23"/>
                </a:lnTo>
                <a:lnTo>
                  <a:pt x="2510" y="23"/>
                </a:lnTo>
                <a:lnTo>
                  <a:pt x="2514" y="21"/>
                </a:lnTo>
                <a:lnTo>
                  <a:pt x="2520" y="21"/>
                </a:lnTo>
                <a:lnTo>
                  <a:pt x="2524" y="19"/>
                </a:lnTo>
                <a:lnTo>
                  <a:pt x="2527" y="19"/>
                </a:lnTo>
                <a:lnTo>
                  <a:pt x="2533" y="18"/>
                </a:lnTo>
                <a:lnTo>
                  <a:pt x="2537" y="18"/>
                </a:lnTo>
                <a:lnTo>
                  <a:pt x="2541" y="18"/>
                </a:lnTo>
                <a:lnTo>
                  <a:pt x="2547" y="16"/>
                </a:lnTo>
                <a:lnTo>
                  <a:pt x="2550" y="16"/>
                </a:lnTo>
                <a:lnTo>
                  <a:pt x="2554" y="16"/>
                </a:lnTo>
                <a:lnTo>
                  <a:pt x="2560" y="14"/>
                </a:lnTo>
                <a:lnTo>
                  <a:pt x="2564" y="14"/>
                </a:lnTo>
                <a:lnTo>
                  <a:pt x="2568" y="12"/>
                </a:lnTo>
                <a:lnTo>
                  <a:pt x="2573" y="12"/>
                </a:lnTo>
                <a:lnTo>
                  <a:pt x="2577" y="12"/>
                </a:lnTo>
                <a:lnTo>
                  <a:pt x="2581" y="10"/>
                </a:lnTo>
                <a:lnTo>
                  <a:pt x="2587" y="10"/>
                </a:lnTo>
                <a:lnTo>
                  <a:pt x="2590" y="10"/>
                </a:lnTo>
                <a:lnTo>
                  <a:pt x="2594" y="8"/>
                </a:lnTo>
                <a:lnTo>
                  <a:pt x="2600" y="8"/>
                </a:lnTo>
                <a:lnTo>
                  <a:pt x="2604" y="8"/>
                </a:lnTo>
                <a:lnTo>
                  <a:pt x="2608" y="8"/>
                </a:lnTo>
                <a:lnTo>
                  <a:pt x="2613" y="6"/>
                </a:lnTo>
                <a:lnTo>
                  <a:pt x="2617" y="6"/>
                </a:lnTo>
                <a:lnTo>
                  <a:pt x="2621" y="6"/>
                </a:lnTo>
                <a:lnTo>
                  <a:pt x="2627" y="6"/>
                </a:lnTo>
                <a:lnTo>
                  <a:pt x="2631" y="4"/>
                </a:lnTo>
                <a:lnTo>
                  <a:pt x="2634" y="4"/>
                </a:lnTo>
                <a:lnTo>
                  <a:pt x="2640" y="4"/>
                </a:lnTo>
                <a:lnTo>
                  <a:pt x="2644" y="4"/>
                </a:lnTo>
                <a:lnTo>
                  <a:pt x="2648" y="4"/>
                </a:lnTo>
                <a:lnTo>
                  <a:pt x="2654" y="2"/>
                </a:lnTo>
                <a:lnTo>
                  <a:pt x="2657" y="2"/>
                </a:lnTo>
                <a:lnTo>
                  <a:pt x="2661" y="2"/>
                </a:lnTo>
                <a:lnTo>
                  <a:pt x="2665" y="2"/>
                </a:lnTo>
                <a:lnTo>
                  <a:pt x="2671" y="2"/>
                </a:lnTo>
                <a:lnTo>
                  <a:pt x="2675" y="2"/>
                </a:lnTo>
                <a:lnTo>
                  <a:pt x="2678" y="0"/>
                </a:lnTo>
                <a:lnTo>
                  <a:pt x="2684" y="0"/>
                </a:lnTo>
                <a:lnTo>
                  <a:pt x="2688" y="0"/>
                </a:lnTo>
                <a:lnTo>
                  <a:pt x="2692" y="0"/>
                </a:lnTo>
                <a:lnTo>
                  <a:pt x="2697" y="0"/>
                </a:lnTo>
                <a:lnTo>
                  <a:pt x="2701" y="0"/>
                </a:lnTo>
                <a:lnTo>
                  <a:pt x="2705" y="0"/>
                </a:lnTo>
                <a:lnTo>
                  <a:pt x="2711" y="0"/>
                </a:lnTo>
                <a:lnTo>
                  <a:pt x="2715" y="0"/>
                </a:lnTo>
                <a:lnTo>
                  <a:pt x="2718" y="0"/>
                </a:lnTo>
                <a:lnTo>
                  <a:pt x="2724" y="0"/>
                </a:lnTo>
                <a:lnTo>
                  <a:pt x="2728" y="0"/>
                </a:lnTo>
                <a:lnTo>
                  <a:pt x="2732" y="0"/>
                </a:lnTo>
                <a:lnTo>
                  <a:pt x="2738" y="0"/>
                </a:lnTo>
                <a:lnTo>
                  <a:pt x="2741" y="0"/>
                </a:lnTo>
                <a:lnTo>
                  <a:pt x="2745" y="0"/>
                </a:lnTo>
                <a:lnTo>
                  <a:pt x="2751" y="0"/>
                </a:lnTo>
                <a:lnTo>
                  <a:pt x="2755" y="0"/>
                </a:lnTo>
                <a:lnTo>
                  <a:pt x="2759" y="0"/>
                </a:lnTo>
                <a:lnTo>
                  <a:pt x="2764" y="0"/>
                </a:lnTo>
                <a:lnTo>
                  <a:pt x="2768" y="0"/>
                </a:lnTo>
                <a:lnTo>
                  <a:pt x="2772" y="0"/>
                </a:lnTo>
                <a:lnTo>
                  <a:pt x="2778" y="0"/>
                </a:lnTo>
                <a:lnTo>
                  <a:pt x="2781" y="0"/>
                </a:lnTo>
                <a:lnTo>
                  <a:pt x="2785" y="0"/>
                </a:lnTo>
                <a:lnTo>
                  <a:pt x="2791" y="0"/>
                </a:lnTo>
                <a:lnTo>
                  <a:pt x="2795" y="2"/>
                </a:lnTo>
                <a:lnTo>
                  <a:pt x="2799" y="2"/>
                </a:lnTo>
                <a:lnTo>
                  <a:pt x="2804" y="2"/>
                </a:lnTo>
                <a:lnTo>
                  <a:pt x="2808" y="2"/>
                </a:lnTo>
                <a:lnTo>
                  <a:pt x="2812" y="2"/>
                </a:lnTo>
                <a:lnTo>
                  <a:pt x="2818" y="2"/>
                </a:lnTo>
                <a:lnTo>
                  <a:pt x="2822" y="4"/>
                </a:lnTo>
                <a:lnTo>
                  <a:pt x="2825" y="4"/>
                </a:lnTo>
                <a:lnTo>
                  <a:pt x="2831" y="4"/>
                </a:lnTo>
                <a:lnTo>
                  <a:pt x="2835" y="4"/>
                </a:lnTo>
                <a:lnTo>
                  <a:pt x="2839" y="6"/>
                </a:lnTo>
                <a:lnTo>
                  <a:pt x="2845" y="6"/>
                </a:lnTo>
                <a:lnTo>
                  <a:pt x="2848" y="6"/>
                </a:lnTo>
                <a:lnTo>
                  <a:pt x="2852" y="6"/>
                </a:lnTo>
                <a:lnTo>
                  <a:pt x="2856" y="8"/>
                </a:lnTo>
                <a:lnTo>
                  <a:pt x="2862" y="8"/>
                </a:lnTo>
                <a:lnTo>
                  <a:pt x="2866" y="8"/>
                </a:lnTo>
                <a:lnTo>
                  <a:pt x="2869" y="10"/>
                </a:lnTo>
                <a:lnTo>
                  <a:pt x="2875" y="10"/>
                </a:lnTo>
                <a:lnTo>
                  <a:pt x="2879" y="10"/>
                </a:lnTo>
                <a:lnTo>
                  <a:pt x="2883" y="12"/>
                </a:lnTo>
                <a:lnTo>
                  <a:pt x="2888" y="12"/>
                </a:lnTo>
                <a:lnTo>
                  <a:pt x="2892" y="14"/>
                </a:lnTo>
                <a:lnTo>
                  <a:pt x="2896" y="14"/>
                </a:lnTo>
                <a:lnTo>
                  <a:pt x="2902" y="14"/>
                </a:lnTo>
                <a:lnTo>
                  <a:pt x="2906" y="16"/>
                </a:lnTo>
                <a:lnTo>
                  <a:pt x="2909" y="16"/>
                </a:lnTo>
                <a:lnTo>
                  <a:pt x="2915" y="18"/>
                </a:lnTo>
                <a:lnTo>
                  <a:pt x="2919" y="18"/>
                </a:lnTo>
                <a:lnTo>
                  <a:pt x="2923" y="19"/>
                </a:lnTo>
                <a:lnTo>
                  <a:pt x="2929" y="19"/>
                </a:lnTo>
                <a:lnTo>
                  <a:pt x="2932" y="21"/>
                </a:lnTo>
                <a:lnTo>
                  <a:pt x="2936" y="21"/>
                </a:lnTo>
                <a:lnTo>
                  <a:pt x="2942" y="23"/>
                </a:lnTo>
                <a:lnTo>
                  <a:pt x="2946" y="23"/>
                </a:lnTo>
                <a:lnTo>
                  <a:pt x="2950" y="25"/>
                </a:lnTo>
                <a:lnTo>
                  <a:pt x="2955" y="25"/>
                </a:lnTo>
                <a:lnTo>
                  <a:pt x="2959" y="27"/>
                </a:lnTo>
                <a:lnTo>
                  <a:pt x="2963" y="29"/>
                </a:lnTo>
                <a:lnTo>
                  <a:pt x="2969" y="29"/>
                </a:lnTo>
                <a:lnTo>
                  <a:pt x="2972" y="31"/>
                </a:lnTo>
                <a:lnTo>
                  <a:pt x="2976" y="33"/>
                </a:lnTo>
                <a:lnTo>
                  <a:pt x="2982" y="33"/>
                </a:lnTo>
                <a:lnTo>
                  <a:pt x="2986" y="35"/>
                </a:lnTo>
                <a:lnTo>
                  <a:pt x="2990" y="37"/>
                </a:lnTo>
                <a:lnTo>
                  <a:pt x="2995" y="37"/>
                </a:lnTo>
                <a:lnTo>
                  <a:pt x="2999" y="39"/>
                </a:lnTo>
                <a:lnTo>
                  <a:pt x="3003" y="40"/>
                </a:lnTo>
                <a:lnTo>
                  <a:pt x="3009" y="42"/>
                </a:lnTo>
                <a:lnTo>
                  <a:pt x="3013" y="42"/>
                </a:lnTo>
                <a:lnTo>
                  <a:pt x="3016" y="44"/>
                </a:lnTo>
                <a:lnTo>
                  <a:pt x="3022" y="46"/>
                </a:lnTo>
                <a:lnTo>
                  <a:pt x="3026" y="48"/>
                </a:lnTo>
                <a:lnTo>
                  <a:pt x="3030" y="50"/>
                </a:lnTo>
                <a:lnTo>
                  <a:pt x="3036" y="50"/>
                </a:lnTo>
                <a:lnTo>
                  <a:pt x="3039" y="52"/>
                </a:lnTo>
                <a:lnTo>
                  <a:pt x="3043" y="54"/>
                </a:lnTo>
                <a:lnTo>
                  <a:pt x="3049" y="56"/>
                </a:lnTo>
                <a:lnTo>
                  <a:pt x="3053" y="58"/>
                </a:lnTo>
                <a:lnTo>
                  <a:pt x="3057" y="60"/>
                </a:lnTo>
                <a:lnTo>
                  <a:pt x="3060" y="62"/>
                </a:lnTo>
                <a:lnTo>
                  <a:pt x="3066" y="63"/>
                </a:lnTo>
                <a:lnTo>
                  <a:pt x="3070" y="65"/>
                </a:lnTo>
                <a:lnTo>
                  <a:pt x="3074" y="67"/>
                </a:lnTo>
                <a:lnTo>
                  <a:pt x="3079" y="69"/>
                </a:lnTo>
                <a:lnTo>
                  <a:pt x="3083" y="71"/>
                </a:lnTo>
                <a:lnTo>
                  <a:pt x="3087" y="73"/>
                </a:lnTo>
                <a:lnTo>
                  <a:pt x="3093" y="75"/>
                </a:lnTo>
                <a:lnTo>
                  <a:pt x="3097" y="77"/>
                </a:lnTo>
                <a:lnTo>
                  <a:pt x="3100" y="79"/>
                </a:lnTo>
                <a:lnTo>
                  <a:pt x="3106" y="81"/>
                </a:lnTo>
              </a:path>
            </a:pathLst>
          </a:custGeom>
          <a:noFill/>
          <a:ln w="142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9" name="Freeform 254"/>
          <p:cNvSpPr>
            <a:spLocks/>
          </p:cNvSpPr>
          <p:nvPr/>
        </p:nvSpPr>
        <p:spPr bwMode="auto">
          <a:xfrm>
            <a:off x="2827338" y="2020888"/>
            <a:ext cx="884237" cy="1497012"/>
          </a:xfrm>
          <a:custGeom>
            <a:avLst/>
            <a:gdLst>
              <a:gd name="T0" fmla="*/ 17 w 1328"/>
              <a:gd name="T1" fmla="*/ 7 h 2828"/>
              <a:gd name="T2" fmla="*/ 40 w 1328"/>
              <a:gd name="T3" fmla="*/ 21 h 2828"/>
              <a:gd name="T4" fmla="*/ 61 w 1328"/>
              <a:gd name="T5" fmla="*/ 32 h 2828"/>
              <a:gd name="T6" fmla="*/ 84 w 1328"/>
              <a:gd name="T7" fmla="*/ 45 h 2828"/>
              <a:gd name="T8" fmla="*/ 107 w 1328"/>
              <a:gd name="T9" fmla="*/ 59 h 2828"/>
              <a:gd name="T10" fmla="*/ 128 w 1328"/>
              <a:gd name="T11" fmla="*/ 74 h 2828"/>
              <a:gd name="T12" fmla="*/ 151 w 1328"/>
              <a:gd name="T13" fmla="*/ 91 h 2828"/>
              <a:gd name="T14" fmla="*/ 172 w 1328"/>
              <a:gd name="T15" fmla="*/ 109 h 2828"/>
              <a:gd name="T16" fmla="*/ 195 w 1328"/>
              <a:gd name="T17" fmla="*/ 126 h 2828"/>
              <a:gd name="T18" fmla="*/ 218 w 1328"/>
              <a:gd name="T19" fmla="*/ 145 h 2828"/>
              <a:gd name="T20" fmla="*/ 239 w 1328"/>
              <a:gd name="T21" fmla="*/ 166 h 2828"/>
              <a:gd name="T22" fmla="*/ 262 w 1328"/>
              <a:gd name="T23" fmla="*/ 187 h 2828"/>
              <a:gd name="T24" fmla="*/ 285 w 1328"/>
              <a:gd name="T25" fmla="*/ 210 h 2828"/>
              <a:gd name="T26" fmla="*/ 306 w 1328"/>
              <a:gd name="T27" fmla="*/ 233 h 2828"/>
              <a:gd name="T28" fmla="*/ 329 w 1328"/>
              <a:gd name="T29" fmla="*/ 258 h 2828"/>
              <a:gd name="T30" fmla="*/ 350 w 1328"/>
              <a:gd name="T31" fmla="*/ 284 h 2828"/>
              <a:gd name="T32" fmla="*/ 373 w 1328"/>
              <a:gd name="T33" fmla="*/ 311 h 2828"/>
              <a:gd name="T34" fmla="*/ 396 w 1328"/>
              <a:gd name="T35" fmla="*/ 342 h 2828"/>
              <a:gd name="T36" fmla="*/ 417 w 1328"/>
              <a:gd name="T37" fmla="*/ 370 h 2828"/>
              <a:gd name="T38" fmla="*/ 439 w 1328"/>
              <a:gd name="T39" fmla="*/ 403 h 2828"/>
              <a:gd name="T40" fmla="*/ 462 w 1328"/>
              <a:gd name="T41" fmla="*/ 435 h 2828"/>
              <a:gd name="T42" fmla="*/ 483 w 1328"/>
              <a:gd name="T43" fmla="*/ 472 h 2828"/>
              <a:gd name="T44" fmla="*/ 506 w 1328"/>
              <a:gd name="T45" fmla="*/ 508 h 2828"/>
              <a:gd name="T46" fmla="*/ 529 w 1328"/>
              <a:gd name="T47" fmla="*/ 546 h 2828"/>
              <a:gd name="T48" fmla="*/ 550 w 1328"/>
              <a:gd name="T49" fmla="*/ 584 h 2828"/>
              <a:gd name="T50" fmla="*/ 573 w 1328"/>
              <a:gd name="T51" fmla="*/ 626 h 2828"/>
              <a:gd name="T52" fmla="*/ 594 w 1328"/>
              <a:gd name="T53" fmla="*/ 670 h 2828"/>
              <a:gd name="T54" fmla="*/ 617 w 1328"/>
              <a:gd name="T55" fmla="*/ 714 h 2828"/>
              <a:gd name="T56" fmla="*/ 640 w 1328"/>
              <a:gd name="T57" fmla="*/ 762 h 2828"/>
              <a:gd name="T58" fmla="*/ 661 w 1328"/>
              <a:gd name="T59" fmla="*/ 812 h 2828"/>
              <a:gd name="T60" fmla="*/ 684 w 1328"/>
              <a:gd name="T61" fmla="*/ 862 h 2828"/>
              <a:gd name="T62" fmla="*/ 707 w 1328"/>
              <a:gd name="T63" fmla="*/ 915 h 2828"/>
              <a:gd name="T64" fmla="*/ 728 w 1328"/>
              <a:gd name="T65" fmla="*/ 970 h 2828"/>
              <a:gd name="T66" fmla="*/ 751 w 1328"/>
              <a:gd name="T67" fmla="*/ 1026 h 2828"/>
              <a:gd name="T68" fmla="*/ 772 w 1328"/>
              <a:gd name="T69" fmla="*/ 1085 h 2828"/>
              <a:gd name="T70" fmla="*/ 795 w 1328"/>
              <a:gd name="T71" fmla="*/ 1148 h 2828"/>
              <a:gd name="T72" fmla="*/ 818 w 1328"/>
              <a:gd name="T73" fmla="*/ 1211 h 2828"/>
              <a:gd name="T74" fmla="*/ 839 w 1328"/>
              <a:gd name="T75" fmla="*/ 1276 h 2828"/>
              <a:gd name="T76" fmla="*/ 862 w 1328"/>
              <a:gd name="T77" fmla="*/ 1345 h 2828"/>
              <a:gd name="T78" fmla="*/ 885 w 1328"/>
              <a:gd name="T79" fmla="*/ 1414 h 2828"/>
              <a:gd name="T80" fmla="*/ 906 w 1328"/>
              <a:gd name="T81" fmla="*/ 1486 h 2828"/>
              <a:gd name="T82" fmla="*/ 928 w 1328"/>
              <a:gd name="T83" fmla="*/ 1561 h 2828"/>
              <a:gd name="T84" fmla="*/ 949 w 1328"/>
              <a:gd name="T85" fmla="*/ 1637 h 2828"/>
              <a:gd name="T86" fmla="*/ 972 w 1328"/>
              <a:gd name="T87" fmla="*/ 1716 h 2828"/>
              <a:gd name="T88" fmla="*/ 995 w 1328"/>
              <a:gd name="T89" fmla="*/ 1796 h 2828"/>
              <a:gd name="T90" fmla="*/ 1016 w 1328"/>
              <a:gd name="T91" fmla="*/ 1876 h 2828"/>
              <a:gd name="T92" fmla="*/ 1039 w 1328"/>
              <a:gd name="T93" fmla="*/ 1960 h 2828"/>
              <a:gd name="T94" fmla="*/ 1062 w 1328"/>
              <a:gd name="T95" fmla="*/ 2045 h 2828"/>
              <a:gd name="T96" fmla="*/ 1083 w 1328"/>
              <a:gd name="T97" fmla="*/ 2129 h 2828"/>
              <a:gd name="T98" fmla="*/ 1106 w 1328"/>
              <a:gd name="T99" fmla="*/ 2213 h 2828"/>
              <a:gd name="T100" fmla="*/ 1129 w 1328"/>
              <a:gd name="T101" fmla="*/ 2297 h 2828"/>
              <a:gd name="T102" fmla="*/ 1150 w 1328"/>
              <a:gd name="T103" fmla="*/ 2379 h 2828"/>
              <a:gd name="T104" fmla="*/ 1173 w 1328"/>
              <a:gd name="T105" fmla="*/ 2459 h 2828"/>
              <a:gd name="T106" fmla="*/ 1194 w 1328"/>
              <a:gd name="T107" fmla="*/ 2536 h 2828"/>
              <a:gd name="T108" fmla="*/ 1217 w 1328"/>
              <a:gd name="T109" fmla="*/ 2608 h 2828"/>
              <a:gd name="T110" fmla="*/ 1240 w 1328"/>
              <a:gd name="T111" fmla="*/ 2675 h 2828"/>
              <a:gd name="T112" fmla="*/ 1261 w 1328"/>
              <a:gd name="T113" fmla="*/ 2733 h 2828"/>
              <a:gd name="T114" fmla="*/ 1284 w 1328"/>
              <a:gd name="T115" fmla="*/ 2780 h 2828"/>
              <a:gd name="T116" fmla="*/ 1307 w 1328"/>
              <a:gd name="T117" fmla="*/ 2813 h 2828"/>
              <a:gd name="T118" fmla="*/ 1328 w 1328"/>
              <a:gd name="T119" fmla="*/ 2828 h 2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8"/>
              <a:gd name="T181" fmla="*/ 0 h 2828"/>
              <a:gd name="T182" fmla="*/ 1328 w 1328"/>
              <a:gd name="T183" fmla="*/ 2828 h 2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8" h="2828">
                <a:moveTo>
                  <a:pt x="0" y="0"/>
                </a:moveTo>
                <a:lnTo>
                  <a:pt x="4" y="2"/>
                </a:lnTo>
                <a:lnTo>
                  <a:pt x="8" y="3"/>
                </a:lnTo>
                <a:lnTo>
                  <a:pt x="14" y="5"/>
                </a:lnTo>
                <a:lnTo>
                  <a:pt x="17" y="7"/>
                </a:lnTo>
                <a:lnTo>
                  <a:pt x="21" y="11"/>
                </a:lnTo>
                <a:lnTo>
                  <a:pt x="27" y="13"/>
                </a:lnTo>
                <a:lnTo>
                  <a:pt x="31" y="15"/>
                </a:lnTo>
                <a:lnTo>
                  <a:pt x="35" y="17"/>
                </a:lnTo>
                <a:lnTo>
                  <a:pt x="40" y="21"/>
                </a:lnTo>
                <a:lnTo>
                  <a:pt x="44" y="23"/>
                </a:lnTo>
                <a:lnTo>
                  <a:pt x="48" y="24"/>
                </a:lnTo>
                <a:lnTo>
                  <a:pt x="54" y="26"/>
                </a:lnTo>
                <a:lnTo>
                  <a:pt x="57" y="30"/>
                </a:lnTo>
                <a:lnTo>
                  <a:pt x="61" y="32"/>
                </a:lnTo>
                <a:lnTo>
                  <a:pt x="67" y="34"/>
                </a:lnTo>
                <a:lnTo>
                  <a:pt x="71" y="38"/>
                </a:lnTo>
                <a:lnTo>
                  <a:pt x="75" y="40"/>
                </a:lnTo>
                <a:lnTo>
                  <a:pt x="80" y="44"/>
                </a:lnTo>
                <a:lnTo>
                  <a:pt x="84" y="45"/>
                </a:lnTo>
                <a:lnTo>
                  <a:pt x="88" y="47"/>
                </a:lnTo>
                <a:lnTo>
                  <a:pt x="94" y="51"/>
                </a:lnTo>
                <a:lnTo>
                  <a:pt x="98" y="53"/>
                </a:lnTo>
                <a:lnTo>
                  <a:pt x="101" y="57"/>
                </a:lnTo>
                <a:lnTo>
                  <a:pt x="107" y="59"/>
                </a:lnTo>
                <a:lnTo>
                  <a:pt x="111" y="63"/>
                </a:lnTo>
                <a:lnTo>
                  <a:pt x="115" y="67"/>
                </a:lnTo>
                <a:lnTo>
                  <a:pt x="121" y="68"/>
                </a:lnTo>
                <a:lnTo>
                  <a:pt x="124" y="72"/>
                </a:lnTo>
                <a:lnTo>
                  <a:pt x="128" y="74"/>
                </a:lnTo>
                <a:lnTo>
                  <a:pt x="134" y="78"/>
                </a:lnTo>
                <a:lnTo>
                  <a:pt x="138" y="82"/>
                </a:lnTo>
                <a:lnTo>
                  <a:pt x="142" y="84"/>
                </a:lnTo>
                <a:lnTo>
                  <a:pt x="145" y="88"/>
                </a:lnTo>
                <a:lnTo>
                  <a:pt x="151" y="91"/>
                </a:lnTo>
                <a:lnTo>
                  <a:pt x="155" y="95"/>
                </a:lnTo>
                <a:lnTo>
                  <a:pt x="159" y="97"/>
                </a:lnTo>
                <a:lnTo>
                  <a:pt x="164" y="101"/>
                </a:lnTo>
                <a:lnTo>
                  <a:pt x="168" y="105"/>
                </a:lnTo>
                <a:lnTo>
                  <a:pt x="172" y="109"/>
                </a:lnTo>
                <a:lnTo>
                  <a:pt x="178" y="112"/>
                </a:lnTo>
                <a:lnTo>
                  <a:pt x="182" y="114"/>
                </a:lnTo>
                <a:lnTo>
                  <a:pt x="185" y="118"/>
                </a:lnTo>
                <a:lnTo>
                  <a:pt x="191" y="122"/>
                </a:lnTo>
                <a:lnTo>
                  <a:pt x="195" y="126"/>
                </a:lnTo>
                <a:lnTo>
                  <a:pt x="199" y="130"/>
                </a:lnTo>
                <a:lnTo>
                  <a:pt x="205" y="133"/>
                </a:lnTo>
                <a:lnTo>
                  <a:pt x="208" y="137"/>
                </a:lnTo>
                <a:lnTo>
                  <a:pt x="212" y="141"/>
                </a:lnTo>
                <a:lnTo>
                  <a:pt x="218" y="145"/>
                </a:lnTo>
                <a:lnTo>
                  <a:pt x="222" y="149"/>
                </a:lnTo>
                <a:lnTo>
                  <a:pt x="226" y="153"/>
                </a:lnTo>
                <a:lnTo>
                  <a:pt x="231" y="158"/>
                </a:lnTo>
                <a:lnTo>
                  <a:pt x="235" y="162"/>
                </a:lnTo>
                <a:lnTo>
                  <a:pt x="239" y="166"/>
                </a:lnTo>
                <a:lnTo>
                  <a:pt x="245" y="170"/>
                </a:lnTo>
                <a:lnTo>
                  <a:pt x="248" y="174"/>
                </a:lnTo>
                <a:lnTo>
                  <a:pt x="252" y="177"/>
                </a:lnTo>
                <a:lnTo>
                  <a:pt x="258" y="183"/>
                </a:lnTo>
                <a:lnTo>
                  <a:pt x="262" y="187"/>
                </a:lnTo>
                <a:lnTo>
                  <a:pt x="266" y="191"/>
                </a:lnTo>
                <a:lnTo>
                  <a:pt x="271" y="196"/>
                </a:lnTo>
                <a:lnTo>
                  <a:pt x="275" y="200"/>
                </a:lnTo>
                <a:lnTo>
                  <a:pt x="279" y="204"/>
                </a:lnTo>
                <a:lnTo>
                  <a:pt x="285" y="210"/>
                </a:lnTo>
                <a:lnTo>
                  <a:pt x="289" y="214"/>
                </a:lnTo>
                <a:lnTo>
                  <a:pt x="292" y="219"/>
                </a:lnTo>
                <a:lnTo>
                  <a:pt x="298" y="223"/>
                </a:lnTo>
                <a:lnTo>
                  <a:pt x="302" y="229"/>
                </a:lnTo>
                <a:lnTo>
                  <a:pt x="306" y="233"/>
                </a:lnTo>
                <a:lnTo>
                  <a:pt x="312" y="239"/>
                </a:lnTo>
                <a:lnTo>
                  <a:pt x="315" y="242"/>
                </a:lnTo>
                <a:lnTo>
                  <a:pt x="319" y="248"/>
                </a:lnTo>
                <a:lnTo>
                  <a:pt x="325" y="254"/>
                </a:lnTo>
                <a:lnTo>
                  <a:pt x="329" y="258"/>
                </a:lnTo>
                <a:lnTo>
                  <a:pt x="333" y="263"/>
                </a:lnTo>
                <a:lnTo>
                  <a:pt x="338" y="269"/>
                </a:lnTo>
                <a:lnTo>
                  <a:pt x="342" y="273"/>
                </a:lnTo>
                <a:lnTo>
                  <a:pt x="346" y="279"/>
                </a:lnTo>
                <a:lnTo>
                  <a:pt x="350" y="284"/>
                </a:lnTo>
                <a:lnTo>
                  <a:pt x="355" y="290"/>
                </a:lnTo>
                <a:lnTo>
                  <a:pt x="359" y="296"/>
                </a:lnTo>
                <a:lnTo>
                  <a:pt x="363" y="302"/>
                </a:lnTo>
                <a:lnTo>
                  <a:pt x="369" y="305"/>
                </a:lnTo>
                <a:lnTo>
                  <a:pt x="373" y="311"/>
                </a:lnTo>
                <a:lnTo>
                  <a:pt x="376" y="317"/>
                </a:lnTo>
                <a:lnTo>
                  <a:pt x="382" y="323"/>
                </a:lnTo>
                <a:lnTo>
                  <a:pt x="386" y="328"/>
                </a:lnTo>
                <a:lnTo>
                  <a:pt x="390" y="334"/>
                </a:lnTo>
                <a:lnTo>
                  <a:pt x="396" y="342"/>
                </a:lnTo>
                <a:lnTo>
                  <a:pt x="399" y="347"/>
                </a:lnTo>
                <a:lnTo>
                  <a:pt x="403" y="353"/>
                </a:lnTo>
                <a:lnTo>
                  <a:pt x="409" y="359"/>
                </a:lnTo>
                <a:lnTo>
                  <a:pt x="413" y="365"/>
                </a:lnTo>
                <a:lnTo>
                  <a:pt x="417" y="370"/>
                </a:lnTo>
                <a:lnTo>
                  <a:pt x="422" y="378"/>
                </a:lnTo>
                <a:lnTo>
                  <a:pt x="426" y="384"/>
                </a:lnTo>
                <a:lnTo>
                  <a:pt x="430" y="390"/>
                </a:lnTo>
                <a:lnTo>
                  <a:pt x="436" y="397"/>
                </a:lnTo>
                <a:lnTo>
                  <a:pt x="439" y="403"/>
                </a:lnTo>
                <a:lnTo>
                  <a:pt x="443" y="409"/>
                </a:lnTo>
                <a:lnTo>
                  <a:pt x="449" y="416"/>
                </a:lnTo>
                <a:lnTo>
                  <a:pt x="453" y="422"/>
                </a:lnTo>
                <a:lnTo>
                  <a:pt x="457" y="430"/>
                </a:lnTo>
                <a:lnTo>
                  <a:pt x="462" y="435"/>
                </a:lnTo>
                <a:lnTo>
                  <a:pt x="466" y="443"/>
                </a:lnTo>
                <a:lnTo>
                  <a:pt x="470" y="451"/>
                </a:lnTo>
                <a:lnTo>
                  <a:pt x="476" y="456"/>
                </a:lnTo>
                <a:lnTo>
                  <a:pt x="480" y="464"/>
                </a:lnTo>
                <a:lnTo>
                  <a:pt x="483" y="472"/>
                </a:lnTo>
                <a:lnTo>
                  <a:pt x="489" y="477"/>
                </a:lnTo>
                <a:lnTo>
                  <a:pt x="493" y="485"/>
                </a:lnTo>
                <a:lnTo>
                  <a:pt x="497" y="493"/>
                </a:lnTo>
                <a:lnTo>
                  <a:pt x="503" y="500"/>
                </a:lnTo>
                <a:lnTo>
                  <a:pt x="506" y="508"/>
                </a:lnTo>
                <a:lnTo>
                  <a:pt x="510" y="516"/>
                </a:lnTo>
                <a:lnTo>
                  <a:pt x="516" y="523"/>
                </a:lnTo>
                <a:lnTo>
                  <a:pt x="520" y="531"/>
                </a:lnTo>
                <a:lnTo>
                  <a:pt x="524" y="539"/>
                </a:lnTo>
                <a:lnTo>
                  <a:pt x="529" y="546"/>
                </a:lnTo>
                <a:lnTo>
                  <a:pt x="533" y="554"/>
                </a:lnTo>
                <a:lnTo>
                  <a:pt x="537" y="562"/>
                </a:lnTo>
                <a:lnTo>
                  <a:pt x="541" y="569"/>
                </a:lnTo>
                <a:lnTo>
                  <a:pt x="546" y="577"/>
                </a:lnTo>
                <a:lnTo>
                  <a:pt x="550" y="584"/>
                </a:lnTo>
                <a:lnTo>
                  <a:pt x="554" y="594"/>
                </a:lnTo>
                <a:lnTo>
                  <a:pt x="560" y="602"/>
                </a:lnTo>
                <a:lnTo>
                  <a:pt x="564" y="609"/>
                </a:lnTo>
                <a:lnTo>
                  <a:pt x="567" y="619"/>
                </a:lnTo>
                <a:lnTo>
                  <a:pt x="573" y="626"/>
                </a:lnTo>
                <a:lnTo>
                  <a:pt x="577" y="636"/>
                </a:lnTo>
                <a:lnTo>
                  <a:pt x="581" y="644"/>
                </a:lnTo>
                <a:lnTo>
                  <a:pt x="587" y="653"/>
                </a:lnTo>
                <a:lnTo>
                  <a:pt x="590" y="661"/>
                </a:lnTo>
                <a:lnTo>
                  <a:pt x="594" y="670"/>
                </a:lnTo>
                <a:lnTo>
                  <a:pt x="600" y="678"/>
                </a:lnTo>
                <a:lnTo>
                  <a:pt x="604" y="688"/>
                </a:lnTo>
                <a:lnTo>
                  <a:pt x="608" y="697"/>
                </a:lnTo>
                <a:lnTo>
                  <a:pt x="613" y="707"/>
                </a:lnTo>
                <a:lnTo>
                  <a:pt x="617" y="714"/>
                </a:lnTo>
                <a:lnTo>
                  <a:pt x="621" y="724"/>
                </a:lnTo>
                <a:lnTo>
                  <a:pt x="627" y="734"/>
                </a:lnTo>
                <a:lnTo>
                  <a:pt x="630" y="743"/>
                </a:lnTo>
                <a:lnTo>
                  <a:pt x="634" y="753"/>
                </a:lnTo>
                <a:lnTo>
                  <a:pt x="640" y="762"/>
                </a:lnTo>
                <a:lnTo>
                  <a:pt x="644" y="772"/>
                </a:lnTo>
                <a:lnTo>
                  <a:pt x="648" y="781"/>
                </a:lnTo>
                <a:lnTo>
                  <a:pt x="653" y="791"/>
                </a:lnTo>
                <a:lnTo>
                  <a:pt x="657" y="800"/>
                </a:lnTo>
                <a:lnTo>
                  <a:pt x="661" y="812"/>
                </a:lnTo>
                <a:lnTo>
                  <a:pt x="667" y="821"/>
                </a:lnTo>
                <a:lnTo>
                  <a:pt x="671" y="831"/>
                </a:lnTo>
                <a:lnTo>
                  <a:pt x="674" y="841"/>
                </a:lnTo>
                <a:lnTo>
                  <a:pt x="680" y="852"/>
                </a:lnTo>
                <a:lnTo>
                  <a:pt x="684" y="862"/>
                </a:lnTo>
                <a:lnTo>
                  <a:pt x="688" y="873"/>
                </a:lnTo>
                <a:lnTo>
                  <a:pt x="694" y="883"/>
                </a:lnTo>
                <a:lnTo>
                  <a:pt x="697" y="894"/>
                </a:lnTo>
                <a:lnTo>
                  <a:pt x="701" y="904"/>
                </a:lnTo>
                <a:lnTo>
                  <a:pt x="707" y="915"/>
                </a:lnTo>
                <a:lnTo>
                  <a:pt x="711" y="925"/>
                </a:lnTo>
                <a:lnTo>
                  <a:pt x="715" y="936"/>
                </a:lnTo>
                <a:lnTo>
                  <a:pt x="720" y="948"/>
                </a:lnTo>
                <a:lnTo>
                  <a:pt x="724" y="959"/>
                </a:lnTo>
                <a:lnTo>
                  <a:pt x="728" y="970"/>
                </a:lnTo>
                <a:lnTo>
                  <a:pt x="734" y="980"/>
                </a:lnTo>
                <a:lnTo>
                  <a:pt x="737" y="992"/>
                </a:lnTo>
                <a:lnTo>
                  <a:pt x="741" y="1003"/>
                </a:lnTo>
                <a:lnTo>
                  <a:pt x="745" y="1014"/>
                </a:lnTo>
                <a:lnTo>
                  <a:pt x="751" y="1026"/>
                </a:lnTo>
                <a:lnTo>
                  <a:pt x="755" y="1039"/>
                </a:lnTo>
                <a:lnTo>
                  <a:pt x="758" y="1051"/>
                </a:lnTo>
                <a:lnTo>
                  <a:pt x="764" y="1062"/>
                </a:lnTo>
                <a:lnTo>
                  <a:pt x="768" y="1074"/>
                </a:lnTo>
                <a:lnTo>
                  <a:pt x="772" y="1085"/>
                </a:lnTo>
                <a:lnTo>
                  <a:pt x="778" y="1099"/>
                </a:lnTo>
                <a:lnTo>
                  <a:pt x="781" y="1110"/>
                </a:lnTo>
                <a:lnTo>
                  <a:pt x="785" y="1123"/>
                </a:lnTo>
                <a:lnTo>
                  <a:pt x="791" y="1135"/>
                </a:lnTo>
                <a:lnTo>
                  <a:pt x="795" y="1148"/>
                </a:lnTo>
                <a:lnTo>
                  <a:pt x="799" y="1160"/>
                </a:lnTo>
                <a:lnTo>
                  <a:pt x="804" y="1173"/>
                </a:lnTo>
                <a:lnTo>
                  <a:pt x="808" y="1185"/>
                </a:lnTo>
                <a:lnTo>
                  <a:pt x="812" y="1198"/>
                </a:lnTo>
                <a:lnTo>
                  <a:pt x="818" y="1211"/>
                </a:lnTo>
                <a:lnTo>
                  <a:pt x="821" y="1225"/>
                </a:lnTo>
                <a:lnTo>
                  <a:pt x="825" y="1236"/>
                </a:lnTo>
                <a:lnTo>
                  <a:pt x="831" y="1250"/>
                </a:lnTo>
                <a:lnTo>
                  <a:pt x="835" y="1263"/>
                </a:lnTo>
                <a:lnTo>
                  <a:pt x="839" y="1276"/>
                </a:lnTo>
                <a:lnTo>
                  <a:pt x="844" y="1290"/>
                </a:lnTo>
                <a:lnTo>
                  <a:pt x="848" y="1303"/>
                </a:lnTo>
                <a:lnTo>
                  <a:pt x="852" y="1316"/>
                </a:lnTo>
                <a:lnTo>
                  <a:pt x="858" y="1332"/>
                </a:lnTo>
                <a:lnTo>
                  <a:pt x="862" y="1345"/>
                </a:lnTo>
                <a:lnTo>
                  <a:pt x="865" y="1358"/>
                </a:lnTo>
                <a:lnTo>
                  <a:pt x="871" y="1372"/>
                </a:lnTo>
                <a:lnTo>
                  <a:pt x="875" y="1387"/>
                </a:lnTo>
                <a:lnTo>
                  <a:pt x="879" y="1400"/>
                </a:lnTo>
                <a:lnTo>
                  <a:pt x="885" y="1414"/>
                </a:lnTo>
                <a:lnTo>
                  <a:pt x="888" y="1429"/>
                </a:lnTo>
                <a:lnTo>
                  <a:pt x="892" y="1443"/>
                </a:lnTo>
                <a:lnTo>
                  <a:pt x="898" y="1458"/>
                </a:lnTo>
                <a:lnTo>
                  <a:pt x="902" y="1473"/>
                </a:lnTo>
                <a:lnTo>
                  <a:pt x="906" y="1486"/>
                </a:lnTo>
                <a:lnTo>
                  <a:pt x="911" y="1502"/>
                </a:lnTo>
                <a:lnTo>
                  <a:pt x="915" y="1517"/>
                </a:lnTo>
                <a:lnTo>
                  <a:pt x="919" y="1530"/>
                </a:lnTo>
                <a:lnTo>
                  <a:pt x="925" y="1546"/>
                </a:lnTo>
                <a:lnTo>
                  <a:pt x="928" y="1561"/>
                </a:lnTo>
                <a:lnTo>
                  <a:pt x="932" y="1576"/>
                </a:lnTo>
                <a:lnTo>
                  <a:pt x="936" y="1592"/>
                </a:lnTo>
                <a:lnTo>
                  <a:pt x="942" y="1607"/>
                </a:lnTo>
                <a:lnTo>
                  <a:pt x="946" y="1622"/>
                </a:lnTo>
                <a:lnTo>
                  <a:pt x="949" y="1637"/>
                </a:lnTo>
                <a:lnTo>
                  <a:pt x="955" y="1653"/>
                </a:lnTo>
                <a:lnTo>
                  <a:pt x="959" y="1668"/>
                </a:lnTo>
                <a:lnTo>
                  <a:pt x="963" y="1685"/>
                </a:lnTo>
                <a:lnTo>
                  <a:pt x="969" y="1701"/>
                </a:lnTo>
                <a:lnTo>
                  <a:pt x="972" y="1716"/>
                </a:lnTo>
                <a:lnTo>
                  <a:pt x="976" y="1731"/>
                </a:lnTo>
                <a:lnTo>
                  <a:pt x="982" y="1748"/>
                </a:lnTo>
                <a:lnTo>
                  <a:pt x="986" y="1764"/>
                </a:lnTo>
                <a:lnTo>
                  <a:pt x="990" y="1779"/>
                </a:lnTo>
                <a:lnTo>
                  <a:pt x="995" y="1796"/>
                </a:lnTo>
                <a:lnTo>
                  <a:pt x="999" y="1811"/>
                </a:lnTo>
                <a:lnTo>
                  <a:pt x="1003" y="1829"/>
                </a:lnTo>
                <a:lnTo>
                  <a:pt x="1009" y="1844"/>
                </a:lnTo>
                <a:lnTo>
                  <a:pt x="1013" y="1861"/>
                </a:lnTo>
                <a:lnTo>
                  <a:pt x="1016" y="1876"/>
                </a:lnTo>
                <a:lnTo>
                  <a:pt x="1022" y="1894"/>
                </a:lnTo>
                <a:lnTo>
                  <a:pt x="1026" y="1911"/>
                </a:lnTo>
                <a:lnTo>
                  <a:pt x="1030" y="1926"/>
                </a:lnTo>
                <a:lnTo>
                  <a:pt x="1035" y="1943"/>
                </a:lnTo>
                <a:lnTo>
                  <a:pt x="1039" y="1960"/>
                </a:lnTo>
                <a:lnTo>
                  <a:pt x="1043" y="1976"/>
                </a:lnTo>
                <a:lnTo>
                  <a:pt x="1049" y="1993"/>
                </a:lnTo>
                <a:lnTo>
                  <a:pt x="1053" y="2010"/>
                </a:lnTo>
                <a:lnTo>
                  <a:pt x="1056" y="2027"/>
                </a:lnTo>
                <a:lnTo>
                  <a:pt x="1062" y="2045"/>
                </a:lnTo>
                <a:lnTo>
                  <a:pt x="1066" y="2060"/>
                </a:lnTo>
                <a:lnTo>
                  <a:pt x="1070" y="2077"/>
                </a:lnTo>
                <a:lnTo>
                  <a:pt x="1076" y="2094"/>
                </a:lnTo>
                <a:lnTo>
                  <a:pt x="1079" y="2111"/>
                </a:lnTo>
                <a:lnTo>
                  <a:pt x="1083" y="2129"/>
                </a:lnTo>
                <a:lnTo>
                  <a:pt x="1089" y="2146"/>
                </a:lnTo>
                <a:lnTo>
                  <a:pt x="1093" y="2161"/>
                </a:lnTo>
                <a:lnTo>
                  <a:pt x="1097" y="2178"/>
                </a:lnTo>
                <a:lnTo>
                  <a:pt x="1102" y="2196"/>
                </a:lnTo>
                <a:lnTo>
                  <a:pt x="1106" y="2213"/>
                </a:lnTo>
                <a:lnTo>
                  <a:pt x="1110" y="2230"/>
                </a:lnTo>
                <a:lnTo>
                  <a:pt x="1116" y="2245"/>
                </a:lnTo>
                <a:lnTo>
                  <a:pt x="1119" y="2262"/>
                </a:lnTo>
                <a:lnTo>
                  <a:pt x="1123" y="2280"/>
                </a:lnTo>
                <a:lnTo>
                  <a:pt x="1129" y="2297"/>
                </a:lnTo>
                <a:lnTo>
                  <a:pt x="1133" y="2312"/>
                </a:lnTo>
                <a:lnTo>
                  <a:pt x="1137" y="2329"/>
                </a:lnTo>
                <a:lnTo>
                  <a:pt x="1140" y="2346"/>
                </a:lnTo>
                <a:lnTo>
                  <a:pt x="1146" y="2362"/>
                </a:lnTo>
                <a:lnTo>
                  <a:pt x="1150" y="2379"/>
                </a:lnTo>
                <a:lnTo>
                  <a:pt x="1154" y="2394"/>
                </a:lnTo>
                <a:lnTo>
                  <a:pt x="1160" y="2411"/>
                </a:lnTo>
                <a:lnTo>
                  <a:pt x="1163" y="2427"/>
                </a:lnTo>
                <a:lnTo>
                  <a:pt x="1167" y="2444"/>
                </a:lnTo>
                <a:lnTo>
                  <a:pt x="1173" y="2459"/>
                </a:lnTo>
                <a:lnTo>
                  <a:pt x="1177" y="2475"/>
                </a:lnTo>
                <a:lnTo>
                  <a:pt x="1181" y="2490"/>
                </a:lnTo>
                <a:lnTo>
                  <a:pt x="1186" y="2505"/>
                </a:lnTo>
                <a:lnTo>
                  <a:pt x="1190" y="2520"/>
                </a:lnTo>
                <a:lnTo>
                  <a:pt x="1194" y="2536"/>
                </a:lnTo>
                <a:lnTo>
                  <a:pt x="1200" y="2551"/>
                </a:lnTo>
                <a:lnTo>
                  <a:pt x="1204" y="2566"/>
                </a:lnTo>
                <a:lnTo>
                  <a:pt x="1207" y="2580"/>
                </a:lnTo>
                <a:lnTo>
                  <a:pt x="1213" y="2595"/>
                </a:lnTo>
                <a:lnTo>
                  <a:pt x="1217" y="2608"/>
                </a:lnTo>
                <a:lnTo>
                  <a:pt x="1221" y="2622"/>
                </a:lnTo>
                <a:lnTo>
                  <a:pt x="1226" y="2637"/>
                </a:lnTo>
                <a:lnTo>
                  <a:pt x="1230" y="2648"/>
                </a:lnTo>
                <a:lnTo>
                  <a:pt x="1234" y="2662"/>
                </a:lnTo>
                <a:lnTo>
                  <a:pt x="1240" y="2675"/>
                </a:lnTo>
                <a:lnTo>
                  <a:pt x="1244" y="2687"/>
                </a:lnTo>
                <a:lnTo>
                  <a:pt x="1247" y="2700"/>
                </a:lnTo>
                <a:lnTo>
                  <a:pt x="1253" y="2712"/>
                </a:lnTo>
                <a:lnTo>
                  <a:pt x="1257" y="2721"/>
                </a:lnTo>
                <a:lnTo>
                  <a:pt x="1261" y="2733"/>
                </a:lnTo>
                <a:lnTo>
                  <a:pt x="1267" y="2742"/>
                </a:lnTo>
                <a:lnTo>
                  <a:pt x="1270" y="2754"/>
                </a:lnTo>
                <a:lnTo>
                  <a:pt x="1274" y="2761"/>
                </a:lnTo>
                <a:lnTo>
                  <a:pt x="1280" y="2771"/>
                </a:lnTo>
                <a:lnTo>
                  <a:pt x="1284" y="2780"/>
                </a:lnTo>
                <a:lnTo>
                  <a:pt x="1288" y="2788"/>
                </a:lnTo>
                <a:lnTo>
                  <a:pt x="1293" y="2794"/>
                </a:lnTo>
                <a:lnTo>
                  <a:pt x="1297" y="2801"/>
                </a:lnTo>
                <a:lnTo>
                  <a:pt x="1301" y="2807"/>
                </a:lnTo>
                <a:lnTo>
                  <a:pt x="1307" y="2813"/>
                </a:lnTo>
                <a:lnTo>
                  <a:pt x="1310" y="2817"/>
                </a:lnTo>
                <a:lnTo>
                  <a:pt x="1314" y="2820"/>
                </a:lnTo>
                <a:lnTo>
                  <a:pt x="1320" y="2824"/>
                </a:lnTo>
                <a:lnTo>
                  <a:pt x="1324" y="2826"/>
                </a:lnTo>
                <a:lnTo>
                  <a:pt x="1328" y="2828"/>
                </a:lnTo>
              </a:path>
            </a:pathLst>
          </a:custGeom>
          <a:noFill/>
          <a:ln w="14288">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30" name="Line 255"/>
          <p:cNvSpPr>
            <a:spLocks noChangeShapeType="1"/>
          </p:cNvSpPr>
          <p:nvPr/>
        </p:nvSpPr>
        <p:spPr bwMode="auto">
          <a:xfrm>
            <a:off x="965200" y="3365500"/>
            <a:ext cx="241300" cy="0"/>
          </a:xfrm>
          <a:prstGeom prst="line">
            <a:avLst/>
          </a:prstGeom>
          <a:noFill/>
          <a:ln w="14288">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 name="Rectangle 256"/>
          <p:cNvSpPr>
            <a:spLocks noChangeArrowheads="1"/>
          </p:cNvSpPr>
          <p:nvPr/>
        </p:nvSpPr>
        <p:spPr bwMode="auto">
          <a:xfrm>
            <a:off x="1259632" y="3243263"/>
            <a:ext cx="23256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solidFill>
                  <a:srgbClr val="000000"/>
                </a:solidFill>
                <a:latin typeface="Times New Roman" pitchFamily="18" charset="0"/>
                <a:cs typeface="Times New Roman" pitchFamily="18" charset="0"/>
              </a:rPr>
              <a:t>… for </a:t>
            </a:r>
            <a:r>
              <a:rPr lang="en-US" altLang="en-US" sz="1400" i="1" dirty="0">
                <a:solidFill>
                  <a:srgbClr val="000000"/>
                </a:solidFill>
                <a:latin typeface="Times New Roman" pitchFamily="18" charset="0"/>
                <a:cs typeface="Times New Roman" pitchFamily="18" charset="0"/>
              </a:rPr>
              <a:t>a</a:t>
            </a:r>
            <a:r>
              <a:rPr lang="en-US" altLang="en-US" sz="1400" dirty="0">
                <a:solidFill>
                  <a:srgbClr val="000000"/>
                </a:solidFill>
                <a:latin typeface="Times New Roman" pitchFamily="18" charset="0"/>
                <a:cs typeface="Times New Roman" pitchFamily="18" charset="0"/>
              </a:rPr>
              <a:t> = -0.103 [</a:t>
            </a:r>
            <a:r>
              <a:rPr lang="en-US" altLang="en-US" sz="1400" dirty="0" smtClean="0">
                <a:solidFill>
                  <a:srgbClr val="000000"/>
                </a:solidFill>
                <a:latin typeface="Times New Roman" pitchFamily="18" charset="0"/>
                <a:cs typeface="Times New Roman" pitchFamily="18" charset="0"/>
              </a:rPr>
              <a:t>PDG2016</a:t>
            </a:r>
            <a:r>
              <a:rPr lang="en-US" altLang="en-US" sz="1400" dirty="0">
                <a:solidFill>
                  <a:srgbClr val="000000"/>
                </a:solidFill>
                <a:latin typeface="Times New Roman" pitchFamily="18" charset="0"/>
                <a:cs typeface="Times New Roman" pitchFamily="18" charset="0"/>
              </a:rPr>
              <a:t>]</a:t>
            </a:r>
          </a:p>
        </p:txBody>
      </p:sp>
      <p:sp>
        <p:nvSpPr>
          <p:cNvPr id="1132" name="Rectangle 257"/>
          <p:cNvSpPr>
            <a:spLocks noChangeArrowheads="1"/>
          </p:cNvSpPr>
          <p:nvPr/>
        </p:nvSpPr>
        <p:spPr bwMode="auto">
          <a:xfrm>
            <a:off x="2320925" y="3219450"/>
            <a:ext cx="1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1133" name="Rectangle 259"/>
          <p:cNvSpPr>
            <a:spLocks noChangeArrowheads="1"/>
          </p:cNvSpPr>
          <p:nvPr/>
        </p:nvSpPr>
        <p:spPr bwMode="auto">
          <a:xfrm>
            <a:off x="1201738" y="3327400"/>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a:solidFill>
                  <a:srgbClr val="000000"/>
                </a:solidFill>
                <a:cs typeface="Arial" charset="0"/>
              </a:rPr>
              <a:t> </a:t>
            </a:r>
            <a:endParaRPr lang="en-US" altLang="en-US">
              <a:cs typeface="Arial" charset="0"/>
            </a:endParaRPr>
          </a:p>
        </p:txBody>
      </p:sp>
      <p:sp>
        <p:nvSpPr>
          <p:cNvPr id="1134" name="Rectangle 260"/>
          <p:cNvSpPr>
            <a:spLocks noChangeArrowheads="1"/>
          </p:cNvSpPr>
          <p:nvPr/>
        </p:nvSpPr>
        <p:spPr bwMode="auto">
          <a:xfrm>
            <a:off x="2322513" y="3327400"/>
            <a:ext cx="15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1135" name="Rectangle 261"/>
          <p:cNvSpPr>
            <a:spLocks noChangeArrowheads="1"/>
          </p:cNvSpPr>
          <p:nvPr/>
        </p:nvSpPr>
        <p:spPr bwMode="auto">
          <a:xfrm>
            <a:off x="1174750" y="3730625"/>
            <a:ext cx="21129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solidFill>
                  <a:srgbClr val="000000"/>
                </a:solidFill>
                <a:latin typeface="Times New Roman" pitchFamily="18" charset="0"/>
                <a:cs typeface="Times New Roman" pitchFamily="18" charset="0"/>
              </a:rPr>
              <a:t>Proton kinetic energy </a:t>
            </a:r>
            <a:r>
              <a:rPr lang="en-US" altLang="en-US" sz="1400" i="1" dirty="0">
                <a:solidFill>
                  <a:srgbClr val="000000"/>
                </a:solidFill>
                <a:latin typeface="Times New Roman" pitchFamily="18" charset="0"/>
                <a:cs typeface="Times New Roman" pitchFamily="18" charset="0"/>
              </a:rPr>
              <a:t>E</a:t>
            </a:r>
            <a:r>
              <a:rPr lang="en-US" altLang="en-US" sz="1400" dirty="0">
                <a:solidFill>
                  <a:srgbClr val="000000"/>
                </a:solidFill>
                <a:latin typeface="Times New Roman" pitchFamily="18" charset="0"/>
                <a:cs typeface="Times New Roman" pitchFamily="18" charset="0"/>
              </a:rPr>
              <a:t>  [eV]</a:t>
            </a:r>
            <a:endParaRPr lang="en-US" altLang="en-US" sz="1400" dirty="0">
              <a:latin typeface="Times New Roman" pitchFamily="18" charset="0"/>
              <a:cs typeface="Times New Roman" pitchFamily="18" charset="0"/>
            </a:endParaRPr>
          </a:p>
        </p:txBody>
      </p:sp>
      <p:sp>
        <p:nvSpPr>
          <p:cNvPr id="1136" name="Rectangle 262"/>
          <p:cNvSpPr>
            <a:spLocks noChangeArrowheads="1"/>
          </p:cNvSpPr>
          <p:nvPr/>
        </p:nvSpPr>
        <p:spPr bwMode="auto">
          <a:xfrm>
            <a:off x="2867025" y="3671888"/>
            <a:ext cx="15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1137" name="Rectangle 263"/>
          <p:cNvSpPr>
            <a:spLocks noChangeArrowheads="1"/>
          </p:cNvSpPr>
          <p:nvPr/>
        </p:nvSpPr>
        <p:spPr bwMode="auto">
          <a:xfrm rot="-5400000">
            <a:off x="-98425" y="2503488"/>
            <a:ext cx="133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Decay rate </a:t>
            </a:r>
            <a:r>
              <a:rPr lang="en-US" altLang="en-US" sz="1400" i="1">
                <a:solidFill>
                  <a:srgbClr val="000000"/>
                </a:solidFill>
                <a:latin typeface="Times New Roman" pitchFamily="18" charset="0"/>
                <a:cs typeface="Times New Roman" pitchFamily="18" charset="0"/>
              </a:rPr>
              <a:t>w(E)</a:t>
            </a:r>
            <a:endParaRPr lang="en-US" altLang="en-US" sz="1400">
              <a:latin typeface="Times New Roman" pitchFamily="18" charset="0"/>
              <a:cs typeface="Times New Roman" pitchFamily="18" charset="0"/>
            </a:endParaRPr>
          </a:p>
        </p:txBody>
      </p:sp>
      <p:sp>
        <p:nvSpPr>
          <p:cNvPr id="1138" name="Rectangle 264"/>
          <p:cNvSpPr>
            <a:spLocks noChangeArrowheads="1"/>
          </p:cNvSpPr>
          <p:nvPr/>
        </p:nvSpPr>
        <p:spPr bwMode="auto">
          <a:xfrm rot="-5400000">
            <a:off x="478632" y="2572544"/>
            <a:ext cx="18256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cs typeface="Arial" charset="0"/>
            </a:endParaRPr>
          </a:p>
        </p:txBody>
      </p:sp>
      <p:sp>
        <p:nvSpPr>
          <p:cNvPr id="1139" name="Line 258"/>
          <p:cNvSpPr>
            <a:spLocks noChangeShapeType="1"/>
          </p:cNvSpPr>
          <p:nvPr/>
        </p:nvSpPr>
        <p:spPr bwMode="auto">
          <a:xfrm>
            <a:off x="965200" y="3076575"/>
            <a:ext cx="241300" cy="0"/>
          </a:xfrm>
          <a:prstGeom prst="line">
            <a:avLst/>
          </a:prstGeom>
          <a:noFill/>
          <a:ln w="14288">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0" name="Text Box 265"/>
          <p:cNvSpPr txBox="1">
            <a:spLocks noChangeArrowheads="1"/>
          </p:cNvSpPr>
          <p:nvPr/>
        </p:nvSpPr>
        <p:spPr bwMode="auto">
          <a:xfrm>
            <a:off x="1168400" y="2906713"/>
            <a:ext cx="1776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rgbClr val="000000"/>
                </a:solidFill>
                <a:latin typeface="Times New Roman" pitchFamily="18" charset="0"/>
                <a:cs typeface="Times New Roman" pitchFamily="18" charset="0"/>
              </a:rPr>
              <a:t>Spectrum for </a:t>
            </a:r>
            <a:r>
              <a:rPr lang="en-US" altLang="en-US" sz="1400" i="1">
                <a:solidFill>
                  <a:srgbClr val="000000"/>
                </a:solidFill>
                <a:latin typeface="Times New Roman" pitchFamily="18" charset="0"/>
                <a:cs typeface="Times New Roman" pitchFamily="18" charset="0"/>
              </a:rPr>
              <a:t>a</a:t>
            </a:r>
            <a:r>
              <a:rPr lang="en-US" altLang="en-US" sz="1400">
                <a:solidFill>
                  <a:srgbClr val="000000"/>
                </a:solidFill>
                <a:latin typeface="Times New Roman" pitchFamily="18" charset="0"/>
                <a:cs typeface="Times New Roman" pitchFamily="18" charset="0"/>
              </a:rPr>
              <a:t> = +0.3</a:t>
            </a:r>
            <a:endParaRPr lang="en-US" altLang="en-US" sz="1400">
              <a:latin typeface="Times New Roman" pitchFamily="18" charset="0"/>
              <a:cs typeface="Times New Roman" pitchFamily="18" charset="0"/>
            </a:endParaRPr>
          </a:p>
        </p:txBody>
      </p:sp>
      <p:grpSp>
        <p:nvGrpSpPr>
          <p:cNvPr id="1141" name="Group 3"/>
          <p:cNvGrpSpPr>
            <a:grpSpLocks/>
          </p:cNvGrpSpPr>
          <p:nvPr/>
        </p:nvGrpSpPr>
        <p:grpSpPr bwMode="auto">
          <a:xfrm>
            <a:off x="0" y="-14288"/>
            <a:ext cx="9144000" cy="688976"/>
            <a:chOff x="0" y="45"/>
            <a:chExt cx="5760" cy="499"/>
          </a:xfrm>
        </p:grpSpPr>
        <p:sp>
          <p:nvSpPr>
            <p:cNvPr id="1164" name="Rectangle 4"/>
            <p:cNvSpPr>
              <a:spLocks noChangeArrowheads="1"/>
            </p:cNvSpPr>
            <p:nvPr/>
          </p:nvSpPr>
          <p:spPr bwMode="auto">
            <a:xfrm>
              <a:off x="0" y="45"/>
              <a:ext cx="5760" cy="499"/>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rIns="9720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en-US" sz="2800" b="1">
                  <a:latin typeface="Times New Roman" pitchFamily="18" charset="0"/>
                </a:rPr>
                <a:t>aSPECT Setup @ ILL Grenoble</a:t>
              </a:r>
              <a:endParaRPr lang="en-US" altLang="en-US" sz="2800" b="1">
                <a:latin typeface="Times New Roman" pitchFamily="18" charset="0"/>
              </a:endParaRPr>
            </a:p>
          </p:txBody>
        </p:sp>
        <p:pic>
          <p:nvPicPr>
            <p:cNvPr id="1165" name="Picture 5" descr="ASPECT_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03" y="84"/>
              <a:ext cx="541"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47" name="Line 1430"/>
          <p:cNvSpPr>
            <a:spLocks noChangeShapeType="1"/>
          </p:cNvSpPr>
          <p:nvPr/>
        </p:nvSpPr>
        <p:spPr bwMode="auto">
          <a:xfrm flipH="1">
            <a:off x="758825" y="3508375"/>
            <a:ext cx="1473200" cy="9525"/>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48" name="Picture 15659" descr="Graphic1.gif"/>
          <p:cNvPicPr>
            <a:picLocks noChangeAspect="1"/>
          </p:cNvPicPr>
          <p:nvPr/>
        </p:nvPicPr>
        <p:blipFill>
          <a:blip r:embed="rId6" cstate="screen">
            <a:lum bright="-20000"/>
            <a:extLst>
              <a:ext uri="{28A0092B-C50C-407E-A947-70E740481C1C}">
                <a14:useLocalDpi xmlns:a14="http://schemas.microsoft.com/office/drawing/2010/main"/>
              </a:ext>
            </a:extLst>
          </a:blip>
          <a:srcRect/>
          <a:stretch>
            <a:fillRect/>
          </a:stretch>
        </p:blipFill>
        <p:spPr bwMode="auto">
          <a:xfrm>
            <a:off x="811213" y="4186238"/>
            <a:ext cx="26828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9" name="TextBox 15660"/>
          <p:cNvSpPr txBox="1">
            <a:spLocks noChangeArrowheads="1"/>
          </p:cNvSpPr>
          <p:nvPr/>
        </p:nvSpPr>
        <p:spPr bwMode="auto">
          <a:xfrm>
            <a:off x="276225" y="6324600"/>
            <a:ext cx="4295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latin typeface="Times New Roman" pitchFamily="18" charset="0"/>
                <a:cs typeface="Times New Roman" pitchFamily="18" charset="0"/>
              </a:rPr>
              <a:t>Present best experiments: </a:t>
            </a:r>
            <a:r>
              <a:rPr lang="el-GR" altLang="en-US" sz="1400" dirty="0">
                <a:latin typeface="Times New Roman" pitchFamily="18" charset="0"/>
                <a:cs typeface="Times New Roman" pitchFamily="18" charset="0"/>
              </a:rPr>
              <a:t>Δ</a:t>
            </a:r>
            <a:r>
              <a:rPr lang="en-US" altLang="en-US" sz="1400" i="1" dirty="0">
                <a:latin typeface="Times New Roman" pitchFamily="18" charset="0"/>
                <a:cs typeface="Times New Roman" pitchFamily="18" charset="0"/>
              </a:rPr>
              <a:t>a</a:t>
            </a:r>
            <a:r>
              <a:rPr lang="en-US" altLang="en-US" sz="1400" dirty="0">
                <a:latin typeface="Times New Roman" pitchFamily="18" charset="0"/>
                <a:cs typeface="Times New Roman" pitchFamily="18" charset="0"/>
              </a:rPr>
              <a:t>/</a:t>
            </a:r>
            <a:r>
              <a:rPr lang="en-US" altLang="en-US" sz="1400" i="1" dirty="0">
                <a:latin typeface="Times New Roman" pitchFamily="18" charset="0"/>
                <a:cs typeface="Times New Roman" pitchFamily="18" charset="0"/>
              </a:rPr>
              <a:t>a</a:t>
            </a:r>
            <a:r>
              <a:rPr lang="en-US" altLang="en-US" sz="1400" dirty="0">
                <a:latin typeface="Times New Roman" pitchFamily="18" charset="0"/>
                <a:cs typeface="Times New Roman" pitchFamily="18" charset="0"/>
              </a:rPr>
              <a:t> = 5%</a:t>
            </a:r>
          </a:p>
          <a:p>
            <a:pPr eaLnBrk="1" hangingPunct="1"/>
            <a:r>
              <a:rPr lang="en-US" altLang="en-US" sz="1400" dirty="0" smtClean="0">
                <a:latin typeface="Times New Roman" pitchFamily="18" charset="0"/>
                <a:cs typeface="Times New Roman" pitchFamily="18" charset="0"/>
              </a:rPr>
              <a:t>Last </a:t>
            </a:r>
            <a:r>
              <a:rPr lang="en-US" altLang="en-US" sz="1400" dirty="0" err="1" smtClean="0">
                <a:latin typeface="Times New Roman" pitchFamily="18" charset="0"/>
                <a:cs typeface="Times New Roman" pitchFamily="18" charset="0"/>
              </a:rPr>
              <a:t>beamtime</a:t>
            </a:r>
            <a:r>
              <a:rPr lang="en-US" altLang="en-US" sz="1400" dirty="0" smtClean="0">
                <a:latin typeface="Times New Roman" pitchFamily="18" charset="0"/>
                <a:cs typeface="Times New Roman" pitchFamily="18" charset="0"/>
              </a:rPr>
              <a:t>: Summer 2013, currently being analyzed</a:t>
            </a:r>
            <a:endParaRPr lang="en-US" altLang="en-US" sz="1400" dirty="0">
              <a:latin typeface="Times New Roman" pitchFamily="18" charset="0"/>
              <a:cs typeface="Times New Roman" pitchFamily="18" charset="0"/>
            </a:endParaRPr>
          </a:p>
        </p:txBody>
      </p:sp>
      <p:sp>
        <p:nvSpPr>
          <p:cNvPr id="1150" name="TextBox 15661"/>
          <p:cNvSpPr txBox="1">
            <a:spLocks noChangeArrowheads="1"/>
          </p:cNvSpPr>
          <p:nvPr/>
        </p:nvSpPr>
        <p:spPr bwMode="auto">
          <a:xfrm>
            <a:off x="3514725" y="4468813"/>
            <a:ext cx="89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dirty="0">
                <a:solidFill>
                  <a:srgbClr val="C00000"/>
                </a:solidFill>
                <a:latin typeface="Times New Roman" pitchFamily="18" charset="0"/>
                <a:cs typeface="Times New Roman" pitchFamily="18" charset="0"/>
              </a:rPr>
              <a:t>Protons</a:t>
            </a:r>
          </a:p>
        </p:txBody>
      </p:sp>
      <p:cxnSp>
        <p:nvCxnSpPr>
          <p:cNvPr id="15664" name="Straight Arrow Connector 15663"/>
          <p:cNvCxnSpPr>
            <a:stCxn id="1150" idx="1"/>
          </p:cNvCxnSpPr>
          <p:nvPr/>
        </p:nvCxnSpPr>
        <p:spPr>
          <a:xfrm rot="10800000" flipV="1">
            <a:off x="2867025" y="4622800"/>
            <a:ext cx="647700" cy="4826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328"/>
          <p:cNvGrpSpPr>
            <a:grpSpLocks/>
          </p:cNvGrpSpPr>
          <p:nvPr/>
        </p:nvGrpSpPr>
        <p:grpSpPr bwMode="auto">
          <a:xfrm>
            <a:off x="197029" y="557645"/>
            <a:ext cx="2646779" cy="1241901"/>
            <a:chOff x="438150" y="957263"/>
            <a:chExt cx="2646779" cy="1241901"/>
          </a:xfrm>
        </p:grpSpPr>
        <p:sp>
          <p:nvSpPr>
            <p:cNvPr id="145" name="Oval 140"/>
            <p:cNvSpPr>
              <a:spLocks noChangeArrowheads="1"/>
            </p:cNvSpPr>
            <p:nvPr/>
          </p:nvSpPr>
          <p:spPr bwMode="auto">
            <a:xfrm>
              <a:off x="593725" y="1231900"/>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46" name="Oval 141"/>
            <p:cNvSpPr>
              <a:spLocks noChangeArrowheads="1"/>
            </p:cNvSpPr>
            <p:nvPr/>
          </p:nvSpPr>
          <p:spPr bwMode="auto">
            <a:xfrm>
              <a:off x="1584325" y="1384300"/>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47" name="Oval 142"/>
            <p:cNvSpPr>
              <a:spLocks noChangeArrowheads="1"/>
            </p:cNvSpPr>
            <p:nvPr/>
          </p:nvSpPr>
          <p:spPr bwMode="auto">
            <a:xfrm>
              <a:off x="2879725" y="1308100"/>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48" name="Oval 143"/>
            <p:cNvSpPr>
              <a:spLocks noChangeArrowheads="1"/>
            </p:cNvSpPr>
            <p:nvPr/>
          </p:nvSpPr>
          <p:spPr bwMode="auto">
            <a:xfrm>
              <a:off x="2498725" y="1917700"/>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49" name="Line 144"/>
            <p:cNvSpPr>
              <a:spLocks noChangeShapeType="1"/>
            </p:cNvSpPr>
            <p:nvPr/>
          </p:nvSpPr>
          <p:spPr bwMode="auto">
            <a:xfrm flipH="1" flipV="1">
              <a:off x="974725" y="1384300"/>
              <a:ext cx="457200" cy="76200"/>
            </a:xfrm>
            <a:prstGeom prst="line">
              <a:avLst/>
            </a:prstGeom>
            <a:noFill/>
            <a:ln w="38100">
              <a:solidFill>
                <a:schemeClr val="tx1"/>
              </a:solidFill>
              <a:round/>
              <a:headEnd/>
              <a:tailEnd type="triangle" w="med" len="med"/>
            </a:ln>
          </p:spPr>
          <p:txBody>
            <a:bodyPr/>
            <a:lstStyle/>
            <a:p>
              <a:endParaRPr lang="en-US"/>
            </a:p>
          </p:txBody>
        </p:sp>
        <p:sp>
          <p:nvSpPr>
            <p:cNvPr id="150" name="Line 145"/>
            <p:cNvSpPr>
              <a:spLocks noChangeShapeType="1"/>
            </p:cNvSpPr>
            <p:nvPr/>
          </p:nvSpPr>
          <p:spPr bwMode="auto">
            <a:xfrm flipV="1">
              <a:off x="1965325" y="1384300"/>
              <a:ext cx="762000" cy="152400"/>
            </a:xfrm>
            <a:prstGeom prst="line">
              <a:avLst/>
            </a:prstGeom>
            <a:noFill/>
            <a:ln w="38100">
              <a:solidFill>
                <a:schemeClr val="tx1"/>
              </a:solidFill>
              <a:round/>
              <a:headEnd/>
              <a:tailEnd type="triangle" w="med" len="med"/>
            </a:ln>
          </p:spPr>
          <p:txBody>
            <a:bodyPr/>
            <a:lstStyle/>
            <a:p>
              <a:endParaRPr lang="en-US"/>
            </a:p>
          </p:txBody>
        </p:sp>
        <p:sp>
          <p:nvSpPr>
            <p:cNvPr id="151" name="Line 146"/>
            <p:cNvSpPr>
              <a:spLocks noChangeShapeType="1"/>
            </p:cNvSpPr>
            <p:nvPr/>
          </p:nvSpPr>
          <p:spPr bwMode="auto">
            <a:xfrm>
              <a:off x="1965325" y="1689100"/>
              <a:ext cx="457200" cy="228600"/>
            </a:xfrm>
            <a:prstGeom prst="line">
              <a:avLst/>
            </a:prstGeom>
            <a:noFill/>
            <a:ln w="38100">
              <a:solidFill>
                <a:schemeClr val="tx1"/>
              </a:solidFill>
              <a:round/>
              <a:headEnd/>
              <a:tailEnd type="triangle" w="med" len="med"/>
            </a:ln>
          </p:spPr>
          <p:txBody>
            <a:bodyPr/>
            <a:lstStyle/>
            <a:p>
              <a:endParaRPr lang="en-US"/>
            </a:p>
          </p:txBody>
        </p:sp>
        <p:sp>
          <p:nvSpPr>
            <p:cNvPr id="152" name="Text Box 147"/>
            <p:cNvSpPr txBox="1">
              <a:spLocks noChangeArrowheads="1"/>
            </p:cNvSpPr>
            <p:nvPr/>
          </p:nvSpPr>
          <p:spPr bwMode="auto">
            <a:xfrm>
              <a:off x="1547813" y="1034694"/>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153" name="Text Box 148"/>
            <p:cNvSpPr txBox="1">
              <a:spLocks noChangeArrowheads="1"/>
            </p:cNvSpPr>
            <p:nvPr/>
          </p:nvSpPr>
          <p:spPr bwMode="auto">
            <a:xfrm>
              <a:off x="2746375" y="957263"/>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4" name="Text Box 149"/>
                <p:cNvSpPr txBox="1">
                  <a:spLocks noChangeArrowheads="1"/>
                </p:cNvSpPr>
                <p:nvPr/>
              </p:nvSpPr>
              <p:spPr bwMode="auto">
                <a:xfrm>
                  <a:off x="2592388" y="1829832"/>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cs typeface="Times New Roman" pitchFamily="18" charset="0"/>
                              </a:rPr>
                            </m:ctrlPr>
                          </m:accPr>
                          <m:e>
                            <m:sSub>
                              <m:sSubPr>
                                <m:ctrlPr>
                                  <a:rPr lang="en-US" b="0" i="1" smtClean="0">
                                    <a:latin typeface="Cambria Math"/>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207919" name="Text Box 149"/>
                <p:cNvSpPr txBox="1">
                  <a:spLocks noRot="1" noChangeAspect="1" noMove="1" noResize="1" noEditPoints="1" noAdjustHandles="1" noChangeArrowheads="1" noChangeShapeType="1" noTextEdit="1"/>
                </p:cNvSpPr>
                <p:nvPr/>
              </p:nvSpPr>
              <p:spPr bwMode="auto">
                <a:xfrm>
                  <a:off x="2592388" y="1829832"/>
                  <a:ext cx="455894" cy="369332"/>
                </a:xfrm>
                <a:prstGeom prst="rect">
                  <a:avLst/>
                </a:prstGeom>
                <a:blipFill rotWithShape="1">
                  <a:blip r:embed="rId7"/>
                  <a:stretch>
                    <a:fillRect r="-1333"/>
                  </a:stretch>
                </a:blipFill>
                <a:ln w="9525">
                  <a:noFill/>
                  <a:miter lim="800000"/>
                  <a:headEnd/>
                  <a:tailEnd/>
                </a:ln>
              </p:spPr>
              <p:txBody>
                <a:bodyPr/>
                <a:lstStyle/>
                <a:p>
                  <a:r>
                    <a:rPr lang="en-US">
                      <a:noFill/>
                    </a:rPr>
                    <a:t> </a:t>
                  </a:r>
                </a:p>
              </p:txBody>
            </p:sp>
          </mc:Fallback>
        </mc:AlternateContent>
        <p:sp>
          <p:nvSpPr>
            <p:cNvPr id="155" name="Arc 151"/>
            <p:cNvSpPr>
              <a:spLocks/>
            </p:cNvSpPr>
            <p:nvPr/>
          </p:nvSpPr>
          <p:spPr bwMode="auto">
            <a:xfrm flipV="1">
              <a:off x="2020888" y="1447800"/>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156" name="Text Box 147"/>
            <p:cNvSpPr txBox="1">
              <a:spLocks noChangeArrowheads="1"/>
            </p:cNvSpPr>
            <p:nvPr/>
          </p:nvSpPr>
          <p:spPr bwMode="auto">
            <a:xfrm>
              <a:off x="438150" y="1398587"/>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p:grpSp>
      <mc:AlternateContent xmlns:mc="http://schemas.openxmlformats.org/markup-compatibility/2006" xmlns:a14="http://schemas.microsoft.com/office/drawing/2010/main">
        <mc:Choice Requires="a14">
          <p:sp>
            <p:nvSpPr>
              <p:cNvPr id="157" name="TextBox 156"/>
              <p:cNvSpPr txBox="1"/>
              <p:nvPr/>
            </p:nvSpPr>
            <p:spPr>
              <a:xfrm>
                <a:off x="1947636" y="1060882"/>
                <a:ext cx="5671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𝜃</m:t>
                          </m:r>
                        </m:e>
                        <m:sub>
                          <m:r>
                            <a:rPr lang="en-US" b="0" i="1" smtClean="0">
                              <a:latin typeface="Cambria Math"/>
                            </a:rPr>
                            <m:t>𝑒</m:t>
                          </m:r>
                          <m:r>
                            <a:rPr lang="en-US" b="0" i="1" smtClean="0">
                              <a:latin typeface="Cambria Math"/>
                            </a:rPr>
                            <m:t>𝜈</m:t>
                          </m:r>
                        </m:sub>
                      </m:sSub>
                    </m:oMath>
                  </m:oMathPara>
                </a14:m>
                <a:endParaRPr lang="en-US" dirty="0"/>
              </a:p>
            </p:txBody>
          </p:sp>
        </mc:Choice>
        <mc:Fallback xmlns="">
          <p:sp>
            <p:nvSpPr>
              <p:cNvPr id="157" name="TextBox 156"/>
              <p:cNvSpPr txBox="1">
                <a:spLocks noRot="1" noChangeAspect="1" noMove="1" noResize="1" noEditPoints="1" noAdjustHandles="1" noChangeArrowheads="1" noChangeShapeType="1" noTextEdit="1"/>
              </p:cNvSpPr>
              <p:nvPr/>
            </p:nvSpPr>
            <p:spPr>
              <a:xfrm>
                <a:off x="1947636" y="1060882"/>
                <a:ext cx="567143" cy="369332"/>
              </a:xfrm>
              <a:prstGeom prst="rect">
                <a:avLst/>
              </a:prstGeom>
              <a:blipFill rotWithShape="1">
                <a:blip r:embed="rId8"/>
                <a:stretch>
                  <a:fillRect/>
                </a:stretch>
              </a:blipFill>
            </p:spPr>
            <p:txBody>
              <a:bodyPr/>
              <a:lstStyle/>
              <a:p>
                <a:r>
                  <a:rPr lang="en-US">
                    <a:noFill/>
                  </a:rPr>
                  <a:t> </a:t>
                </a:r>
              </a:p>
            </p:txBody>
          </p:sp>
        </mc:Fallback>
      </mc:AlternateContent>
      <p:grpSp>
        <p:nvGrpSpPr>
          <p:cNvPr id="185" name="Group 95"/>
          <p:cNvGrpSpPr>
            <a:grpSpLocks/>
          </p:cNvGrpSpPr>
          <p:nvPr/>
        </p:nvGrpSpPr>
        <p:grpSpPr bwMode="auto">
          <a:xfrm>
            <a:off x="1017631" y="2206625"/>
            <a:ext cx="360363" cy="492125"/>
            <a:chOff x="4688" y="2834"/>
            <a:chExt cx="227" cy="310"/>
          </a:xfrm>
        </p:grpSpPr>
        <p:sp>
          <p:nvSpPr>
            <p:cNvPr id="186" name="Line 86"/>
            <p:cNvSpPr>
              <a:spLocks noChangeShapeType="1"/>
            </p:cNvSpPr>
            <p:nvPr/>
          </p:nvSpPr>
          <p:spPr bwMode="auto">
            <a:xfrm>
              <a:off x="4688" y="2834"/>
              <a:ext cx="0" cy="211"/>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87" name="Object 87"/>
            <p:cNvGraphicFramePr>
              <a:graphicFrameLocks noChangeAspect="1"/>
            </p:cNvGraphicFramePr>
            <p:nvPr/>
          </p:nvGraphicFramePr>
          <p:xfrm>
            <a:off x="4748" y="2930"/>
            <a:ext cx="167" cy="214"/>
          </p:xfrm>
          <a:graphic>
            <a:graphicData uri="http://schemas.openxmlformats.org/presentationml/2006/ole">
              <mc:AlternateContent xmlns:mc="http://schemas.openxmlformats.org/markup-compatibility/2006">
                <mc:Choice xmlns:v="urn:schemas-microsoft-com:vml" Requires="v">
                  <p:oleObj spid="_x0000_s2134" name="Equation" r:id="rId9" imgW="177480" imgH="228600" progId="Equation.DSMT4">
                    <p:embed/>
                  </p:oleObj>
                </mc:Choice>
                <mc:Fallback>
                  <p:oleObj name="Equation" r:id="rId9" imgW="177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8" y="2930"/>
                          <a:ext cx="167" cy="2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8" name="Group 96"/>
          <p:cNvGrpSpPr>
            <a:grpSpLocks/>
          </p:cNvGrpSpPr>
          <p:nvPr/>
        </p:nvGrpSpPr>
        <p:grpSpPr bwMode="auto">
          <a:xfrm>
            <a:off x="679738" y="1614880"/>
            <a:ext cx="363538" cy="382588"/>
            <a:chOff x="4420" y="2586"/>
            <a:chExt cx="229" cy="241"/>
          </a:xfrm>
        </p:grpSpPr>
        <p:sp>
          <p:nvSpPr>
            <p:cNvPr id="190" name="Line 89"/>
            <p:cNvSpPr>
              <a:spLocks noChangeShapeType="1"/>
            </p:cNvSpPr>
            <p:nvPr/>
          </p:nvSpPr>
          <p:spPr bwMode="auto">
            <a:xfrm rot="10800000">
              <a:off x="4649" y="2591"/>
              <a:ext cx="0" cy="236"/>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1" name="Object 90"/>
            <p:cNvGraphicFramePr>
              <a:graphicFrameLocks noChangeAspect="1"/>
            </p:cNvGraphicFramePr>
            <p:nvPr>
              <p:extLst>
                <p:ext uri="{D42A27DB-BD31-4B8C-83A1-F6EECF244321}">
                  <p14:modId xmlns:p14="http://schemas.microsoft.com/office/powerpoint/2010/main" val="1534586502"/>
                </p:ext>
              </p:extLst>
            </p:nvPr>
          </p:nvGraphicFramePr>
          <p:xfrm>
            <a:off x="4420" y="2586"/>
            <a:ext cx="179" cy="214"/>
          </p:xfrm>
          <a:graphic>
            <a:graphicData uri="http://schemas.openxmlformats.org/presentationml/2006/ole">
              <mc:AlternateContent xmlns:mc="http://schemas.openxmlformats.org/markup-compatibility/2006">
                <mc:Choice xmlns:v="urn:schemas-microsoft-com:vml" Requires="v">
                  <p:oleObj spid="_x0000_s2135" name="Equation" r:id="rId11" imgW="190440" imgH="228600" progId="Equation.DSMT4">
                    <p:embed/>
                  </p:oleObj>
                </mc:Choice>
                <mc:Fallback>
                  <p:oleObj name="Equation" r:id="rId11" imgW="19044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20" y="2586"/>
                          <a:ext cx="179" cy="214"/>
                        </a:xfrm>
                        <a:prstGeom prst="rect">
                          <a:avLst/>
                        </a:prstGeom>
                        <a:solidFill>
                          <a:schemeClr val="bg1"/>
                        </a:solidFill>
                        <a:ln w="9525">
                          <a:solidFill>
                            <a:schemeClr val="tx1"/>
                          </a:solidFill>
                          <a:miter lim="800000"/>
                          <a:headEnd/>
                          <a:tailEnd/>
                        </a:ln>
                        <a:effectLst/>
                        <a:extLst/>
                      </p:spPr>
                    </p:pic>
                  </p:oleObj>
                </mc:Fallback>
              </mc:AlternateContent>
            </a:graphicData>
          </a:graphic>
        </p:graphicFrame>
      </p:grpSp>
      <p:grpSp>
        <p:nvGrpSpPr>
          <p:cNvPr id="192" name="Group 99"/>
          <p:cNvGrpSpPr>
            <a:grpSpLocks/>
          </p:cNvGrpSpPr>
          <p:nvPr/>
        </p:nvGrpSpPr>
        <p:grpSpPr bwMode="auto">
          <a:xfrm>
            <a:off x="1100181" y="1912942"/>
            <a:ext cx="333375" cy="433388"/>
            <a:chOff x="4740" y="2649"/>
            <a:chExt cx="210" cy="273"/>
          </a:xfrm>
        </p:grpSpPr>
        <p:sp>
          <p:nvSpPr>
            <p:cNvPr id="193" name="Line 91"/>
            <p:cNvSpPr>
              <a:spLocks noChangeShapeType="1"/>
            </p:cNvSpPr>
            <p:nvPr/>
          </p:nvSpPr>
          <p:spPr bwMode="auto">
            <a:xfrm>
              <a:off x="4740" y="2830"/>
              <a:ext cx="0" cy="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5" name="Object 93"/>
            <p:cNvGraphicFramePr>
              <a:graphicFrameLocks noChangeAspect="1"/>
            </p:cNvGraphicFramePr>
            <p:nvPr>
              <p:extLst>
                <p:ext uri="{D42A27DB-BD31-4B8C-83A1-F6EECF244321}">
                  <p14:modId xmlns:p14="http://schemas.microsoft.com/office/powerpoint/2010/main" val="656438140"/>
                </p:ext>
              </p:extLst>
            </p:nvPr>
          </p:nvGraphicFramePr>
          <p:xfrm>
            <a:off x="4772" y="2649"/>
            <a:ext cx="178" cy="226"/>
          </p:xfrm>
          <a:graphic>
            <a:graphicData uri="http://schemas.openxmlformats.org/presentationml/2006/ole">
              <mc:AlternateContent xmlns:mc="http://schemas.openxmlformats.org/markup-compatibility/2006">
                <mc:Choice xmlns:v="urn:schemas-microsoft-com:vml" Requires="v">
                  <p:oleObj spid="_x0000_s2136" name="Equation" r:id="rId13" imgW="190440" imgH="241200" progId="Equation.DSMT4">
                    <p:embed/>
                  </p:oleObj>
                </mc:Choice>
                <mc:Fallback>
                  <p:oleObj name="Equation" r:id="rId13" imgW="19044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2" y="2649"/>
                          <a:ext cx="178" cy="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6" name="Group 95"/>
          <p:cNvGrpSpPr>
            <a:grpSpLocks/>
          </p:cNvGrpSpPr>
          <p:nvPr/>
        </p:nvGrpSpPr>
        <p:grpSpPr bwMode="auto">
          <a:xfrm>
            <a:off x="3548777" y="2490787"/>
            <a:ext cx="360363" cy="492125"/>
            <a:chOff x="4688" y="2834"/>
            <a:chExt cx="227" cy="310"/>
          </a:xfrm>
        </p:grpSpPr>
        <p:sp>
          <p:nvSpPr>
            <p:cNvPr id="197" name="Line 86"/>
            <p:cNvSpPr>
              <a:spLocks noChangeShapeType="1"/>
            </p:cNvSpPr>
            <p:nvPr/>
          </p:nvSpPr>
          <p:spPr bwMode="auto">
            <a:xfrm>
              <a:off x="4688" y="2834"/>
              <a:ext cx="0" cy="211"/>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8" name="Object 87"/>
            <p:cNvGraphicFramePr>
              <a:graphicFrameLocks noChangeAspect="1"/>
            </p:cNvGraphicFramePr>
            <p:nvPr/>
          </p:nvGraphicFramePr>
          <p:xfrm>
            <a:off x="4748" y="2930"/>
            <a:ext cx="167" cy="214"/>
          </p:xfrm>
          <a:graphic>
            <a:graphicData uri="http://schemas.openxmlformats.org/presentationml/2006/ole">
              <mc:AlternateContent xmlns:mc="http://schemas.openxmlformats.org/markup-compatibility/2006">
                <mc:Choice xmlns:v="urn:schemas-microsoft-com:vml" Requires="v">
                  <p:oleObj spid="_x0000_s2137" name="Equation" r:id="rId15" imgW="177480" imgH="228600" progId="Equation.DSMT4">
                    <p:embed/>
                  </p:oleObj>
                </mc:Choice>
                <mc:Fallback>
                  <p:oleObj name="Equation" r:id="rId15" imgW="177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8" y="2930"/>
                          <a:ext cx="167" cy="2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9" name="Group 96"/>
          <p:cNvGrpSpPr>
            <a:grpSpLocks/>
          </p:cNvGrpSpPr>
          <p:nvPr/>
        </p:nvGrpSpPr>
        <p:grpSpPr bwMode="auto">
          <a:xfrm>
            <a:off x="3113802" y="2473325"/>
            <a:ext cx="374650" cy="406400"/>
            <a:chOff x="4414" y="2823"/>
            <a:chExt cx="236" cy="256"/>
          </a:xfrm>
        </p:grpSpPr>
        <p:sp>
          <p:nvSpPr>
            <p:cNvPr id="200" name="Line 88"/>
            <p:cNvSpPr>
              <a:spLocks noChangeShapeType="1"/>
            </p:cNvSpPr>
            <p:nvPr/>
          </p:nvSpPr>
          <p:spPr bwMode="auto">
            <a:xfrm>
              <a:off x="4650" y="2843"/>
              <a:ext cx="0" cy="236"/>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1" name="Object 90"/>
            <p:cNvGraphicFramePr>
              <a:graphicFrameLocks noChangeAspect="1"/>
            </p:cNvGraphicFramePr>
            <p:nvPr/>
          </p:nvGraphicFramePr>
          <p:xfrm>
            <a:off x="4414" y="2823"/>
            <a:ext cx="179" cy="214"/>
          </p:xfrm>
          <a:graphic>
            <a:graphicData uri="http://schemas.openxmlformats.org/presentationml/2006/ole">
              <mc:AlternateContent xmlns:mc="http://schemas.openxmlformats.org/markup-compatibility/2006">
                <mc:Choice xmlns:v="urn:schemas-microsoft-com:vml" Requires="v">
                  <p:oleObj spid="_x0000_s2138" name="Equation" r:id="rId16" imgW="190440" imgH="228600" progId="Equation.DSMT4">
                    <p:embed/>
                  </p:oleObj>
                </mc:Choice>
                <mc:Fallback>
                  <p:oleObj name="Equation" r:id="rId16" imgW="19044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4" y="2823"/>
                          <a:ext cx="179" cy="2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2" name="Group 99"/>
          <p:cNvGrpSpPr>
            <a:grpSpLocks/>
          </p:cNvGrpSpPr>
          <p:nvPr/>
        </p:nvGrpSpPr>
        <p:grpSpPr bwMode="auto">
          <a:xfrm>
            <a:off x="3537377" y="1523206"/>
            <a:ext cx="327025" cy="712788"/>
            <a:chOff x="4738" y="2364"/>
            <a:chExt cx="206" cy="449"/>
          </a:xfrm>
        </p:grpSpPr>
        <p:sp>
          <p:nvSpPr>
            <p:cNvPr id="204" name="Line 92"/>
            <p:cNvSpPr>
              <a:spLocks noChangeShapeType="1"/>
            </p:cNvSpPr>
            <p:nvPr/>
          </p:nvSpPr>
          <p:spPr bwMode="auto">
            <a:xfrm rot="10800000">
              <a:off x="4738" y="2364"/>
              <a:ext cx="0" cy="44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05" name="Object 93"/>
            <p:cNvGraphicFramePr>
              <a:graphicFrameLocks noChangeAspect="1"/>
            </p:cNvGraphicFramePr>
            <p:nvPr/>
          </p:nvGraphicFramePr>
          <p:xfrm>
            <a:off x="4766" y="2478"/>
            <a:ext cx="178" cy="226"/>
          </p:xfrm>
          <a:graphic>
            <a:graphicData uri="http://schemas.openxmlformats.org/presentationml/2006/ole">
              <mc:AlternateContent xmlns:mc="http://schemas.openxmlformats.org/markup-compatibility/2006">
                <mc:Choice xmlns:v="urn:schemas-microsoft-com:vml" Requires="v">
                  <p:oleObj spid="_x0000_s2139" name="Equation" r:id="rId17" imgW="190440" imgH="241200" progId="Equation.DSMT4">
                    <p:embed/>
                  </p:oleObj>
                </mc:Choice>
                <mc:Fallback>
                  <p:oleObj name="Equation" r:id="rId17" imgW="190440" imgH="241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6" y="2478"/>
                          <a:ext cx="178" cy="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06" name="TextBox 205"/>
              <p:cNvSpPr txBox="1"/>
              <p:nvPr/>
            </p:nvSpPr>
            <p:spPr>
              <a:xfrm>
                <a:off x="2771800" y="914117"/>
                <a:ext cx="2591927"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d>
                        <m:dPr>
                          <m:ctrlPr>
                            <a:rPr lang="el-GR" b="0" i="1" smtClean="0">
                              <a:solidFill>
                                <a:srgbClr val="0000FF"/>
                              </a:solidFill>
                              <a:latin typeface="Cambria Math"/>
                              <a:ea typeface="Cambria Math"/>
                            </a:rPr>
                          </m:ctrlPr>
                        </m:dPr>
                        <m:e>
                          <m:r>
                            <a:rPr lang="en-US" b="0" i="1" smtClean="0">
                              <a:solidFill>
                                <a:srgbClr val="0000FF"/>
                              </a:solidFill>
                              <a:latin typeface="Cambria Math"/>
                              <a:ea typeface="Cambria Math"/>
                            </a:rPr>
                            <m:t>1+</m:t>
                          </m:r>
                          <m:r>
                            <a:rPr lang="en-US" b="0" i="1" smtClean="0">
                              <a:solidFill>
                                <a:srgbClr val="FF0000"/>
                              </a:solidFill>
                              <a:latin typeface="Cambria Math"/>
                              <a:ea typeface="Cambria Math"/>
                            </a:rPr>
                            <m:t>𝑎</m:t>
                          </m:r>
                          <m:f>
                            <m:fPr>
                              <m:ctrlPr>
                                <a:rPr lang="en-US" b="0" i="1" smtClean="0">
                                  <a:solidFill>
                                    <a:srgbClr val="0000FF"/>
                                  </a:solidFill>
                                  <a:latin typeface="Cambria Math"/>
                                  <a:ea typeface="Cambria Math"/>
                                </a:rPr>
                              </m:ctrlPr>
                            </m:fPr>
                            <m:num>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e>
                      </m:d>
                    </m:oMath>
                  </m:oMathPara>
                </a14:m>
                <a:endParaRPr lang="en-US" dirty="0">
                  <a:solidFill>
                    <a:srgbClr val="0000FF"/>
                  </a:solidFill>
                </a:endParaRPr>
              </a:p>
            </p:txBody>
          </p:sp>
        </mc:Choice>
        <mc:Fallback xmlns="">
          <p:sp>
            <p:nvSpPr>
              <p:cNvPr id="206" name="TextBox 205"/>
              <p:cNvSpPr txBox="1">
                <a:spLocks noRot="1" noChangeAspect="1" noMove="1" noResize="1" noEditPoints="1" noAdjustHandles="1" noChangeArrowheads="1" noChangeShapeType="1" noTextEdit="1"/>
              </p:cNvSpPr>
              <p:nvPr/>
            </p:nvSpPr>
            <p:spPr>
              <a:xfrm>
                <a:off x="2771800" y="914117"/>
                <a:ext cx="2591927" cy="714683"/>
              </a:xfrm>
              <a:prstGeom prst="rect">
                <a:avLst/>
              </a:prstGeom>
              <a:blipFill rotWithShape="1">
                <a:blip r:embed="rId18"/>
                <a:stretch>
                  <a:fillRect/>
                </a:stretch>
              </a:blipFill>
            </p:spPr>
            <p:txBody>
              <a:bodyPr/>
              <a:lstStyle/>
              <a:p>
                <a:r>
                  <a:rPr lang="en-US">
                    <a:noFill/>
                  </a:rPr>
                  <a:t> </a:t>
                </a:r>
              </a:p>
            </p:txBody>
          </p:sp>
        </mc:Fallback>
      </mc:AlternateContent>
      <p:sp>
        <p:nvSpPr>
          <p:cNvPr id="158" name="Slide Number Placeholder 22"/>
          <p:cNvSpPr>
            <a:spLocks noGrp="1"/>
          </p:cNvSpPr>
          <p:nvPr>
            <p:ph type="sldNum" sz="quarter" idx="12"/>
          </p:nvPr>
        </p:nvSpPr>
        <p:spPr>
          <a:xfrm>
            <a:off x="6553200" y="6245225"/>
            <a:ext cx="2133600" cy="476250"/>
          </a:xfrm>
        </p:spPr>
        <p:txBody>
          <a:bodyPr/>
          <a:lstStyle/>
          <a:p>
            <a:pPr>
              <a:defRPr/>
            </a:pPr>
            <a:fld id="{1B820114-825E-4443-91D2-63B75780DDE3}" type="slidenum">
              <a:rPr lang="de-DE" smtClean="0"/>
              <a:pPr>
                <a:defRPr/>
              </a:pPr>
              <a:t>10</a:t>
            </a:fld>
            <a:endParaRPr lang="de-DE"/>
          </a:p>
        </p:txBody>
      </p:sp>
      <p:sp>
        <p:nvSpPr>
          <p:cNvPr id="159" name="Oval 141"/>
          <p:cNvSpPr>
            <a:spLocks noChangeAspect="1" noChangeArrowheads="1"/>
          </p:cNvSpPr>
          <p:nvPr/>
        </p:nvSpPr>
        <p:spPr bwMode="auto">
          <a:xfrm>
            <a:off x="3450016" y="2276872"/>
            <a:ext cx="152400" cy="1524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60" name="Oval 141"/>
          <p:cNvSpPr>
            <a:spLocks noChangeAspect="1" noChangeArrowheads="1"/>
          </p:cNvSpPr>
          <p:nvPr/>
        </p:nvSpPr>
        <p:spPr bwMode="auto">
          <a:xfrm>
            <a:off x="967076" y="2032402"/>
            <a:ext cx="152400" cy="1524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93444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69" name="Gruppieren 17"/>
          <p:cNvGrpSpPr/>
          <p:nvPr/>
        </p:nvGrpSpPr>
        <p:grpSpPr>
          <a:xfrm>
            <a:off x="118750" y="4023539"/>
            <a:ext cx="7920880" cy="2592288"/>
            <a:chOff x="683568" y="1844824"/>
            <a:chExt cx="7920880" cy="2592288"/>
          </a:xfrm>
        </p:grpSpPr>
        <p:sp>
          <p:nvSpPr>
            <p:cNvPr id="170" name="Textfeld 6"/>
            <p:cNvSpPr txBox="1"/>
            <p:nvPr/>
          </p:nvSpPr>
          <p:spPr>
            <a:xfrm>
              <a:off x="827584" y="3717032"/>
              <a:ext cx="1296144" cy="338554"/>
            </a:xfrm>
            <a:prstGeom prst="rect">
              <a:avLst/>
            </a:prstGeom>
            <a:solidFill>
              <a:schemeClr val="bg1"/>
            </a:solidFill>
          </p:spPr>
          <p:txBody>
            <a:bodyPr wrap="square" rtlCol="0">
              <a:spAutoFit/>
            </a:bodyPr>
            <a:lstStyle/>
            <a:p>
              <a:endParaRPr lang="de-DE" sz="1600"/>
            </a:p>
          </p:txBody>
        </p:sp>
        <p:sp>
          <p:nvSpPr>
            <p:cNvPr id="171" name="Textfeld 7"/>
            <p:cNvSpPr txBox="1"/>
            <p:nvPr/>
          </p:nvSpPr>
          <p:spPr>
            <a:xfrm>
              <a:off x="899592" y="3717032"/>
              <a:ext cx="1296144" cy="276999"/>
            </a:xfrm>
            <a:prstGeom prst="rect">
              <a:avLst/>
            </a:prstGeom>
            <a:solidFill>
              <a:schemeClr val="bg1"/>
            </a:solidFill>
          </p:spPr>
          <p:txBody>
            <a:bodyPr wrap="square" rtlCol="0">
              <a:spAutoFit/>
            </a:bodyPr>
            <a:lstStyle/>
            <a:p>
              <a:r>
                <a:rPr lang="de-DE" sz="1200" b="1" smtClean="0">
                  <a:latin typeface="Arial" pitchFamily="34" charset="0"/>
                  <a:cs typeface="Arial" pitchFamily="34" charset="0"/>
                </a:rPr>
                <a:t>Cryostat</a:t>
              </a:r>
              <a:endParaRPr lang="de-DE" sz="1200" b="1">
                <a:latin typeface="Arial" pitchFamily="34" charset="0"/>
                <a:cs typeface="Arial" pitchFamily="34" charset="0"/>
              </a:endParaRPr>
            </a:p>
          </p:txBody>
        </p:sp>
        <p:sp>
          <p:nvSpPr>
            <p:cNvPr id="172" name="Rechteck 8"/>
            <p:cNvSpPr/>
            <p:nvPr/>
          </p:nvSpPr>
          <p:spPr>
            <a:xfrm>
              <a:off x="2267744" y="1926124"/>
              <a:ext cx="2520280" cy="323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73" name="Gruppieren 24"/>
            <p:cNvGrpSpPr/>
            <p:nvPr/>
          </p:nvGrpSpPr>
          <p:grpSpPr>
            <a:xfrm>
              <a:off x="683568" y="1844824"/>
              <a:ext cx="7920880" cy="2592288"/>
              <a:chOff x="611560" y="980728"/>
              <a:chExt cx="7920880" cy="2592288"/>
            </a:xfrm>
          </p:grpSpPr>
          <p:pic>
            <p:nvPicPr>
              <p:cNvPr id="175" name="Picture 2" descr="C:\Users\Eva\Desktop\Bastian\e18361bca7.png"/>
              <p:cNvPicPr>
                <a:picLocks noChangeAspect="1" noChangeArrowheads="1"/>
              </p:cNvPicPr>
              <p:nvPr/>
            </p:nvPicPr>
            <p:blipFill>
              <a:blip r:embed="rId3" cstate="print"/>
              <a:srcRect/>
              <a:stretch>
                <a:fillRect/>
              </a:stretch>
            </p:blipFill>
            <p:spPr bwMode="auto">
              <a:xfrm>
                <a:off x="611560" y="980728"/>
                <a:ext cx="7776864" cy="2592288"/>
              </a:xfrm>
              <a:prstGeom prst="rect">
                <a:avLst/>
              </a:prstGeom>
              <a:noFill/>
            </p:spPr>
          </p:pic>
          <p:sp>
            <p:nvSpPr>
              <p:cNvPr id="176" name="Rechteck 16"/>
              <p:cNvSpPr/>
              <p:nvPr/>
            </p:nvSpPr>
            <p:spPr>
              <a:xfrm>
                <a:off x="6623720" y="3356992"/>
                <a:ext cx="190872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4" name="Rechteck 13"/>
            <p:cNvSpPr/>
            <p:nvPr/>
          </p:nvSpPr>
          <p:spPr>
            <a:xfrm>
              <a:off x="2483768" y="1916832"/>
              <a:ext cx="208823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222" name="Group 9221"/>
          <p:cNvGrpSpPr/>
          <p:nvPr/>
        </p:nvGrpSpPr>
        <p:grpSpPr>
          <a:xfrm>
            <a:off x="5465299" y="1775290"/>
            <a:ext cx="3575474" cy="1038225"/>
            <a:chOff x="5465299" y="1718195"/>
            <a:chExt cx="3575474" cy="1038225"/>
          </a:xfrm>
        </p:grpSpPr>
        <p:sp>
          <p:nvSpPr>
            <p:cNvPr id="9363" name="TextBox 13"/>
            <p:cNvSpPr txBox="1">
              <a:spLocks noChangeArrowheads="1"/>
            </p:cNvSpPr>
            <p:nvPr/>
          </p:nvSpPr>
          <p:spPr bwMode="auto">
            <a:xfrm>
              <a:off x="5465299" y="1883531"/>
              <a:ext cx="1317398" cy="646331"/>
            </a:xfrm>
            <a:prstGeom prst="rect">
              <a:avLst/>
            </a:prstGeom>
            <a:noFill/>
            <a:ln w="9525">
              <a:noFill/>
              <a:miter lim="800000"/>
              <a:headEnd/>
              <a:tailEnd/>
            </a:ln>
          </p:spPr>
          <p:txBody>
            <a:bodyPr wrap="square">
              <a:spAutoFit/>
            </a:bodyPr>
            <a:lstStyle/>
            <a:p>
              <a:r>
                <a:rPr lang="en-GB" dirty="0">
                  <a:cs typeface="Arial" pitchFamily="34" charset="0"/>
                </a:rPr>
                <a:t>MAC-E filter (“</a:t>
              </a:r>
              <a:r>
                <a:rPr lang="en-GB" dirty="0" err="1">
                  <a:cs typeface="Arial" pitchFamily="34" charset="0"/>
                </a:rPr>
                <a:t>aSPECT</a:t>
              </a:r>
              <a:r>
                <a:rPr lang="en-GB" dirty="0">
                  <a:cs typeface="Arial" pitchFamily="34" charset="0"/>
                </a:rPr>
                <a:t>”)</a:t>
              </a:r>
            </a:p>
          </p:txBody>
        </p:sp>
        <p:pic>
          <p:nvPicPr>
            <p:cNvPr id="9364" name="Picture 5"/>
            <p:cNvPicPr>
              <a:picLocks noChangeAspect="1" noChangeArrowheads="1"/>
            </p:cNvPicPr>
            <p:nvPr/>
          </p:nvPicPr>
          <p:blipFill>
            <a:blip r:embed="rId4" cstate="print"/>
            <a:srcRect/>
            <a:stretch>
              <a:fillRect/>
            </a:stretch>
          </p:blipFill>
          <p:spPr bwMode="auto">
            <a:xfrm>
              <a:off x="6782696" y="1718195"/>
              <a:ext cx="2258077" cy="1038225"/>
            </a:xfrm>
            <a:prstGeom prst="rect">
              <a:avLst/>
            </a:prstGeom>
            <a:noFill/>
            <a:ln w="9525">
              <a:noFill/>
              <a:miter lim="800000"/>
              <a:headEnd/>
              <a:tailEnd/>
            </a:ln>
          </p:spPr>
        </p:pic>
      </p:grpSp>
      <p:grpSp>
        <p:nvGrpSpPr>
          <p:cNvPr id="41" name="Group 150"/>
          <p:cNvGrpSpPr>
            <a:grpSpLocks/>
          </p:cNvGrpSpPr>
          <p:nvPr/>
        </p:nvGrpSpPr>
        <p:grpSpPr bwMode="auto">
          <a:xfrm>
            <a:off x="5732485" y="2896798"/>
            <a:ext cx="2957226" cy="917129"/>
            <a:chOff x="909230" y="1303849"/>
            <a:chExt cx="2957226" cy="916710"/>
          </a:xfrm>
          <a:noFill/>
        </p:grpSpPr>
        <p:pic>
          <p:nvPicPr>
            <p:cNvPr id="924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52905" y="1303849"/>
              <a:ext cx="813551" cy="916710"/>
            </a:xfrm>
            <a:prstGeom prst="rect">
              <a:avLst/>
            </a:prstGeom>
            <a:grpFill/>
            <a:ln w="9525">
              <a:noFill/>
              <a:miter lim="800000"/>
              <a:headEnd/>
              <a:tailEnd/>
            </a:ln>
          </p:spPr>
        </p:pic>
        <p:sp>
          <p:nvSpPr>
            <p:cNvPr id="9247" name="TextBox 138"/>
            <p:cNvSpPr txBox="1">
              <a:spLocks noChangeArrowheads="1"/>
            </p:cNvSpPr>
            <p:nvPr/>
          </p:nvSpPr>
          <p:spPr bwMode="auto">
            <a:xfrm>
              <a:off x="909230" y="1396642"/>
              <a:ext cx="1685940" cy="646036"/>
            </a:xfrm>
            <a:prstGeom prst="rect">
              <a:avLst/>
            </a:prstGeom>
            <a:grpFill/>
            <a:ln w="9525">
              <a:noFill/>
              <a:miter lim="800000"/>
              <a:headEnd/>
              <a:tailEnd/>
            </a:ln>
          </p:spPr>
          <p:txBody>
            <a:bodyPr>
              <a:spAutoFit/>
            </a:bodyPr>
            <a:lstStyle/>
            <a:p>
              <a:r>
                <a:rPr lang="en-GB" dirty="0" smtClean="0">
                  <a:cs typeface="Arial" pitchFamily="34" charset="0"/>
                </a:rPr>
                <a:t>R×B spectrometer</a:t>
              </a:r>
              <a:endParaRPr lang="en-GB" dirty="0">
                <a:cs typeface="Arial" pitchFamily="34" charset="0"/>
              </a:endParaRPr>
            </a:p>
          </p:txBody>
        </p:sp>
      </p:grpSp>
      <p:sp>
        <p:nvSpPr>
          <p:cNvPr id="151" name="Rechteck 150"/>
          <p:cNvSpPr/>
          <p:nvPr/>
        </p:nvSpPr>
        <p:spPr>
          <a:xfrm>
            <a:off x="7388379" y="4947041"/>
            <a:ext cx="129614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atin typeface="Arial" pitchFamily="34" charset="0"/>
                <a:cs typeface="Arial" pitchFamily="34" charset="0"/>
              </a:rPr>
              <a:t>User</a:t>
            </a:r>
          </a:p>
          <a:p>
            <a:pPr algn="ctr"/>
            <a:r>
              <a:rPr lang="de-DE" dirty="0" smtClean="0">
                <a:latin typeface="Arial" pitchFamily="34" charset="0"/>
                <a:cs typeface="Arial" pitchFamily="34" charset="0"/>
              </a:rPr>
              <a:t>System</a:t>
            </a:r>
            <a:endParaRPr lang="de-DE" dirty="0">
              <a:latin typeface="Arial" pitchFamily="34" charset="0"/>
              <a:cs typeface="Arial" pitchFamily="34" charset="0"/>
            </a:endParaRPr>
          </a:p>
        </p:txBody>
      </p:sp>
      <p:sp>
        <p:nvSpPr>
          <p:cNvPr id="148" name="Foliennummernplatzhalter 147"/>
          <p:cNvSpPr>
            <a:spLocks noGrp="1"/>
          </p:cNvSpPr>
          <p:nvPr>
            <p:ph type="sldNum" sz="quarter" idx="12"/>
          </p:nvPr>
        </p:nvSpPr>
        <p:spPr/>
        <p:txBody>
          <a:bodyPr/>
          <a:lstStyle/>
          <a:p>
            <a:fld id="{3DBB7CE1-1F67-4DBD-80F9-7F87C6A53800}" type="slidenum">
              <a:rPr lang="de-DE" smtClean="0">
                <a:latin typeface="Arial" pitchFamily="34" charset="0"/>
                <a:cs typeface="Arial" pitchFamily="34" charset="0"/>
              </a:rPr>
              <a:pPr/>
              <a:t>11</a:t>
            </a:fld>
            <a:endParaRPr lang="de-DE">
              <a:latin typeface="Arial" pitchFamily="34" charset="0"/>
              <a:cs typeface="Arial" pitchFamily="34" charset="0"/>
            </a:endParaRPr>
          </a:p>
        </p:txBody>
      </p:sp>
      <p:sp>
        <p:nvSpPr>
          <p:cNvPr id="160" name="Textfeld 159"/>
          <p:cNvSpPr txBox="1"/>
          <p:nvPr/>
        </p:nvSpPr>
        <p:spPr>
          <a:xfrm>
            <a:off x="7927455" y="3746540"/>
            <a:ext cx="1113318" cy="276999"/>
          </a:xfrm>
          <a:prstGeom prst="rect">
            <a:avLst/>
          </a:prstGeom>
          <a:noFill/>
        </p:spPr>
        <p:txBody>
          <a:bodyPr wrap="none" rtlCol="0">
            <a:spAutoFit/>
          </a:bodyPr>
          <a:lstStyle/>
          <a:p>
            <a:r>
              <a:rPr lang="de-DE" sz="1200" dirty="0" smtClean="0">
                <a:cs typeface="Arial" pitchFamily="34" charset="0"/>
              </a:rPr>
              <a:t>G. Konrad, SMI</a:t>
            </a:r>
            <a:endParaRPr lang="de-DE" sz="1200" dirty="0">
              <a:cs typeface="Arial" pitchFamily="34" charset="0"/>
            </a:endParaRPr>
          </a:p>
        </p:txBody>
      </p:sp>
      <p:sp>
        <p:nvSpPr>
          <p:cNvPr id="153"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dirty="0" smtClean="0">
                <a:cs typeface="Times New Roman" pitchFamily="18" charset="0"/>
              </a:rPr>
              <a:t>The PERC facility @ FRM II</a:t>
            </a:r>
            <a:endParaRPr lang="en-US" sz="2800" dirty="0">
              <a:cs typeface="Times New Roman" pitchFamily="18" charset="0"/>
            </a:endParaRPr>
          </a:p>
        </p:txBody>
      </p:sp>
      <p:sp>
        <p:nvSpPr>
          <p:cNvPr id="9216" name="Right Brace 9215"/>
          <p:cNvSpPr/>
          <p:nvPr/>
        </p:nvSpPr>
        <p:spPr>
          <a:xfrm rot="16200000">
            <a:off x="7947650" y="3498812"/>
            <a:ext cx="186205" cy="153541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23" name="Group 9222"/>
          <p:cNvGrpSpPr/>
          <p:nvPr/>
        </p:nvGrpSpPr>
        <p:grpSpPr>
          <a:xfrm>
            <a:off x="5552497" y="899100"/>
            <a:ext cx="3453167" cy="923330"/>
            <a:chOff x="5552497" y="815975"/>
            <a:chExt cx="3453167" cy="923330"/>
          </a:xfrm>
        </p:grpSpPr>
        <p:grpSp>
          <p:nvGrpSpPr>
            <p:cNvPr id="155" name="Group 149"/>
            <p:cNvGrpSpPr>
              <a:grpSpLocks/>
            </p:cNvGrpSpPr>
            <p:nvPr/>
          </p:nvGrpSpPr>
          <p:grpSpPr bwMode="auto">
            <a:xfrm>
              <a:off x="5552497" y="815975"/>
              <a:ext cx="1494181" cy="923330"/>
              <a:chOff x="1382383" y="2480609"/>
              <a:chExt cx="1494227" cy="923641"/>
            </a:xfrm>
          </p:grpSpPr>
          <p:sp>
            <p:nvSpPr>
              <p:cNvPr id="164" name="TextBox 139"/>
              <p:cNvSpPr txBox="1">
                <a:spLocks noChangeArrowheads="1"/>
              </p:cNvSpPr>
              <p:nvPr/>
            </p:nvSpPr>
            <p:spPr bwMode="auto">
              <a:xfrm>
                <a:off x="1382383" y="2480609"/>
                <a:ext cx="1143035" cy="923641"/>
              </a:xfrm>
              <a:prstGeom prst="rect">
                <a:avLst/>
              </a:prstGeom>
              <a:noFill/>
              <a:ln w="9525">
                <a:noFill/>
                <a:miter lim="800000"/>
                <a:headEnd/>
                <a:tailEnd/>
              </a:ln>
            </p:spPr>
            <p:txBody>
              <a:bodyPr wrap="square">
                <a:spAutoFit/>
              </a:bodyPr>
              <a:lstStyle/>
              <a:p>
                <a:r>
                  <a:rPr lang="en-US" dirty="0" smtClean="0">
                    <a:cs typeface="Arial" pitchFamily="34" charset="0"/>
                  </a:rPr>
                  <a:t>Electron or proton detector</a:t>
                </a:r>
              </a:p>
            </p:txBody>
          </p:sp>
          <p:grpSp>
            <p:nvGrpSpPr>
              <p:cNvPr id="165" name="Group 146"/>
              <p:cNvGrpSpPr>
                <a:grpSpLocks/>
              </p:cNvGrpSpPr>
              <p:nvPr/>
            </p:nvGrpSpPr>
            <p:grpSpPr bwMode="auto">
              <a:xfrm>
                <a:off x="2733731" y="2553400"/>
                <a:ext cx="142879" cy="610174"/>
                <a:chOff x="2124131" y="2591500"/>
                <a:chExt cx="142879" cy="610174"/>
              </a:xfrm>
            </p:grpSpPr>
            <p:sp>
              <p:nvSpPr>
                <p:cNvPr id="166" name="Rectangle 165"/>
                <p:cNvSpPr/>
                <p:nvPr/>
              </p:nvSpPr>
              <p:spPr>
                <a:xfrm>
                  <a:off x="2124131" y="2591500"/>
                  <a:ext cx="142879" cy="570106"/>
                </a:xfrm>
                <a:prstGeom prst="rect">
                  <a:avLst/>
                </a:prstGeom>
                <a:solidFill>
                  <a:schemeClr val="tx2">
                    <a:lumMod val="60000"/>
                    <a:lumOff val="40000"/>
                    <a:alpha val="84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pitchFamily="34" charset="0"/>
                    <a:cs typeface="Arial" pitchFamily="34" charset="0"/>
                  </a:endParaRPr>
                </a:p>
              </p:txBody>
            </p:sp>
            <p:sp>
              <p:nvSpPr>
                <p:cNvPr id="167" name="Rectangle 166"/>
                <p:cNvSpPr/>
                <p:nvPr/>
              </p:nvSpPr>
              <p:spPr>
                <a:xfrm>
                  <a:off x="2133656" y="2631568"/>
                  <a:ext cx="71440" cy="570106"/>
                </a:xfrm>
                <a:prstGeom prst="rect">
                  <a:avLst/>
                </a:prstGeom>
                <a:solidFill>
                  <a:schemeClr val="accent1">
                    <a:lumMod val="20000"/>
                    <a:lumOff val="80000"/>
                    <a:alpha val="7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pitchFamily="34" charset="0"/>
                    <a:cs typeface="Arial" pitchFamily="34" charset="0"/>
                  </a:endParaRPr>
                </a:p>
              </p:txBody>
            </p:sp>
          </p:grpSp>
        </p:grpSp>
        <p:sp>
          <p:nvSpPr>
            <p:cNvPr id="168" name="Textfeld 153"/>
            <p:cNvSpPr txBox="1"/>
            <p:nvPr/>
          </p:nvSpPr>
          <p:spPr>
            <a:xfrm>
              <a:off x="7386375" y="928796"/>
              <a:ext cx="1619289" cy="646331"/>
            </a:xfrm>
            <a:prstGeom prst="rect">
              <a:avLst/>
            </a:prstGeom>
            <a:noFill/>
          </p:spPr>
          <p:txBody>
            <a:bodyPr wrap="none" rtlCol="0">
              <a:spAutoFit/>
            </a:bodyPr>
            <a:lstStyle/>
            <a:p>
              <a:r>
                <a:rPr lang="de-DE" dirty="0" smtClean="0">
                  <a:cs typeface="Arial" pitchFamily="34" charset="0"/>
                </a:rPr>
                <a:t>Scintillator (e-),</a:t>
              </a:r>
            </a:p>
            <a:p>
              <a:r>
                <a:rPr lang="de-DE" dirty="0" smtClean="0">
                  <a:cs typeface="Arial" pitchFamily="34" charset="0"/>
                </a:rPr>
                <a:t>Silicon, …</a:t>
              </a:r>
              <a:endParaRPr lang="de-DE" dirty="0">
                <a:cs typeface="Arial" pitchFamily="34" charset="0"/>
              </a:endParaRPr>
            </a:p>
          </p:txBody>
        </p:sp>
      </p:grpSp>
      <p:sp>
        <p:nvSpPr>
          <p:cNvPr id="9221" name="Rectangle 9220"/>
          <p:cNvSpPr/>
          <p:nvPr/>
        </p:nvSpPr>
        <p:spPr>
          <a:xfrm>
            <a:off x="7163268" y="5975432"/>
            <a:ext cx="705494" cy="273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7" name="Textfeld 18"/>
              <p:cNvSpPr txBox="1"/>
              <p:nvPr/>
            </p:nvSpPr>
            <p:spPr>
              <a:xfrm>
                <a:off x="144015" y="986209"/>
                <a:ext cx="5408481" cy="3011594"/>
              </a:xfrm>
              <a:prstGeom prst="rect">
                <a:avLst/>
              </a:prstGeom>
              <a:noFill/>
            </p:spPr>
            <p:txBody>
              <a:bodyPr wrap="square" rtlCol="0">
                <a:spAutoFit/>
              </a:bodyPr>
              <a:lstStyle/>
              <a:p>
                <a:r>
                  <a:rPr lang="de-DE" b="1" dirty="0" smtClean="0"/>
                  <a:t> PERC facility: </a:t>
                </a:r>
              </a:p>
              <a:p>
                <a:pPr marL="285750" indent="-285750">
                  <a:buFont typeface="Arial" panose="020B0604020202020204" pitchFamily="34" charset="0"/>
                  <a:buChar char="•"/>
                </a:pPr>
                <a:r>
                  <a:rPr lang="de-DE" dirty="0" smtClean="0"/>
                  <a:t>Active  decay volume in a 8 m long neutron guide</a:t>
                </a:r>
              </a:p>
              <a:p>
                <a:pPr marL="285750" indent="-285750">
                  <a:buFont typeface="Arial" panose="020B0604020202020204" pitchFamily="34" charset="0"/>
                  <a:buChar char="•"/>
                </a:pPr>
                <a:r>
                  <a:rPr lang="de-DE" dirty="0" smtClean="0"/>
                  <a:t>e,p selector is magnetic Filter: phase space, systematics</a:t>
                </a:r>
              </a:p>
              <a:p>
                <a:pPr marL="285750" indent="-285750">
                  <a:buFont typeface="Arial" panose="020B0604020202020204" pitchFamily="34" charset="0"/>
                  <a:buChar char="•"/>
                </a:pPr>
                <a:r>
                  <a:rPr lang="de-DE" dirty="0" smtClean="0"/>
                  <a:t>PERC can be coupled with various spectrometers</a:t>
                </a:r>
              </a:p>
              <a:p>
                <a:pPr marL="285750" indent="-285750">
                  <a:buFont typeface="Arial" panose="020B0604020202020204" pitchFamily="34" charset="0"/>
                  <a:buChar char="•"/>
                </a:pPr>
                <a:r>
                  <a:rPr lang="de-DE" dirty="0" smtClean="0"/>
                  <a:t>PERC Magnet delivery planned for fall 2017  </a:t>
                </a:r>
              </a:p>
              <a:p>
                <a:pPr marL="285750" indent="-285750">
                  <a:buFont typeface="Arial" panose="020B0604020202020204" pitchFamily="34" charset="0"/>
                  <a:buChar char="•"/>
                </a:pPr>
                <a:r>
                  <a:rPr lang="de-DE" dirty="0" smtClean="0"/>
                  <a:t>Goal for beta asymmetry </a:t>
                </a:r>
                <a14:m>
                  <m:oMath xmlns:m="http://schemas.openxmlformats.org/officeDocument/2006/math">
                    <m:r>
                      <a:rPr lang="en-US" b="0" i="1" smtClean="0">
                        <a:latin typeface="Cambria Math"/>
                      </a:rPr>
                      <m:t>𝐴</m:t>
                    </m:r>
                  </m:oMath>
                </a14:m>
                <a:r>
                  <a:rPr lang="de-DE" dirty="0" smtClean="0"/>
                  <a:t>:</a:t>
                </a:r>
              </a:p>
              <a:p>
                <a:pPr algn="ct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m:rPr>
                              <m:sty m:val="p"/>
                            </m:rPr>
                            <a:rPr lang="en-US" b="0" i="0" smtClean="0">
                              <a:latin typeface="Cambria Math"/>
                            </a:rPr>
                            <m:t>Δ</m:t>
                          </m:r>
                          <m:r>
                            <a:rPr lang="en-US" b="0" i="1" smtClean="0">
                              <a:latin typeface="Cambria Math"/>
                            </a:rPr>
                            <m:t>𝐴</m:t>
                          </m:r>
                        </m:num>
                        <m:den>
                          <m:r>
                            <a:rPr lang="en-US" b="0" i="1" smtClean="0">
                              <a:latin typeface="Cambria Math"/>
                            </a:rPr>
                            <m:t>𝐴</m:t>
                          </m:r>
                        </m:den>
                      </m:f>
                      <m:r>
                        <a:rPr lang="en-US" b="0" i="1" smtClean="0">
                          <a:latin typeface="Cambria Math"/>
                        </a:rPr>
                        <m:t>≤5⋅</m:t>
                      </m:r>
                      <m:sSup>
                        <m:sSupPr>
                          <m:ctrlPr>
                            <a:rPr lang="en-US" b="0" i="1" smtClean="0">
                              <a:latin typeface="Cambria Math"/>
                            </a:rPr>
                          </m:ctrlPr>
                        </m:sSupPr>
                        <m:e>
                          <m:r>
                            <a:rPr lang="en-US" b="0" i="1" smtClean="0">
                              <a:latin typeface="Cambria Math"/>
                            </a:rPr>
                            <m:t>10</m:t>
                          </m:r>
                        </m:e>
                        <m:sup>
                          <m:r>
                            <a:rPr lang="en-US" b="0" i="1" smtClean="0">
                              <a:latin typeface="Cambria Math"/>
                            </a:rPr>
                            <m:t>−4</m:t>
                          </m:r>
                        </m:sup>
                      </m:sSup>
                      <m:r>
                        <a:rPr lang="en-US" b="0" i="1" smtClean="0">
                          <a:latin typeface="Cambria Math"/>
                          <a:ea typeface="Cambria Math"/>
                        </a:rPr>
                        <m:t>⇔</m:t>
                      </m:r>
                      <m:f>
                        <m:fPr>
                          <m:ctrlPr>
                            <a:rPr lang="en-US" b="0" i="1" smtClean="0">
                              <a:latin typeface="Cambria Math"/>
                              <a:ea typeface="Cambria Math"/>
                            </a:rPr>
                          </m:ctrlPr>
                        </m:fPr>
                        <m:num>
                          <m:r>
                            <m:rPr>
                              <m:sty m:val="p"/>
                            </m:rPr>
                            <a:rPr lang="en-US" b="0" i="0" smtClean="0">
                              <a:latin typeface="Cambria Math"/>
                              <a:ea typeface="Cambria Math"/>
                            </a:rPr>
                            <m:t>Δ</m:t>
                          </m:r>
                          <m:r>
                            <a:rPr lang="en-US" b="0" i="1" smtClean="0">
                              <a:latin typeface="Cambria Math"/>
                              <a:ea typeface="Cambria Math"/>
                            </a:rPr>
                            <m:t>𝜆</m:t>
                          </m:r>
                        </m:num>
                        <m:den>
                          <m:r>
                            <a:rPr lang="en-US" b="0" i="1" smtClean="0">
                              <a:latin typeface="Cambria Math"/>
                              <a:ea typeface="Cambria Math"/>
                            </a:rPr>
                            <m:t>𝜆</m:t>
                          </m:r>
                        </m:den>
                      </m:f>
                      <m:r>
                        <a:rPr lang="en-US" b="0" i="1" smtClean="0">
                          <a:latin typeface="Cambria Math"/>
                          <a:ea typeface="Cambria Math"/>
                        </a:rPr>
                        <m:t>≤2⋅</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−4</m:t>
                          </m:r>
                        </m:sup>
                      </m:sSup>
                    </m:oMath>
                  </m:oMathPara>
                </a14:m>
                <a:endParaRPr lang="de-DE" dirty="0" smtClean="0"/>
              </a:p>
              <a:p>
                <a:r>
                  <a:rPr lang="de-DE" dirty="0"/>
                  <a:t>	</a:t>
                </a:r>
                <a:r>
                  <a:rPr lang="de-DE" dirty="0" smtClean="0"/>
                  <a:t>(Requires 10</a:t>
                </a:r>
                <a:r>
                  <a:rPr lang="de-DE" baseline="30000" dirty="0" smtClean="0"/>
                  <a:t>-4</a:t>
                </a:r>
                <a:r>
                  <a:rPr lang="de-DE" dirty="0" smtClean="0"/>
                  <a:t>  polarization control)!</a:t>
                </a:r>
              </a:p>
              <a:p>
                <a:pPr algn="r"/>
                <a:r>
                  <a:rPr lang="de-DE" sz="1200" dirty="0" smtClean="0"/>
                  <a:t>D. Dubbers et al., </a:t>
                </a:r>
                <a:r>
                  <a:rPr lang="en-US" sz="1200" dirty="0" err="1"/>
                  <a:t>Nucl</a:t>
                </a:r>
                <a:r>
                  <a:rPr lang="en-US" sz="1200" dirty="0"/>
                  <a:t>. Instr. Meth. A 596 (2008) 238 and </a:t>
                </a:r>
                <a:r>
                  <a:rPr lang="en-US" sz="1200" dirty="0" smtClean="0"/>
                  <a:t>arXiv:0709.4440</a:t>
                </a:r>
                <a:endParaRPr lang="en-US" sz="1200" dirty="0"/>
              </a:p>
            </p:txBody>
          </p:sp>
        </mc:Choice>
        <mc:Fallback xmlns="">
          <p:sp>
            <p:nvSpPr>
              <p:cNvPr id="177" name="Textfeld 18"/>
              <p:cNvSpPr txBox="1">
                <a:spLocks noRot="1" noChangeAspect="1" noMove="1" noResize="1" noEditPoints="1" noAdjustHandles="1" noChangeArrowheads="1" noChangeShapeType="1" noTextEdit="1"/>
              </p:cNvSpPr>
              <p:nvPr/>
            </p:nvSpPr>
            <p:spPr>
              <a:xfrm>
                <a:off x="144015" y="986209"/>
                <a:ext cx="5408481" cy="3011594"/>
              </a:xfrm>
              <a:prstGeom prst="rect">
                <a:avLst/>
              </a:prstGeom>
              <a:blipFill rotWithShape="1">
                <a:blip r:embed="rId6"/>
                <a:stretch>
                  <a:fillRect l="-789" t="-1012" b="-10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4" name="TextBox 9223"/>
              <p:cNvSpPr txBox="1"/>
              <p:nvPr/>
            </p:nvSpPr>
            <p:spPr>
              <a:xfrm>
                <a:off x="5533631" y="4467463"/>
                <a:ext cx="1194558"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a:latin typeface="Cambria Math"/>
                        </a:rPr>
                        <m:t>𝐵</m:t>
                      </m:r>
                      <m:r>
                        <a:rPr lang="de-DE" i="1" baseline="-25000" dirty="0">
                          <a:latin typeface="Cambria Math"/>
                        </a:rPr>
                        <m:t>1</m:t>
                      </m:r>
                      <m:r>
                        <a:rPr lang="de-DE" i="1" dirty="0">
                          <a:latin typeface="Cambria Math"/>
                        </a:rPr>
                        <m:t> = 6</m:t>
                      </m:r>
                      <m:r>
                        <a:rPr lang="en-US" i="1" dirty="0">
                          <a:latin typeface="Cambria Math"/>
                        </a:rPr>
                        <m:t> </m:t>
                      </m:r>
                      <m:r>
                        <m:rPr>
                          <m:nor/>
                        </m:rPr>
                        <a:rPr lang="de-DE" dirty="0">
                          <a:latin typeface="Cambria Math"/>
                        </a:rPr>
                        <m:t>T</m:t>
                      </m:r>
                    </m:oMath>
                  </m:oMathPara>
                </a14:m>
                <a:endParaRPr lang="en-US" dirty="0"/>
              </a:p>
            </p:txBody>
          </p:sp>
        </mc:Choice>
        <mc:Fallback xmlns="">
          <p:sp>
            <p:nvSpPr>
              <p:cNvPr id="9224" name="TextBox 9223"/>
              <p:cNvSpPr txBox="1">
                <a:spLocks noRot="1" noChangeAspect="1" noMove="1" noResize="1" noEditPoints="1" noAdjustHandles="1" noChangeArrowheads="1" noChangeShapeType="1" noTextEdit="1"/>
              </p:cNvSpPr>
              <p:nvPr/>
            </p:nvSpPr>
            <p:spPr>
              <a:xfrm>
                <a:off x="5533631" y="4467463"/>
                <a:ext cx="1194558" cy="369332"/>
              </a:xfrm>
              <a:prstGeom prst="rect">
                <a:avLst/>
              </a:prstGeom>
              <a:blipFill rotWithShape="1">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5" name="Rectangle 9224"/>
              <p:cNvSpPr/>
              <p:nvPr/>
            </p:nvSpPr>
            <p:spPr>
              <a:xfrm>
                <a:off x="2636294" y="4836795"/>
                <a:ext cx="1370888" cy="369332"/>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a:rPr>
                        <m:t>𝐵</m:t>
                      </m:r>
                      <m:r>
                        <a:rPr lang="de-DE" i="1" baseline="-25000" dirty="0">
                          <a:latin typeface="Cambria Math"/>
                        </a:rPr>
                        <m:t>0</m:t>
                      </m:r>
                      <m:r>
                        <a:rPr lang="de-DE" i="1" dirty="0">
                          <a:latin typeface="Cambria Math"/>
                        </a:rPr>
                        <m:t> = 1.5 </m:t>
                      </m:r>
                      <m:r>
                        <m:rPr>
                          <m:nor/>
                        </m:rPr>
                        <a:rPr lang="de-DE" dirty="0">
                          <a:latin typeface="Cambria Math"/>
                        </a:rPr>
                        <m:t>T</m:t>
                      </m:r>
                    </m:oMath>
                  </m:oMathPara>
                </a14:m>
                <a:endParaRPr lang="de-DE" dirty="0"/>
              </a:p>
            </p:txBody>
          </p:sp>
        </mc:Choice>
        <mc:Fallback xmlns="">
          <p:sp>
            <p:nvSpPr>
              <p:cNvPr id="9225" name="Rectangle 9224"/>
              <p:cNvSpPr>
                <a:spLocks noRot="1" noChangeAspect="1" noMove="1" noResize="1" noEditPoints="1" noAdjustHandles="1" noChangeArrowheads="1" noChangeShapeType="1" noTextEdit="1"/>
              </p:cNvSpPr>
              <p:nvPr/>
            </p:nvSpPr>
            <p:spPr>
              <a:xfrm>
                <a:off x="2636294" y="4836795"/>
                <a:ext cx="1370888" cy="369332"/>
              </a:xfrm>
              <a:prstGeom prst="rect">
                <a:avLst/>
              </a:prstGeom>
              <a:blipFill rotWithShape="1">
                <a:blip r:embed="rId8"/>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27" name="TextBox 9226"/>
              <p:cNvSpPr txBox="1"/>
              <p:nvPr/>
            </p:nvSpPr>
            <p:spPr>
              <a:xfrm rot="16200000">
                <a:off x="5922322" y="3663509"/>
                <a:ext cx="461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 </m:t>
                      </m:r>
                    </m:oMath>
                  </m:oMathPara>
                </a14:m>
                <a:endParaRPr lang="en-US" dirty="0"/>
              </a:p>
            </p:txBody>
          </p:sp>
        </mc:Choice>
        <mc:Fallback xmlns="">
          <p:sp>
            <p:nvSpPr>
              <p:cNvPr id="9227" name="TextBox 9226"/>
              <p:cNvSpPr txBox="1">
                <a:spLocks noRot="1" noChangeAspect="1" noMove="1" noResize="1" noEditPoints="1" noAdjustHandles="1" noChangeArrowheads="1" noChangeShapeType="1" noTextEdit="1"/>
              </p:cNvSpPr>
              <p:nvPr/>
            </p:nvSpPr>
            <p:spPr>
              <a:xfrm rot="16200000">
                <a:off x="5922322" y="3663509"/>
                <a:ext cx="461985" cy="3693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0491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What if the test of CKM unitarity fails?</a:t>
            </a:r>
            <a:endParaRPr lang="en-US" sz="28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827584" y="1933842"/>
                <a:ext cx="3828805" cy="10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latin typeface="Cambria Math"/>
                            </a:rPr>
                          </m:ctrlPr>
                        </m:dPr>
                        <m:e>
                          <m:m>
                            <m:mPr>
                              <m:mcs>
                                <m:mc>
                                  <m:mcPr>
                                    <m:count m:val="1"/>
                                    <m:mcJc m:val="center"/>
                                  </m:mcPr>
                                </m:mc>
                              </m:mcs>
                              <m:ctrlPr>
                                <a:rPr lang="en-US" sz="1600" i="1">
                                  <a:latin typeface="Cambria Math"/>
                                  <a:ea typeface="Cambria Math"/>
                                </a:rPr>
                              </m:ctrlPr>
                            </m:mPr>
                            <m:mr>
                              <m:e>
                                <m:r>
                                  <m:rPr>
                                    <m:brk m:alnAt="7"/>
                                  </m:rPr>
                                  <a:rPr lang="en-US" sz="1600" i="1">
                                    <a:latin typeface="Cambria Math"/>
                                    <a:ea typeface="Cambria Math"/>
                                  </a:rPr>
                                  <m:t>𝑑</m:t>
                                </m:r>
                                <m:r>
                                  <a:rPr lang="en-US" sz="1600" b="0" i="1" smtClean="0">
                                    <a:latin typeface="Cambria Math"/>
                                    <a:ea typeface="Cambria Math"/>
                                  </a:rPr>
                                  <m:t>′</m:t>
                                </m:r>
                              </m:e>
                            </m:mr>
                            <m:mr>
                              <m:e>
                                <m:r>
                                  <a:rPr lang="en-US" sz="1600" i="1">
                                    <a:latin typeface="Cambria Math"/>
                                    <a:ea typeface="Cambria Math"/>
                                  </a:rPr>
                                  <m:t>𝑠</m:t>
                                </m:r>
                                <m:r>
                                  <a:rPr lang="en-US" sz="1600" b="0" i="1" smtClean="0">
                                    <a:latin typeface="Cambria Math"/>
                                    <a:ea typeface="Cambria Math"/>
                                  </a:rPr>
                                  <m:t>′</m:t>
                                </m:r>
                              </m:e>
                            </m:mr>
                            <m:mr>
                              <m:e>
                                <m:r>
                                  <a:rPr lang="en-US" sz="1600" i="1">
                                    <a:latin typeface="Cambria Math"/>
                                    <a:ea typeface="Cambria Math"/>
                                  </a:rPr>
                                  <m:t>𝑏</m:t>
                                </m:r>
                                <m:r>
                                  <a:rPr lang="en-US" sz="1600" b="0" i="1" smtClean="0">
                                    <a:latin typeface="Cambria Math"/>
                                    <a:ea typeface="Cambria Math"/>
                                  </a:rPr>
                                  <m:t>′</m:t>
                                </m:r>
                              </m:e>
                            </m:mr>
                            <m:mr>
                              <m:e>
                                <m:r>
                                  <a:rPr lang="en-US" sz="1600" i="1">
                                    <a:latin typeface="Cambria Math"/>
                                    <a:ea typeface="Cambria Math"/>
                                  </a:rPr>
                                  <m:t>𝐷</m:t>
                                </m:r>
                                <m:r>
                                  <a:rPr lang="en-US" sz="1600" b="0" i="1" smtClean="0">
                                    <a:latin typeface="Cambria Math"/>
                                    <a:ea typeface="Cambria Math"/>
                                  </a:rPr>
                                  <m:t>′</m:t>
                                </m:r>
                              </m:e>
                            </m:mr>
                          </m:m>
                        </m:e>
                      </m:d>
                      <m:r>
                        <a:rPr lang="en-US" sz="1600" b="0" i="0" smtClean="0">
                          <a:latin typeface="Cambria Math"/>
                        </a:rPr>
                        <m:t>=</m:t>
                      </m:r>
                      <m:d>
                        <m:dPr>
                          <m:ctrlPr>
                            <a:rPr lang="en-US" sz="1600" i="1" smtClean="0">
                              <a:latin typeface="Cambria Math"/>
                            </a:rPr>
                          </m:ctrlPr>
                        </m:dPr>
                        <m:e>
                          <m:m>
                            <m:mPr>
                              <m:mcs>
                                <m:mc>
                                  <m:mcPr>
                                    <m:count m:val="4"/>
                                    <m:mcJc m:val="center"/>
                                  </m:mcPr>
                                </m:mc>
                              </m:mcs>
                              <m:ctrlPr>
                                <a:rPr lang="en-US" sz="1600" i="1" smtClean="0">
                                  <a:solidFill>
                                    <a:schemeClr val="tx2"/>
                                  </a:solidFill>
                                  <a:latin typeface="Cambria Math"/>
                                </a:rPr>
                              </m:ctrlPr>
                            </m:mPr>
                            <m:mr>
                              <m:e>
                                <m:sSub>
                                  <m:sSubPr>
                                    <m:ctrlPr>
                                      <a:rPr lang="en-US" sz="1600" i="1" smtClean="0">
                                        <a:solidFill>
                                          <a:schemeClr val="tx2"/>
                                        </a:solidFill>
                                        <a:latin typeface="Cambria Math"/>
                                      </a:rPr>
                                    </m:ctrlPr>
                                  </m:sSubPr>
                                  <m:e>
                                    <m:r>
                                      <a:rPr lang="en-US" sz="1600" b="0" i="1" smtClean="0">
                                        <a:solidFill>
                                          <a:schemeClr val="tx2"/>
                                        </a:solidFill>
                                        <a:latin typeface="Cambria Math"/>
                                      </a:rPr>
                                      <m:t>𝑉</m:t>
                                    </m:r>
                                  </m:e>
                                  <m:sub>
                                    <m:r>
                                      <a:rPr lang="en-US" sz="1600" b="0" i="1" smtClean="0">
                                        <a:solidFill>
                                          <a:schemeClr val="tx2"/>
                                        </a:solidFill>
                                        <a:latin typeface="Cambria Math"/>
                                      </a:rPr>
                                      <m:t>𝑢𝑑</m:t>
                                    </m:r>
                                  </m:sub>
                                </m:sSub>
                              </m:e>
                              <m:e>
                                <m:sSub>
                                  <m:sSubPr>
                                    <m:ctrlPr>
                                      <a:rPr lang="en-US" sz="1600" i="1" smtClean="0">
                                        <a:solidFill>
                                          <a:schemeClr val="tx2"/>
                                        </a:solidFill>
                                        <a:latin typeface="Cambria Math"/>
                                      </a:rPr>
                                    </m:ctrlPr>
                                  </m:sSubPr>
                                  <m:e>
                                    <m:r>
                                      <a:rPr lang="en-US" sz="1600" b="0" i="1" smtClean="0">
                                        <a:solidFill>
                                          <a:schemeClr val="tx2"/>
                                        </a:solidFill>
                                        <a:latin typeface="Cambria Math"/>
                                      </a:rPr>
                                      <m:t>𝑉</m:t>
                                    </m:r>
                                  </m:e>
                                  <m:sub>
                                    <m:r>
                                      <a:rPr lang="en-US" sz="1600" b="0" i="1" smtClean="0">
                                        <a:solidFill>
                                          <a:schemeClr val="tx2"/>
                                        </a:solidFill>
                                        <a:latin typeface="Cambria Math"/>
                                      </a:rPr>
                                      <m:t>𝑢𝑠</m:t>
                                    </m:r>
                                  </m:sub>
                                </m:sSub>
                              </m:e>
                              <m:e>
                                <m:sSub>
                                  <m:sSubPr>
                                    <m:ctrlPr>
                                      <a:rPr lang="en-US" sz="160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𝑢𝑏</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𝑢𝐷</m:t>
                                    </m:r>
                                  </m:sub>
                                </m:sSub>
                              </m:e>
                            </m:mr>
                            <m:mr>
                              <m:e>
                                <m:sSub>
                                  <m:sSubPr>
                                    <m:ctrlPr>
                                      <a:rPr lang="en-US" sz="1600" i="1" smtClean="0">
                                        <a:solidFill>
                                          <a:schemeClr val="tx2"/>
                                        </a:solidFill>
                                        <a:latin typeface="Cambria Math"/>
                                      </a:rPr>
                                    </m:ctrlPr>
                                  </m:sSubPr>
                                  <m:e>
                                    <m:r>
                                      <a:rPr lang="en-US" sz="1600" b="0" i="1" smtClean="0">
                                        <a:solidFill>
                                          <a:schemeClr val="tx2"/>
                                        </a:solidFill>
                                        <a:latin typeface="Cambria Math"/>
                                      </a:rPr>
                                      <m:t>𝑉</m:t>
                                    </m:r>
                                  </m:e>
                                  <m:sub>
                                    <m:r>
                                      <a:rPr lang="en-US" sz="1600" b="0" i="1" smtClean="0">
                                        <a:solidFill>
                                          <a:schemeClr val="tx2"/>
                                        </a:solidFill>
                                        <a:latin typeface="Cambria Math"/>
                                      </a:rPr>
                                      <m:t>𝑐𝑑</m:t>
                                    </m:r>
                                  </m:sub>
                                </m:sSub>
                              </m:e>
                              <m:e>
                                <m:sSub>
                                  <m:sSubPr>
                                    <m:ctrlPr>
                                      <a:rPr lang="en-US" sz="1600" i="1" smtClean="0">
                                        <a:solidFill>
                                          <a:schemeClr val="tx2"/>
                                        </a:solidFill>
                                        <a:latin typeface="Cambria Math"/>
                                      </a:rPr>
                                    </m:ctrlPr>
                                  </m:sSubPr>
                                  <m:e>
                                    <m:r>
                                      <a:rPr lang="en-US" sz="1600" b="0" i="1" smtClean="0">
                                        <a:solidFill>
                                          <a:schemeClr val="tx2"/>
                                        </a:solidFill>
                                        <a:latin typeface="Cambria Math"/>
                                      </a:rPr>
                                      <m:t>𝑉</m:t>
                                    </m:r>
                                  </m:e>
                                  <m:sub>
                                    <m:r>
                                      <a:rPr lang="en-US" sz="1600" b="0" i="1" smtClean="0">
                                        <a:solidFill>
                                          <a:schemeClr val="tx2"/>
                                        </a:solidFill>
                                        <a:latin typeface="Cambria Math"/>
                                      </a:rPr>
                                      <m:t>𝑐𝑠</m:t>
                                    </m:r>
                                  </m:sub>
                                </m:sSub>
                              </m:e>
                              <m:e>
                                <m:sSub>
                                  <m:sSubPr>
                                    <m:ctrlPr>
                                      <a:rPr lang="en-US" sz="160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𝑐𝑏</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𝑐𝐷</m:t>
                                    </m:r>
                                  </m:sub>
                                </m:sSub>
                              </m:e>
                            </m:mr>
                            <m:mr>
                              <m:e>
                                <m:sSub>
                                  <m:sSubPr>
                                    <m:ctrlPr>
                                      <a:rPr lang="en-US" sz="160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𝑡𝑑</m:t>
                                    </m:r>
                                  </m:sub>
                                </m:sSub>
                              </m:e>
                              <m:e>
                                <m:sSub>
                                  <m:sSubPr>
                                    <m:ctrlPr>
                                      <a:rPr lang="en-US" sz="160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𝑡𝑠</m:t>
                                    </m:r>
                                  </m:sub>
                                </m:sSub>
                              </m:e>
                              <m:e>
                                <m:sSub>
                                  <m:sSubPr>
                                    <m:ctrlPr>
                                      <a:rPr lang="en-US" sz="160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𝑡𝑏</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𝑡𝐷</m:t>
                                    </m:r>
                                  </m:sub>
                                </m:sSub>
                              </m:e>
                            </m:mr>
                            <m:mr>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𝐸𝑑</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𝐸𝑠</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𝐸𝑏</m:t>
                                    </m:r>
                                  </m:sub>
                                </m:sSub>
                              </m:e>
                              <m:e>
                                <m:sSub>
                                  <m:sSubPr>
                                    <m:ctrlPr>
                                      <a:rPr lang="en-US" sz="1600" b="0" i="1" smtClean="0">
                                        <a:solidFill>
                                          <a:schemeClr val="tx1"/>
                                        </a:solidFill>
                                        <a:latin typeface="Cambria Math"/>
                                      </a:rPr>
                                    </m:ctrlPr>
                                  </m:sSubPr>
                                  <m:e>
                                    <m:r>
                                      <a:rPr lang="en-US" sz="1600" b="0" i="1" smtClean="0">
                                        <a:solidFill>
                                          <a:schemeClr val="tx1"/>
                                        </a:solidFill>
                                        <a:latin typeface="Cambria Math"/>
                                      </a:rPr>
                                      <m:t>𝑉</m:t>
                                    </m:r>
                                  </m:e>
                                  <m:sub>
                                    <m:r>
                                      <a:rPr lang="en-US" sz="1600" b="0" i="1" smtClean="0">
                                        <a:solidFill>
                                          <a:schemeClr val="tx1"/>
                                        </a:solidFill>
                                        <a:latin typeface="Cambria Math"/>
                                      </a:rPr>
                                      <m:t>𝐸𝐷</m:t>
                                    </m:r>
                                  </m:sub>
                                </m:sSub>
                              </m:e>
                            </m:mr>
                          </m:m>
                        </m:e>
                      </m:d>
                      <m:r>
                        <a:rPr lang="en-US" sz="1600" b="0" i="1" smtClean="0">
                          <a:latin typeface="Cambria Math"/>
                          <a:ea typeface="Cambria Math"/>
                        </a:rPr>
                        <m:t>∙</m:t>
                      </m:r>
                      <m:d>
                        <m:dPr>
                          <m:ctrlPr>
                            <a:rPr lang="en-US" sz="1600" i="1" smtClean="0">
                              <a:latin typeface="Cambria Math"/>
                              <a:ea typeface="Cambria Math"/>
                            </a:rPr>
                          </m:ctrlPr>
                        </m:dPr>
                        <m:e>
                          <m:m>
                            <m:mPr>
                              <m:mcs>
                                <m:mc>
                                  <m:mcPr>
                                    <m:count m:val="1"/>
                                    <m:mcJc m:val="center"/>
                                  </m:mcPr>
                                </m:mc>
                              </m:mcs>
                              <m:ctrlPr>
                                <a:rPr lang="en-US" sz="1600" b="0" i="1" smtClean="0">
                                  <a:latin typeface="Cambria Math"/>
                                  <a:ea typeface="Cambria Math"/>
                                </a:rPr>
                              </m:ctrlPr>
                            </m:mPr>
                            <m:mr>
                              <m:e>
                                <m:r>
                                  <m:rPr>
                                    <m:brk m:alnAt="7"/>
                                  </m:rPr>
                                  <a:rPr lang="en-US" sz="1600" b="0" i="1" smtClean="0">
                                    <a:latin typeface="Cambria Math"/>
                                    <a:ea typeface="Cambria Math"/>
                                  </a:rPr>
                                  <m:t>𝑑</m:t>
                                </m:r>
                              </m:e>
                            </m:mr>
                            <m:mr>
                              <m:e>
                                <m:r>
                                  <a:rPr lang="en-US" sz="1600" b="0" i="1" smtClean="0">
                                    <a:latin typeface="Cambria Math"/>
                                    <a:ea typeface="Cambria Math"/>
                                  </a:rPr>
                                  <m:t>𝑠</m:t>
                                </m:r>
                              </m:e>
                            </m:mr>
                            <m:mr>
                              <m:e>
                                <m:r>
                                  <a:rPr lang="en-US" sz="1600" b="0" i="1" smtClean="0">
                                    <a:latin typeface="Cambria Math"/>
                                    <a:ea typeface="Cambria Math"/>
                                  </a:rPr>
                                  <m:t>𝑏</m:t>
                                </m:r>
                              </m:e>
                            </m:mr>
                            <m:mr>
                              <m:e>
                                <m:r>
                                  <a:rPr lang="en-US" sz="1600" b="0" i="1" smtClean="0">
                                    <a:latin typeface="Cambria Math"/>
                                    <a:ea typeface="Cambria Math"/>
                                  </a:rPr>
                                  <m:t>𝐷</m:t>
                                </m:r>
                              </m:e>
                            </m:mr>
                          </m:m>
                        </m:e>
                      </m:d>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827584" y="1933842"/>
                <a:ext cx="3828805" cy="103855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23529" y="1052736"/>
                <a:ext cx="8568952" cy="3559244"/>
              </a:xfrm>
              <a:prstGeom prst="rect">
                <a:avLst/>
              </a:prstGeom>
              <a:noFill/>
            </p:spPr>
            <p:txBody>
              <a:bodyPr wrap="square" rtlCol="0">
                <a:spAutoFit/>
              </a:bodyPr>
              <a:lstStyle/>
              <a:p>
                <a:r>
                  <a:rPr lang="en-US" sz="1600" dirty="0" smtClean="0">
                    <a:latin typeface="Calibri" panose="020F0502020204030204" pitchFamily="34" charset="0"/>
                  </a:rPr>
                  <a:t>Like all precision measurements, a failure of the unitarity test would not point to a single cause:</a:t>
                </a:r>
              </a:p>
              <a:p>
                <a:r>
                  <a:rPr lang="en-US" sz="1600" dirty="0" smtClean="0">
                    <a:latin typeface="Calibri" panose="020F0502020204030204" pitchFamily="34" charset="0"/>
                  </a:rPr>
                  <a:t>Various possibilities exist, among those are:</a:t>
                </a:r>
              </a:p>
              <a:p>
                <a:pPr marL="342900" indent="-342900">
                  <a:buFont typeface="+mj-lt"/>
                  <a:buAutoNum type="arabicPeriod"/>
                </a:pPr>
                <a:r>
                  <a:rPr lang="en-US" sz="1600" dirty="0" smtClean="0">
                    <a:latin typeface="Calibri" panose="020F0502020204030204" pitchFamily="34" charset="0"/>
                  </a:rPr>
                  <a:t>Heavy quarks:</a:t>
                </a:r>
              </a:p>
              <a:p>
                <a:pPr marL="342900" indent="-342900">
                  <a:buFont typeface="+mj-lt"/>
                  <a:buAutoNum type="arabicPeriod"/>
                </a:pPr>
                <a:endParaRPr lang="en-US" sz="1600" dirty="0">
                  <a:latin typeface="Cambria" panose="02040503050406030204" pitchFamily="18" charset="0"/>
                </a:endParaRPr>
              </a:p>
              <a:p>
                <a:pPr marL="342900" indent="-342900">
                  <a:buFont typeface="+mj-lt"/>
                  <a:buAutoNum type="arabicPeriod"/>
                </a:pPr>
                <a:endParaRPr lang="en-US" sz="1600" dirty="0" smtClean="0">
                  <a:latin typeface="Cambria" panose="02040503050406030204" pitchFamily="18" charset="0"/>
                </a:endParaRPr>
              </a:p>
              <a:p>
                <a:pPr marL="342900" indent="-342900">
                  <a:buFont typeface="+mj-lt"/>
                  <a:buAutoNum type="arabicPeriod"/>
                </a:pPr>
                <a:endParaRPr lang="en-US" sz="1600" dirty="0">
                  <a:latin typeface="Cambria" panose="02040503050406030204" pitchFamily="18" charset="0"/>
                </a:endParaRPr>
              </a:p>
              <a:p>
                <a:pPr marL="342900" indent="-342900">
                  <a:buFont typeface="+mj-lt"/>
                  <a:buAutoNum type="arabicPeriod"/>
                </a:pPr>
                <a:endParaRPr lang="en-US" sz="1600" dirty="0" smtClean="0">
                  <a:latin typeface="Cambria" panose="02040503050406030204" pitchFamily="18" charset="0"/>
                </a:endParaRPr>
              </a:p>
              <a:p>
                <a:pPr marL="342900" indent="-342900">
                  <a:buFont typeface="+mj-lt"/>
                  <a:buAutoNum type="arabicPeriod"/>
                </a:pPr>
                <a:endParaRPr lang="en-US" sz="1600" dirty="0">
                  <a:latin typeface="Calibri" panose="020F0502020204030204" pitchFamily="34" charset="0"/>
                </a:endParaRPr>
              </a:p>
              <a:p>
                <a:pPr marL="342900" indent="-342900">
                  <a:buFont typeface="+mj-lt"/>
                  <a:buAutoNum type="arabicPeriod"/>
                </a:pPr>
                <a:r>
                  <a:rPr lang="en-US" sz="1600" dirty="0" smtClean="0">
                    <a:latin typeface="Calibri" panose="020F0502020204030204" pitchFamily="34" charset="0"/>
                  </a:rPr>
                  <a:t>Exotic muon decays:</a:t>
                </a:r>
              </a:p>
              <a:p>
                <a:pPr lvl="1"/>
                <a:r>
                  <a:rPr lang="en-US" sz="1600" dirty="0" smtClean="0">
                    <a:latin typeface="Calibri" panose="020F0502020204030204" pitchFamily="34" charset="0"/>
                  </a:rPr>
                  <a:t>All determinations of </a:t>
                </a:r>
                <a14:m>
                  <m:oMath xmlns:m="http://schemas.openxmlformats.org/officeDocument/2006/math">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𝑢𝑑</m:t>
                        </m:r>
                      </m:sub>
                    </m:sSub>
                  </m:oMath>
                </a14:m>
                <a:r>
                  <a:rPr lang="en-US" sz="1600" dirty="0" smtClean="0">
                    <a:latin typeface="Calibri" panose="020F0502020204030204" pitchFamily="34" charset="0"/>
                  </a:rPr>
                  <a:t> use </a:t>
                </a:r>
                <a14:m>
                  <m:oMath xmlns:m="http://schemas.openxmlformats.org/officeDocument/2006/math">
                    <m:sSub>
                      <m:sSubPr>
                        <m:ctrlPr>
                          <a:rPr lang="en-US" sz="1600" b="0" i="1" smtClean="0">
                            <a:latin typeface="Cambria Math"/>
                          </a:rPr>
                        </m:ctrlPr>
                      </m:sSubPr>
                      <m:e>
                        <m:r>
                          <a:rPr lang="en-US" sz="1600" b="0" i="1" smtClean="0">
                            <a:latin typeface="Cambria Math"/>
                          </a:rPr>
                          <m:t>𝐺</m:t>
                        </m:r>
                      </m:e>
                      <m:sub>
                        <m:r>
                          <a:rPr lang="en-US" sz="1600" b="0" i="1" smtClean="0">
                            <a:latin typeface="Cambria Math"/>
                          </a:rPr>
                          <m:t>𝐹</m:t>
                        </m:r>
                      </m:sub>
                    </m:sSub>
                  </m:oMath>
                </a14:m>
                <a:r>
                  <a:rPr lang="en-US" sz="1600" dirty="0" smtClean="0">
                    <a:latin typeface="Calibri" panose="020F0502020204030204" pitchFamily="34" charset="0"/>
                  </a:rPr>
                  <a:t> from muon lifetime. If the muon had additional decay modes (</a:t>
                </a:r>
                <a14:m>
                  <m:oMath xmlns:m="http://schemas.openxmlformats.org/officeDocument/2006/math">
                    <m:r>
                      <a:rPr lang="en-US" sz="1600" b="0" i="1" smtClean="0">
                        <a:latin typeface="Cambria Math"/>
                      </a:rPr>
                      <m:t>𝜇</m:t>
                    </m:r>
                    <m:r>
                      <a:rPr lang="en-US" sz="1600" b="0" i="1" smtClean="0">
                        <a:latin typeface="Cambria Math"/>
                      </a:rPr>
                      <m:t>→</m:t>
                    </m:r>
                    <m:r>
                      <a:rPr lang="en-US" sz="1600" b="0" i="1" smtClean="0">
                        <a:latin typeface="Cambria Math"/>
                      </a:rPr>
                      <m:t>𝑋</m:t>
                    </m:r>
                    <m:r>
                      <a:rPr lang="en-US" sz="1600" b="0" i="1" smtClean="0">
                        <a:latin typeface="Cambria Math"/>
                      </a:rPr>
                      <m:t>+</m:t>
                    </m:r>
                    <m:r>
                      <a:rPr lang="en-US" sz="1600" b="0" i="1" smtClean="0">
                        <a:latin typeface="Cambria Math"/>
                      </a:rPr>
                      <m:t>𝑌</m:t>
                    </m:r>
                    <m:r>
                      <a:rPr lang="en-US" sz="1600" b="0" i="1" smtClean="0">
                        <a:latin typeface="Cambria Math"/>
                      </a:rPr>
                      <m:t>+…</m:t>
                    </m:r>
                  </m:oMath>
                </a14:m>
                <a:r>
                  <a:rPr lang="en-US" sz="1600" dirty="0" smtClean="0">
                    <a:latin typeface="Calibri" panose="020F0502020204030204" pitchFamily="34" charset="0"/>
                  </a:rPr>
                  <a:t>), </a:t>
                </a:r>
                <a14:m>
                  <m:oMath xmlns:m="http://schemas.openxmlformats.org/officeDocument/2006/math">
                    <m:sSub>
                      <m:sSubPr>
                        <m:ctrlPr>
                          <a:rPr lang="en-US" sz="1600" b="0" i="1" dirty="0" smtClean="0">
                            <a:latin typeface="Cambria Math"/>
                          </a:rPr>
                        </m:ctrlPr>
                      </m:sSubPr>
                      <m:e>
                        <m:r>
                          <a:rPr lang="en-US" sz="1600" b="0" i="1" dirty="0" smtClean="0">
                            <a:latin typeface="Cambria Math"/>
                          </a:rPr>
                          <m:t>𝐺</m:t>
                        </m:r>
                      </m:e>
                      <m:sub>
                        <m:r>
                          <a:rPr lang="en-US" sz="1600" b="0" i="1" dirty="0" smtClean="0">
                            <a:latin typeface="Cambria Math"/>
                          </a:rPr>
                          <m:t>𝐹</m:t>
                        </m:r>
                      </m:sub>
                    </m:sSub>
                  </m:oMath>
                </a14:m>
                <a:r>
                  <a:rPr lang="en-US" sz="1600" dirty="0" smtClean="0">
                    <a:latin typeface="Calibri" panose="020F0502020204030204" pitchFamily="34" charset="0"/>
                  </a:rPr>
                  <a:t> (and </a:t>
                </a:r>
                <a14:m>
                  <m:oMath xmlns:m="http://schemas.openxmlformats.org/officeDocument/2006/math">
                    <m:sSub>
                      <m:sSubPr>
                        <m:ctrlPr>
                          <a:rPr lang="en-US" sz="1600" b="0" i="1" smtClean="0">
                            <a:latin typeface="Cambria Math"/>
                          </a:rPr>
                        </m:ctrlPr>
                      </m:sSubPr>
                      <m:e>
                        <m:r>
                          <a:rPr lang="en-US" sz="1600" b="0" i="1" smtClean="0">
                            <a:latin typeface="Cambria Math"/>
                          </a:rPr>
                          <m:t>𝑉</m:t>
                        </m:r>
                      </m:e>
                      <m:sub>
                        <m:r>
                          <a:rPr lang="en-US" sz="1600" b="0" i="1" smtClean="0">
                            <a:latin typeface="Cambria Math"/>
                          </a:rPr>
                          <m:t>𝑢𝑑</m:t>
                        </m:r>
                      </m:sub>
                    </m:sSub>
                  </m:oMath>
                </a14:m>
                <a:r>
                  <a:rPr lang="en-US" sz="1600" dirty="0" smtClean="0">
                    <a:latin typeface="Calibri" panose="020F0502020204030204" pitchFamily="34" charset="0"/>
                  </a:rPr>
                  <a:t>) would be determined wrong. E.g., </a:t>
                </a:r>
                <a14:m>
                  <m:oMath xmlns:m="http://schemas.openxmlformats.org/officeDocument/2006/math">
                    <m:sSup>
                      <m:sSupPr>
                        <m:ctrlPr>
                          <a:rPr lang="en-US" sz="1600" b="0" i="1" smtClean="0">
                            <a:latin typeface="Cambria Math"/>
                          </a:rPr>
                        </m:ctrlPr>
                      </m:sSupPr>
                      <m:e>
                        <m:r>
                          <a:rPr lang="en-US" sz="1600" b="0" i="1" smtClean="0">
                            <a:latin typeface="Cambria Math"/>
                          </a:rPr>
                          <m:t>𝜇</m:t>
                        </m:r>
                      </m:e>
                      <m:sup>
                        <m:r>
                          <a:rPr lang="en-US" sz="1600" b="0" i="1" smtClean="0">
                            <a:latin typeface="Cambria Math"/>
                          </a:rPr>
                          <m:t>+</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𝑒</m:t>
                        </m:r>
                      </m:e>
                      <m:sup>
                        <m:r>
                          <a:rPr lang="en-US" sz="1600" b="0" i="1" smtClean="0">
                            <a:latin typeface="Cambria Math"/>
                          </a:rPr>
                          <m:t>+</m:t>
                        </m:r>
                      </m:sup>
                    </m:sSup>
                    <m:r>
                      <a:rPr lang="en-US" sz="1600" b="0" i="1" smtClean="0">
                        <a:latin typeface="Cambria Math"/>
                      </a:rPr>
                      <m:t>+</m:t>
                    </m:r>
                    <m:sSub>
                      <m:sSubPr>
                        <m:ctrlPr>
                          <a:rPr lang="en-US" sz="1600" b="0" i="1" dirty="0" smtClean="0">
                            <a:latin typeface="Cambria Math"/>
                          </a:rPr>
                        </m:ctrlPr>
                      </m:sSubPr>
                      <m:e>
                        <m:acc>
                          <m:accPr>
                            <m:chr m:val="̅"/>
                            <m:ctrlPr>
                              <a:rPr lang="en-US" sz="1600" b="0" i="1" smtClean="0">
                                <a:latin typeface="Cambria Math"/>
                              </a:rPr>
                            </m:ctrlPr>
                          </m:accPr>
                          <m:e>
                            <m:r>
                              <a:rPr lang="en-US" sz="1600" b="0" i="1" smtClean="0">
                                <a:latin typeface="Cambria Math"/>
                              </a:rPr>
                              <m:t>𝜈</m:t>
                            </m:r>
                          </m:e>
                        </m:acc>
                      </m:e>
                      <m:sub>
                        <m:r>
                          <a:rPr lang="en-US" sz="1600" b="0" i="1" dirty="0" smtClean="0">
                            <a:latin typeface="Cambria Math"/>
                          </a:rPr>
                          <m:t>𝑒</m:t>
                        </m:r>
                      </m:sub>
                    </m:sSub>
                    <m:sSub>
                      <m:sSubPr>
                        <m:ctrlPr>
                          <a:rPr lang="en-US" sz="1600" b="0" i="1" dirty="0" smtClean="0">
                            <a:latin typeface="Cambria Math"/>
                          </a:rPr>
                        </m:ctrlPr>
                      </m:sSubPr>
                      <m:e>
                        <m:r>
                          <a:rPr lang="en-US" sz="1600" b="0" i="1" dirty="0" smtClean="0">
                            <a:latin typeface="Cambria Math"/>
                          </a:rPr>
                          <m:t>+</m:t>
                        </m:r>
                        <m:r>
                          <a:rPr lang="en-US" sz="1600" b="0" i="1" dirty="0" smtClean="0">
                            <a:latin typeface="Cambria Math"/>
                          </a:rPr>
                          <m:t>𝜈</m:t>
                        </m:r>
                      </m:e>
                      <m:sub>
                        <m:r>
                          <a:rPr lang="en-US" sz="1600" b="0" i="1" dirty="0" smtClean="0">
                            <a:latin typeface="Cambria Math"/>
                          </a:rPr>
                          <m:t>𝜇</m:t>
                        </m:r>
                      </m:sub>
                    </m:sSub>
                  </m:oMath>
                </a14:m>
                <a:r>
                  <a:rPr lang="en-US" sz="1600" dirty="0" smtClean="0">
                    <a:latin typeface="Calibri" panose="020F0502020204030204" pitchFamily="34" charset="0"/>
                  </a:rPr>
                  <a:t> (wrong neutrinos) would be very relevant for neutrino factories.</a:t>
                </a:r>
              </a:p>
              <a:p>
                <a:pPr marL="342900" indent="-342900">
                  <a:buFont typeface="+mj-lt"/>
                  <a:buAutoNum type="arabicPeriod"/>
                </a:pPr>
                <a:r>
                  <a:rPr lang="en-US" sz="1600" dirty="0" smtClean="0">
                    <a:latin typeface="Cambria" panose="02040503050406030204" pitchFamily="18" charset="0"/>
                  </a:rPr>
                  <a:t>(Semi-)</a:t>
                </a:r>
                <a:r>
                  <a:rPr lang="en-US" sz="1600" dirty="0" err="1" smtClean="0">
                    <a:latin typeface="Cambria" panose="02040503050406030204" pitchFamily="18" charset="0"/>
                  </a:rPr>
                  <a:t>leptonic</a:t>
                </a:r>
                <a:r>
                  <a:rPr lang="en-US" sz="1600" dirty="0" smtClean="0">
                    <a:latin typeface="Cambria" panose="02040503050406030204" pitchFamily="18" charset="0"/>
                  </a:rPr>
                  <a:t> decays of nuclei through something other than exchange of </a:t>
                </a:r>
                <a14:m>
                  <m:oMath xmlns:m="http://schemas.openxmlformats.org/officeDocument/2006/math">
                    <m:sSup>
                      <m:sSupPr>
                        <m:ctrlPr>
                          <a:rPr lang="en-US" sz="1600" b="0" i="1" dirty="0" smtClean="0">
                            <a:latin typeface="Cambria Math"/>
                          </a:rPr>
                        </m:ctrlPr>
                      </m:sSupPr>
                      <m:e>
                        <m:r>
                          <a:rPr lang="en-US" sz="1600" i="1" dirty="0" smtClean="0">
                            <a:latin typeface="Cambria Math"/>
                          </a:rPr>
                          <m:t>𝑊</m:t>
                        </m:r>
                      </m:e>
                      <m:sup>
                        <m:r>
                          <a:rPr lang="en-US" sz="1600" b="0" i="1" dirty="0" smtClean="0">
                            <a:latin typeface="Cambria Math"/>
                          </a:rPr>
                          <m:t>±</m:t>
                        </m:r>
                      </m:sup>
                    </m:sSup>
                  </m:oMath>
                </a14:m>
                <a:r>
                  <a:rPr lang="en-US" sz="1600" dirty="0" smtClean="0">
                    <a:latin typeface="Cambria" panose="02040503050406030204" pitchFamily="18" charset="0"/>
                  </a:rPr>
                  <a:t> bosons:</a:t>
                </a:r>
              </a:p>
              <a:p>
                <a:pPr marL="342900" indent="-342900">
                  <a:buFont typeface="+mj-lt"/>
                  <a:buAutoNum type="arabicPeriod"/>
                </a:pPr>
                <a:endParaRPr lang="en-US" sz="1600" dirty="0">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23529" y="1052736"/>
                <a:ext cx="8568952" cy="3559244"/>
              </a:xfrm>
              <a:prstGeom prst="rect">
                <a:avLst/>
              </a:prstGeom>
              <a:blipFill rotWithShape="1">
                <a:blip r:embed="rId3"/>
                <a:stretch>
                  <a:fillRect l="-356" t="-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148064" y="2255212"/>
                <a:ext cx="38505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m:t>
                                  </m:r>
                                  <m:r>
                                    <a:rPr lang="en-US" b="0" i="1" smtClean="0">
                                      <a:latin typeface="Cambria Math"/>
                                      <a:cs typeface="Times New Roman" pitchFamily="18" charset="0"/>
                                    </a:rPr>
                                    <m:t>𝐷</m:t>
                                  </m:r>
                                </m:sub>
                              </m:sSub>
                            </m:e>
                          </m:d>
                        </m:e>
                        <m:sup>
                          <m:r>
                            <a:rPr lang="en-US" i="1">
                              <a:latin typeface="Cambria Math"/>
                              <a:cs typeface="Times New Roman" pitchFamily="18" charset="0"/>
                            </a:rPr>
                            <m:t>2</m:t>
                          </m:r>
                        </m:sup>
                      </m:sSup>
                      <m:r>
                        <a:rPr lang="en-US" i="1">
                          <a:latin typeface="Cambria Math"/>
                          <a:cs typeface="Times New Roman" pitchFamily="18" charset="0"/>
                        </a:rPr>
                        <m:t>=1</m:t>
                      </m:r>
                      <m:r>
                        <a:rPr lang="en-US" b="0" i="1" smtClean="0">
                          <a:latin typeface="Cambria Math"/>
                          <a:cs typeface="Times New Roman" pitchFamily="18" charset="0"/>
                        </a:rPr>
                        <m:t>−</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𝑢𝑏</m:t>
                                  </m:r>
                                </m:sub>
                              </m:sSub>
                            </m:e>
                          </m:d>
                        </m:e>
                        <m:sup>
                          <m:r>
                            <a:rPr lang="en-US" i="1">
                              <a:latin typeface="Cambria Math"/>
                              <a:cs typeface="Times New Roman" pitchFamily="18" charset="0"/>
                            </a:rPr>
                            <m:t>2</m:t>
                          </m:r>
                        </m:sup>
                      </m:sSup>
                      <m:sSup>
                        <m:sSupPr>
                          <m:ctrlPr>
                            <a:rPr lang="en-US" i="1" smtClean="0">
                              <a:solidFill>
                                <a:schemeClr val="tx1"/>
                              </a:solidFill>
                              <a:latin typeface="Cambria Math"/>
                              <a:cs typeface="Times New Roman" pitchFamily="18" charset="0"/>
                            </a:rPr>
                          </m:ctrlPr>
                        </m:sSupPr>
                        <m:e>
                          <m:r>
                            <a:rPr lang="en-US" b="0" i="1" smtClean="0">
                              <a:solidFill>
                                <a:schemeClr val="tx1"/>
                              </a:solidFill>
                              <a:latin typeface="Cambria Math"/>
                              <a:cs typeface="Times New Roman" pitchFamily="18" charset="0"/>
                            </a:rPr>
                            <m:t>−</m:t>
                          </m:r>
                          <m:d>
                            <m:dPr>
                              <m:begChr m:val="|"/>
                              <m:endChr m:val="|"/>
                              <m:ctrlPr>
                                <a:rPr lang="en-US" i="1">
                                  <a:solidFill>
                                    <a:schemeClr val="tx1"/>
                                  </a:solidFill>
                                  <a:latin typeface="Cambria Math"/>
                                  <a:cs typeface="Times New Roman" pitchFamily="18" charset="0"/>
                                </a:rPr>
                              </m:ctrlPr>
                            </m:dPr>
                            <m:e>
                              <m:sSub>
                                <m:sSubPr>
                                  <m:ctrlPr>
                                    <a:rPr lang="en-US" i="1">
                                      <a:solidFill>
                                        <a:schemeClr val="tx1"/>
                                      </a:solidFill>
                                      <a:latin typeface="Cambria Math"/>
                                      <a:cs typeface="Times New Roman" pitchFamily="18" charset="0"/>
                                    </a:rPr>
                                  </m:ctrlPr>
                                </m:sSubPr>
                                <m:e>
                                  <m:r>
                                    <a:rPr lang="en-US" i="1">
                                      <a:solidFill>
                                        <a:schemeClr val="tx1"/>
                                      </a:solidFill>
                                      <a:latin typeface="Cambria Math"/>
                                      <a:cs typeface="Times New Roman" pitchFamily="18" charset="0"/>
                                    </a:rPr>
                                    <m:t>𝑉</m:t>
                                  </m:r>
                                </m:e>
                                <m:sub>
                                  <m:r>
                                    <a:rPr lang="en-US" i="1">
                                      <a:solidFill>
                                        <a:schemeClr val="tx1"/>
                                      </a:solidFill>
                                      <a:latin typeface="Cambria Math"/>
                                      <a:cs typeface="Times New Roman" pitchFamily="18" charset="0"/>
                                    </a:rPr>
                                    <m:t>𝑢</m:t>
                                  </m:r>
                                  <m:r>
                                    <a:rPr lang="en-US" b="0" i="1" smtClean="0">
                                      <a:solidFill>
                                        <a:schemeClr val="tx1"/>
                                      </a:solidFill>
                                      <a:latin typeface="Cambria Math"/>
                                      <a:cs typeface="Times New Roman" pitchFamily="18" charset="0"/>
                                    </a:rPr>
                                    <m:t>𝑠</m:t>
                                  </m:r>
                                </m:sub>
                              </m:sSub>
                            </m:e>
                          </m:d>
                        </m:e>
                        <m:sup>
                          <m:r>
                            <a:rPr lang="en-US" i="1">
                              <a:solidFill>
                                <a:schemeClr val="tx1"/>
                              </a:solidFill>
                              <a:latin typeface="Cambria Math"/>
                              <a:cs typeface="Times New Roman" pitchFamily="18" charset="0"/>
                            </a:rPr>
                            <m:t>2</m:t>
                          </m:r>
                        </m:sup>
                      </m:sSup>
                      <m:r>
                        <a:rPr lang="en-US" b="0" i="0" smtClean="0">
                          <a:solidFill>
                            <a:schemeClr val="tx1"/>
                          </a:solidFill>
                          <a:latin typeface="Cambria Math"/>
                          <a:cs typeface="Times New Roman" pitchFamily="18" charset="0"/>
                        </a:rPr>
                        <m:t>−</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𝑢𝑑</m:t>
                                  </m:r>
                                </m:sub>
                              </m:sSub>
                            </m:e>
                          </m:d>
                        </m:e>
                        <m:sup>
                          <m:r>
                            <a:rPr lang="en-US" i="1">
                              <a:latin typeface="Cambria Math"/>
                              <a:cs typeface="Times New Roman" pitchFamily="18" charset="0"/>
                            </a:rPr>
                            <m:t>2</m:t>
                          </m:r>
                        </m:sup>
                      </m:sSup>
                    </m:oMath>
                  </m:oMathPara>
                </a14:m>
                <a:endParaRPr lang="en-US" dirty="0">
                  <a:latin typeface="Times New Roman" pitchFamily="18" charset="0"/>
                  <a:cs typeface="Times New Roman"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148064" y="2255212"/>
                <a:ext cx="3850541" cy="369332"/>
              </a:xfrm>
              <a:prstGeom prst="rect">
                <a:avLst/>
              </a:prstGeom>
              <a:blipFill rotWithShape="1">
                <a:blip r:embed="rId4"/>
                <a:stretch>
                  <a:fillRect/>
                </a:stretch>
              </a:blipFill>
            </p:spPr>
            <p:txBody>
              <a:bodyPr/>
              <a:lstStyle/>
              <a:p>
                <a:r>
                  <a:rPr lang="en-US">
                    <a:noFill/>
                  </a:rPr>
                  <a:t> </a:t>
                </a:r>
              </a:p>
            </p:txBody>
          </p:sp>
        </mc:Fallback>
      </mc:AlternateContent>
      <p:pic>
        <p:nvPicPr>
          <p:cNvPr id="1843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3608" y="4325434"/>
            <a:ext cx="6660232" cy="250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6136" y="2741563"/>
            <a:ext cx="2948884" cy="461665"/>
          </a:xfrm>
          <a:prstGeom prst="rect">
            <a:avLst/>
          </a:prstGeom>
          <a:noFill/>
        </p:spPr>
        <p:txBody>
          <a:bodyPr wrap="none" rtlCol="0">
            <a:spAutoFit/>
          </a:bodyPr>
          <a:lstStyle/>
          <a:p>
            <a:r>
              <a:rPr lang="en-US" sz="1200" dirty="0">
                <a:latin typeface="Calibri" panose="020F0502020204030204" pitchFamily="34" charset="0"/>
              </a:rPr>
              <a:t>W. </a:t>
            </a:r>
            <a:r>
              <a:rPr lang="en-US" sz="1200" dirty="0" smtClean="0">
                <a:latin typeface="Calibri" panose="020F0502020204030204" pitchFamily="34" charset="0"/>
              </a:rPr>
              <a:t>Marciano, A</a:t>
            </a:r>
            <a:r>
              <a:rPr lang="en-US" sz="1200" dirty="0">
                <a:latin typeface="Calibri" panose="020F0502020204030204" pitchFamily="34" charset="0"/>
              </a:rPr>
              <a:t>. </a:t>
            </a:r>
            <a:r>
              <a:rPr lang="en-US" sz="1200" dirty="0" err="1">
                <a:latin typeface="Calibri" panose="020F0502020204030204" pitchFamily="34" charset="0"/>
              </a:rPr>
              <a:t>Sirlin</a:t>
            </a:r>
            <a:r>
              <a:rPr lang="en-US" sz="1200" dirty="0">
                <a:latin typeface="Calibri" panose="020F0502020204030204" pitchFamily="34" charset="0"/>
              </a:rPr>
              <a:t>, </a:t>
            </a:r>
            <a:r>
              <a:rPr lang="en-US" sz="1200" dirty="0" smtClean="0">
                <a:latin typeface="Calibri" panose="020F0502020204030204" pitchFamily="34" charset="0"/>
              </a:rPr>
              <a:t>PRL </a:t>
            </a:r>
            <a:r>
              <a:rPr lang="en-US" sz="1200" dirty="0">
                <a:latin typeface="Calibri" panose="020F0502020204030204" pitchFamily="34" charset="0"/>
              </a:rPr>
              <a:t>56, 22 (1986</a:t>
            </a:r>
            <a:r>
              <a:rPr lang="en-US" sz="1200" dirty="0" smtClean="0">
                <a:latin typeface="Calibri" panose="020F0502020204030204" pitchFamily="34" charset="0"/>
              </a:rPr>
              <a:t>)</a:t>
            </a:r>
            <a:endParaRPr lang="en-US" sz="1200" dirty="0">
              <a:latin typeface="Calibri" panose="020F0502020204030204" pitchFamily="34" charset="0"/>
            </a:endParaRPr>
          </a:p>
          <a:p>
            <a:r>
              <a:rPr lang="en-US" sz="1200" dirty="0">
                <a:latin typeface="Calibri" panose="020F0502020204030204" pitchFamily="34" charset="0"/>
              </a:rPr>
              <a:t>P. </a:t>
            </a:r>
            <a:r>
              <a:rPr lang="en-US" sz="1200" dirty="0" err="1" smtClean="0">
                <a:latin typeface="Calibri" panose="020F0502020204030204" pitchFamily="34" charset="0"/>
              </a:rPr>
              <a:t>Langacker</a:t>
            </a:r>
            <a:r>
              <a:rPr lang="en-US" sz="1200" dirty="0" smtClean="0">
                <a:latin typeface="Calibri" panose="020F0502020204030204" pitchFamily="34" charset="0"/>
              </a:rPr>
              <a:t>, D</a:t>
            </a:r>
            <a:r>
              <a:rPr lang="en-US" sz="1200" dirty="0">
                <a:latin typeface="Calibri" panose="020F0502020204030204" pitchFamily="34" charset="0"/>
              </a:rPr>
              <a:t>. London, </a:t>
            </a:r>
            <a:r>
              <a:rPr lang="en-US" sz="1200" dirty="0" smtClean="0">
                <a:latin typeface="Calibri" panose="020F0502020204030204" pitchFamily="34" charset="0"/>
              </a:rPr>
              <a:t>PRD 38</a:t>
            </a:r>
            <a:r>
              <a:rPr lang="en-US" sz="1200" dirty="0">
                <a:latin typeface="Calibri" panose="020F0502020204030204" pitchFamily="34" charset="0"/>
              </a:rPr>
              <a:t>, 886 (1988</a:t>
            </a:r>
            <a:r>
              <a:rPr lang="en-US" sz="1200" dirty="0" smtClean="0">
                <a:latin typeface="Calibri" panose="020F0502020204030204" pitchFamily="34" charset="0"/>
              </a:rPr>
              <a:t>)</a:t>
            </a:r>
            <a:endParaRPr lang="en-US" sz="1200" dirty="0">
              <a:latin typeface="Calibri" panose="020F0502020204030204" pitchFamily="34" charset="0"/>
            </a:endParaRPr>
          </a:p>
        </p:txBody>
      </p:sp>
      <p:sp>
        <p:nvSpPr>
          <p:cNvPr id="9" name="TextBox 8"/>
          <p:cNvSpPr txBox="1"/>
          <p:nvPr/>
        </p:nvSpPr>
        <p:spPr>
          <a:xfrm>
            <a:off x="5796136" y="3789040"/>
            <a:ext cx="2883353" cy="276999"/>
          </a:xfrm>
          <a:prstGeom prst="rect">
            <a:avLst/>
          </a:prstGeom>
          <a:noFill/>
        </p:spPr>
        <p:txBody>
          <a:bodyPr wrap="none" rtlCol="0">
            <a:spAutoFit/>
          </a:bodyPr>
          <a:lstStyle/>
          <a:p>
            <a:r>
              <a:rPr lang="en-US" sz="1200" dirty="0">
                <a:latin typeface="Calibri" panose="020F0502020204030204" pitchFamily="34" charset="0"/>
              </a:rPr>
              <a:t>K.S. </a:t>
            </a:r>
            <a:r>
              <a:rPr lang="en-US" sz="1200" dirty="0" err="1">
                <a:latin typeface="Calibri" panose="020F0502020204030204" pitchFamily="34" charset="0"/>
              </a:rPr>
              <a:t>Babu</a:t>
            </a:r>
            <a:r>
              <a:rPr lang="en-US" sz="1200" dirty="0">
                <a:latin typeface="Calibri" panose="020F0502020204030204" pitchFamily="34" charset="0"/>
              </a:rPr>
              <a:t> and S. </a:t>
            </a:r>
            <a:r>
              <a:rPr lang="en-US" sz="1200" dirty="0" err="1">
                <a:latin typeface="Calibri" panose="020F0502020204030204" pitchFamily="34" charset="0"/>
              </a:rPr>
              <a:t>Pakvasa</a:t>
            </a:r>
            <a:r>
              <a:rPr lang="en-US" sz="1200" dirty="0">
                <a:latin typeface="Calibri" panose="020F0502020204030204" pitchFamily="34" charset="0"/>
              </a:rPr>
              <a:t>, </a:t>
            </a:r>
            <a:r>
              <a:rPr lang="en-US" sz="1200" dirty="0" err="1" smtClean="0">
                <a:latin typeface="Calibri" panose="020F0502020204030204" pitchFamily="34" charset="0"/>
              </a:rPr>
              <a:t>hep-ph</a:t>
            </a:r>
            <a:r>
              <a:rPr lang="en-US" sz="1200" dirty="0" smtClean="0">
                <a:latin typeface="Calibri" panose="020F0502020204030204" pitchFamily="34" charset="0"/>
              </a:rPr>
              <a:t>/0204236</a:t>
            </a:r>
            <a:endParaRPr lang="en-US" sz="1200" dirty="0">
              <a:latin typeface="Calibri" panose="020F0502020204030204" pitchFamily="34" charset="0"/>
            </a:endParaRPr>
          </a:p>
        </p:txBody>
      </p:sp>
      <p:sp>
        <p:nvSpPr>
          <p:cNvPr id="10" name="TextBox 9"/>
          <p:cNvSpPr txBox="1"/>
          <p:nvPr/>
        </p:nvSpPr>
        <p:spPr>
          <a:xfrm>
            <a:off x="7073334" y="4606657"/>
            <a:ext cx="2019257" cy="1938992"/>
          </a:xfrm>
          <a:prstGeom prst="rect">
            <a:avLst/>
          </a:prstGeom>
          <a:solidFill>
            <a:schemeClr val="bg1"/>
          </a:solidFill>
        </p:spPr>
        <p:txBody>
          <a:bodyPr wrap="square" rtlCol="0">
            <a:spAutoFit/>
          </a:bodyPr>
          <a:lstStyle/>
          <a:p>
            <a:r>
              <a:rPr lang="en-US" sz="1200" dirty="0" smtClean="0">
                <a:latin typeface="Calibri" panose="020F0502020204030204" pitchFamily="34" charset="0"/>
              </a:rPr>
              <a:t>Specific models: E.g.</a:t>
            </a:r>
          </a:p>
          <a:p>
            <a:r>
              <a:rPr lang="en-US" sz="1200" dirty="0">
                <a:latin typeface="Calibri" panose="020F0502020204030204" pitchFamily="34" charset="0"/>
              </a:rPr>
              <a:t>W. </a:t>
            </a:r>
            <a:r>
              <a:rPr lang="en-US" sz="1200" dirty="0" smtClean="0">
                <a:latin typeface="Calibri" panose="020F0502020204030204" pitchFamily="34" charset="0"/>
              </a:rPr>
              <a:t>Marciano, A</a:t>
            </a:r>
            <a:r>
              <a:rPr lang="en-US" sz="1200" dirty="0">
                <a:latin typeface="Calibri" panose="020F0502020204030204" pitchFamily="34" charset="0"/>
              </a:rPr>
              <a:t>. </a:t>
            </a:r>
            <a:r>
              <a:rPr lang="en-US" sz="1200" dirty="0" err="1">
                <a:latin typeface="Calibri" panose="020F0502020204030204" pitchFamily="34" charset="0"/>
              </a:rPr>
              <a:t>Sirlin</a:t>
            </a:r>
            <a:r>
              <a:rPr lang="en-US" sz="1200" dirty="0">
                <a:latin typeface="Calibri" panose="020F0502020204030204" pitchFamily="34" charset="0"/>
              </a:rPr>
              <a:t>, </a:t>
            </a:r>
            <a:r>
              <a:rPr lang="en-US" sz="1200" dirty="0" smtClean="0">
                <a:latin typeface="Calibri" panose="020F0502020204030204" pitchFamily="34" charset="0"/>
              </a:rPr>
              <a:t>PRD 35</a:t>
            </a:r>
            <a:r>
              <a:rPr lang="en-US" sz="1200" dirty="0">
                <a:latin typeface="Calibri" panose="020F0502020204030204" pitchFamily="34" charset="0"/>
              </a:rPr>
              <a:t>, 1672 (1987).</a:t>
            </a:r>
          </a:p>
          <a:p>
            <a:r>
              <a:rPr lang="en-US" sz="1200" dirty="0" smtClean="0">
                <a:latin typeface="Calibri" panose="020F0502020204030204" pitchFamily="34" charset="0"/>
              </a:rPr>
              <a:t>R</a:t>
            </a:r>
            <a:r>
              <a:rPr lang="en-US" sz="1200" dirty="0">
                <a:latin typeface="Calibri" panose="020F0502020204030204" pitchFamily="34" charset="0"/>
              </a:rPr>
              <a:t>. Barbieri et al., </a:t>
            </a:r>
            <a:r>
              <a:rPr lang="en-US" sz="1200" dirty="0" smtClean="0">
                <a:latin typeface="Calibri" panose="020F0502020204030204" pitchFamily="34" charset="0"/>
              </a:rPr>
              <a:t>PLB 156, </a:t>
            </a:r>
            <a:r>
              <a:rPr lang="en-US" sz="1200" dirty="0">
                <a:latin typeface="Calibri" panose="020F0502020204030204" pitchFamily="34" charset="0"/>
              </a:rPr>
              <a:t>348 (1985</a:t>
            </a:r>
            <a:r>
              <a:rPr lang="en-US" sz="1200" dirty="0" smtClean="0">
                <a:latin typeface="Calibri" panose="020F0502020204030204" pitchFamily="34" charset="0"/>
              </a:rPr>
              <a:t>)</a:t>
            </a:r>
          </a:p>
          <a:p>
            <a:r>
              <a:rPr lang="en-US" sz="1200" dirty="0" smtClean="0">
                <a:latin typeface="Calibri" panose="020F0502020204030204" pitchFamily="34" charset="0"/>
              </a:rPr>
              <a:t>K</a:t>
            </a:r>
            <a:r>
              <a:rPr lang="en-US" sz="1200" dirty="0">
                <a:latin typeface="Calibri" panose="020F0502020204030204" pitchFamily="34" charset="0"/>
              </a:rPr>
              <a:t>. </a:t>
            </a:r>
            <a:r>
              <a:rPr lang="en-US" sz="1200" dirty="0" smtClean="0">
                <a:latin typeface="Calibri" panose="020F0502020204030204" pitchFamily="34" charset="0"/>
              </a:rPr>
              <a:t>Hagiwara </a:t>
            </a:r>
            <a:r>
              <a:rPr lang="en-US" sz="1200" dirty="0">
                <a:latin typeface="Calibri" panose="020F0502020204030204" pitchFamily="34" charset="0"/>
              </a:rPr>
              <a:t>et al., </a:t>
            </a:r>
            <a:r>
              <a:rPr lang="en-US" sz="1200" dirty="0" smtClean="0">
                <a:latin typeface="Calibri" panose="020F0502020204030204" pitchFamily="34" charset="0"/>
              </a:rPr>
              <a:t>PRL </a:t>
            </a:r>
            <a:r>
              <a:rPr lang="en-US" sz="1200" dirty="0">
                <a:latin typeface="Calibri" panose="020F0502020204030204" pitchFamily="34" charset="0"/>
              </a:rPr>
              <a:t>75, 3605 (1995</a:t>
            </a:r>
            <a:r>
              <a:rPr lang="en-US" sz="1200" dirty="0" smtClean="0">
                <a:latin typeface="Calibri" panose="020F0502020204030204" pitchFamily="34" charset="0"/>
              </a:rPr>
              <a:t>)</a:t>
            </a:r>
          </a:p>
          <a:p>
            <a:r>
              <a:rPr lang="en-US" sz="1200" dirty="0" smtClean="0">
                <a:latin typeface="Calibri" panose="020F0502020204030204" pitchFamily="34" charset="0"/>
              </a:rPr>
              <a:t>A</a:t>
            </a:r>
            <a:r>
              <a:rPr lang="en-US" sz="1200" dirty="0">
                <a:latin typeface="Calibri" panose="020F0502020204030204" pitchFamily="34" charset="0"/>
              </a:rPr>
              <a:t>. </a:t>
            </a:r>
            <a:r>
              <a:rPr lang="en-US" sz="1200" dirty="0" err="1" smtClean="0">
                <a:latin typeface="Calibri" panose="020F0502020204030204" pitchFamily="34" charset="0"/>
              </a:rPr>
              <a:t>Kurylov</a:t>
            </a:r>
            <a:r>
              <a:rPr lang="en-US" sz="1200" dirty="0" smtClean="0">
                <a:latin typeface="Calibri" panose="020F0502020204030204" pitchFamily="34" charset="0"/>
              </a:rPr>
              <a:t>,  M. </a:t>
            </a:r>
            <a:r>
              <a:rPr lang="en-US" sz="1200" dirty="0">
                <a:latin typeface="Calibri" panose="020F0502020204030204" pitchFamily="34" charset="0"/>
              </a:rPr>
              <a:t>Ramsey-</a:t>
            </a:r>
            <a:r>
              <a:rPr lang="en-US" sz="1200" dirty="0" err="1">
                <a:latin typeface="Calibri" panose="020F0502020204030204" pitchFamily="34" charset="0"/>
              </a:rPr>
              <a:t>Musolf</a:t>
            </a:r>
            <a:r>
              <a:rPr lang="en-US" sz="1200" dirty="0">
                <a:latin typeface="Calibri" panose="020F0502020204030204" pitchFamily="34" charset="0"/>
              </a:rPr>
              <a:t>, </a:t>
            </a:r>
            <a:r>
              <a:rPr lang="en-US" sz="1200" dirty="0" smtClean="0">
                <a:latin typeface="Calibri" panose="020F0502020204030204" pitchFamily="34" charset="0"/>
              </a:rPr>
              <a:t>PRL </a:t>
            </a:r>
            <a:r>
              <a:rPr lang="en-US" sz="1200" dirty="0">
                <a:latin typeface="Calibri" panose="020F0502020204030204" pitchFamily="34" charset="0"/>
              </a:rPr>
              <a:t>88, </a:t>
            </a:r>
            <a:r>
              <a:rPr lang="en-US" sz="1200" dirty="0" smtClean="0">
                <a:latin typeface="Calibri" panose="020F0502020204030204" pitchFamily="34" charset="0"/>
              </a:rPr>
              <a:t>071804 (2000)</a:t>
            </a:r>
            <a:endParaRPr lang="en-US" sz="12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12</a:t>
            </a:fld>
            <a:endParaRPr lang="de-DE"/>
          </a:p>
        </p:txBody>
      </p:sp>
      <mc:AlternateContent xmlns:mc="http://schemas.openxmlformats.org/markup-compatibility/2006" xmlns:a14="http://schemas.microsoft.com/office/drawing/2010/main">
        <mc:Choice Requires="a14">
          <p:sp>
            <p:nvSpPr>
              <p:cNvPr id="8" name="TextBox 7"/>
              <p:cNvSpPr txBox="1"/>
              <p:nvPr/>
            </p:nvSpPr>
            <p:spPr>
              <a:xfrm>
                <a:off x="2144085" y="6545649"/>
                <a:ext cx="6177653" cy="338554"/>
              </a:xfrm>
              <a:prstGeom prst="rect">
                <a:avLst/>
              </a:prstGeom>
              <a:noFill/>
            </p:spPr>
            <p:txBody>
              <a:bodyPr wrap="none" rtlCol="0">
                <a:spAutoFit/>
              </a:bodyPr>
              <a:lstStyle/>
              <a:p>
                <a:r>
                  <a:rPr lang="en-US" sz="1600" dirty="0" smtClean="0">
                    <a:latin typeface="Calibri" panose="020F0502020204030204" pitchFamily="34" charset="0"/>
                  </a:rPr>
                  <a:t>Energy scale of new physics: </a:t>
                </a:r>
                <a14:m>
                  <m:oMath xmlns:m="http://schemas.openxmlformats.org/officeDocument/2006/math">
                    <m:r>
                      <m:rPr>
                        <m:sty m:val="p"/>
                      </m:rPr>
                      <a:rPr lang="en-US" sz="1600" b="0" i="0" smtClean="0">
                        <a:latin typeface="Cambria Math"/>
                      </a:rPr>
                      <m:t>Λ</m:t>
                    </m:r>
                    <m:r>
                      <a:rPr lang="en-US" sz="1600" b="0" i="1" smtClean="0">
                        <a:latin typeface="Cambria Math"/>
                      </a:rPr>
                      <m:t>≥11</m:t>
                    </m:r>
                  </m:oMath>
                </a14:m>
                <a:r>
                  <a:rPr lang="en-US" sz="1600" dirty="0" smtClean="0">
                    <a:latin typeface="Calibri" panose="020F0502020204030204" pitchFamily="34" charset="0"/>
                  </a:rPr>
                  <a:t> </a:t>
                </a:r>
                <a:r>
                  <a:rPr lang="en-US" sz="1600" dirty="0" err="1" smtClean="0">
                    <a:latin typeface="Calibri" panose="020F0502020204030204" pitchFamily="34" charset="0"/>
                  </a:rPr>
                  <a:t>TeV</a:t>
                </a:r>
                <a:r>
                  <a:rPr lang="en-US" sz="1600" dirty="0" smtClean="0">
                    <a:latin typeface="Calibri" panose="020F0502020204030204" pitchFamily="34" charset="0"/>
                  </a:rPr>
                  <a:t>      </a:t>
                </a:r>
                <a:r>
                  <a:rPr lang="en-US" sz="1200" dirty="0" smtClean="0">
                    <a:latin typeface="Calibri" panose="020F0502020204030204" pitchFamily="34" charset="0"/>
                  </a:rPr>
                  <a:t>V. </a:t>
                </a:r>
                <a:r>
                  <a:rPr lang="en-US" sz="1200" dirty="0" err="1" smtClean="0">
                    <a:latin typeface="Calibri" panose="020F0502020204030204" pitchFamily="34" charset="0"/>
                  </a:rPr>
                  <a:t>Cirigliano</a:t>
                </a:r>
                <a:r>
                  <a:rPr lang="en-US" sz="1200" dirty="0">
                    <a:latin typeface="Calibri" panose="020F0502020204030204" pitchFamily="34" charset="0"/>
                  </a:rPr>
                  <a:t> et al., </a:t>
                </a:r>
                <a:r>
                  <a:rPr lang="en-US" sz="1200" dirty="0" smtClean="0">
                    <a:latin typeface="Calibri" panose="020F0502020204030204" pitchFamily="34" charset="0"/>
                  </a:rPr>
                  <a:t>NPB 830, 95 </a:t>
                </a:r>
                <a:r>
                  <a:rPr lang="en-US" sz="1200" dirty="0">
                    <a:latin typeface="Calibri" panose="020F0502020204030204" pitchFamily="34" charset="0"/>
                  </a:rPr>
                  <a:t>(2010</a:t>
                </a:r>
                <a:r>
                  <a:rPr lang="en-US" sz="1200" dirty="0" smtClean="0">
                    <a:latin typeface="Calibri" panose="020F0502020204030204" pitchFamily="34" charset="0"/>
                  </a:rPr>
                  <a:t>)</a:t>
                </a:r>
                <a:endParaRPr lang="en-US" sz="1600" dirty="0">
                  <a:latin typeface="Calibri" panose="020F050202020403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44085" y="6545649"/>
                <a:ext cx="6177653" cy="338554"/>
              </a:xfrm>
              <a:prstGeom prst="rect">
                <a:avLst/>
              </a:prstGeom>
              <a:blipFill rotWithShape="1">
                <a:blip r:embed="rId6"/>
                <a:stretch>
                  <a:fillRect l="-592"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2383712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9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32363" y="3446463"/>
            <a:ext cx="32956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6405" y="3444874"/>
            <a:ext cx="3373438"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13</a:t>
            </a:fld>
            <a:endParaRPr lang="de-DE"/>
          </a:p>
        </p:txBody>
      </p:sp>
      <p:pic>
        <p:nvPicPr>
          <p:cNvPr id="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6411" b="-1797"/>
          <a:stretch/>
        </p:blipFill>
        <p:spPr bwMode="auto">
          <a:xfrm>
            <a:off x="196397" y="1519183"/>
            <a:ext cx="570638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542" y="836712"/>
            <a:ext cx="893556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Other searches for Beyond Standard Model Physics: S,T interactions (fermions with “wrong” helicity), e.g. through W’ bosons; weak magnetism; second class currents; …</a:t>
            </a:r>
            <a:endParaRPr lang="en-US" dirty="0">
              <a:latin typeface="Times New Roman" pitchFamily="18" charset="0"/>
              <a:cs typeface="Times New Roman" pitchFamily="18" charset="0"/>
            </a:endParaRPr>
          </a:p>
        </p:txBody>
      </p:sp>
      <p:cxnSp>
        <p:nvCxnSpPr>
          <p:cNvPr id="227" name="Straight Arrow Connector 226"/>
          <p:cNvCxnSpPr/>
          <p:nvPr/>
        </p:nvCxnSpPr>
        <p:spPr>
          <a:xfrm flipH="1" flipV="1">
            <a:off x="3894665" y="6002337"/>
            <a:ext cx="260018" cy="554037"/>
          </a:xfrm>
          <a:prstGeom prst="straightConnector1">
            <a:avLst/>
          </a:prstGeom>
          <a:ln>
            <a:solidFill>
              <a:srgbClr val="9966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8" name="TextBox 227"/>
              <p:cNvSpPr txBox="1"/>
              <p:nvPr/>
            </p:nvSpPr>
            <p:spPr>
              <a:xfrm>
                <a:off x="3107848" y="6524624"/>
                <a:ext cx="5710089" cy="307777"/>
              </a:xfrm>
              <a:prstGeom prst="rect">
                <a:avLst/>
              </a:prstGeom>
              <a:noFill/>
            </p:spPr>
            <p:txBody>
              <a:bodyPr wrap="none" rtlCol="0">
                <a:spAutoFit/>
              </a:bodyPr>
              <a:lstStyle/>
              <a:p>
                <a:r>
                  <a:rPr lang="en-US" sz="1400" dirty="0" smtClean="0">
                    <a:solidFill>
                      <a:srgbClr val="996600"/>
                    </a:solidFill>
                  </a:rPr>
                  <a:t>LHC-Search for </a:t>
                </a:r>
                <a14:m>
                  <m:oMath xmlns:m="http://schemas.openxmlformats.org/officeDocument/2006/math">
                    <m:r>
                      <a:rPr lang="en-US" sz="1400" i="1" smtClean="0">
                        <a:solidFill>
                          <a:srgbClr val="996600"/>
                        </a:solidFill>
                        <a:latin typeface="Cambria Math"/>
                      </a:rPr>
                      <m:t>𝑝𝑝</m:t>
                    </m:r>
                    <m:r>
                      <a:rPr lang="en-US" sz="1400" i="1" smtClean="0">
                        <a:solidFill>
                          <a:srgbClr val="996600"/>
                        </a:solidFill>
                        <a:latin typeface="Cambria Math"/>
                        <a:ea typeface="Cambria Math"/>
                      </a:rPr>
                      <m:t>→</m:t>
                    </m:r>
                    <m:r>
                      <a:rPr lang="en-US" sz="1400" i="1" smtClean="0">
                        <a:solidFill>
                          <a:srgbClr val="996600"/>
                        </a:solidFill>
                        <a:latin typeface="Cambria Math"/>
                        <a:ea typeface="Cambria Math"/>
                      </a:rPr>
                      <m:t>𝑒</m:t>
                    </m:r>
                    <m:r>
                      <a:rPr lang="en-US" sz="1400" i="1" smtClean="0">
                        <a:solidFill>
                          <a:srgbClr val="996600"/>
                        </a:solidFill>
                        <a:latin typeface="Cambria Math"/>
                        <a:ea typeface="Cambria Math"/>
                      </a:rPr>
                      <m:t>+</m:t>
                    </m:r>
                    <m:r>
                      <a:rPr lang="en-US" sz="1400" i="1" smtClean="0">
                        <a:solidFill>
                          <a:srgbClr val="996600"/>
                        </a:solidFill>
                        <a:latin typeface="Cambria Math"/>
                        <a:ea typeface="Cambria Math"/>
                      </a:rPr>
                      <m:t>𝜈</m:t>
                    </m:r>
                    <m:r>
                      <a:rPr lang="en-US" sz="1400" smtClean="0">
                        <a:solidFill>
                          <a:srgbClr val="996600"/>
                        </a:solidFill>
                        <a:latin typeface="Cambria Math"/>
                        <a:ea typeface="Cambria Math"/>
                      </a:rPr>
                      <m:t>+</m:t>
                    </m:r>
                  </m:oMath>
                </a14:m>
                <a:r>
                  <a:rPr lang="en-US" sz="1400" dirty="0" smtClean="0">
                    <a:solidFill>
                      <a:srgbClr val="996600"/>
                    </a:solidFill>
                  </a:rPr>
                  <a:t> other stuff and </a:t>
                </a:r>
                <a14:m>
                  <m:oMath xmlns:m="http://schemas.openxmlformats.org/officeDocument/2006/math">
                    <m:r>
                      <a:rPr lang="en-US" sz="1400" i="1">
                        <a:solidFill>
                          <a:srgbClr val="996600"/>
                        </a:solidFill>
                        <a:latin typeface="Cambria Math"/>
                      </a:rPr>
                      <m:t>𝑝𝑝</m:t>
                    </m:r>
                    <m:r>
                      <a:rPr lang="en-US" sz="1400" i="1">
                        <a:solidFill>
                          <a:srgbClr val="996600"/>
                        </a:solidFill>
                        <a:latin typeface="Cambria Math"/>
                        <a:ea typeface="Cambria Math"/>
                      </a:rPr>
                      <m:t>→</m:t>
                    </m:r>
                    <m:r>
                      <a:rPr lang="en-US" sz="1400" i="1">
                        <a:solidFill>
                          <a:srgbClr val="996600"/>
                        </a:solidFill>
                        <a:latin typeface="Cambria Math"/>
                        <a:ea typeface="Cambria Math"/>
                      </a:rPr>
                      <m:t>𝑒</m:t>
                    </m:r>
                    <m:r>
                      <a:rPr lang="en-US" sz="1400" i="1">
                        <a:solidFill>
                          <a:srgbClr val="996600"/>
                        </a:solidFill>
                        <a:latin typeface="Cambria Math"/>
                        <a:ea typeface="Cambria Math"/>
                      </a:rPr>
                      <m:t>+</m:t>
                    </m:r>
                    <m:r>
                      <a:rPr lang="en-US" sz="1400" b="0" i="1" smtClean="0">
                        <a:solidFill>
                          <a:srgbClr val="996600"/>
                        </a:solidFill>
                        <a:latin typeface="Cambria Math" panose="02040503050406030204" pitchFamily="18" charset="0"/>
                        <a:ea typeface="Cambria Math"/>
                      </a:rPr>
                      <m:t>𝑒</m:t>
                    </m:r>
                    <m:r>
                      <a:rPr lang="en-US" sz="1400">
                        <a:solidFill>
                          <a:srgbClr val="996600"/>
                        </a:solidFill>
                        <a:latin typeface="Cambria Math"/>
                        <a:ea typeface="Cambria Math"/>
                      </a:rPr>
                      <m:t>+</m:t>
                    </m:r>
                  </m:oMath>
                </a14:m>
                <a:r>
                  <a:rPr lang="en-US" sz="1400" dirty="0">
                    <a:solidFill>
                      <a:srgbClr val="996600"/>
                    </a:solidFill>
                  </a:rPr>
                  <a:t> other stuff</a:t>
                </a:r>
              </a:p>
            </p:txBody>
          </p:sp>
        </mc:Choice>
        <mc:Fallback xmlns="">
          <p:sp>
            <p:nvSpPr>
              <p:cNvPr id="228" name="TextBox 227"/>
              <p:cNvSpPr txBox="1">
                <a:spLocks noRot="1" noChangeAspect="1" noMove="1" noResize="1" noEditPoints="1" noAdjustHandles="1" noChangeArrowheads="1" noChangeShapeType="1" noTextEdit="1"/>
              </p:cNvSpPr>
              <p:nvPr/>
            </p:nvSpPr>
            <p:spPr>
              <a:xfrm>
                <a:off x="3107848" y="6524624"/>
                <a:ext cx="5710089" cy="307777"/>
              </a:xfrm>
              <a:prstGeom prst="rect">
                <a:avLst/>
              </a:prstGeom>
              <a:blipFill>
                <a:blip r:embed="rId5"/>
                <a:stretch>
                  <a:fillRect l="-320" t="-1961" b="-19608"/>
                </a:stretch>
              </a:blipFill>
            </p:spPr>
            <p:txBody>
              <a:bodyPr/>
              <a:lstStyle/>
              <a:p>
                <a:r>
                  <a:rPr lang="en-US">
                    <a:noFill/>
                  </a:rPr>
                  <a:t> </a:t>
                </a:r>
              </a:p>
            </p:txBody>
          </p:sp>
        </mc:Fallback>
      </mc:AlternateContent>
      <p:sp>
        <p:nvSpPr>
          <p:cNvPr id="387"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Scalar(S) and tensor(T) interactions in beta decay</a:t>
            </a:r>
            <a:endParaRPr lang="en-US" sz="2800" b="1" dirty="0">
              <a:latin typeface="Times New Roman" pitchFamily="18" charset="0"/>
              <a:cs typeface="Times New Roman" pitchFamily="18" charset="0"/>
            </a:endParaRPr>
          </a:p>
        </p:txBody>
      </p:sp>
      <p:sp>
        <p:nvSpPr>
          <p:cNvPr id="389" name="AutoShape 3"/>
          <p:cNvSpPr>
            <a:spLocks noChangeAspect="1" noChangeArrowheads="1" noTextEdit="1"/>
          </p:cNvSpPr>
          <p:nvPr/>
        </p:nvSpPr>
        <p:spPr bwMode="auto">
          <a:xfrm>
            <a:off x="986405" y="3255962"/>
            <a:ext cx="3373438"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390"/>
          <p:cNvSpPr>
            <a:spLocks noChangeArrowheads="1"/>
          </p:cNvSpPr>
          <p:nvPr/>
        </p:nvSpPr>
        <p:spPr bwMode="auto">
          <a:xfrm>
            <a:off x="3177364" y="5619375"/>
            <a:ext cx="9773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96600"/>
                </a:solidFill>
                <a:effectLst/>
                <a:latin typeface="Times New Roman" panose="02020603050405020304" pitchFamily="18" charset="0"/>
                <a:cs typeface="Times New Roman" panose="02020603050405020304" pitchFamily="18" charset="0"/>
              </a:rPr>
              <a:t>LHC:</a:t>
            </a:r>
          </a:p>
          <a:p>
            <a:pPr marL="0" marR="0" lvl="0" indent="0" algn="r"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996600"/>
                </a:solidFill>
                <a:latin typeface="Times New Roman" panose="02020603050405020304" pitchFamily="18" charset="0"/>
                <a:cs typeface="Times New Roman" panose="02020603050405020304" pitchFamily="18" charset="0"/>
              </a:rPr>
              <a:t>8 </a:t>
            </a:r>
            <a:r>
              <a:rPr lang="en-US" altLang="en-US" sz="1400" dirty="0" err="1" smtClean="0">
                <a:solidFill>
                  <a:srgbClr val="996600"/>
                </a:solidFill>
                <a:latin typeface="Times New Roman" panose="02020603050405020304" pitchFamily="18" charset="0"/>
                <a:cs typeface="Times New Roman" panose="02020603050405020304" pitchFamily="18" charset="0"/>
              </a:rPr>
              <a:t>TeV</a:t>
            </a:r>
            <a:r>
              <a:rPr lang="en-US" altLang="en-US" sz="1400" dirty="0" smtClean="0">
                <a:solidFill>
                  <a:srgbClr val="996600"/>
                </a:solidFill>
                <a:latin typeface="Times New Roman" panose="02020603050405020304" pitchFamily="18" charset="0"/>
                <a:cs typeface="Times New Roman" panose="02020603050405020304" pitchFamily="18" charset="0"/>
              </a:rPr>
              <a:t>, 20 fb</a:t>
            </a:r>
            <a:r>
              <a:rPr lang="en-US" altLang="en-US" sz="1400" baseline="30000" dirty="0" smtClean="0">
                <a:solidFill>
                  <a:srgbClr val="996600"/>
                </a:solidFill>
                <a:latin typeface="Times New Roman" panose="02020603050405020304" pitchFamily="18" charset="0"/>
                <a:cs typeface="Times New Roman" panose="02020603050405020304" pitchFamily="18" charset="0"/>
              </a:rPr>
              <a:t>-1</a:t>
            </a:r>
            <a:endParaRPr kumimoji="0" lang="en-US" altLang="en-US" sz="1400" b="0" i="0" u="none" strike="noStrike" cap="none" normalizeH="0" baseline="0" dirty="0" smtClean="0">
              <a:ln>
                <a:noFill/>
              </a:ln>
              <a:solidFill>
                <a:srgbClr val="996600"/>
              </a:solidFill>
              <a:effectLst/>
              <a:latin typeface="Times New Roman" panose="02020603050405020304" pitchFamily="18" charset="0"/>
              <a:cs typeface="Times New Roman" panose="02020603050405020304" pitchFamily="18" charset="0"/>
            </a:endParaRPr>
          </a:p>
        </p:txBody>
      </p:sp>
      <p:sp>
        <p:nvSpPr>
          <p:cNvPr id="392" name="Rectangle 391"/>
          <p:cNvSpPr>
            <a:spLocks noChangeArrowheads="1"/>
          </p:cNvSpPr>
          <p:nvPr/>
        </p:nvSpPr>
        <p:spPr bwMode="auto">
          <a:xfrm>
            <a:off x="4193155" y="5884862"/>
            <a:ext cx="571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D58400"/>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93" name="Rectangle 392"/>
              <p:cNvSpPr>
                <a:spLocks noChangeArrowheads="1"/>
              </p:cNvSpPr>
              <p:nvPr/>
            </p:nvSpPr>
            <p:spPr bwMode="auto">
              <a:xfrm>
                <a:off x="1709552" y="3500942"/>
                <a:ext cx="3222811" cy="440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Low-energy</a:t>
                </a:r>
                <a:r>
                  <a:rPr kumimoji="0" lang="en-US" altLang="en-US" sz="1400" b="0" i="0" u="none" strike="noStrike" cap="none" normalizeH="0" dirty="0" smtClean="0">
                    <a:ln>
                      <a:noFill/>
                    </a:ln>
                    <a:solidFill>
                      <a:srgbClr val="003399"/>
                    </a:solidFill>
                    <a:effectLst/>
                    <a:latin typeface="Times New Roman" panose="02020603050405020304" pitchFamily="18" charset="0"/>
                    <a:cs typeface="Times New Roman" panose="02020603050405020304" pitchFamily="18" charset="0"/>
                  </a:rPr>
                  <a:t> experiments (mostly </a:t>
                </a:r>
                <a14:m>
                  <m:oMath xmlns:m="http://schemas.openxmlformats.org/officeDocument/2006/math">
                    <m:sSup>
                      <m:sSupPr>
                        <m:ctrlP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ctrlPr>
                      </m:sSupPr>
                      <m:e>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0</m:t>
                        </m:r>
                      </m:e>
                      <m:sup>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m:t>
                        </m:r>
                      </m:sup>
                    </m:sSup>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m:t>
                    </m:r>
                    <m:sSup>
                      <m:sSupPr>
                        <m:ctrlP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ctrlPr>
                      </m:sSupPr>
                      <m:e>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0</m:t>
                        </m:r>
                      </m:e>
                      <m:sup>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m:t>
                        </m:r>
                      </m:sup>
                    </m:sSup>
                  </m:oMath>
                </a14:m>
                <a:r>
                  <a:rPr kumimoji="0" lang="en-US" altLang="en-US" sz="1400" b="0" i="0" u="none" strike="noStrike" cap="none" normalizeH="0" dirty="0" smtClean="0">
                    <a:ln>
                      <a:noFill/>
                    </a:ln>
                    <a:solidFill>
                      <a:srgbClr val="003399"/>
                    </a:solidFill>
                    <a:effectLst/>
                    <a:latin typeface="Times New Roman" panose="02020603050405020304" pitchFamily="18" charset="0"/>
                    <a:cs typeface="Times New Roman" panose="02020603050405020304" pitchFamily="18" charset="0"/>
                  </a:rPr>
                  <a:t>, </a:t>
                </a:r>
                <a14:m>
                  <m:oMath xmlns:m="http://schemas.openxmlformats.org/officeDocument/2006/math">
                    <m:r>
                      <a:rPr kumimoji="0" lang="en-US" altLang="en-US" sz="1400" b="0" i="1" u="none" strike="noStrike" cap="none" normalizeH="0" dirty="0" smtClean="0">
                        <a:ln>
                          <a:noFill/>
                        </a:ln>
                        <a:solidFill>
                          <a:srgbClr val="003399"/>
                        </a:solidFill>
                        <a:effectLst/>
                        <a:latin typeface="Cambria Math"/>
                        <a:cs typeface="Times New Roman" panose="02020603050405020304" pitchFamily="18" charset="0"/>
                      </a:rPr>
                      <m:t>𝜋</m:t>
                    </m:r>
                    <m:r>
                      <a:rPr kumimoji="0" lang="en-US" altLang="en-US" sz="1400" b="0" i="1" u="none" strike="noStrike" cap="none" normalizeH="0" dirty="0" smtClean="0">
                        <a:ln>
                          <a:noFill/>
                        </a:ln>
                        <a:solidFill>
                          <a:srgbClr val="003399"/>
                        </a:solidFill>
                        <a:effectLst/>
                        <a:latin typeface="Cambria Math"/>
                        <a:cs typeface="Times New Roman" panose="02020603050405020304" pitchFamily="18" charset="0"/>
                      </a:rPr>
                      <m:t>→</m:t>
                    </m:r>
                    <m:r>
                      <a:rPr kumimoji="0" lang="en-US" altLang="en-US" sz="1400" b="0" i="1" u="none" strike="noStrike" cap="none" normalizeH="0" dirty="0" smtClean="0">
                        <a:ln>
                          <a:noFill/>
                        </a:ln>
                        <a:solidFill>
                          <a:srgbClr val="003399"/>
                        </a:solidFill>
                        <a:effectLst/>
                        <a:latin typeface="Cambria Math"/>
                        <a:cs typeface="Times New Roman" panose="02020603050405020304" pitchFamily="18" charset="0"/>
                      </a:rPr>
                      <m:t>𝑒</m:t>
                    </m:r>
                    <m:r>
                      <a:rPr kumimoji="0" lang="en-US" altLang="en-US" sz="1400" b="0" i="1" u="none" strike="noStrike" cap="none" normalizeH="0" dirty="0" smtClean="0">
                        <a:ln>
                          <a:noFill/>
                        </a:ln>
                        <a:solidFill>
                          <a:srgbClr val="003399"/>
                        </a:solidFill>
                        <a:effectLst/>
                        <a:latin typeface="Cambria Math"/>
                        <a:cs typeface="Times New Roman" panose="02020603050405020304" pitchFamily="18" charset="0"/>
                      </a:rPr>
                      <m:t>𝜈𝛾</m:t>
                    </m:r>
                  </m:oMath>
                </a14:m>
                <a:r>
                  <a:rPr kumimoji="0" lang="en-US" altLang="en-US" sz="14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en-US" sz="1400" i="1">
                            <a:solidFill>
                              <a:srgbClr val="003399"/>
                            </a:solidFill>
                            <a:latin typeface="Cambria Math"/>
                          </a:rPr>
                        </m:ctrlPr>
                      </m:sSubPr>
                      <m:e>
                        <m:r>
                          <a:rPr lang="en-US" altLang="en-US" sz="1400" i="1">
                            <a:solidFill>
                              <a:srgbClr val="003399"/>
                            </a:solidFill>
                            <a:latin typeface="Cambria Math"/>
                          </a:rPr>
                          <m:t>𝑔</m:t>
                        </m:r>
                      </m:e>
                      <m:sub>
                        <m:r>
                          <a:rPr lang="en-US" altLang="en-US" sz="1400" i="1">
                            <a:solidFill>
                              <a:srgbClr val="003399"/>
                            </a:solidFill>
                            <a:latin typeface="Cambria Math"/>
                          </a:rPr>
                          <m:t>𝑆</m:t>
                        </m:r>
                        <m:r>
                          <a:rPr lang="en-US" altLang="en-US" sz="1400" i="1">
                            <a:solidFill>
                              <a:srgbClr val="003399"/>
                            </a:solidFill>
                            <a:latin typeface="Cambria Math"/>
                          </a:rPr>
                          <m:t>,</m:t>
                        </m:r>
                        <m:r>
                          <a:rPr lang="en-US" altLang="en-US" sz="1400" i="1">
                            <a:solidFill>
                              <a:srgbClr val="003399"/>
                            </a:solidFill>
                            <a:latin typeface="Cambria Math"/>
                          </a:rPr>
                          <m:t>𝑇</m:t>
                        </m:r>
                      </m:sub>
                    </m:sSub>
                  </m:oMath>
                </a14:m>
                <a:r>
                  <a:rPr lang="en-US" altLang="en-US" sz="1400" dirty="0">
                    <a:solidFill>
                      <a:srgbClr val="003399"/>
                    </a:solidFill>
                    <a:latin typeface="Times New Roman" panose="02020603050405020304" pitchFamily="18" charset="0"/>
                    <a:cs typeface="Times New Roman" panose="02020603050405020304" pitchFamily="18" charset="0"/>
                  </a:rPr>
                  <a:t> from quark </a:t>
                </a:r>
                <a:r>
                  <a:rPr lang="en-US" altLang="en-US" sz="1400" dirty="0" smtClean="0">
                    <a:solidFill>
                      <a:srgbClr val="003399"/>
                    </a:solidFill>
                    <a:latin typeface="Times New Roman" panose="02020603050405020304" pitchFamily="18" charset="0"/>
                    <a:cs typeface="Times New Roman" panose="02020603050405020304" pitchFamily="18" charset="0"/>
                  </a:rPr>
                  <a:t>model</a:t>
                </a:r>
                <a:endParaRPr kumimoji="0" lang="en-US" altLang="en-US" sz="18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endParaRPr>
              </a:p>
            </p:txBody>
          </p:sp>
        </mc:Choice>
        <mc:Fallback xmlns="">
          <p:sp>
            <p:nvSpPr>
              <p:cNvPr id="393" name="Rectangle 392"/>
              <p:cNvSpPr>
                <a:spLocks noRot="1" noChangeAspect="1" noMove="1" noResize="1" noEditPoints="1" noAdjustHandles="1" noChangeArrowheads="1" noChangeShapeType="1" noTextEdit="1"/>
              </p:cNvSpPr>
              <p:nvPr/>
            </p:nvSpPr>
            <p:spPr bwMode="auto">
              <a:xfrm>
                <a:off x="1709552" y="3500942"/>
                <a:ext cx="3222811" cy="440313"/>
              </a:xfrm>
              <a:prstGeom prst="rect">
                <a:avLst/>
              </a:prstGeom>
              <a:blipFill rotWithShape="1">
                <a:blip r:embed="rId8"/>
                <a:stretch>
                  <a:fillRect l="-3214" t="-10959" r="-1134" b="-205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94" name="Rectangle 393"/>
          <p:cNvSpPr>
            <a:spLocks noChangeArrowheads="1"/>
          </p:cNvSpPr>
          <p:nvPr/>
        </p:nvSpPr>
        <p:spPr bwMode="auto">
          <a:xfrm>
            <a:off x="2826318" y="3636962"/>
            <a:ext cx="87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433FF"/>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95" name="Rectangle 394"/>
              <p:cNvSpPr>
                <a:spLocks noChangeArrowheads="1"/>
              </p:cNvSpPr>
              <p:nvPr/>
            </p:nvSpPr>
            <p:spPr bwMode="auto">
              <a:xfrm>
                <a:off x="2614721" y="4177436"/>
                <a:ext cx="1936364" cy="440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800080"/>
                    </a:solidFill>
                    <a:effectLst/>
                    <a:latin typeface="Times New Roman" panose="02020603050405020304" pitchFamily="18" charset="0"/>
                    <a:cs typeface="Times New Roman" panose="02020603050405020304" pitchFamily="18" charset="0"/>
                  </a:rPr>
                  <a:t>Low-energy experiments, </a:t>
                </a:r>
              </a:p>
              <a:p>
                <a14:m>
                  <m:oMath xmlns:m="http://schemas.openxmlformats.org/officeDocument/2006/math">
                    <m:sSub>
                      <m:sSubPr>
                        <m:ctrlPr>
                          <a:rPr lang="en-US" altLang="en-US" sz="1400" i="1">
                            <a:solidFill>
                              <a:srgbClr val="800080"/>
                            </a:solidFill>
                            <a:latin typeface="Cambria Math"/>
                          </a:rPr>
                        </m:ctrlPr>
                      </m:sSubPr>
                      <m:e>
                        <m:r>
                          <a:rPr lang="en-US" altLang="en-US" sz="1400" i="1">
                            <a:solidFill>
                              <a:srgbClr val="800080"/>
                            </a:solidFill>
                            <a:latin typeface="Cambria Math"/>
                          </a:rPr>
                          <m:t>𝑔</m:t>
                        </m:r>
                      </m:e>
                      <m:sub>
                        <m:r>
                          <a:rPr lang="en-US" altLang="en-US" sz="1400" i="1">
                            <a:solidFill>
                              <a:srgbClr val="800080"/>
                            </a:solidFill>
                            <a:latin typeface="Cambria Math"/>
                          </a:rPr>
                          <m:t>𝑆</m:t>
                        </m:r>
                        <m:r>
                          <a:rPr lang="en-US" altLang="en-US" sz="1400" i="1">
                            <a:solidFill>
                              <a:srgbClr val="800080"/>
                            </a:solidFill>
                            <a:latin typeface="Cambria Math"/>
                          </a:rPr>
                          <m:t>,</m:t>
                        </m:r>
                        <m:r>
                          <a:rPr lang="en-US" altLang="en-US" sz="1400" i="1">
                            <a:solidFill>
                              <a:srgbClr val="800080"/>
                            </a:solidFill>
                            <a:latin typeface="Cambria Math"/>
                          </a:rPr>
                          <m:t>𝑇</m:t>
                        </m:r>
                      </m:sub>
                    </m:sSub>
                  </m:oMath>
                </a14:m>
                <a:r>
                  <a:rPr lang="en-US" altLang="en-US" sz="1400" dirty="0">
                    <a:solidFill>
                      <a:srgbClr val="800080"/>
                    </a:solidFill>
                    <a:latin typeface="Times New Roman" panose="02020603050405020304" pitchFamily="18" charset="0"/>
                    <a:cs typeface="Times New Roman" panose="02020603050405020304" pitchFamily="18" charset="0"/>
                  </a:rPr>
                  <a:t> from </a:t>
                </a:r>
                <a:r>
                  <a:rPr lang="en-US" altLang="en-US" sz="1400" dirty="0" smtClean="0">
                    <a:solidFill>
                      <a:srgbClr val="800080"/>
                    </a:solidFill>
                    <a:latin typeface="Times New Roman" panose="02020603050405020304" pitchFamily="18" charset="0"/>
                    <a:cs typeface="Times New Roman" panose="02020603050405020304" pitchFamily="18" charset="0"/>
                  </a:rPr>
                  <a:t>Lattice QCD</a:t>
                </a:r>
                <a:endParaRPr kumimoji="0" lang="en-US" altLang="en-US" sz="1800" b="0" i="0" u="none" strike="noStrike" cap="none" normalizeH="0" baseline="0" dirty="0" smtClean="0">
                  <a:ln>
                    <a:noFill/>
                  </a:ln>
                  <a:solidFill>
                    <a:srgbClr val="800080"/>
                  </a:solidFill>
                  <a:effectLst/>
                  <a:latin typeface="Times New Roman" panose="02020603050405020304" pitchFamily="18" charset="0"/>
                  <a:cs typeface="Times New Roman" panose="02020603050405020304" pitchFamily="18" charset="0"/>
                </a:endParaRPr>
              </a:p>
            </p:txBody>
          </p:sp>
        </mc:Choice>
        <mc:Fallback xmlns="">
          <p:sp>
            <p:nvSpPr>
              <p:cNvPr id="395" name="Rectangle 394"/>
              <p:cNvSpPr>
                <a:spLocks noRot="1" noChangeAspect="1" noMove="1" noResize="1" noEditPoints="1" noAdjustHandles="1" noChangeArrowheads="1" noChangeShapeType="1" noTextEdit="1"/>
              </p:cNvSpPr>
              <p:nvPr/>
            </p:nvSpPr>
            <p:spPr bwMode="auto">
              <a:xfrm>
                <a:off x="2614721" y="4177436"/>
                <a:ext cx="1936364" cy="440313"/>
              </a:xfrm>
              <a:prstGeom prst="rect">
                <a:avLst/>
              </a:prstGeom>
              <a:blipFill rotWithShape="1">
                <a:blip r:embed="rId9"/>
                <a:stretch>
                  <a:fillRect l="-5660" t="-10959" r="-1887" b="-205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9" name="Rectangle 398"/>
              <p:cNvSpPr>
                <a:spLocks noChangeArrowheads="1"/>
              </p:cNvSpPr>
              <p:nvPr/>
            </p:nvSpPr>
            <p:spPr bwMode="auto">
              <a:xfrm>
                <a:off x="5580113" y="3500941"/>
                <a:ext cx="3160499" cy="440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Low-energy experiments (add</a:t>
                </a:r>
                <a:r>
                  <a:rPr kumimoji="0" lang="en-US" altLang="en-US" sz="1400" b="0" i="0" u="none" strike="noStrike" cap="none" normalizeH="0" dirty="0" smtClean="0">
                    <a:ln>
                      <a:noFill/>
                    </a:ln>
                    <a:solidFill>
                      <a:srgbClr val="003399"/>
                    </a:solidFill>
                    <a:effectLst/>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ctrlPr>
                      </m:dPr>
                      <m:e>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𝑏</m:t>
                        </m:r>
                      </m:e>
                    </m:d>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&lt;</m:t>
                    </m:r>
                    <m:sSup>
                      <m:sSupPr>
                        <m:ctrlP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ctrlPr>
                      </m:sSupPr>
                      <m:e>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10</m:t>
                        </m:r>
                      </m:e>
                      <m:sup>
                        <m:r>
                          <a:rPr kumimoji="0" lang="en-US" altLang="en-US" sz="1400" b="0" i="1" u="none" strike="noStrike" cap="none" normalizeH="0" smtClean="0">
                            <a:ln>
                              <a:noFill/>
                            </a:ln>
                            <a:solidFill>
                              <a:srgbClr val="003399"/>
                            </a:solidFill>
                            <a:effectLst/>
                            <a:latin typeface="Cambria Math"/>
                            <a:cs typeface="Times New Roman" panose="02020603050405020304" pitchFamily="18" charset="0"/>
                          </a:rPr>
                          <m:t>−3</m:t>
                        </m:r>
                      </m:sup>
                    </m:sSup>
                  </m:oMath>
                </a14:m>
                <a:r>
                  <a:rPr kumimoji="0" lang="en-US" altLang="en-US" sz="14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 in n, </a:t>
                </a:r>
                <a:r>
                  <a:rPr kumimoji="0" lang="en-US" altLang="en-US" sz="1400" b="0" i="0" u="none" strike="noStrike" cap="none" normalizeH="0" baseline="30000" dirty="0" smtClean="0">
                    <a:ln>
                      <a:noFill/>
                    </a:ln>
                    <a:solidFill>
                      <a:srgbClr val="003399"/>
                    </a:solidFill>
                    <a:effectLst/>
                    <a:latin typeface="Times New Roman" panose="02020603050405020304" pitchFamily="18" charset="0"/>
                    <a:cs typeface="Times New Roman" panose="02020603050405020304" pitchFamily="18" charset="0"/>
                  </a:rPr>
                  <a:t>6</a:t>
                </a:r>
                <a:r>
                  <a:rPr kumimoji="0" lang="en-US" altLang="en-US" sz="14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rPr>
                  <a:t>He);</a:t>
                </a:r>
                <a:r>
                  <a:rPr kumimoji="0" lang="en-US" altLang="en-US" sz="1400" b="0" i="0" u="none" strike="noStrike" cap="none" normalizeH="0" dirty="0" smtClean="0">
                    <a:ln>
                      <a:noFill/>
                    </a:ln>
                    <a:solidFill>
                      <a:srgbClr val="003399"/>
                    </a:solidFill>
                    <a:effectLst/>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en-US" sz="1400" i="1">
                            <a:solidFill>
                              <a:srgbClr val="003399"/>
                            </a:solidFill>
                            <a:latin typeface="Cambria Math"/>
                          </a:rPr>
                        </m:ctrlPr>
                      </m:sSubPr>
                      <m:e>
                        <m:r>
                          <a:rPr lang="en-US" altLang="en-US" sz="1400" i="1">
                            <a:solidFill>
                              <a:srgbClr val="003399"/>
                            </a:solidFill>
                            <a:latin typeface="Cambria Math"/>
                          </a:rPr>
                          <m:t>𝑔</m:t>
                        </m:r>
                      </m:e>
                      <m:sub>
                        <m:r>
                          <a:rPr lang="en-US" altLang="en-US" sz="1400" i="1">
                            <a:solidFill>
                              <a:srgbClr val="003399"/>
                            </a:solidFill>
                            <a:latin typeface="Cambria Math"/>
                          </a:rPr>
                          <m:t>𝑆</m:t>
                        </m:r>
                        <m:r>
                          <a:rPr lang="en-US" altLang="en-US" sz="1400" i="1">
                            <a:solidFill>
                              <a:srgbClr val="003399"/>
                            </a:solidFill>
                            <a:latin typeface="Cambria Math"/>
                          </a:rPr>
                          <m:t>,</m:t>
                        </m:r>
                        <m:r>
                          <a:rPr lang="en-US" altLang="en-US" sz="1400" i="1">
                            <a:solidFill>
                              <a:srgbClr val="003399"/>
                            </a:solidFill>
                            <a:latin typeface="Cambria Math"/>
                          </a:rPr>
                          <m:t>𝑇</m:t>
                        </m:r>
                      </m:sub>
                    </m:sSub>
                  </m:oMath>
                </a14:m>
                <a:r>
                  <a:rPr lang="en-US" altLang="en-US" sz="1400" dirty="0">
                    <a:solidFill>
                      <a:srgbClr val="003399"/>
                    </a:solidFill>
                    <a:latin typeface="Times New Roman" panose="02020603050405020304" pitchFamily="18" charset="0"/>
                    <a:cs typeface="Times New Roman" panose="02020603050405020304" pitchFamily="18" charset="0"/>
                  </a:rPr>
                  <a:t> from quark </a:t>
                </a:r>
                <a:r>
                  <a:rPr lang="en-US" altLang="en-US" sz="1400" dirty="0" smtClean="0">
                    <a:solidFill>
                      <a:srgbClr val="003399"/>
                    </a:solidFill>
                    <a:latin typeface="Times New Roman" panose="02020603050405020304" pitchFamily="18" charset="0"/>
                    <a:cs typeface="Times New Roman" panose="02020603050405020304" pitchFamily="18" charset="0"/>
                  </a:rPr>
                  <a:t>model</a:t>
                </a:r>
                <a:endParaRPr kumimoji="0" lang="en-US" altLang="en-US" sz="1800" b="0" i="0" u="none" strike="noStrike" cap="none" normalizeH="0" baseline="0" dirty="0" smtClean="0">
                  <a:ln>
                    <a:noFill/>
                  </a:ln>
                  <a:solidFill>
                    <a:srgbClr val="003399"/>
                  </a:solidFill>
                  <a:effectLst/>
                  <a:latin typeface="Times New Roman" panose="02020603050405020304" pitchFamily="18" charset="0"/>
                  <a:cs typeface="Times New Roman" panose="02020603050405020304" pitchFamily="18" charset="0"/>
                </a:endParaRPr>
              </a:p>
            </p:txBody>
          </p:sp>
        </mc:Choice>
        <mc:Fallback xmlns="">
          <p:sp>
            <p:nvSpPr>
              <p:cNvPr id="399" name="Rectangle 398"/>
              <p:cNvSpPr>
                <a:spLocks noRot="1" noChangeAspect="1" noMove="1" noResize="1" noEditPoints="1" noAdjustHandles="1" noChangeArrowheads="1" noChangeShapeType="1" noTextEdit="1"/>
              </p:cNvSpPr>
              <p:nvPr/>
            </p:nvSpPr>
            <p:spPr bwMode="auto">
              <a:xfrm>
                <a:off x="5580113" y="3500941"/>
                <a:ext cx="3160499" cy="440313"/>
              </a:xfrm>
              <a:prstGeom prst="rect">
                <a:avLst/>
              </a:prstGeom>
              <a:blipFill rotWithShape="1">
                <a:blip r:embed="rId10"/>
                <a:stretch>
                  <a:fillRect l="-3276" t="-10959" b="-205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0" name="Rectangle 399"/>
              <p:cNvSpPr>
                <a:spLocks noChangeArrowheads="1"/>
              </p:cNvSpPr>
              <p:nvPr/>
            </p:nvSpPr>
            <p:spPr bwMode="auto">
              <a:xfrm>
                <a:off x="6804248" y="4177435"/>
                <a:ext cx="1936364" cy="440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800080"/>
                    </a:solidFill>
                    <a:effectLst/>
                    <a:latin typeface="Times New Roman" panose="02020603050405020304" pitchFamily="18" charset="0"/>
                    <a:cs typeface="Times New Roman" panose="02020603050405020304" pitchFamily="18" charset="0"/>
                  </a:rPr>
                  <a:t>Low-energy experiments, </a:t>
                </a:r>
              </a:p>
              <a:p>
                <a14:m>
                  <m:oMath xmlns:m="http://schemas.openxmlformats.org/officeDocument/2006/math">
                    <m:sSub>
                      <m:sSubPr>
                        <m:ctrlPr>
                          <a:rPr lang="en-US" altLang="en-US" sz="1400" i="1">
                            <a:solidFill>
                              <a:srgbClr val="800080"/>
                            </a:solidFill>
                            <a:latin typeface="Cambria Math"/>
                          </a:rPr>
                        </m:ctrlPr>
                      </m:sSubPr>
                      <m:e>
                        <m:r>
                          <a:rPr lang="en-US" altLang="en-US" sz="1400" i="1">
                            <a:solidFill>
                              <a:srgbClr val="800080"/>
                            </a:solidFill>
                            <a:latin typeface="Cambria Math"/>
                          </a:rPr>
                          <m:t>𝑔</m:t>
                        </m:r>
                      </m:e>
                      <m:sub>
                        <m:r>
                          <a:rPr lang="en-US" altLang="en-US" sz="1400" i="1">
                            <a:solidFill>
                              <a:srgbClr val="800080"/>
                            </a:solidFill>
                            <a:latin typeface="Cambria Math"/>
                          </a:rPr>
                          <m:t>𝑆</m:t>
                        </m:r>
                        <m:r>
                          <a:rPr lang="en-US" altLang="en-US" sz="1400" i="1">
                            <a:solidFill>
                              <a:srgbClr val="800080"/>
                            </a:solidFill>
                            <a:latin typeface="Cambria Math"/>
                          </a:rPr>
                          <m:t>,</m:t>
                        </m:r>
                        <m:r>
                          <a:rPr lang="en-US" altLang="en-US" sz="1400" i="1">
                            <a:solidFill>
                              <a:srgbClr val="800080"/>
                            </a:solidFill>
                            <a:latin typeface="Cambria Math"/>
                          </a:rPr>
                          <m:t>𝑇</m:t>
                        </m:r>
                      </m:sub>
                    </m:sSub>
                  </m:oMath>
                </a14:m>
                <a:r>
                  <a:rPr lang="en-US" altLang="en-US" sz="1400" dirty="0">
                    <a:solidFill>
                      <a:srgbClr val="800080"/>
                    </a:solidFill>
                    <a:latin typeface="Times New Roman" panose="02020603050405020304" pitchFamily="18" charset="0"/>
                    <a:cs typeface="Times New Roman" panose="02020603050405020304" pitchFamily="18" charset="0"/>
                  </a:rPr>
                  <a:t> from </a:t>
                </a:r>
                <a:r>
                  <a:rPr lang="en-US" altLang="en-US" sz="1400" dirty="0" smtClean="0">
                    <a:solidFill>
                      <a:srgbClr val="800080"/>
                    </a:solidFill>
                    <a:latin typeface="Times New Roman" panose="02020603050405020304" pitchFamily="18" charset="0"/>
                    <a:cs typeface="Times New Roman" panose="02020603050405020304" pitchFamily="18" charset="0"/>
                  </a:rPr>
                  <a:t>Lattice QCD</a:t>
                </a:r>
                <a:endParaRPr kumimoji="0" lang="en-US" altLang="en-US" sz="1800" b="0" i="0" u="none" strike="noStrike" cap="none" normalizeH="0" baseline="0" dirty="0" smtClean="0">
                  <a:ln>
                    <a:noFill/>
                  </a:ln>
                  <a:solidFill>
                    <a:srgbClr val="800080"/>
                  </a:solidFill>
                  <a:effectLst/>
                  <a:latin typeface="Times New Roman" panose="02020603050405020304" pitchFamily="18" charset="0"/>
                  <a:cs typeface="Times New Roman" panose="02020603050405020304" pitchFamily="18" charset="0"/>
                </a:endParaRPr>
              </a:p>
            </p:txBody>
          </p:sp>
        </mc:Choice>
        <mc:Fallback xmlns="">
          <p:sp>
            <p:nvSpPr>
              <p:cNvPr id="400" name="Rectangle 399"/>
              <p:cNvSpPr>
                <a:spLocks noRot="1" noChangeAspect="1" noMove="1" noResize="1" noEditPoints="1" noAdjustHandles="1" noChangeArrowheads="1" noChangeShapeType="1" noTextEdit="1"/>
              </p:cNvSpPr>
              <p:nvPr/>
            </p:nvSpPr>
            <p:spPr bwMode="auto">
              <a:xfrm>
                <a:off x="6804248" y="4177435"/>
                <a:ext cx="1936364" cy="440313"/>
              </a:xfrm>
              <a:prstGeom prst="rect">
                <a:avLst/>
              </a:prstGeom>
              <a:blipFill rotWithShape="1">
                <a:blip r:embed="rId11"/>
                <a:stretch>
                  <a:fillRect l="-5346" t="-10959" r="-2201" b="-205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01" name="Rectangle 400"/>
          <p:cNvSpPr>
            <a:spLocks noChangeArrowheads="1"/>
          </p:cNvSpPr>
          <p:nvPr/>
        </p:nvSpPr>
        <p:spPr bwMode="auto">
          <a:xfrm>
            <a:off x="6814232" y="5619742"/>
            <a:ext cx="138127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996600"/>
                </a:solidFill>
                <a:effectLst/>
                <a:latin typeface="Times New Roman" panose="02020603050405020304" pitchFamily="18" charset="0"/>
                <a:cs typeface="Times New Roman" panose="02020603050405020304" pitchFamily="18" charset="0"/>
              </a:rPr>
              <a:t>LHC:</a:t>
            </a:r>
          </a:p>
          <a:p>
            <a:pPr marL="0" marR="0" lvl="0" indent="0" algn="r" defTabSz="914400" rtl="0" eaLnBrk="1" fontAlgn="base" latinLnBrk="0" hangingPunct="1">
              <a:lnSpc>
                <a:spcPct val="100000"/>
              </a:lnSpc>
              <a:spcBef>
                <a:spcPct val="0"/>
              </a:spcBef>
              <a:spcAft>
                <a:spcPct val="0"/>
              </a:spcAft>
              <a:buClrTx/>
              <a:buSzTx/>
              <a:buFontTx/>
              <a:buNone/>
              <a:tabLst/>
            </a:pPr>
            <a:r>
              <a:rPr lang="en-US" altLang="en-US" sz="1400" dirty="0" smtClean="0">
                <a:solidFill>
                  <a:srgbClr val="996600"/>
                </a:solidFill>
                <a:latin typeface="Times New Roman" panose="02020603050405020304" pitchFamily="18" charset="0"/>
                <a:cs typeface="Times New Roman" panose="02020603050405020304" pitchFamily="18" charset="0"/>
              </a:rPr>
              <a:t>14 </a:t>
            </a:r>
            <a:r>
              <a:rPr lang="en-US" altLang="en-US" sz="1400" dirty="0" err="1" smtClean="0">
                <a:solidFill>
                  <a:srgbClr val="996600"/>
                </a:solidFill>
                <a:latin typeface="Times New Roman" panose="02020603050405020304" pitchFamily="18" charset="0"/>
                <a:cs typeface="Times New Roman" panose="02020603050405020304" pitchFamily="18" charset="0"/>
              </a:rPr>
              <a:t>TeV</a:t>
            </a:r>
            <a:r>
              <a:rPr lang="en-US" altLang="en-US" sz="1400" dirty="0" smtClean="0">
                <a:solidFill>
                  <a:srgbClr val="996600"/>
                </a:solidFill>
                <a:latin typeface="Times New Roman" panose="02020603050405020304" pitchFamily="18" charset="0"/>
                <a:cs typeface="Times New Roman" panose="02020603050405020304" pitchFamily="18" charset="0"/>
              </a:rPr>
              <a:t>, 10,300 fb</a:t>
            </a:r>
            <a:r>
              <a:rPr lang="en-US" altLang="en-US" sz="1400" baseline="30000" dirty="0" smtClean="0">
                <a:solidFill>
                  <a:srgbClr val="996600"/>
                </a:solidFill>
                <a:latin typeface="Times New Roman" panose="02020603050405020304" pitchFamily="18" charset="0"/>
                <a:cs typeface="Times New Roman" panose="02020603050405020304" pitchFamily="18" charset="0"/>
              </a:rPr>
              <a:t>-1</a:t>
            </a:r>
            <a:endParaRPr kumimoji="0" lang="en-US" altLang="en-US" sz="1400" b="0" i="0" u="none" strike="noStrike" cap="none" normalizeH="0" baseline="0" dirty="0" smtClean="0">
              <a:ln>
                <a:noFill/>
              </a:ln>
              <a:solidFill>
                <a:srgbClr val="996600"/>
              </a:solidFill>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51085" y="1647770"/>
            <a:ext cx="4481513" cy="1700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097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4829" y="1095246"/>
            <a:ext cx="4526769" cy="419248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14</a:t>
            </a:fld>
            <a:endParaRPr lang="de-DE"/>
          </a:p>
        </p:txBody>
      </p:sp>
      <p:cxnSp>
        <p:nvCxnSpPr>
          <p:cNvPr id="63" name="Straight Arrow Connector 62"/>
          <p:cNvCxnSpPr/>
          <p:nvPr/>
        </p:nvCxnSpPr>
        <p:spPr>
          <a:xfrm flipH="1" flipV="1">
            <a:off x="7315200" y="1360359"/>
            <a:ext cx="85928" cy="2415302"/>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5235827">
            <a:off x="7174594" y="2063801"/>
            <a:ext cx="798617"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8 meters</a:t>
            </a:r>
            <a:endParaRPr lang="en-US" sz="1400" dirty="0">
              <a:latin typeface="Times New Roman" panose="02020603050405020304" pitchFamily="18" charset="0"/>
              <a:cs typeface="Times New Roman" panose="02020603050405020304" pitchFamily="18" charset="0"/>
            </a:endParaRPr>
          </a:p>
        </p:txBody>
      </p:sp>
      <p:sp>
        <p:nvSpPr>
          <p:cNvPr id="65"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spectrometer @ FNPB @ SNS</a:t>
            </a:r>
            <a:endParaRPr lang="en-US" sz="2800" b="1" dirty="0">
              <a:latin typeface="Times New Roman" pitchFamily="18" charset="0"/>
              <a:cs typeface="Times New Roman" pitchFamily="18" charset="0"/>
            </a:endParaRPr>
          </a:p>
        </p:txBody>
      </p:sp>
      <p:sp>
        <p:nvSpPr>
          <p:cNvPr id="6" name="TextBox 5"/>
          <p:cNvSpPr txBox="1"/>
          <p:nvPr/>
        </p:nvSpPr>
        <p:spPr>
          <a:xfrm>
            <a:off x="4520718" y="5584884"/>
            <a:ext cx="4176464"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Fundamental Neutron Physics Beamline (FNPB) @ Spallation Neutron Source (SNS)</a:t>
            </a:r>
            <a:endParaRPr lang="en-US" sz="16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4445953" y="4729027"/>
            <a:ext cx="1838965"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Cold Neutron Beam</a:t>
            </a:r>
            <a:endParaRPr lang="en-US" sz="1600" dirty="0">
              <a:latin typeface="Times New Roman" panose="02020603050405020304" pitchFamily="18" charset="0"/>
              <a:cs typeface="Times New Roman" panose="02020603050405020304" pitchFamily="18" charset="0"/>
            </a:endParaRPr>
          </a:p>
        </p:txBody>
      </p:sp>
      <p:cxnSp>
        <p:nvCxnSpPr>
          <p:cNvPr id="43" name="Straight Arrow Connector 42"/>
          <p:cNvCxnSpPr/>
          <p:nvPr/>
        </p:nvCxnSpPr>
        <p:spPr>
          <a:xfrm flipV="1">
            <a:off x="5192452" y="3080117"/>
            <a:ext cx="468052" cy="17584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3"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4"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5"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56"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57"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60"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1"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2"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6"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8"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69"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0"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71" name="Elbow Connector 70"/>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72" name="Elbow Connector 71"/>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73" name="Elbow Connector 72"/>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74"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75" name="Elbow Connector 74"/>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76" name="Straight Arrow Connector 138"/>
          <p:cNvCxnSpPr>
            <a:cxnSpLocks noChangeAspect="1" noChangeShapeType="1"/>
            <a:stCxn id="55" idx="1"/>
            <a:endCxn id="79"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77" name="Right Arrow 76"/>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78"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80"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81"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82"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83"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84" name="Group 45"/>
          <p:cNvGrpSpPr>
            <a:grpSpLocks/>
          </p:cNvGrpSpPr>
          <p:nvPr/>
        </p:nvGrpSpPr>
        <p:grpSpPr bwMode="auto">
          <a:xfrm rot="16200000">
            <a:off x="-222695" y="2913727"/>
            <a:ext cx="3965574" cy="776288"/>
            <a:chOff x="2242" y="2166"/>
            <a:chExt cx="2498" cy="489"/>
          </a:xfrm>
        </p:grpSpPr>
        <p:sp>
          <p:nvSpPr>
            <p:cNvPr id="103"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4"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5"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6"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07"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85"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86"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87"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8"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89" name="Straight Arrow Connector 88"/>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91" name="TextBox 90"/>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92" name="TextBox 91"/>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39357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15</a:t>
            </a:fld>
            <a:endParaRPr lang="de-DE"/>
          </a:p>
        </p:txBody>
      </p:sp>
      <p:sp>
        <p:nvSpPr>
          <p:cNvPr id="6" name="Rectangle 43"/>
          <p:cNvSpPr>
            <a:spLocks noChangeAspect="1" noChangeArrowheads="1"/>
          </p:cNvSpPr>
          <p:nvPr/>
        </p:nvSpPr>
        <p:spPr bwMode="auto">
          <a:xfrm>
            <a:off x="4932040" y="1858020"/>
            <a:ext cx="9096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Segmented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Si detector</a:t>
            </a:r>
          </a:p>
        </p:txBody>
      </p:sp>
      <p:grpSp>
        <p:nvGrpSpPr>
          <p:cNvPr id="54" name="Group 110"/>
          <p:cNvGrpSpPr>
            <a:grpSpLocks noChangeAspect="1"/>
          </p:cNvGrpSpPr>
          <p:nvPr/>
        </p:nvGrpSpPr>
        <p:grpSpPr>
          <a:xfrm>
            <a:off x="5894168" y="1218389"/>
            <a:ext cx="2328872" cy="1741144"/>
            <a:chOff x="4445000" y="800100"/>
            <a:chExt cx="3522663" cy="2633663"/>
          </a:xfrm>
        </p:grpSpPr>
        <p:pic>
          <p:nvPicPr>
            <p:cNvPr id="55" name="Picture 2" descr="abBA_Detector_front.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45000" y="800100"/>
              <a:ext cx="3522663" cy="2633663"/>
            </a:xfrm>
            <a:prstGeom prst="rect">
              <a:avLst/>
            </a:prstGeom>
            <a:noFill/>
            <a:ln w="9525">
              <a:noFill/>
              <a:miter lim="800000"/>
              <a:headEnd/>
              <a:tailEnd/>
            </a:ln>
          </p:spPr>
        </p:pic>
        <p:cxnSp>
          <p:nvCxnSpPr>
            <p:cNvPr id="56" name="Straight Arrow Connector 55"/>
            <p:cNvCxnSpPr/>
            <p:nvPr/>
          </p:nvCxnSpPr>
          <p:spPr>
            <a:xfrm flipV="1">
              <a:off x="5370780" y="1700808"/>
              <a:ext cx="1577484" cy="654764"/>
            </a:xfrm>
            <a:prstGeom prst="straightConnector1">
              <a:avLst/>
            </a:prstGeom>
            <a:ln>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940152" y="2060848"/>
              <a:ext cx="862737" cy="307777"/>
            </a:xfrm>
            <a:prstGeom prst="rect">
              <a:avLst/>
            </a:prstGeom>
            <a:noFill/>
          </p:spPr>
          <p:txBody>
            <a:bodyPr wrap="none" rtlCol="0">
              <a:spAutoFit/>
            </a:bodyPr>
            <a:lstStyle/>
            <a:p>
              <a:r>
                <a:rPr lang="en-US" sz="1400" dirty="0" smtClean="0">
                  <a:solidFill>
                    <a:srgbClr val="FFC000"/>
                  </a:solidFill>
                  <a:latin typeface="Times New Roman" pitchFamily="18" charset="0"/>
                  <a:cs typeface="Times New Roman" pitchFamily="18" charset="0"/>
                </a:rPr>
                <a:t>Ø 81 mm</a:t>
              </a:r>
              <a:endParaRPr lang="en-US" sz="1400" dirty="0">
                <a:solidFill>
                  <a:srgbClr val="FFC000"/>
                </a:solidFill>
                <a:latin typeface="Times New Roman" pitchFamily="18" charset="0"/>
                <a:cs typeface="Times New Roman" pitchFamily="18" charset="0"/>
              </a:endParaRPr>
            </a:p>
          </p:txBody>
        </p:sp>
      </p:grpSp>
      <p:sp>
        <p:nvSpPr>
          <p:cNvPr id="3"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5"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8"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9"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10"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1"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3"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4"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5"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6"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17" name="Elbow Connector 16"/>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8" name="Elbow Connector 17"/>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19" name="Elbow Connector 18"/>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20"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21" name="Elbow Connector 20"/>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22" name="Straight Arrow Connector 138"/>
          <p:cNvCxnSpPr>
            <a:cxnSpLocks noChangeAspect="1" noChangeShapeType="1"/>
            <a:stCxn id="7" idx="1"/>
            <a:endCxn id="25"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3" name="Right Arrow 22"/>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24"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26"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27"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28"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29"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30" name="Group 45"/>
          <p:cNvGrpSpPr>
            <a:grpSpLocks/>
          </p:cNvGrpSpPr>
          <p:nvPr/>
        </p:nvGrpSpPr>
        <p:grpSpPr bwMode="auto">
          <a:xfrm rot="16200000">
            <a:off x="-222695" y="2913727"/>
            <a:ext cx="3965574" cy="776288"/>
            <a:chOff x="2242" y="2166"/>
            <a:chExt cx="2498" cy="489"/>
          </a:xfrm>
        </p:grpSpPr>
        <p:sp>
          <p:nvSpPr>
            <p:cNvPr id="31"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2"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3"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4"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35"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36"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37"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38"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39"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1" name="Straight Arrow Connector 40"/>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58" name="TextBox 57"/>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59" name="TextBox 58"/>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
        <p:nvSpPr>
          <p:cNvPr id="61" name="TextBox 60"/>
          <p:cNvSpPr txBox="1"/>
          <p:nvPr/>
        </p:nvSpPr>
        <p:spPr>
          <a:xfrm>
            <a:off x="179387" y="6351711"/>
            <a:ext cx="7991847"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Original configuration: D. Počanić, S. Baeßler</a:t>
            </a:r>
            <a:r>
              <a:rPr lang="en-US" sz="1200" dirty="0">
                <a:latin typeface="Times New Roman" pitchFamily="18" charset="0"/>
                <a:cs typeface="Times New Roman" pitchFamily="18" charset="0"/>
              </a:rPr>
              <a:t>, D. Bowman, </a:t>
            </a:r>
            <a:r>
              <a:rPr lang="en-US" sz="1200" dirty="0" smtClean="0">
                <a:latin typeface="Times New Roman" pitchFamily="18" charset="0"/>
                <a:cs typeface="Times New Roman" pitchFamily="18" charset="0"/>
              </a:rPr>
              <a:t>V. Cianciolo, G. Greene, S. Penttilä et al., NIM A </a:t>
            </a:r>
            <a:r>
              <a:rPr lang="en-US" sz="1200" dirty="0">
                <a:latin typeface="Times New Roman" pitchFamily="18" charset="0"/>
                <a:cs typeface="Times New Roman" pitchFamily="18" charset="0"/>
              </a:rPr>
              <a:t>611, 211 (2009</a:t>
            </a:r>
            <a:r>
              <a:rPr lang="en-US" sz="1200" dirty="0" smtClean="0">
                <a:latin typeface="Times New Roman" pitchFamily="18" charset="0"/>
                <a:cs typeface="Times New Roman" pitchFamily="18" charset="0"/>
              </a:rPr>
              <a:t>)</a:t>
            </a:r>
          </a:p>
          <a:p>
            <a:r>
              <a:rPr lang="en-US" sz="1200" dirty="0" smtClean="0">
                <a:latin typeface="Times New Roman" pitchFamily="18" charset="0"/>
                <a:cs typeface="Times New Roman" pitchFamily="18" charset="0"/>
              </a:rPr>
              <a:t>Asymmetric configuration: S. Baeßler, </a:t>
            </a:r>
            <a:r>
              <a:rPr lang="en-US" sz="1200" dirty="0">
                <a:latin typeface="Times New Roman" pitchFamily="18" charset="0"/>
                <a:cs typeface="Times New Roman" pitchFamily="18" charset="0"/>
              </a:rPr>
              <a:t>D. Počanić, D. </a:t>
            </a:r>
            <a:r>
              <a:rPr lang="en-US" sz="1200" dirty="0" smtClean="0">
                <a:latin typeface="Times New Roman" pitchFamily="18" charset="0"/>
                <a:cs typeface="Times New Roman" pitchFamily="18" charset="0"/>
              </a:rPr>
              <a:t>Bowman, </a:t>
            </a:r>
            <a:r>
              <a:rPr lang="en-US" sz="1200" dirty="0">
                <a:latin typeface="Times New Roman" pitchFamily="18" charset="0"/>
                <a:cs typeface="Times New Roman" pitchFamily="18" charset="0"/>
              </a:rPr>
              <a:t>S. </a:t>
            </a:r>
            <a:r>
              <a:rPr lang="en-US" sz="1200" dirty="0" smtClean="0">
                <a:latin typeface="Times New Roman" pitchFamily="18" charset="0"/>
                <a:cs typeface="Times New Roman" pitchFamily="18" charset="0"/>
              </a:rPr>
              <a:t>Penttilä et al., arXiv:1209.4663 </a:t>
            </a:r>
          </a:p>
        </p:txBody>
      </p:sp>
      <p:sp>
        <p:nvSpPr>
          <p:cNvPr id="62"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spectrometer operatio</a:t>
            </a:r>
            <a:r>
              <a:rPr lang="en-US" sz="2800" b="1" dirty="0">
                <a:latin typeface="Times New Roman" pitchFamily="18" charset="0"/>
                <a:cs typeface="Times New Roman" pitchFamily="18" charset="0"/>
              </a:rPr>
              <a:t>n</a:t>
            </a:r>
          </a:p>
        </p:txBody>
      </p:sp>
      <mc:AlternateContent xmlns:mc="http://schemas.openxmlformats.org/markup-compatibility/2006" xmlns:a14="http://schemas.microsoft.com/office/drawing/2010/main">
        <mc:Choice Requires="a14">
          <p:sp>
            <p:nvSpPr>
              <p:cNvPr id="53" name="Text Box 324"/>
              <p:cNvSpPr txBox="1">
                <a:spLocks noChangeArrowheads="1"/>
              </p:cNvSpPr>
              <p:nvPr/>
            </p:nvSpPr>
            <p:spPr bwMode="auto">
              <a:xfrm>
                <a:off x="4139952" y="339109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itchFamily="34" charset="0"/>
                  <a:buChar char="•"/>
                </a:pPr>
                <a:r>
                  <a:rPr lang="en-US" sz="1600" dirty="0" smtClean="0">
                    <a:solidFill>
                      <a:srgbClr val="000000"/>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rgbClr val="000000"/>
                            </a:solidFill>
                            <a:latin typeface="Cambria Math"/>
                            <a:cs typeface="Times New Roman" pitchFamily="18" charset="0"/>
                          </a:rPr>
                        </m:ctrlPr>
                      </m:sSubPr>
                      <m:e>
                        <m:r>
                          <a:rPr lang="en-US" sz="1600" b="0" i="1" dirty="0" smtClean="0">
                            <a:solidFill>
                              <a:srgbClr val="000000"/>
                            </a:solidFill>
                            <a:latin typeface="Cambria Math"/>
                            <a:cs typeface="Times New Roman" pitchFamily="18" charset="0"/>
                          </a:rPr>
                          <m:t>𝐸</m:t>
                        </m:r>
                      </m:e>
                      <m:sub>
                        <m:r>
                          <a:rPr lang="en-US" sz="1600" b="0" i="1" dirty="0" smtClean="0">
                            <a:solidFill>
                              <a:srgbClr val="000000"/>
                            </a:solidFill>
                            <a:latin typeface="Cambria Math"/>
                            <a:cs typeface="Times New Roman" pitchFamily="18" charset="0"/>
                          </a:rPr>
                          <m:t>𝑒</m:t>
                        </m:r>
                        <m:r>
                          <a:rPr lang="en-US" sz="1600" b="0" i="1" dirty="0" smtClean="0">
                            <a:solidFill>
                              <a:srgbClr val="000000"/>
                            </a:solidFill>
                            <a:latin typeface="Cambria Math"/>
                            <a:cs typeface="Times New Roman" pitchFamily="18" charset="0"/>
                          </a:rPr>
                          <m:t>,</m:t>
                        </m:r>
                        <m:r>
                          <a:rPr lang="en-US" sz="1600" b="0" i="1" dirty="0" smtClean="0">
                            <a:solidFill>
                              <a:srgbClr val="000000"/>
                            </a:solidFill>
                            <a:latin typeface="Cambria Math"/>
                            <a:cs typeface="Times New Roman" pitchFamily="18" charset="0"/>
                          </a:rPr>
                          <m:t>𝑘𝑖𝑛</m:t>
                        </m:r>
                      </m:sub>
                    </m:sSub>
                  </m:oMath>
                </a14:m>
                <a:r>
                  <a:rPr lang="en-US" sz="1600" dirty="0">
                    <a:solidFill>
                      <a:srgbClr val="000000"/>
                    </a:solidFill>
                    <a:latin typeface="Times New Roman" pitchFamily="18" charset="0"/>
                    <a:cs typeface="Times New Roman" pitchFamily="18" charset="0"/>
                  </a:rPr>
                  <a:t> and </a:t>
                </a:r>
                <a14:m>
                  <m:oMath xmlns:m="http://schemas.openxmlformats.org/officeDocument/2006/math">
                    <m:r>
                      <m:rPr>
                        <m:nor/>
                      </m:rPr>
                      <a:rPr lang="en-US" sz="1600" i="1" dirty="0">
                        <a:solidFill>
                          <a:srgbClr val="000000"/>
                        </a:solidFill>
                        <a:latin typeface="Times New Roman" pitchFamily="18" charset="0"/>
                        <a:cs typeface="Times New Roman" pitchFamily="18" charset="0"/>
                      </a:rPr>
                      <m:t>t</m:t>
                    </m:r>
                    <m:r>
                      <m:rPr>
                        <m:nor/>
                      </m:rPr>
                      <a:rPr lang="en-US" sz="1600" baseline="-25000" dirty="0">
                        <a:solidFill>
                          <a:srgbClr val="000000"/>
                        </a:solidFill>
                        <a:latin typeface="Times New Roman" pitchFamily="18" charset="0"/>
                        <a:cs typeface="Times New Roman" pitchFamily="18" charset="0"/>
                      </a:rPr>
                      <m:t>p</m:t>
                    </m:r>
                  </m:oMath>
                </a14:m>
                <a:r>
                  <a:rPr lang="en-US" sz="1600" i="1"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for each </a:t>
                </a:r>
                <a:r>
                  <a:rPr lang="en-US" sz="1600" dirty="0" smtClean="0">
                    <a:solidFill>
                      <a:srgbClr val="000000"/>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bg1">
                                <a:lumMod val="50000"/>
                              </a:schemeClr>
                            </a:solidFill>
                            <a:latin typeface="Cambria Math"/>
                            <a:cs typeface="Times New Roman" pitchFamily="18" charset="0"/>
                          </a:rPr>
                        </m:ctrlPr>
                      </m:fPr>
                      <m:num>
                        <m:r>
                          <a:rPr lang="en-US" sz="1600" b="0" i="1" smtClean="0">
                            <a:solidFill>
                              <a:schemeClr val="bg1">
                                <a:lumMod val="50000"/>
                              </a:schemeClr>
                            </a:solidFill>
                            <a:latin typeface="Cambria Math"/>
                            <a:cs typeface="Times New Roman" pitchFamily="18" charset="0"/>
                          </a:rPr>
                          <m:t>1</m:t>
                        </m:r>
                      </m:num>
                      <m:den>
                        <m:sSubSup>
                          <m:sSubSupPr>
                            <m:ctrlPr>
                              <a:rPr lang="en-US" sz="1600" i="1" smtClean="0">
                                <a:solidFill>
                                  <a:schemeClr val="bg1">
                                    <a:lumMod val="50000"/>
                                  </a:schemeClr>
                                </a:solidFill>
                                <a:latin typeface="Cambria Math"/>
                                <a:cs typeface="Times New Roman" pitchFamily="18" charset="0"/>
                              </a:rPr>
                            </m:ctrlPr>
                          </m:sSubSupPr>
                          <m:e>
                            <m:r>
                              <m:rPr>
                                <m:nor/>
                              </m:rPr>
                              <a:rPr lang="en-US" sz="1600" i="1" dirty="0">
                                <a:solidFill>
                                  <a:schemeClr val="bg1">
                                    <a:lumMod val="50000"/>
                                  </a:schemeClr>
                                </a:solidFill>
                                <a:latin typeface="Times New Roman" pitchFamily="18" charset="0"/>
                                <a:cs typeface="Times New Roman" pitchFamily="18" charset="0"/>
                              </a:rPr>
                              <m:t>t</m:t>
                            </m:r>
                            <m:r>
                              <m:rPr>
                                <m:nor/>
                              </m:rPr>
                              <a:rPr lang="en-US" sz="1600" baseline="-25000" dirty="0">
                                <a:solidFill>
                                  <a:schemeClr val="bg1">
                                    <a:lumMod val="50000"/>
                                  </a:schemeClr>
                                </a:solidFill>
                                <a:latin typeface="Times New Roman" pitchFamily="18" charset="0"/>
                                <a:cs typeface="Times New Roman" pitchFamily="18" charset="0"/>
                              </a:rPr>
                              <m:t>p</m:t>
                            </m:r>
                          </m:e>
                          <m:sub/>
                          <m:sup>
                            <m:r>
                              <a:rPr lang="en-US" sz="1600" b="0" i="1" smtClean="0">
                                <a:solidFill>
                                  <a:schemeClr val="bg1">
                                    <a:lumMod val="50000"/>
                                  </a:schemeClr>
                                </a:solidFill>
                                <a:latin typeface="Cambria Math"/>
                                <a:cs typeface="Times New Roman" pitchFamily="18" charset="0"/>
                              </a:rPr>
                              <m:t>2</m:t>
                            </m:r>
                          </m:sup>
                        </m:sSubSup>
                      </m:den>
                    </m:f>
                  </m:oMath>
                </a14:m>
                <a:r>
                  <a:rPr lang="en-US" sz="1600" dirty="0" smtClean="0">
                    <a:solidFill>
                      <a:schemeClr val="bg1">
                        <a:lumMod val="50000"/>
                      </a:schemeClr>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bg1">
                                <a:lumMod val="50000"/>
                              </a:schemeClr>
                            </a:solidFill>
                            <a:latin typeface="Cambria Math"/>
                            <a:cs typeface="Times New Roman" pitchFamily="18" charset="0"/>
                          </a:rPr>
                        </m:ctrlPr>
                      </m:sSupPr>
                      <m:e>
                        <m:sSub>
                          <m:sSubPr>
                            <m:ctrlPr>
                              <a:rPr lang="en-US" sz="1600" i="1">
                                <a:solidFill>
                                  <a:schemeClr val="bg1">
                                    <a:lumMod val="50000"/>
                                  </a:schemeClr>
                                </a:solidFill>
                                <a:latin typeface="Cambria Math"/>
                                <a:cs typeface="Times New Roman" pitchFamily="18" charset="0"/>
                              </a:rPr>
                            </m:ctrlPr>
                          </m:sSubPr>
                          <m:e>
                            <m:r>
                              <a:rPr lang="en-US" sz="1600" i="1">
                                <a:solidFill>
                                  <a:schemeClr val="bg1">
                                    <a:lumMod val="50000"/>
                                  </a:schemeClr>
                                </a:solidFill>
                                <a:latin typeface="Cambria Math"/>
                                <a:cs typeface="Times New Roman" pitchFamily="18" charset="0"/>
                              </a:rPr>
                              <m:t>𝑝</m:t>
                            </m:r>
                          </m:e>
                          <m:sub>
                            <m:r>
                              <a:rPr lang="en-US" sz="1600" i="1">
                                <a:solidFill>
                                  <a:schemeClr val="bg1">
                                    <a:lumMod val="50000"/>
                                  </a:schemeClr>
                                </a:solidFill>
                                <a:latin typeface="Cambria Math"/>
                                <a:cs typeface="Times New Roman" pitchFamily="18" charset="0"/>
                              </a:rPr>
                              <m:t>𝑝</m:t>
                            </m:r>
                          </m:sub>
                        </m:sSub>
                      </m:e>
                      <m:sup>
                        <m:r>
                          <a:rPr lang="en-US" sz="1600" i="1">
                            <a:solidFill>
                              <a:schemeClr val="bg1">
                                <a:lumMod val="50000"/>
                              </a:schemeClr>
                            </a:solidFill>
                            <a:latin typeface="Cambria Math"/>
                            <a:cs typeface="Times New Roman" pitchFamily="18" charset="0"/>
                          </a:rPr>
                          <m:t>2</m:t>
                        </m:r>
                      </m:sup>
                    </m:sSup>
                  </m:oMath>
                </a14:m>
                <a:r>
                  <a:rPr lang="en-US" sz="1600" dirty="0">
                    <a:solidFill>
                      <a:schemeClr val="bg1">
                        <a:lumMod val="50000"/>
                      </a:schemeClr>
                    </a:solidFill>
                    <a:latin typeface="Times New Roman" pitchFamily="18" charset="0"/>
                    <a:cs typeface="Times New Roman" pitchFamily="18" charset="0"/>
                  </a:rPr>
                  <a:t>, magnetic field shape gives a </a:t>
                </a:r>
                <a:r>
                  <a:rPr lang="en-US" sz="1600" dirty="0" smtClean="0">
                    <a:solidFill>
                      <a:schemeClr val="bg1">
                        <a:lumMod val="50000"/>
                      </a:schemeClr>
                    </a:solidFill>
                    <a:latin typeface="Times New Roman" pitchFamily="18" charset="0"/>
                    <a:cs typeface="Times New Roman" pitchFamily="18" charset="0"/>
                  </a:rPr>
                  <a:t>narrow </a:t>
                </a:r>
                <a:r>
                  <a:rPr lang="en-US" sz="1600" dirty="0">
                    <a:solidFill>
                      <a:schemeClr val="bg1">
                        <a:lumMod val="50000"/>
                      </a:schemeClr>
                    </a:solidFill>
                    <a:latin typeface="Times New Roman" pitchFamily="18" charset="0"/>
                    <a:cs typeface="Times New Roman" pitchFamily="18" charset="0"/>
                  </a:rPr>
                  <a:t>detector response </a:t>
                </a:r>
                <a:r>
                  <a:rPr lang="en-US" sz="1600" dirty="0" smtClean="0">
                    <a:solidFill>
                      <a:schemeClr val="bg1">
                        <a:lumMod val="50000"/>
                      </a:schemeClr>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Long TOF region improves proton </a:t>
                </a:r>
                <a:r>
                  <a:rPr lang="en-US" sz="1600" dirty="0">
                    <a:solidFill>
                      <a:schemeClr val="bg1">
                        <a:lumMod val="50000"/>
                      </a:schemeClr>
                    </a:solidFill>
                    <a:latin typeface="Times New Roman" pitchFamily="18" charset="0"/>
                    <a:cs typeface="Times New Roman" pitchFamily="18" charset="0"/>
                  </a:rPr>
                  <a:t>TOF </a:t>
                </a:r>
                <a:r>
                  <a:rPr lang="en-US" sz="1600" dirty="0" smtClean="0">
                    <a:solidFill>
                      <a:schemeClr val="bg1">
                        <a:lumMod val="50000"/>
                      </a:schemeClr>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Two detector geometry allows to suppress electron backscattering</a:t>
                </a:r>
                <a:endParaRPr lang="en-US" sz="1600" dirty="0">
                  <a:solidFill>
                    <a:schemeClr val="bg1">
                      <a:lumMod val="50000"/>
                    </a:schemeClr>
                  </a:solidFill>
                  <a:latin typeface="Times New Roman" pitchFamily="18" charset="0"/>
                  <a:cs typeface="Times New Roman" pitchFamily="18" charset="0"/>
                </a:endParaRPr>
              </a:p>
            </p:txBody>
          </p:sp>
        </mc:Choice>
        <mc:Fallback xmlns="">
          <p:sp>
            <p:nvSpPr>
              <p:cNvPr id="53" name="Text Box 324"/>
              <p:cNvSpPr txBox="1">
                <a:spLocks noRot="1" noChangeAspect="1" noMove="1" noResize="1" noEditPoints="1" noAdjustHandles="1" noChangeArrowheads="1" noChangeShapeType="1" noTextEdit="1"/>
              </p:cNvSpPr>
              <p:nvPr/>
            </p:nvSpPr>
            <p:spPr bwMode="auto">
              <a:xfrm>
                <a:off x="4139952" y="3391095"/>
                <a:ext cx="4930602" cy="2713563"/>
              </a:xfrm>
              <a:prstGeom prst="rect">
                <a:avLst/>
              </a:prstGeom>
              <a:blipFill rotWithShape="1">
                <a:blip r:embed="rId4"/>
                <a:stretch>
                  <a:fillRect l="-247" b="-671"/>
                </a:stretch>
              </a:blipFill>
              <a:ln w="9525">
                <a:solidFill>
                  <a:schemeClr val="tx1"/>
                </a:solidFill>
                <a:miter lim="800000"/>
                <a:headEnd/>
                <a:tailEnd/>
              </a:ln>
              <a:extLst/>
            </p:spPr>
            <p:txBody>
              <a:bodyPr/>
              <a:lstStyle/>
              <a:p>
                <a:r>
                  <a:rPr lang="en-US">
                    <a:noFill/>
                  </a:rPr>
                  <a:t> </a:t>
                </a:r>
              </a:p>
            </p:txBody>
          </p:sp>
        </mc:Fallback>
      </mc:AlternateContent>
      <p:cxnSp>
        <p:nvCxnSpPr>
          <p:cNvPr id="40" name="Straight Arrow Connector 134"/>
          <p:cNvCxnSpPr>
            <a:cxnSpLocks noChangeShapeType="1"/>
            <a:stCxn id="6" idx="1"/>
          </p:cNvCxnSpPr>
          <p:nvPr/>
        </p:nvCxnSpPr>
        <p:spPr bwMode="auto">
          <a:xfrm flipH="1" flipV="1">
            <a:off x="1757712" y="1312839"/>
            <a:ext cx="3174328" cy="757906"/>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cxnSp>
        <p:nvCxnSpPr>
          <p:cNvPr id="60" name="Straight Arrow Connector 134"/>
          <p:cNvCxnSpPr>
            <a:cxnSpLocks noChangeShapeType="1"/>
            <a:stCxn id="6" idx="1"/>
          </p:cNvCxnSpPr>
          <p:nvPr/>
        </p:nvCxnSpPr>
        <p:spPr bwMode="auto">
          <a:xfrm flipH="1">
            <a:off x="1770412" y="2070745"/>
            <a:ext cx="3161628" cy="315845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296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57"/>
          <p:cNvSpPr>
            <a:spLocks noChangeArrowheads="1"/>
          </p:cNvSpPr>
          <p:nvPr/>
        </p:nvSpPr>
        <p:spPr bwMode="auto">
          <a:xfrm>
            <a:off x="0" y="23813"/>
            <a:ext cx="9144000" cy="792162"/>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Nab spectrometer principle: measurement of </a:t>
            </a:r>
            <a:r>
              <a:rPr lang="en-US" sz="2800" b="1" i="1" dirty="0" err="1" smtClean="0">
                <a:solidFill>
                  <a:srgbClr val="000000"/>
                </a:solidFill>
                <a:latin typeface="Times New Roman" pitchFamily="18" charset="0"/>
                <a:cs typeface="Times New Roman" pitchFamily="18" charset="0"/>
              </a:rPr>
              <a:t>E</a:t>
            </a:r>
            <a:r>
              <a:rPr lang="en-US" sz="2800" b="1" baseline="-25000" dirty="0" err="1" smtClean="0">
                <a:solidFill>
                  <a:srgbClr val="000000"/>
                </a:solidFill>
                <a:latin typeface="Times New Roman" pitchFamily="18" charset="0"/>
                <a:cs typeface="Times New Roman" pitchFamily="18" charset="0"/>
              </a:rPr>
              <a:t>e</a:t>
            </a:r>
            <a:r>
              <a:rPr lang="en-US" sz="2800" b="1" dirty="0" smtClean="0">
                <a:solidFill>
                  <a:srgbClr val="000000"/>
                </a:solidFill>
                <a:latin typeface="Times New Roman" pitchFamily="18" charset="0"/>
                <a:cs typeface="Times New Roman" pitchFamily="18" charset="0"/>
              </a:rPr>
              <a:t> and </a:t>
            </a:r>
            <a:r>
              <a:rPr lang="en-US" sz="2800" b="1" i="1" dirty="0" err="1" smtClean="0">
                <a:solidFill>
                  <a:srgbClr val="000000"/>
                </a:solidFill>
                <a:latin typeface="Times New Roman" pitchFamily="18" charset="0"/>
                <a:cs typeface="Times New Roman" pitchFamily="18" charset="0"/>
              </a:rPr>
              <a:t>t</a:t>
            </a:r>
            <a:r>
              <a:rPr lang="en-US" sz="2800" b="1" baseline="-25000" dirty="0" err="1" smtClean="0">
                <a:solidFill>
                  <a:srgbClr val="000000"/>
                </a:solidFill>
                <a:latin typeface="Times New Roman" pitchFamily="18" charset="0"/>
                <a:cs typeface="Times New Roman" pitchFamily="18" charset="0"/>
              </a:rPr>
              <a:t>p</a:t>
            </a:r>
            <a:r>
              <a:rPr lang="en-US" sz="2800" b="1" dirty="0" smtClean="0">
                <a:solidFill>
                  <a:srgbClr val="000000"/>
                </a:solidFill>
                <a:latin typeface="Times New Roman" pitchFamily="18" charset="0"/>
                <a:cs typeface="Times New Roman" pitchFamily="18" charset="0"/>
              </a:rPr>
              <a:t> </a:t>
            </a:r>
            <a:endParaRPr lang="en-US" sz="2800" b="1"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2ADFFE3E-758C-4C2E-94F0-9A3464CFB15D}" type="slidenum">
              <a:rPr lang="en-US" smtClean="0"/>
              <a:pPr>
                <a:defRPr/>
              </a:pPr>
              <a:t>16</a:t>
            </a:fld>
            <a:endParaRPr lang="en-US"/>
          </a:p>
        </p:txBody>
      </p:sp>
      <p:grpSp>
        <p:nvGrpSpPr>
          <p:cNvPr id="76" name="Group 75"/>
          <p:cNvGrpSpPr/>
          <p:nvPr/>
        </p:nvGrpSpPr>
        <p:grpSpPr>
          <a:xfrm>
            <a:off x="107504" y="1095247"/>
            <a:ext cx="4381501" cy="4338636"/>
            <a:chOff x="107504" y="1095247"/>
            <a:chExt cx="4381501" cy="4338636"/>
          </a:xfrm>
        </p:grpSpPr>
        <p:sp>
          <p:nvSpPr>
            <p:cNvPr id="77"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8"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79"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0"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81"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82"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83"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4"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5"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6"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7"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8"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89"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90" name="Elbow Connector 89"/>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91" name="Elbow Connector 90"/>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92" name="Elbow Connector 91"/>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93"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94" name="Elbow Connector 93"/>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95" name="Straight Arrow Connector 138"/>
            <p:cNvCxnSpPr>
              <a:cxnSpLocks noChangeAspect="1" noChangeShapeType="1"/>
              <a:stCxn id="80" idx="1"/>
              <a:endCxn id="98"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96" name="Right Arrow 95"/>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97" name="Picture 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99"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100"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101"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102"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103" name="Group 45"/>
            <p:cNvGrpSpPr>
              <a:grpSpLocks/>
            </p:cNvGrpSpPr>
            <p:nvPr/>
          </p:nvGrpSpPr>
          <p:grpSpPr bwMode="auto">
            <a:xfrm rot="16200000">
              <a:off x="-222695" y="2913727"/>
              <a:ext cx="3965574" cy="776288"/>
              <a:chOff x="2242" y="2166"/>
              <a:chExt cx="2498" cy="489"/>
            </a:xfrm>
          </p:grpSpPr>
          <p:sp>
            <p:nvSpPr>
              <p:cNvPr id="124"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5"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6"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7"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128"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104"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105"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106"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09"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110" name="Straight Arrow Connector 109"/>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grpSp>
          <p:nvGrpSpPr>
            <p:cNvPr id="111" name="Group 371"/>
            <p:cNvGrpSpPr>
              <a:grpSpLocks/>
            </p:cNvGrpSpPr>
            <p:nvPr/>
          </p:nvGrpSpPr>
          <p:grpSpPr bwMode="auto">
            <a:xfrm>
              <a:off x="1504504" y="1683416"/>
              <a:ext cx="198438" cy="2779712"/>
              <a:chOff x="5617675" y="1563039"/>
              <a:chExt cx="198447" cy="2779786"/>
            </a:xfrm>
          </p:grpSpPr>
          <p:cxnSp>
            <p:nvCxnSpPr>
              <p:cNvPr id="114" name="Straight Arrow Connector 113"/>
              <p:cNvCxnSpPr/>
              <p:nvPr/>
            </p:nvCxnSpPr>
            <p:spPr bwMode="auto">
              <a:xfrm flipH="1" flipV="1">
                <a:off x="5673241" y="4045955"/>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5" name="Straight Arrow Connector 114"/>
              <p:cNvCxnSpPr/>
              <p:nvPr/>
            </p:nvCxnSpPr>
            <p:spPr bwMode="auto">
              <a:xfrm rot="1200000" flipH="1" flipV="1">
                <a:off x="5658952" y="3772898"/>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6" name="Straight Arrow Connector 115"/>
              <p:cNvCxnSpPr/>
              <p:nvPr/>
            </p:nvCxnSpPr>
            <p:spPr bwMode="auto">
              <a:xfrm rot="3000000" flipH="1" flipV="1">
                <a:off x="5596244" y="3206938"/>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7" name="Straight Arrow Connector 116"/>
              <p:cNvCxnSpPr/>
              <p:nvPr/>
            </p:nvCxnSpPr>
            <p:spPr bwMode="auto">
              <a:xfrm rot="3000000" flipH="1" flipV="1">
                <a:off x="5588306" y="2924356"/>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8" name="Straight Arrow Connector 117"/>
              <p:cNvCxnSpPr/>
              <p:nvPr/>
            </p:nvCxnSpPr>
            <p:spPr bwMode="auto">
              <a:xfrm rot="3000000" flipH="1" flipV="1">
                <a:off x="5586719" y="2608435"/>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19" name="Straight Arrow Connector 118"/>
              <p:cNvCxnSpPr/>
              <p:nvPr/>
            </p:nvCxnSpPr>
            <p:spPr bwMode="auto">
              <a:xfrm rot="3000000" flipH="1" flipV="1">
                <a:off x="5581956" y="2281401"/>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0" name="Straight Arrow Connector 119"/>
              <p:cNvCxnSpPr/>
              <p:nvPr/>
            </p:nvCxnSpPr>
            <p:spPr bwMode="auto">
              <a:xfrm rot="3000000" flipH="1" flipV="1">
                <a:off x="5585131" y="1952780"/>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1" name="Straight Arrow Connector 120"/>
              <p:cNvCxnSpPr/>
              <p:nvPr/>
            </p:nvCxnSpPr>
            <p:spPr bwMode="auto">
              <a:xfrm rot="3000000" flipH="1" flipV="1">
                <a:off x="5581956" y="1598758"/>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2" name="Straight Arrow Connector 121"/>
              <p:cNvCxnSpPr/>
              <p:nvPr/>
            </p:nvCxnSpPr>
            <p:spPr bwMode="auto">
              <a:xfrm rot="2100000" flipH="1" flipV="1">
                <a:off x="5620850" y="3504603"/>
                <a:ext cx="142881"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123" name="Straight Arrow Connector 122"/>
              <p:cNvCxnSpPr/>
              <p:nvPr/>
            </p:nvCxnSpPr>
            <p:spPr bwMode="auto">
              <a:xfrm rot="1200000" flipH="1" flipV="1">
                <a:off x="5660540" y="4271386"/>
                <a:ext cx="142881" cy="71439"/>
              </a:xfrm>
              <a:prstGeom prst="straightConnector1">
                <a:avLst/>
              </a:prstGeom>
              <a:noFill/>
              <a:ln w="9525" cap="flat" cmpd="sng" algn="ctr">
                <a:solidFill>
                  <a:srgbClr val="FF0000"/>
                </a:solidFill>
                <a:prstDash val="solid"/>
                <a:headEnd type="none" w="med" len="med"/>
                <a:tailEnd type="triangle" w="med" len="med"/>
              </a:ln>
              <a:effectLst/>
            </p:spPr>
          </p:cxnSp>
        </p:grpSp>
        <p:sp>
          <p:nvSpPr>
            <p:cNvPr id="112" name="TextBox 111"/>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113" name="TextBox 112"/>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133" name="Text Box 324"/>
              <p:cNvSpPr txBox="1">
                <a:spLocks noChangeArrowheads="1"/>
              </p:cNvSpPr>
              <p:nvPr/>
            </p:nvSpPr>
            <p:spPr bwMode="auto">
              <a:xfrm>
                <a:off x="4139952" y="402780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chemeClr val="tx1"/>
                            </a:solidFill>
                            <a:latin typeface="Cambria Math"/>
                            <a:cs typeface="Times New Roman" pitchFamily="18" charset="0"/>
                          </a:rPr>
                        </m:ctrlPr>
                      </m:sSubPr>
                      <m:e>
                        <m:r>
                          <a:rPr lang="en-US" sz="1600" b="0" i="1" dirty="0" smtClean="0">
                            <a:solidFill>
                              <a:schemeClr val="tx1"/>
                            </a:solidFill>
                            <a:latin typeface="Cambria Math"/>
                            <a:cs typeface="Times New Roman" pitchFamily="18" charset="0"/>
                          </a:rPr>
                          <m:t>𝐸</m:t>
                        </m:r>
                      </m:e>
                      <m:sub>
                        <m:r>
                          <a:rPr lang="en-US" sz="1600" b="0" i="1" dirty="0" smtClean="0">
                            <a:solidFill>
                              <a:schemeClr val="tx1"/>
                            </a:solidFill>
                            <a:latin typeface="Cambria Math"/>
                            <a:cs typeface="Times New Roman" pitchFamily="18" charset="0"/>
                          </a:rPr>
                          <m:t>𝑒</m:t>
                        </m:r>
                        <m:r>
                          <a:rPr lang="en-US" sz="1600" b="0" i="1" dirty="0" smtClean="0">
                            <a:solidFill>
                              <a:schemeClr val="tx1"/>
                            </a:solidFill>
                            <a:latin typeface="Cambria Math"/>
                            <a:cs typeface="Times New Roman" pitchFamily="18" charset="0"/>
                          </a:rPr>
                          <m:t>,</m:t>
                        </m:r>
                        <m:r>
                          <a:rPr lang="en-US" sz="1600" b="0" i="1" dirty="0" smtClean="0">
                            <a:solidFill>
                              <a:schemeClr val="tx1"/>
                            </a:solidFill>
                            <a:latin typeface="Cambria Math"/>
                            <a:cs typeface="Times New Roman" pitchFamily="18" charset="0"/>
                          </a:rPr>
                          <m:t>𝑘𝑖𝑛</m:t>
                        </m:r>
                      </m:sub>
                    </m:sSub>
                  </m:oMath>
                </a14:m>
                <a:r>
                  <a:rPr lang="en-US" sz="1600" dirty="0">
                    <a:solidFill>
                      <a:schemeClr val="tx1"/>
                    </a:solidFill>
                    <a:latin typeface="Times New Roman" pitchFamily="18" charset="0"/>
                    <a:cs typeface="Times New Roman" pitchFamily="18" charset="0"/>
                  </a:rPr>
                  <a:t> and </a:t>
                </a:r>
                <a14:m>
                  <m:oMath xmlns:m="http://schemas.openxmlformats.org/officeDocument/2006/math">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oMath>
                </a14:m>
                <a:r>
                  <a:rPr lang="en-US" sz="1600" i="1"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for each </a:t>
                </a:r>
                <a:r>
                  <a:rPr lang="en-US" sz="1600" dirty="0" smtClean="0">
                    <a:solidFill>
                      <a:schemeClr val="tx1"/>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tx1"/>
                            </a:solidFill>
                            <a:latin typeface="Cambria Math"/>
                            <a:cs typeface="Times New Roman" pitchFamily="18" charset="0"/>
                          </a:rPr>
                        </m:ctrlPr>
                      </m:fPr>
                      <m:num>
                        <m:r>
                          <a:rPr lang="en-US" sz="1600" b="0" i="1" smtClean="0">
                            <a:solidFill>
                              <a:schemeClr val="tx1"/>
                            </a:solidFill>
                            <a:latin typeface="Cambria Math"/>
                            <a:cs typeface="Times New Roman" pitchFamily="18" charset="0"/>
                          </a:rPr>
                          <m:t>1</m:t>
                        </m:r>
                      </m:num>
                      <m:den>
                        <m:sSubSup>
                          <m:sSubSupPr>
                            <m:ctrlPr>
                              <a:rPr lang="en-US" sz="1600" i="1" smtClean="0">
                                <a:solidFill>
                                  <a:schemeClr val="tx1"/>
                                </a:solidFill>
                                <a:latin typeface="Cambria Math"/>
                                <a:cs typeface="Times New Roman" pitchFamily="18" charset="0"/>
                              </a:rPr>
                            </m:ctrlPr>
                          </m:sSubSupPr>
                          <m:e>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e>
                          <m:sub/>
                          <m:sup>
                            <m:r>
                              <a:rPr lang="en-US" sz="1600" b="0" i="1" smtClean="0">
                                <a:solidFill>
                                  <a:schemeClr val="tx1"/>
                                </a:solidFill>
                                <a:latin typeface="Cambria Math"/>
                                <a:cs typeface="Times New Roman" pitchFamily="18" charset="0"/>
                              </a:rPr>
                              <m:t>2</m:t>
                            </m:r>
                          </m:sup>
                        </m:sSubSup>
                      </m:den>
                    </m:f>
                  </m:oMath>
                </a14:m>
                <a:r>
                  <a:rPr lang="en-US" sz="1600" dirty="0" smtClean="0">
                    <a:solidFill>
                      <a:schemeClr val="tx1"/>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tx1"/>
                            </a:solidFill>
                            <a:latin typeface="Cambria Math"/>
                            <a:cs typeface="Times New Roman" pitchFamily="18" charset="0"/>
                          </a:rPr>
                        </m:ctrlPr>
                      </m:sSupPr>
                      <m:e>
                        <m:sSub>
                          <m:sSubPr>
                            <m:ctrlPr>
                              <a:rPr lang="en-US" sz="1600" i="1">
                                <a:solidFill>
                                  <a:schemeClr val="tx1"/>
                                </a:solidFill>
                                <a:latin typeface="Cambria Math"/>
                                <a:cs typeface="Times New Roman" pitchFamily="18" charset="0"/>
                              </a:rPr>
                            </m:ctrlPr>
                          </m:sSubPr>
                          <m:e>
                            <m:r>
                              <a:rPr lang="en-US" sz="1600" i="1">
                                <a:solidFill>
                                  <a:schemeClr val="tx1"/>
                                </a:solidFill>
                                <a:latin typeface="Cambria Math"/>
                                <a:cs typeface="Times New Roman" pitchFamily="18" charset="0"/>
                              </a:rPr>
                              <m:t>𝑝</m:t>
                            </m:r>
                          </m:e>
                          <m:sub>
                            <m:r>
                              <a:rPr lang="en-US" sz="1600" i="1">
                                <a:solidFill>
                                  <a:schemeClr val="tx1"/>
                                </a:solidFill>
                                <a:latin typeface="Cambria Math"/>
                                <a:cs typeface="Times New Roman" pitchFamily="18" charset="0"/>
                              </a:rPr>
                              <m:t>𝑝</m:t>
                            </m:r>
                          </m:sub>
                        </m:sSub>
                      </m:e>
                      <m:sup>
                        <m:r>
                          <a:rPr lang="en-US" sz="1600" i="1">
                            <a:solidFill>
                              <a:schemeClr val="tx1"/>
                            </a:solidFill>
                            <a:latin typeface="Cambria Math"/>
                            <a:cs typeface="Times New Roman" pitchFamily="18" charset="0"/>
                          </a:rPr>
                          <m:t>2</m:t>
                        </m:r>
                      </m:sup>
                    </m:sSup>
                  </m:oMath>
                </a14:m>
                <a:r>
                  <a:rPr lang="en-US" sz="1600" dirty="0">
                    <a:solidFill>
                      <a:schemeClr val="tx1"/>
                    </a:solidFill>
                    <a:latin typeface="Times New Roman" pitchFamily="18" charset="0"/>
                    <a:cs typeface="Times New Roman" pitchFamily="18" charset="0"/>
                  </a:rPr>
                  <a:t>, magnetic field shape gives a </a:t>
                </a:r>
                <a:r>
                  <a:rPr lang="en-US" sz="1600" dirty="0" smtClean="0">
                    <a:solidFill>
                      <a:schemeClr val="tx1"/>
                    </a:solidFill>
                    <a:latin typeface="Times New Roman" pitchFamily="18" charset="0"/>
                    <a:cs typeface="Times New Roman" pitchFamily="18" charset="0"/>
                  </a:rPr>
                  <a:t>narrow </a:t>
                </a:r>
                <a:r>
                  <a:rPr lang="en-US" sz="1600" dirty="0">
                    <a:solidFill>
                      <a:schemeClr val="tx1"/>
                    </a:solidFill>
                    <a:latin typeface="Times New Roman" pitchFamily="18" charset="0"/>
                    <a:cs typeface="Times New Roman" pitchFamily="18" charset="0"/>
                  </a:rPr>
                  <a:t>detector response </a:t>
                </a:r>
                <a:r>
                  <a:rPr lang="en-US" sz="1600" dirty="0" smtClean="0">
                    <a:solidFill>
                      <a:schemeClr val="tx1"/>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Long TOF region improves proton </a:t>
                </a:r>
                <a:r>
                  <a:rPr lang="en-US" sz="1600" dirty="0">
                    <a:solidFill>
                      <a:schemeClr val="tx1"/>
                    </a:solidFill>
                    <a:latin typeface="Times New Roman" pitchFamily="18" charset="0"/>
                    <a:cs typeface="Times New Roman" pitchFamily="18" charset="0"/>
                  </a:rPr>
                  <a:t>TOF </a:t>
                </a:r>
                <a:r>
                  <a:rPr lang="en-US" sz="1600" dirty="0" smtClean="0">
                    <a:solidFill>
                      <a:schemeClr val="tx1"/>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bg1">
                        <a:lumMod val="50000"/>
                      </a:schemeClr>
                    </a:solidFill>
                    <a:latin typeface="Times New Roman" pitchFamily="18" charset="0"/>
                    <a:cs typeface="Times New Roman" pitchFamily="18" charset="0"/>
                  </a:rPr>
                  <a:t>Two detector geometry allows to suppress electron backscattering</a:t>
                </a:r>
                <a:endParaRPr lang="en-US" sz="1600" dirty="0">
                  <a:solidFill>
                    <a:schemeClr val="bg1">
                      <a:lumMod val="50000"/>
                    </a:schemeClr>
                  </a:solidFill>
                  <a:latin typeface="Times New Roman" pitchFamily="18" charset="0"/>
                  <a:cs typeface="Times New Roman" pitchFamily="18" charset="0"/>
                </a:endParaRPr>
              </a:p>
            </p:txBody>
          </p:sp>
        </mc:Choice>
        <mc:Fallback xmlns="">
          <p:sp>
            <p:nvSpPr>
              <p:cNvPr id="133" name="Text Box 324"/>
              <p:cNvSpPr txBox="1">
                <a:spLocks noRot="1" noChangeAspect="1" noMove="1" noResize="1" noEditPoints="1" noAdjustHandles="1" noChangeArrowheads="1" noChangeShapeType="1" noTextEdit="1"/>
              </p:cNvSpPr>
              <p:nvPr/>
            </p:nvSpPr>
            <p:spPr bwMode="auto">
              <a:xfrm>
                <a:off x="4139952" y="4027805"/>
                <a:ext cx="4930602" cy="2713563"/>
              </a:xfrm>
              <a:prstGeom prst="rect">
                <a:avLst/>
              </a:prstGeom>
              <a:blipFill rotWithShape="1">
                <a:blip r:embed="rId3"/>
                <a:stretch>
                  <a:fillRect l="-247" b="-671"/>
                </a:stretch>
              </a:blipFill>
              <a:ln w="9525">
                <a:solidFill>
                  <a:schemeClr val="tx1"/>
                </a:solidFill>
                <a:miter lim="800000"/>
                <a:headEnd/>
                <a:tailEnd/>
              </a:ln>
              <a:extLst/>
            </p:spPr>
            <p:txBody>
              <a:bodyPr/>
              <a:lstStyle/>
              <a:p>
                <a:r>
                  <a:rPr lang="en-US">
                    <a:noFill/>
                  </a:rPr>
                  <a:t> </a:t>
                </a:r>
              </a:p>
            </p:txBody>
          </p:sp>
        </mc:Fallback>
      </mc:AlternateContent>
      <p:grpSp>
        <p:nvGrpSpPr>
          <p:cNvPr id="12" name="Group 11"/>
          <p:cNvGrpSpPr/>
          <p:nvPr/>
        </p:nvGrpSpPr>
        <p:grpSpPr>
          <a:xfrm>
            <a:off x="5019188" y="856329"/>
            <a:ext cx="3364415" cy="3149341"/>
            <a:chOff x="5019188" y="856329"/>
            <a:chExt cx="3364415" cy="3149341"/>
          </a:xfrm>
        </p:grpSpPr>
        <p:pic>
          <p:nvPicPr>
            <p:cNvPr id="6154" name="Picture 102" descr="Espira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85208" y="856329"/>
              <a:ext cx="14668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04"/>
            <p:cNvSpPr txBox="1">
              <a:spLocks noChangeArrowheads="1"/>
            </p:cNvSpPr>
            <p:nvPr/>
          </p:nvSpPr>
          <p:spPr bwMode="auto">
            <a:xfrm>
              <a:off x="6618633" y="2813716"/>
              <a:ext cx="17649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a:solidFill>
                    <a:srgbClr val="FF3300"/>
                  </a:solidFill>
                  <a:latin typeface="Times New Roman" panose="02020603050405020304" pitchFamily="18" charset="0"/>
                  <a:cs typeface="Times New Roman" panose="02020603050405020304" pitchFamily="18" charset="0"/>
                </a:rPr>
                <a:t>Proton Trajectory</a:t>
              </a:r>
            </a:p>
          </p:txBody>
        </p:sp>
        <p:sp>
          <p:nvSpPr>
            <p:cNvPr id="6156" name="Text Box 105"/>
            <p:cNvSpPr txBox="1">
              <a:spLocks noChangeArrowheads="1"/>
            </p:cNvSpPr>
            <p:nvPr/>
          </p:nvSpPr>
          <p:spPr bwMode="auto">
            <a:xfrm>
              <a:off x="6826595" y="1986629"/>
              <a:ext cx="1503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a:solidFill>
                    <a:srgbClr val="0066FF"/>
                  </a:solidFill>
                  <a:latin typeface="Times New Roman" panose="02020603050405020304" pitchFamily="18" charset="0"/>
                  <a:cs typeface="Times New Roman" panose="02020603050405020304" pitchFamily="18" charset="0"/>
                </a:rPr>
                <a:t>Magnetic Field</a:t>
              </a:r>
            </a:p>
          </p:txBody>
        </p:sp>
        <p:grpSp>
          <p:nvGrpSpPr>
            <p:cNvPr id="6192" name="Group 107"/>
            <p:cNvGrpSpPr>
              <a:grpSpLocks/>
            </p:cNvGrpSpPr>
            <p:nvPr/>
          </p:nvGrpSpPr>
          <p:grpSpPr bwMode="auto">
            <a:xfrm>
              <a:off x="5226794" y="1916832"/>
              <a:ext cx="641350" cy="1219996"/>
              <a:chOff x="45" y="1389"/>
              <a:chExt cx="404" cy="955"/>
            </a:xfrm>
          </p:grpSpPr>
          <p:sp>
            <p:nvSpPr>
              <p:cNvPr id="6201" name="Text Box 108"/>
              <p:cNvSpPr txBox="1">
                <a:spLocks noChangeArrowheads="1"/>
              </p:cNvSpPr>
              <p:nvPr/>
            </p:nvSpPr>
            <p:spPr bwMode="auto">
              <a:xfrm rot="-5400000">
                <a:off x="-222" y="1656"/>
                <a:ext cx="93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a:solidFill>
                      <a:srgbClr val="000000"/>
                    </a:solidFill>
                    <a:latin typeface="Times New Roman" pitchFamily="18" charset="0"/>
                    <a:cs typeface="Times New Roman" pitchFamily="18" charset="0"/>
                  </a:rPr>
                  <a:t>Adiabatic conversion</a:t>
                </a:r>
              </a:p>
            </p:txBody>
          </p:sp>
          <p:sp>
            <p:nvSpPr>
              <p:cNvPr id="6202" name="Line 109"/>
              <p:cNvSpPr>
                <a:spLocks noChangeShapeType="1"/>
              </p:cNvSpPr>
              <p:nvPr/>
            </p:nvSpPr>
            <p:spPr bwMode="auto">
              <a:xfrm flipV="1">
                <a:off x="272" y="1389"/>
                <a:ext cx="0" cy="95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0" name="Group 9"/>
            <p:cNvGrpSpPr/>
            <p:nvPr/>
          </p:nvGrpSpPr>
          <p:grpSpPr>
            <a:xfrm>
              <a:off x="5050286" y="985115"/>
              <a:ext cx="731453" cy="955473"/>
              <a:chOff x="5050286" y="985115"/>
              <a:chExt cx="731453" cy="955473"/>
            </a:xfrm>
          </p:grpSpPr>
          <p:sp>
            <p:nvSpPr>
              <p:cNvPr id="6198" name="Rectangle 117"/>
              <p:cNvSpPr>
                <a:spLocks noChangeArrowheads="1"/>
              </p:cNvSpPr>
              <p:nvPr/>
            </p:nvSpPr>
            <p:spPr bwMode="auto">
              <a:xfrm>
                <a:off x="5416915" y="1013274"/>
                <a:ext cx="290487" cy="691356"/>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9" name="Line 118"/>
              <p:cNvSpPr>
                <a:spLocks noChangeShapeType="1"/>
              </p:cNvSpPr>
              <p:nvPr/>
            </p:nvSpPr>
            <p:spPr bwMode="auto">
              <a:xfrm flipV="1">
                <a:off x="5416914" y="1013274"/>
                <a:ext cx="2455" cy="691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00" name="Line 119"/>
              <p:cNvSpPr>
                <a:spLocks noChangeShapeType="1"/>
              </p:cNvSpPr>
              <p:nvPr/>
            </p:nvSpPr>
            <p:spPr bwMode="auto">
              <a:xfrm>
                <a:off x="5421128" y="1704630"/>
                <a:ext cx="2926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 name="Line 110"/>
              <p:cNvSpPr>
                <a:spLocks noChangeShapeType="1"/>
              </p:cNvSpPr>
              <p:nvPr/>
            </p:nvSpPr>
            <p:spPr bwMode="auto">
              <a:xfrm rot="17400000">
                <a:off x="5190122" y="1342700"/>
                <a:ext cx="747948" cy="32777"/>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9" name="TextBox 8"/>
                  <p:cNvSpPr txBox="1"/>
                  <p:nvPr/>
                </p:nvSpPr>
                <p:spPr>
                  <a:xfrm>
                    <a:off x="5050286" y="1124744"/>
                    <a:ext cx="427105" cy="3438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5050286" y="1124744"/>
                    <a:ext cx="427105" cy="343812"/>
                  </a:xfrm>
                  <a:prstGeom prst="rect">
                    <a:avLst/>
                  </a:prstGeom>
                  <a:blipFill rotWithShape="1">
                    <a:blip r:embed="rId5"/>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5317766" y="1602034"/>
                    <a:ext cx="4639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5317766" y="1602034"/>
                    <a:ext cx="463973" cy="338554"/>
                  </a:xfrm>
                  <a:prstGeom prst="rect">
                    <a:avLst/>
                  </a:prstGeom>
                  <a:blipFill rotWithShape="1">
                    <a:blip r:embed="rId6"/>
                    <a:stretch>
                      <a:fillRect b="-5455"/>
                    </a:stretch>
                  </a:blipFill>
                </p:spPr>
                <p:txBody>
                  <a:bodyPr/>
                  <a:lstStyle/>
                  <a:p>
                    <a:r>
                      <a:rPr lang="en-US">
                        <a:noFill/>
                      </a:rPr>
                      <a:t> </a:t>
                    </a:r>
                  </a:p>
                </p:txBody>
              </p:sp>
            </mc:Fallback>
          </mc:AlternateContent>
        </p:grpSp>
        <p:grpSp>
          <p:nvGrpSpPr>
            <p:cNvPr id="11" name="Group 10"/>
            <p:cNvGrpSpPr/>
            <p:nvPr/>
          </p:nvGrpSpPr>
          <p:grpSpPr>
            <a:xfrm>
              <a:off x="5019188" y="3114150"/>
              <a:ext cx="842208" cy="891520"/>
              <a:chOff x="5019188" y="3114150"/>
              <a:chExt cx="842208" cy="891520"/>
            </a:xfrm>
          </p:grpSpPr>
          <p:sp>
            <p:nvSpPr>
              <p:cNvPr id="6193" name="Line 110"/>
              <p:cNvSpPr>
                <a:spLocks noChangeShapeType="1"/>
              </p:cNvSpPr>
              <p:nvPr/>
            </p:nvSpPr>
            <p:spPr bwMode="auto">
              <a:xfrm rot="18600000" flipV="1">
                <a:off x="5256558" y="3484832"/>
                <a:ext cx="741363" cy="0"/>
              </a:xfrm>
              <a:prstGeom prst="line">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4" name="Rectangle 111"/>
              <p:cNvSpPr>
                <a:spLocks noChangeArrowheads="1"/>
              </p:cNvSpPr>
              <p:nvPr/>
            </p:nvSpPr>
            <p:spPr bwMode="auto">
              <a:xfrm>
                <a:off x="5375621" y="3205432"/>
                <a:ext cx="485775" cy="5778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solidFill>
                    <a:srgbClr val="000000"/>
                  </a:solidFill>
                  <a:latin typeface="Times New Roman" pitchFamily="18" charset="0"/>
                  <a:cs typeface="Times New Roman" pitchFamily="18" charset="0"/>
                </a:endParaRPr>
              </a:p>
            </p:txBody>
          </p:sp>
          <p:sp>
            <p:nvSpPr>
              <p:cNvPr id="6195" name="Line 112"/>
              <p:cNvSpPr>
                <a:spLocks noChangeShapeType="1"/>
              </p:cNvSpPr>
              <p:nvPr/>
            </p:nvSpPr>
            <p:spPr bwMode="auto">
              <a:xfrm flipV="1">
                <a:off x="5375621" y="3205432"/>
                <a:ext cx="0" cy="577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6" name="Line 113"/>
              <p:cNvSpPr>
                <a:spLocks noChangeShapeType="1"/>
              </p:cNvSpPr>
              <p:nvPr/>
            </p:nvSpPr>
            <p:spPr bwMode="auto">
              <a:xfrm>
                <a:off x="5375621" y="3783282"/>
                <a:ext cx="461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35" name="TextBox 134"/>
                  <p:cNvSpPr txBox="1"/>
                  <p:nvPr/>
                </p:nvSpPr>
                <p:spPr>
                  <a:xfrm>
                    <a:off x="5019188" y="3212976"/>
                    <a:ext cx="427105" cy="3438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5019188" y="3212976"/>
                    <a:ext cx="427105" cy="343812"/>
                  </a:xfrm>
                  <a:prstGeom prst="rect">
                    <a:avLst/>
                  </a:prstGeom>
                  <a:blipFill rotWithShape="1">
                    <a:blip r:embed="rId7"/>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5370251" y="3667116"/>
                    <a:ext cx="4639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𝑝</m:t>
                              </m:r>
                            </m:e>
                            <m:sub>
                              <m:r>
                                <a:rPr lang="en-US" sz="1600" i="1" smtClean="0">
                                  <a:latin typeface="Cambria Math"/>
                                  <a:ea typeface="Cambria Math"/>
                                </a:rPr>
                                <m:t>⊥</m:t>
                              </m:r>
                            </m:sub>
                          </m:sSub>
                        </m:oMath>
                      </m:oMathPara>
                    </a14:m>
                    <a:endParaRPr lang="en-US" sz="16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5370251" y="3667116"/>
                    <a:ext cx="463973" cy="338554"/>
                  </a:xfrm>
                  <a:prstGeom prst="rect">
                    <a:avLst/>
                  </a:prstGeom>
                  <a:blipFill rotWithShape="1">
                    <a:blip r:embed="rId8"/>
                    <a:stretch>
                      <a:fillRect b="-5455"/>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12702048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7"/>
          <p:cNvSpPr>
            <a:spLocks noChangeArrowheads="1"/>
          </p:cNvSpPr>
          <p:nvPr/>
        </p:nvSpPr>
        <p:spPr bwMode="auto">
          <a:xfrm>
            <a:off x="0" y="23813"/>
            <a:ext cx="9144000" cy="966787"/>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800" b="1">
                <a:solidFill>
                  <a:srgbClr val="000000"/>
                </a:solidFill>
                <a:latin typeface="Times New Roman" pitchFamily="18" charset="0"/>
                <a:cs typeface="Times New Roman" pitchFamily="18" charset="0"/>
              </a:rPr>
              <a:t>Electron energy measurement with backscattering suppression</a:t>
            </a:r>
          </a:p>
        </p:txBody>
      </p:sp>
      <p:sp>
        <p:nvSpPr>
          <p:cNvPr id="28675" name="AutoShape 2"/>
          <p:cNvSpPr>
            <a:spLocks noChangeAspect="1" noChangeArrowheads="1" noTextEdit="1"/>
          </p:cNvSpPr>
          <p:nvPr/>
        </p:nvSpPr>
        <p:spPr bwMode="auto">
          <a:xfrm>
            <a:off x="4313238" y="1162050"/>
            <a:ext cx="44878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6" name="Rectangle 10"/>
          <p:cNvSpPr>
            <a:spLocks noChangeArrowheads="1"/>
          </p:cNvSpPr>
          <p:nvPr/>
        </p:nvSpPr>
        <p:spPr bwMode="auto">
          <a:xfrm>
            <a:off x="6619875" y="3786188"/>
            <a:ext cx="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grpSp>
        <p:nvGrpSpPr>
          <p:cNvPr id="28677" name="Group 608"/>
          <p:cNvGrpSpPr>
            <a:grpSpLocks/>
          </p:cNvGrpSpPr>
          <p:nvPr/>
        </p:nvGrpSpPr>
        <p:grpSpPr bwMode="auto">
          <a:xfrm>
            <a:off x="4267200" y="1143000"/>
            <a:ext cx="4532313" cy="2806700"/>
            <a:chOff x="4267200" y="1143000"/>
            <a:chExt cx="4532006" cy="2806244"/>
          </a:xfrm>
        </p:grpSpPr>
        <p:sp>
          <p:nvSpPr>
            <p:cNvPr id="28864" name="Rectangle 4"/>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5" name="Rectangle 5"/>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6" name="Rectangle 6"/>
            <p:cNvSpPr>
              <a:spLocks noChangeArrowheads="1"/>
            </p:cNvSpPr>
            <p:nvPr/>
          </p:nvSpPr>
          <p:spPr bwMode="auto">
            <a:xfrm>
              <a:off x="4808844" y="1165726"/>
              <a:ext cx="3988468" cy="23370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8867" name="Freeform 7"/>
            <p:cNvSpPr>
              <a:spLocks noEditPoints="1"/>
            </p:cNvSpPr>
            <p:nvPr/>
          </p:nvSpPr>
          <p:spPr bwMode="auto">
            <a:xfrm>
              <a:off x="4808844" y="1277464"/>
              <a:ext cx="3988468" cy="2230967"/>
            </a:xfrm>
            <a:custGeom>
              <a:avLst/>
              <a:gdLst>
                <a:gd name="T0" fmla="*/ 244 w 14743"/>
                <a:gd name="T1" fmla="*/ 7751 h 8248"/>
                <a:gd name="T2" fmla="*/ 919 w 14743"/>
                <a:gd name="T3" fmla="*/ 8223 h 8248"/>
                <a:gd name="T4" fmla="*/ 894 w 14743"/>
                <a:gd name="T5" fmla="*/ 7727 h 8248"/>
                <a:gd name="T6" fmla="*/ 1561 w 14743"/>
                <a:gd name="T7" fmla="*/ 8248 h 8248"/>
                <a:gd name="T8" fmla="*/ 1983 w 14743"/>
                <a:gd name="T9" fmla="*/ 8223 h 8248"/>
                <a:gd name="T10" fmla="*/ 2235 w 14743"/>
                <a:gd name="T11" fmla="*/ 6970 h 8248"/>
                <a:gd name="T12" fmla="*/ 2235 w 14743"/>
                <a:gd name="T13" fmla="*/ 7246 h 8248"/>
                <a:gd name="T14" fmla="*/ 2430 w 14743"/>
                <a:gd name="T15" fmla="*/ 6799 h 8248"/>
                <a:gd name="T16" fmla="*/ 3153 w 14743"/>
                <a:gd name="T17" fmla="*/ 6799 h 8248"/>
                <a:gd name="T18" fmla="*/ 3576 w 14743"/>
                <a:gd name="T19" fmla="*/ 7246 h 8248"/>
                <a:gd name="T20" fmla="*/ 3576 w 14743"/>
                <a:gd name="T21" fmla="*/ 8198 h 8248"/>
                <a:gd name="T22" fmla="*/ 3771 w 14743"/>
                <a:gd name="T23" fmla="*/ 6994 h 8248"/>
                <a:gd name="T24" fmla="*/ 4047 w 14743"/>
                <a:gd name="T25" fmla="*/ 6994 h 8248"/>
                <a:gd name="T26" fmla="*/ 4267 w 14743"/>
                <a:gd name="T27" fmla="*/ 7751 h 8248"/>
                <a:gd name="T28" fmla="*/ 4242 w 14743"/>
                <a:gd name="T29" fmla="*/ 6775 h 8248"/>
                <a:gd name="T30" fmla="*/ 4470 w 14743"/>
                <a:gd name="T31" fmla="*/ 7295 h 8248"/>
                <a:gd name="T32" fmla="*/ 4665 w 14743"/>
                <a:gd name="T33" fmla="*/ 7271 h 8248"/>
                <a:gd name="T34" fmla="*/ 4909 w 14743"/>
                <a:gd name="T35" fmla="*/ 6775 h 8248"/>
                <a:gd name="T36" fmla="*/ 4909 w 14743"/>
                <a:gd name="T37" fmla="*/ 6970 h 8248"/>
                <a:gd name="T38" fmla="*/ 5332 w 14743"/>
                <a:gd name="T39" fmla="*/ 6799 h 8248"/>
                <a:gd name="T40" fmla="*/ 5559 w 14743"/>
                <a:gd name="T41" fmla="*/ 6799 h 8248"/>
                <a:gd name="T42" fmla="*/ 5828 w 14743"/>
                <a:gd name="T43" fmla="*/ 6645 h 8248"/>
                <a:gd name="T44" fmla="*/ 5803 w 14743"/>
                <a:gd name="T45" fmla="*/ 6303 h 8248"/>
                <a:gd name="T46" fmla="*/ 6226 w 14743"/>
                <a:gd name="T47" fmla="*/ 6246 h 8248"/>
                <a:gd name="T48" fmla="*/ 6501 w 14743"/>
                <a:gd name="T49" fmla="*/ 6246 h 8248"/>
                <a:gd name="T50" fmla="*/ 6721 w 14743"/>
                <a:gd name="T51" fmla="*/ 6328 h 8248"/>
                <a:gd name="T52" fmla="*/ 6696 w 14743"/>
                <a:gd name="T53" fmla="*/ 5970 h 8248"/>
                <a:gd name="T54" fmla="*/ 6900 w 14743"/>
                <a:gd name="T55" fmla="*/ 5945 h 8248"/>
                <a:gd name="T56" fmla="*/ 7168 w 14743"/>
                <a:gd name="T57" fmla="*/ 5945 h 8248"/>
                <a:gd name="T58" fmla="*/ 7396 w 14743"/>
                <a:gd name="T59" fmla="*/ 6417 h 8248"/>
                <a:gd name="T60" fmla="*/ 7371 w 14743"/>
                <a:gd name="T61" fmla="*/ 6149 h 8248"/>
                <a:gd name="T62" fmla="*/ 7566 w 14743"/>
                <a:gd name="T63" fmla="*/ 5702 h 8248"/>
                <a:gd name="T64" fmla="*/ 7843 w 14743"/>
                <a:gd name="T65" fmla="*/ 5702 h 8248"/>
                <a:gd name="T66" fmla="*/ 8062 w 14743"/>
                <a:gd name="T67" fmla="*/ 5848 h 8248"/>
                <a:gd name="T68" fmla="*/ 8038 w 14743"/>
                <a:gd name="T69" fmla="*/ 5441 h 8248"/>
                <a:gd name="T70" fmla="*/ 8265 w 14743"/>
                <a:gd name="T71" fmla="*/ 5661 h 8248"/>
                <a:gd name="T72" fmla="*/ 8460 w 14743"/>
                <a:gd name="T73" fmla="*/ 5636 h 8248"/>
                <a:gd name="T74" fmla="*/ 8737 w 14743"/>
                <a:gd name="T75" fmla="*/ 5417 h 8248"/>
                <a:gd name="T76" fmla="*/ 8712 w 14743"/>
                <a:gd name="T77" fmla="*/ 5271 h 8248"/>
                <a:gd name="T78" fmla="*/ 8907 w 14743"/>
                <a:gd name="T79" fmla="*/ 5238 h 8248"/>
                <a:gd name="T80" fmla="*/ 9135 w 14743"/>
                <a:gd name="T81" fmla="*/ 5238 h 8248"/>
                <a:gd name="T82" fmla="*/ 9404 w 14743"/>
                <a:gd name="T83" fmla="*/ 4978 h 8248"/>
                <a:gd name="T84" fmla="*/ 9379 w 14743"/>
                <a:gd name="T85" fmla="*/ 4799 h 8248"/>
                <a:gd name="T86" fmla="*/ 9582 w 14743"/>
                <a:gd name="T87" fmla="*/ 4710 h 8248"/>
                <a:gd name="T88" fmla="*/ 9802 w 14743"/>
                <a:gd name="T89" fmla="*/ 4710 h 8248"/>
                <a:gd name="T90" fmla="*/ 10078 w 14743"/>
                <a:gd name="T91" fmla="*/ 4563 h 8248"/>
                <a:gd name="T92" fmla="*/ 10054 w 14743"/>
                <a:gd name="T93" fmla="*/ 4425 h 8248"/>
                <a:gd name="T94" fmla="*/ 10273 w 14743"/>
                <a:gd name="T95" fmla="*/ 4481 h 8248"/>
                <a:gd name="T96" fmla="*/ 10476 w 14743"/>
                <a:gd name="T97" fmla="*/ 4458 h 8248"/>
                <a:gd name="T98" fmla="*/ 10744 w 14743"/>
                <a:gd name="T99" fmla="*/ 4377 h 8248"/>
                <a:gd name="T100" fmla="*/ 10719 w 14743"/>
                <a:gd name="T101" fmla="*/ 3872 h 8248"/>
                <a:gd name="T102" fmla="*/ 10923 w 14743"/>
                <a:gd name="T103" fmla="*/ 3636 h 8248"/>
                <a:gd name="T104" fmla="*/ 11191 w 14743"/>
                <a:gd name="T105" fmla="*/ 3636 h 8248"/>
                <a:gd name="T106" fmla="*/ 11394 w 14743"/>
                <a:gd name="T107" fmla="*/ 3628 h 8248"/>
                <a:gd name="T108" fmla="*/ 11394 w 14743"/>
                <a:gd name="T109" fmla="*/ 3636 h 8248"/>
                <a:gd name="T110" fmla="*/ 11614 w 14743"/>
                <a:gd name="T111" fmla="*/ 3718 h 8248"/>
                <a:gd name="T112" fmla="*/ 11816 w 14743"/>
                <a:gd name="T113" fmla="*/ 3693 h 8248"/>
                <a:gd name="T114" fmla="*/ 12085 w 14743"/>
                <a:gd name="T115" fmla="*/ 3669 h 8248"/>
                <a:gd name="T116" fmla="*/ 12061 w 14743"/>
                <a:gd name="T117" fmla="*/ 3375 h 8248"/>
                <a:gd name="T118" fmla="*/ 12264 w 14743"/>
                <a:gd name="T119" fmla="*/ 2424 h 8248"/>
                <a:gd name="T120" fmla="*/ 12483 w 14743"/>
                <a:gd name="T121" fmla="*/ 2424 h 8248"/>
                <a:gd name="T122" fmla="*/ 12735 w 14743"/>
                <a:gd name="T123" fmla="*/ 0 h 8248"/>
                <a:gd name="T124" fmla="*/ 12735 w 14743"/>
                <a:gd name="T125" fmla="*/ 8198 h 8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48"/>
                <a:gd name="T191" fmla="*/ 14743 w 14743"/>
                <a:gd name="T192" fmla="*/ 8248 h 8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48">
                  <a:moveTo>
                    <a:pt x="0" y="7727"/>
                  </a:moveTo>
                  <a:lnTo>
                    <a:pt x="219" y="7727"/>
                  </a:lnTo>
                  <a:lnTo>
                    <a:pt x="219" y="7776"/>
                  </a:lnTo>
                  <a:lnTo>
                    <a:pt x="0" y="7776"/>
                  </a:lnTo>
                  <a:lnTo>
                    <a:pt x="0" y="7727"/>
                  </a:lnTo>
                  <a:close/>
                  <a:moveTo>
                    <a:pt x="219" y="7727"/>
                  </a:moveTo>
                  <a:lnTo>
                    <a:pt x="244" y="7727"/>
                  </a:lnTo>
                  <a:lnTo>
                    <a:pt x="244" y="7751"/>
                  </a:lnTo>
                  <a:lnTo>
                    <a:pt x="219" y="7751"/>
                  </a:lnTo>
                  <a:lnTo>
                    <a:pt x="219" y="7727"/>
                  </a:lnTo>
                  <a:close/>
                  <a:moveTo>
                    <a:pt x="244" y="7751"/>
                  </a:moveTo>
                  <a:lnTo>
                    <a:pt x="244" y="8223"/>
                  </a:lnTo>
                  <a:lnTo>
                    <a:pt x="195" y="8223"/>
                  </a:lnTo>
                  <a:lnTo>
                    <a:pt x="195" y="7751"/>
                  </a:lnTo>
                  <a:lnTo>
                    <a:pt x="244" y="7751"/>
                  </a:lnTo>
                  <a:close/>
                  <a:moveTo>
                    <a:pt x="219" y="8248"/>
                  </a:moveTo>
                  <a:lnTo>
                    <a:pt x="195" y="8248"/>
                  </a:lnTo>
                  <a:lnTo>
                    <a:pt x="195" y="8223"/>
                  </a:lnTo>
                  <a:lnTo>
                    <a:pt x="219" y="8223"/>
                  </a:lnTo>
                  <a:lnTo>
                    <a:pt x="219" y="8248"/>
                  </a:lnTo>
                  <a:close/>
                  <a:moveTo>
                    <a:pt x="219" y="8198"/>
                  </a:moveTo>
                  <a:lnTo>
                    <a:pt x="894" y="8198"/>
                  </a:lnTo>
                  <a:lnTo>
                    <a:pt x="894" y="8248"/>
                  </a:lnTo>
                  <a:lnTo>
                    <a:pt x="219" y="8248"/>
                  </a:lnTo>
                  <a:lnTo>
                    <a:pt x="219" y="8198"/>
                  </a:lnTo>
                  <a:close/>
                  <a:moveTo>
                    <a:pt x="919" y="8223"/>
                  </a:moveTo>
                  <a:lnTo>
                    <a:pt x="919" y="8248"/>
                  </a:lnTo>
                  <a:lnTo>
                    <a:pt x="894" y="8248"/>
                  </a:lnTo>
                  <a:lnTo>
                    <a:pt x="894" y="8223"/>
                  </a:lnTo>
                  <a:lnTo>
                    <a:pt x="919" y="8223"/>
                  </a:lnTo>
                  <a:close/>
                  <a:moveTo>
                    <a:pt x="869" y="8223"/>
                  </a:moveTo>
                  <a:lnTo>
                    <a:pt x="869" y="7751"/>
                  </a:lnTo>
                  <a:lnTo>
                    <a:pt x="919" y="7751"/>
                  </a:lnTo>
                  <a:lnTo>
                    <a:pt x="919" y="8223"/>
                  </a:lnTo>
                  <a:lnTo>
                    <a:pt x="869" y="8223"/>
                  </a:lnTo>
                  <a:close/>
                  <a:moveTo>
                    <a:pt x="869" y="7751"/>
                  </a:moveTo>
                  <a:lnTo>
                    <a:pt x="869" y="7727"/>
                  </a:lnTo>
                  <a:lnTo>
                    <a:pt x="894" y="7727"/>
                  </a:lnTo>
                  <a:lnTo>
                    <a:pt x="894" y="7751"/>
                  </a:lnTo>
                  <a:lnTo>
                    <a:pt x="869" y="7751"/>
                  </a:lnTo>
                  <a:close/>
                  <a:moveTo>
                    <a:pt x="894" y="7727"/>
                  </a:moveTo>
                  <a:lnTo>
                    <a:pt x="1561" y="7727"/>
                  </a:lnTo>
                  <a:lnTo>
                    <a:pt x="1561" y="7776"/>
                  </a:lnTo>
                  <a:lnTo>
                    <a:pt x="894" y="7776"/>
                  </a:lnTo>
                  <a:lnTo>
                    <a:pt x="894" y="7727"/>
                  </a:lnTo>
                  <a:close/>
                  <a:moveTo>
                    <a:pt x="1561" y="7727"/>
                  </a:moveTo>
                  <a:lnTo>
                    <a:pt x="1585" y="7727"/>
                  </a:lnTo>
                  <a:lnTo>
                    <a:pt x="1585" y="7751"/>
                  </a:lnTo>
                  <a:lnTo>
                    <a:pt x="1561" y="7751"/>
                  </a:lnTo>
                  <a:lnTo>
                    <a:pt x="1561" y="7727"/>
                  </a:lnTo>
                  <a:close/>
                  <a:moveTo>
                    <a:pt x="1585" y="7751"/>
                  </a:moveTo>
                  <a:lnTo>
                    <a:pt x="1585" y="8223"/>
                  </a:lnTo>
                  <a:lnTo>
                    <a:pt x="1536" y="8223"/>
                  </a:lnTo>
                  <a:lnTo>
                    <a:pt x="1536" y="7751"/>
                  </a:lnTo>
                  <a:lnTo>
                    <a:pt x="1585" y="7751"/>
                  </a:lnTo>
                  <a:close/>
                  <a:moveTo>
                    <a:pt x="1561" y="8248"/>
                  </a:moveTo>
                  <a:lnTo>
                    <a:pt x="1536" y="8248"/>
                  </a:lnTo>
                  <a:lnTo>
                    <a:pt x="1536" y="8223"/>
                  </a:lnTo>
                  <a:lnTo>
                    <a:pt x="1561" y="8223"/>
                  </a:lnTo>
                  <a:lnTo>
                    <a:pt x="1561" y="8248"/>
                  </a:lnTo>
                  <a:close/>
                  <a:moveTo>
                    <a:pt x="1561" y="8198"/>
                  </a:moveTo>
                  <a:lnTo>
                    <a:pt x="2008" y="8198"/>
                  </a:lnTo>
                  <a:lnTo>
                    <a:pt x="2008" y="8248"/>
                  </a:lnTo>
                  <a:lnTo>
                    <a:pt x="1561" y="8248"/>
                  </a:lnTo>
                  <a:lnTo>
                    <a:pt x="1561" y="8198"/>
                  </a:lnTo>
                  <a:close/>
                  <a:moveTo>
                    <a:pt x="2032" y="8223"/>
                  </a:moveTo>
                  <a:lnTo>
                    <a:pt x="2032" y="8248"/>
                  </a:lnTo>
                  <a:lnTo>
                    <a:pt x="2008" y="8248"/>
                  </a:lnTo>
                  <a:lnTo>
                    <a:pt x="2008" y="8223"/>
                  </a:lnTo>
                  <a:lnTo>
                    <a:pt x="2032" y="8223"/>
                  </a:lnTo>
                  <a:close/>
                  <a:moveTo>
                    <a:pt x="1983" y="8223"/>
                  </a:moveTo>
                  <a:lnTo>
                    <a:pt x="1983" y="6994"/>
                  </a:lnTo>
                  <a:lnTo>
                    <a:pt x="2032" y="6994"/>
                  </a:lnTo>
                  <a:lnTo>
                    <a:pt x="2032" y="8223"/>
                  </a:lnTo>
                  <a:lnTo>
                    <a:pt x="1983" y="8223"/>
                  </a:lnTo>
                  <a:close/>
                  <a:moveTo>
                    <a:pt x="1983" y="6994"/>
                  </a:moveTo>
                  <a:lnTo>
                    <a:pt x="1983" y="6970"/>
                  </a:lnTo>
                  <a:lnTo>
                    <a:pt x="2008" y="6970"/>
                  </a:lnTo>
                  <a:lnTo>
                    <a:pt x="2008" y="6994"/>
                  </a:lnTo>
                  <a:lnTo>
                    <a:pt x="1983" y="6994"/>
                  </a:lnTo>
                  <a:close/>
                  <a:moveTo>
                    <a:pt x="2008" y="6970"/>
                  </a:moveTo>
                  <a:lnTo>
                    <a:pt x="2235" y="6970"/>
                  </a:lnTo>
                  <a:lnTo>
                    <a:pt x="2235" y="7019"/>
                  </a:lnTo>
                  <a:lnTo>
                    <a:pt x="2008" y="7019"/>
                  </a:lnTo>
                  <a:lnTo>
                    <a:pt x="2008" y="6970"/>
                  </a:lnTo>
                  <a:close/>
                  <a:moveTo>
                    <a:pt x="2235" y="6970"/>
                  </a:moveTo>
                  <a:lnTo>
                    <a:pt x="2260" y="6970"/>
                  </a:lnTo>
                  <a:lnTo>
                    <a:pt x="2260" y="6994"/>
                  </a:lnTo>
                  <a:lnTo>
                    <a:pt x="2235" y="6994"/>
                  </a:lnTo>
                  <a:lnTo>
                    <a:pt x="2235" y="6970"/>
                  </a:lnTo>
                  <a:close/>
                  <a:moveTo>
                    <a:pt x="2260" y="6994"/>
                  </a:moveTo>
                  <a:lnTo>
                    <a:pt x="2260" y="7271"/>
                  </a:lnTo>
                  <a:lnTo>
                    <a:pt x="2211" y="7271"/>
                  </a:lnTo>
                  <a:lnTo>
                    <a:pt x="2211" y="6994"/>
                  </a:lnTo>
                  <a:lnTo>
                    <a:pt x="2260" y="6994"/>
                  </a:lnTo>
                  <a:close/>
                  <a:moveTo>
                    <a:pt x="2235" y="7295"/>
                  </a:moveTo>
                  <a:lnTo>
                    <a:pt x="2211" y="7295"/>
                  </a:lnTo>
                  <a:lnTo>
                    <a:pt x="2211" y="7271"/>
                  </a:lnTo>
                  <a:lnTo>
                    <a:pt x="2235" y="7271"/>
                  </a:lnTo>
                  <a:lnTo>
                    <a:pt x="2235" y="7295"/>
                  </a:lnTo>
                  <a:close/>
                  <a:moveTo>
                    <a:pt x="2235" y="7246"/>
                  </a:moveTo>
                  <a:lnTo>
                    <a:pt x="2455" y="7246"/>
                  </a:lnTo>
                  <a:lnTo>
                    <a:pt x="2455" y="7295"/>
                  </a:lnTo>
                  <a:lnTo>
                    <a:pt x="2235" y="7295"/>
                  </a:lnTo>
                  <a:lnTo>
                    <a:pt x="2235" y="7246"/>
                  </a:lnTo>
                  <a:close/>
                  <a:moveTo>
                    <a:pt x="2478" y="7271"/>
                  </a:moveTo>
                  <a:lnTo>
                    <a:pt x="2478" y="7295"/>
                  </a:lnTo>
                  <a:lnTo>
                    <a:pt x="2455" y="7295"/>
                  </a:lnTo>
                  <a:lnTo>
                    <a:pt x="2455" y="7271"/>
                  </a:lnTo>
                  <a:lnTo>
                    <a:pt x="2478" y="7271"/>
                  </a:lnTo>
                  <a:close/>
                  <a:moveTo>
                    <a:pt x="2430" y="7271"/>
                  </a:moveTo>
                  <a:lnTo>
                    <a:pt x="2430" y="6799"/>
                  </a:lnTo>
                  <a:lnTo>
                    <a:pt x="2478" y="6799"/>
                  </a:lnTo>
                  <a:lnTo>
                    <a:pt x="2478" y="7271"/>
                  </a:lnTo>
                  <a:lnTo>
                    <a:pt x="2430" y="7271"/>
                  </a:lnTo>
                  <a:close/>
                  <a:moveTo>
                    <a:pt x="2430" y="6799"/>
                  </a:moveTo>
                  <a:lnTo>
                    <a:pt x="2430" y="6775"/>
                  </a:lnTo>
                  <a:lnTo>
                    <a:pt x="2455" y="6775"/>
                  </a:lnTo>
                  <a:lnTo>
                    <a:pt x="2455" y="6799"/>
                  </a:lnTo>
                  <a:lnTo>
                    <a:pt x="2430" y="6799"/>
                  </a:lnTo>
                  <a:close/>
                  <a:moveTo>
                    <a:pt x="2455" y="6775"/>
                  </a:moveTo>
                  <a:lnTo>
                    <a:pt x="3130" y="6775"/>
                  </a:lnTo>
                  <a:lnTo>
                    <a:pt x="3130" y="6824"/>
                  </a:lnTo>
                  <a:lnTo>
                    <a:pt x="2455" y="6824"/>
                  </a:lnTo>
                  <a:lnTo>
                    <a:pt x="2455" y="6775"/>
                  </a:lnTo>
                  <a:close/>
                  <a:moveTo>
                    <a:pt x="3130" y="6775"/>
                  </a:moveTo>
                  <a:lnTo>
                    <a:pt x="3153" y="6775"/>
                  </a:lnTo>
                  <a:lnTo>
                    <a:pt x="3153" y="6799"/>
                  </a:lnTo>
                  <a:lnTo>
                    <a:pt x="3130" y="6799"/>
                  </a:lnTo>
                  <a:lnTo>
                    <a:pt x="3130" y="6775"/>
                  </a:lnTo>
                  <a:close/>
                  <a:moveTo>
                    <a:pt x="3153" y="6799"/>
                  </a:moveTo>
                  <a:lnTo>
                    <a:pt x="3153" y="7271"/>
                  </a:lnTo>
                  <a:lnTo>
                    <a:pt x="3105" y="7271"/>
                  </a:lnTo>
                  <a:lnTo>
                    <a:pt x="3105" y="6799"/>
                  </a:lnTo>
                  <a:lnTo>
                    <a:pt x="3153" y="6799"/>
                  </a:lnTo>
                  <a:close/>
                  <a:moveTo>
                    <a:pt x="3130" y="7295"/>
                  </a:moveTo>
                  <a:lnTo>
                    <a:pt x="3105" y="7295"/>
                  </a:lnTo>
                  <a:lnTo>
                    <a:pt x="3105" y="7271"/>
                  </a:lnTo>
                  <a:lnTo>
                    <a:pt x="3130" y="7271"/>
                  </a:lnTo>
                  <a:lnTo>
                    <a:pt x="3130" y="7295"/>
                  </a:lnTo>
                  <a:close/>
                  <a:moveTo>
                    <a:pt x="3130" y="7246"/>
                  </a:moveTo>
                  <a:lnTo>
                    <a:pt x="3576" y="7246"/>
                  </a:lnTo>
                  <a:lnTo>
                    <a:pt x="3576" y="7295"/>
                  </a:lnTo>
                  <a:lnTo>
                    <a:pt x="3130" y="7295"/>
                  </a:lnTo>
                  <a:lnTo>
                    <a:pt x="3130" y="7246"/>
                  </a:lnTo>
                  <a:close/>
                  <a:moveTo>
                    <a:pt x="3576" y="7246"/>
                  </a:moveTo>
                  <a:lnTo>
                    <a:pt x="3600" y="7246"/>
                  </a:lnTo>
                  <a:lnTo>
                    <a:pt x="3600" y="7271"/>
                  </a:lnTo>
                  <a:lnTo>
                    <a:pt x="3576" y="7271"/>
                  </a:lnTo>
                  <a:lnTo>
                    <a:pt x="3576" y="7246"/>
                  </a:lnTo>
                  <a:close/>
                  <a:moveTo>
                    <a:pt x="3600" y="7271"/>
                  </a:moveTo>
                  <a:lnTo>
                    <a:pt x="3600" y="8223"/>
                  </a:lnTo>
                  <a:lnTo>
                    <a:pt x="3552" y="8223"/>
                  </a:lnTo>
                  <a:lnTo>
                    <a:pt x="3552" y="7271"/>
                  </a:lnTo>
                  <a:lnTo>
                    <a:pt x="3600" y="7271"/>
                  </a:lnTo>
                  <a:close/>
                  <a:moveTo>
                    <a:pt x="3576" y="8248"/>
                  </a:moveTo>
                  <a:lnTo>
                    <a:pt x="3552" y="8248"/>
                  </a:lnTo>
                  <a:lnTo>
                    <a:pt x="3552" y="8223"/>
                  </a:lnTo>
                  <a:lnTo>
                    <a:pt x="3576" y="8223"/>
                  </a:lnTo>
                  <a:lnTo>
                    <a:pt x="3576" y="8248"/>
                  </a:lnTo>
                  <a:close/>
                  <a:moveTo>
                    <a:pt x="3576" y="8198"/>
                  </a:moveTo>
                  <a:lnTo>
                    <a:pt x="3795" y="8198"/>
                  </a:lnTo>
                  <a:lnTo>
                    <a:pt x="3795" y="8248"/>
                  </a:lnTo>
                  <a:lnTo>
                    <a:pt x="3576" y="8248"/>
                  </a:lnTo>
                  <a:lnTo>
                    <a:pt x="3576" y="8198"/>
                  </a:lnTo>
                  <a:close/>
                  <a:moveTo>
                    <a:pt x="3820" y="8223"/>
                  </a:moveTo>
                  <a:lnTo>
                    <a:pt x="3820" y="8248"/>
                  </a:lnTo>
                  <a:lnTo>
                    <a:pt x="3795" y="8248"/>
                  </a:lnTo>
                  <a:lnTo>
                    <a:pt x="3795" y="8223"/>
                  </a:lnTo>
                  <a:lnTo>
                    <a:pt x="3820" y="8223"/>
                  </a:lnTo>
                  <a:close/>
                  <a:moveTo>
                    <a:pt x="3771" y="8223"/>
                  </a:moveTo>
                  <a:lnTo>
                    <a:pt x="3771" y="6994"/>
                  </a:lnTo>
                  <a:lnTo>
                    <a:pt x="3820" y="6994"/>
                  </a:lnTo>
                  <a:lnTo>
                    <a:pt x="3820" y="8223"/>
                  </a:lnTo>
                  <a:lnTo>
                    <a:pt x="3771" y="8223"/>
                  </a:lnTo>
                  <a:close/>
                  <a:moveTo>
                    <a:pt x="3771" y="6994"/>
                  </a:moveTo>
                  <a:lnTo>
                    <a:pt x="3771" y="6970"/>
                  </a:lnTo>
                  <a:lnTo>
                    <a:pt x="3795" y="6970"/>
                  </a:lnTo>
                  <a:lnTo>
                    <a:pt x="3795" y="6994"/>
                  </a:lnTo>
                  <a:lnTo>
                    <a:pt x="3771" y="6994"/>
                  </a:lnTo>
                  <a:close/>
                  <a:moveTo>
                    <a:pt x="3795" y="6970"/>
                  </a:moveTo>
                  <a:lnTo>
                    <a:pt x="4023" y="6970"/>
                  </a:lnTo>
                  <a:lnTo>
                    <a:pt x="4023" y="7019"/>
                  </a:lnTo>
                  <a:lnTo>
                    <a:pt x="3795" y="7019"/>
                  </a:lnTo>
                  <a:lnTo>
                    <a:pt x="3795" y="6970"/>
                  </a:lnTo>
                  <a:close/>
                  <a:moveTo>
                    <a:pt x="4023" y="6970"/>
                  </a:moveTo>
                  <a:lnTo>
                    <a:pt x="4047" y="6970"/>
                  </a:lnTo>
                  <a:lnTo>
                    <a:pt x="4047" y="6994"/>
                  </a:lnTo>
                  <a:lnTo>
                    <a:pt x="4023" y="6994"/>
                  </a:lnTo>
                  <a:lnTo>
                    <a:pt x="4023" y="6970"/>
                  </a:lnTo>
                  <a:close/>
                  <a:moveTo>
                    <a:pt x="4047" y="6994"/>
                  </a:moveTo>
                  <a:lnTo>
                    <a:pt x="4047" y="7751"/>
                  </a:lnTo>
                  <a:lnTo>
                    <a:pt x="3998" y="7751"/>
                  </a:lnTo>
                  <a:lnTo>
                    <a:pt x="3998" y="6994"/>
                  </a:lnTo>
                  <a:lnTo>
                    <a:pt x="4047" y="6994"/>
                  </a:lnTo>
                  <a:close/>
                  <a:moveTo>
                    <a:pt x="4023" y="7776"/>
                  </a:moveTo>
                  <a:lnTo>
                    <a:pt x="3998" y="7776"/>
                  </a:lnTo>
                  <a:lnTo>
                    <a:pt x="3998" y="7751"/>
                  </a:lnTo>
                  <a:lnTo>
                    <a:pt x="4023" y="7751"/>
                  </a:lnTo>
                  <a:lnTo>
                    <a:pt x="4023" y="7776"/>
                  </a:lnTo>
                  <a:close/>
                  <a:moveTo>
                    <a:pt x="4023" y="7727"/>
                  </a:moveTo>
                  <a:lnTo>
                    <a:pt x="4242" y="7727"/>
                  </a:lnTo>
                  <a:lnTo>
                    <a:pt x="4242" y="7776"/>
                  </a:lnTo>
                  <a:lnTo>
                    <a:pt x="4023" y="7776"/>
                  </a:lnTo>
                  <a:lnTo>
                    <a:pt x="4023" y="7727"/>
                  </a:lnTo>
                  <a:close/>
                  <a:moveTo>
                    <a:pt x="4267" y="7751"/>
                  </a:moveTo>
                  <a:lnTo>
                    <a:pt x="4267" y="7776"/>
                  </a:lnTo>
                  <a:lnTo>
                    <a:pt x="4242" y="7776"/>
                  </a:lnTo>
                  <a:lnTo>
                    <a:pt x="4242" y="7751"/>
                  </a:lnTo>
                  <a:lnTo>
                    <a:pt x="4267" y="7751"/>
                  </a:lnTo>
                  <a:close/>
                  <a:moveTo>
                    <a:pt x="4218" y="7751"/>
                  </a:moveTo>
                  <a:lnTo>
                    <a:pt x="4218" y="6799"/>
                  </a:lnTo>
                  <a:lnTo>
                    <a:pt x="4267" y="6799"/>
                  </a:lnTo>
                  <a:lnTo>
                    <a:pt x="4267" y="7751"/>
                  </a:lnTo>
                  <a:lnTo>
                    <a:pt x="4218" y="7751"/>
                  </a:lnTo>
                  <a:close/>
                  <a:moveTo>
                    <a:pt x="4218" y="6799"/>
                  </a:moveTo>
                  <a:lnTo>
                    <a:pt x="4218" y="6775"/>
                  </a:lnTo>
                  <a:lnTo>
                    <a:pt x="4242" y="6775"/>
                  </a:lnTo>
                  <a:lnTo>
                    <a:pt x="4242" y="6799"/>
                  </a:lnTo>
                  <a:lnTo>
                    <a:pt x="4218" y="6799"/>
                  </a:lnTo>
                  <a:close/>
                  <a:moveTo>
                    <a:pt x="4242" y="6775"/>
                  </a:moveTo>
                  <a:lnTo>
                    <a:pt x="4470" y="6775"/>
                  </a:lnTo>
                  <a:lnTo>
                    <a:pt x="4470" y="6824"/>
                  </a:lnTo>
                  <a:lnTo>
                    <a:pt x="4242" y="6824"/>
                  </a:lnTo>
                  <a:lnTo>
                    <a:pt x="4242" y="6775"/>
                  </a:lnTo>
                  <a:close/>
                  <a:moveTo>
                    <a:pt x="4470" y="6775"/>
                  </a:moveTo>
                  <a:lnTo>
                    <a:pt x="4494" y="6775"/>
                  </a:lnTo>
                  <a:lnTo>
                    <a:pt x="4494" y="6799"/>
                  </a:lnTo>
                  <a:lnTo>
                    <a:pt x="4470" y="6799"/>
                  </a:lnTo>
                  <a:lnTo>
                    <a:pt x="4470" y="6775"/>
                  </a:lnTo>
                  <a:close/>
                  <a:moveTo>
                    <a:pt x="4494" y="6799"/>
                  </a:moveTo>
                  <a:lnTo>
                    <a:pt x="4494" y="7271"/>
                  </a:lnTo>
                  <a:lnTo>
                    <a:pt x="4445" y="7271"/>
                  </a:lnTo>
                  <a:lnTo>
                    <a:pt x="4445" y="6799"/>
                  </a:lnTo>
                  <a:lnTo>
                    <a:pt x="4494" y="6799"/>
                  </a:lnTo>
                  <a:close/>
                  <a:moveTo>
                    <a:pt x="4470" y="7295"/>
                  </a:moveTo>
                  <a:lnTo>
                    <a:pt x="4445" y="7295"/>
                  </a:lnTo>
                  <a:lnTo>
                    <a:pt x="4445" y="7271"/>
                  </a:lnTo>
                  <a:lnTo>
                    <a:pt x="4470" y="7271"/>
                  </a:lnTo>
                  <a:lnTo>
                    <a:pt x="4470" y="7295"/>
                  </a:lnTo>
                  <a:close/>
                  <a:moveTo>
                    <a:pt x="4470" y="7246"/>
                  </a:moveTo>
                  <a:lnTo>
                    <a:pt x="4689" y="7246"/>
                  </a:lnTo>
                  <a:lnTo>
                    <a:pt x="4689" y="7295"/>
                  </a:lnTo>
                  <a:lnTo>
                    <a:pt x="4470" y="7295"/>
                  </a:lnTo>
                  <a:lnTo>
                    <a:pt x="4470" y="7246"/>
                  </a:lnTo>
                  <a:close/>
                  <a:moveTo>
                    <a:pt x="4714" y="7271"/>
                  </a:moveTo>
                  <a:lnTo>
                    <a:pt x="4714" y="7295"/>
                  </a:lnTo>
                  <a:lnTo>
                    <a:pt x="4689" y="7295"/>
                  </a:lnTo>
                  <a:lnTo>
                    <a:pt x="4689" y="7271"/>
                  </a:lnTo>
                  <a:lnTo>
                    <a:pt x="4714" y="7271"/>
                  </a:lnTo>
                  <a:close/>
                  <a:moveTo>
                    <a:pt x="4665" y="7271"/>
                  </a:moveTo>
                  <a:lnTo>
                    <a:pt x="4665" y="6799"/>
                  </a:lnTo>
                  <a:lnTo>
                    <a:pt x="4714" y="6799"/>
                  </a:lnTo>
                  <a:lnTo>
                    <a:pt x="4714" y="7271"/>
                  </a:lnTo>
                  <a:lnTo>
                    <a:pt x="4665" y="7271"/>
                  </a:lnTo>
                  <a:close/>
                  <a:moveTo>
                    <a:pt x="4665" y="6799"/>
                  </a:moveTo>
                  <a:lnTo>
                    <a:pt x="4665" y="6775"/>
                  </a:lnTo>
                  <a:lnTo>
                    <a:pt x="4689" y="6775"/>
                  </a:lnTo>
                  <a:lnTo>
                    <a:pt x="4689" y="6799"/>
                  </a:lnTo>
                  <a:lnTo>
                    <a:pt x="4665" y="6799"/>
                  </a:lnTo>
                  <a:close/>
                  <a:moveTo>
                    <a:pt x="4689" y="6775"/>
                  </a:moveTo>
                  <a:lnTo>
                    <a:pt x="4909" y="6775"/>
                  </a:lnTo>
                  <a:lnTo>
                    <a:pt x="4909" y="6824"/>
                  </a:lnTo>
                  <a:lnTo>
                    <a:pt x="4689" y="6824"/>
                  </a:lnTo>
                  <a:lnTo>
                    <a:pt x="4689" y="6775"/>
                  </a:lnTo>
                  <a:close/>
                  <a:moveTo>
                    <a:pt x="4909" y="6775"/>
                  </a:moveTo>
                  <a:lnTo>
                    <a:pt x="4934" y="6775"/>
                  </a:lnTo>
                  <a:lnTo>
                    <a:pt x="4934" y="6799"/>
                  </a:lnTo>
                  <a:lnTo>
                    <a:pt x="4909" y="6799"/>
                  </a:lnTo>
                  <a:lnTo>
                    <a:pt x="4909" y="6775"/>
                  </a:lnTo>
                  <a:close/>
                  <a:moveTo>
                    <a:pt x="4934" y="6799"/>
                  </a:moveTo>
                  <a:lnTo>
                    <a:pt x="4934" y="6994"/>
                  </a:lnTo>
                  <a:lnTo>
                    <a:pt x="4885" y="6994"/>
                  </a:lnTo>
                  <a:lnTo>
                    <a:pt x="4885" y="6799"/>
                  </a:lnTo>
                  <a:lnTo>
                    <a:pt x="4934" y="6799"/>
                  </a:lnTo>
                  <a:close/>
                  <a:moveTo>
                    <a:pt x="4909" y="7019"/>
                  </a:moveTo>
                  <a:lnTo>
                    <a:pt x="4885" y="7019"/>
                  </a:lnTo>
                  <a:lnTo>
                    <a:pt x="4885" y="6994"/>
                  </a:lnTo>
                  <a:lnTo>
                    <a:pt x="4909" y="6994"/>
                  </a:lnTo>
                  <a:lnTo>
                    <a:pt x="4909" y="7019"/>
                  </a:lnTo>
                  <a:close/>
                  <a:moveTo>
                    <a:pt x="4909" y="6970"/>
                  </a:moveTo>
                  <a:lnTo>
                    <a:pt x="5356" y="6970"/>
                  </a:lnTo>
                  <a:lnTo>
                    <a:pt x="5356" y="7019"/>
                  </a:lnTo>
                  <a:lnTo>
                    <a:pt x="4909" y="7019"/>
                  </a:lnTo>
                  <a:lnTo>
                    <a:pt x="4909" y="6970"/>
                  </a:lnTo>
                  <a:close/>
                  <a:moveTo>
                    <a:pt x="5381" y="6994"/>
                  </a:moveTo>
                  <a:lnTo>
                    <a:pt x="5381" y="7019"/>
                  </a:lnTo>
                  <a:lnTo>
                    <a:pt x="5356" y="7019"/>
                  </a:lnTo>
                  <a:lnTo>
                    <a:pt x="5356" y="6994"/>
                  </a:lnTo>
                  <a:lnTo>
                    <a:pt x="5381" y="6994"/>
                  </a:lnTo>
                  <a:close/>
                  <a:moveTo>
                    <a:pt x="5332" y="6994"/>
                  </a:moveTo>
                  <a:lnTo>
                    <a:pt x="5332" y="6799"/>
                  </a:lnTo>
                  <a:lnTo>
                    <a:pt x="5381" y="6799"/>
                  </a:lnTo>
                  <a:lnTo>
                    <a:pt x="5381" y="6994"/>
                  </a:lnTo>
                  <a:lnTo>
                    <a:pt x="5332" y="6994"/>
                  </a:lnTo>
                  <a:close/>
                  <a:moveTo>
                    <a:pt x="5332" y="6799"/>
                  </a:moveTo>
                  <a:lnTo>
                    <a:pt x="5332" y="6775"/>
                  </a:lnTo>
                  <a:lnTo>
                    <a:pt x="5356" y="6775"/>
                  </a:lnTo>
                  <a:lnTo>
                    <a:pt x="5356" y="6799"/>
                  </a:lnTo>
                  <a:lnTo>
                    <a:pt x="5332" y="6799"/>
                  </a:lnTo>
                  <a:close/>
                  <a:moveTo>
                    <a:pt x="5356" y="6775"/>
                  </a:moveTo>
                  <a:lnTo>
                    <a:pt x="5584" y="6775"/>
                  </a:lnTo>
                  <a:lnTo>
                    <a:pt x="5584" y="6824"/>
                  </a:lnTo>
                  <a:lnTo>
                    <a:pt x="5356" y="6824"/>
                  </a:lnTo>
                  <a:lnTo>
                    <a:pt x="5356" y="6775"/>
                  </a:lnTo>
                  <a:close/>
                  <a:moveTo>
                    <a:pt x="5608" y="6799"/>
                  </a:moveTo>
                  <a:lnTo>
                    <a:pt x="5608" y="6824"/>
                  </a:lnTo>
                  <a:lnTo>
                    <a:pt x="5584" y="6824"/>
                  </a:lnTo>
                  <a:lnTo>
                    <a:pt x="5584" y="6799"/>
                  </a:lnTo>
                  <a:lnTo>
                    <a:pt x="5608" y="6799"/>
                  </a:lnTo>
                  <a:close/>
                  <a:moveTo>
                    <a:pt x="5559" y="6799"/>
                  </a:moveTo>
                  <a:lnTo>
                    <a:pt x="5559" y="6645"/>
                  </a:lnTo>
                  <a:lnTo>
                    <a:pt x="5608" y="6645"/>
                  </a:lnTo>
                  <a:lnTo>
                    <a:pt x="5608" y="6799"/>
                  </a:lnTo>
                  <a:lnTo>
                    <a:pt x="5559" y="6799"/>
                  </a:lnTo>
                  <a:close/>
                  <a:moveTo>
                    <a:pt x="5559" y="6645"/>
                  </a:moveTo>
                  <a:lnTo>
                    <a:pt x="5559" y="6621"/>
                  </a:lnTo>
                  <a:lnTo>
                    <a:pt x="5584" y="6621"/>
                  </a:lnTo>
                  <a:lnTo>
                    <a:pt x="5584" y="6645"/>
                  </a:lnTo>
                  <a:lnTo>
                    <a:pt x="5559" y="6645"/>
                  </a:lnTo>
                  <a:close/>
                  <a:moveTo>
                    <a:pt x="5584" y="6621"/>
                  </a:moveTo>
                  <a:lnTo>
                    <a:pt x="5803" y="6621"/>
                  </a:lnTo>
                  <a:lnTo>
                    <a:pt x="5803" y="6670"/>
                  </a:lnTo>
                  <a:lnTo>
                    <a:pt x="5584" y="6670"/>
                  </a:lnTo>
                  <a:lnTo>
                    <a:pt x="5584" y="6621"/>
                  </a:lnTo>
                  <a:close/>
                  <a:moveTo>
                    <a:pt x="5828" y="6645"/>
                  </a:moveTo>
                  <a:lnTo>
                    <a:pt x="5828" y="6670"/>
                  </a:lnTo>
                  <a:lnTo>
                    <a:pt x="5803" y="6670"/>
                  </a:lnTo>
                  <a:lnTo>
                    <a:pt x="5803" y="6645"/>
                  </a:lnTo>
                  <a:lnTo>
                    <a:pt x="5828" y="6645"/>
                  </a:lnTo>
                  <a:close/>
                  <a:moveTo>
                    <a:pt x="5779" y="6645"/>
                  </a:moveTo>
                  <a:lnTo>
                    <a:pt x="5779" y="6328"/>
                  </a:lnTo>
                  <a:lnTo>
                    <a:pt x="5828" y="6328"/>
                  </a:lnTo>
                  <a:lnTo>
                    <a:pt x="5828" y="6645"/>
                  </a:lnTo>
                  <a:lnTo>
                    <a:pt x="5779" y="6645"/>
                  </a:lnTo>
                  <a:close/>
                  <a:moveTo>
                    <a:pt x="5779" y="6328"/>
                  </a:moveTo>
                  <a:lnTo>
                    <a:pt x="5779" y="6303"/>
                  </a:lnTo>
                  <a:lnTo>
                    <a:pt x="5803" y="6303"/>
                  </a:lnTo>
                  <a:lnTo>
                    <a:pt x="5803" y="6328"/>
                  </a:lnTo>
                  <a:lnTo>
                    <a:pt x="5779" y="6328"/>
                  </a:lnTo>
                  <a:close/>
                  <a:moveTo>
                    <a:pt x="5803" y="6303"/>
                  </a:moveTo>
                  <a:lnTo>
                    <a:pt x="6250" y="6303"/>
                  </a:lnTo>
                  <a:lnTo>
                    <a:pt x="6250" y="6352"/>
                  </a:lnTo>
                  <a:lnTo>
                    <a:pt x="5803" y="6352"/>
                  </a:lnTo>
                  <a:lnTo>
                    <a:pt x="5803" y="6303"/>
                  </a:lnTo>
                  <a:close/>
                  <a:moveTo>
                    <a:pt x="6274" y="6328"/>
                  </a:moveTo>
                  <a:lnTo>
                    <a:pt x="6274" y="6352"/>
                  </a:lnTo>
                  <a:lnTo>
                    <a:pt x="6250" y="6352"/>
                  </a:lnTo>
                  <a:lnTo>
                    <a:pt x="6250" y="6328"/>
                  </a:lnTo>
                  <a:lnTo>
                    <a:pt x="6274" y="6328"/>
                  </a:lnTo>
                  <a:close/>
                  <a:moveTo>
                    <a:pt x="6226" y="6328"/>
                  </a:moveTo>
                  <a:lnTo>
                    <a:pt x="6226" y="6246"/>
                  </a:lnTo>
                  <a:lnTo>
                    <a:pt x="6274" y="6246"/>
                  </a:lnTo>
                  <a:lnTo>
                    <a:pt x="6274" y="6328"/>
                  </a:lnTo>
                  <a:lnTo>
                    <a:pt x="6226" y="6328"/>
                  </a:lnTo>
                  <a:close/>
                  <a:moveTo>
                    <a:pt x="6226" y="6246"/>
                  </a:moveTo>
                  <a:lnTo>
                    <a:pt x="6226" y="6222"/>
                  </a:lnTo>
                  <a:lnTo>
                    <a:pt x="6250" y="6222"/>
                  </a:lnTo>
                  <a:lnTo>
                    <a:pt x="6250" y="6246"/>
                  </a:lnTo>
                  <a:lnTo>
                    <a:pt x="6226" y="6246"/>
                  </a:lnTo>
                  <a:close/>
                  <a:moveTo>
                    <a:pt x="6250" y="6222"/>
                  </a:moveTo>
                  <a:lnTo>
                    <a:pt x="6478" y="6222"/>
                  </a:lnTo>
                  <a:lnTo>
                    <a:pt x="6478" y="6271"/>
                  </a:lnTo>
                  <a:lnTo>
                    <a:pt x="6250" y="6271"/>
                  </a:lnTo>
                  <a:lnTo>
                    <a:pt x="6250" y="6222"/>
                  </a:lnTo>
                  <a:close/>
                  <a:moveTo>
                    <a:pt x="6478" y="6222"/>
                  </a:moveTo>
                  <a:lnTo>
                    <a:pt x="6501" y="6222"/>
                  </a:lnTo>
                  <a:lnTo>
                    <a:pt x="6501" y="6246"/>
                  </a:lnTo>
                  <a:lnTo>
                    <a:pt x="6478" y="6246"/>
                  </a:lnTo>
                  <a:lnTo>
                    <a:pt x="6478" y="6222"/>
                  </a:lnTo>
                  <a:close/>
                  <a:moveTo>
                    <a:pt x="6501" y="6246"/>
                  </a:moveTo>
                  <a:lnTo>
                    <a:pt x="6501" y="6328"/>
                  </a:lnTo>
                  <a:lnTo>
                    <a:pt x="6453" y="6328"/>
                  </a:lnTo>
                  <a:lnTo>
                    <a:pt x="6453" y="6246"/>
                  </a:lnTo>
                  <a:lnTo>
                    <a:pt x="6501" y="6246"/>
                  </a:lnTo>
                  <a:close/>
                  <a:moveTo>
                    <a:pt x="6478" y="6352"/>
                  </a:moveTo>
                  <a:lnTo>
                    <a:pt x="6453" y="6352"/>
                  </a:lnTo>
                  <a:lnTo>
                    <a:pt x="6453" y="6328"/>
                  </a:lnTo>
                  <a:lnTo>
                    <a:pt x="6478" y="6328"/>
                  </a:lnTo>
                  <a:lnTo>
                    <a:pt x="6478" y="6352"/>
                  </a:lnTo>
                  <a:close/>
                  <a:moveTo>
                    <a:pt x="6478" y="6303"/>
                  </a:moveTo>
                  <a:lnTo>
                    <a:pt x="6696" y="6303"/>
                  </a:lnTo>
                  <a:lnTo>
                    <a:pt x="6696" y="6352"/>
                  </a:lnTo>
                  <a:lnTo>
                    <a:pt x="6478" y="6352"/>
                  </a:lnTo>
                  <a:lnTo>
                    <a:pt x="6478" y="6303"/>
                  </a:lnTo>
                  <a:close/>
                  <a:moveTo>
                    <a:pt x="6721" y="6328"/>
                  </a:moveTo>
                  <a:lnTo>
                    <a:pt x="6721" y="6352"/>
                  </a:lnTo>
                  <a:lnTo>
                    <a:pt x="6696" y="6352"/>
                  </a:lnTo>
                  <a:lnTo>
                    <a:pt x="6696" y="6328"/>
                  </a:lnTo>
                  <a:lnTo>
                    <a:pt x="6721" y="6328"/>
                  </a:lnTo>
                  <a:close/>
                  <a:moveTo>
                    <a:pt x="6673" y="6328"/>
                  </a:moveTo>
                  <a:lnTo>
                    <a:pt x="6673" y="5994"/>
                  </a:lnTo>
                  <a:lnTo>
                    <a:pt x="6721" y="5994"/>
                  </a:lnTo>
                  <a:lnTo>
                    <a:pt x="6721" y="6328"/>
                  </a:lnTo>
                  <a:lnTo>
                    <a:pt x="6673" y="6328"/>
                  </a:lnTo>
                  <a:close/>
                  <a:moveTo>
                    <a:pt x="6673" y="5994"/>
                  </a:moveTo>
                  <a:lnTo>
                    <a:pt x="6673" y="5970"/>
                  </a:lnTo>
                  <a:lnTo>
                    <a:pt x="6696" y="5970"/>
                  </a:lnTo>
                  <a:lnTo>
                    <a:pt x="6696" y="5994"/>
                  </a:lnTo>
                  <a:lnTo>
                    <a:pt x="6673" y="5994"/>
                  </a:lnTo>
                  <a:close/>
                  <a:moveTo>
                    <a:pt x="6696" y="5970"/>
                  </a:moveTo>
                  <a:lnTo>
                    <a:pt x="6925" y="5970"/>
                  </a:lnTo>
                  <a:lnTo>
                    <a:pt x="6925" y="6019"/>
                  </a:lnTo>
                  <a:lnTo>
                    <a:pt x="6696" y="6019"/>
                  </a:lnTo>
                  <a:lnTo>
                    <a:pt x="6696" y="5970"/>
                  </a:lnTo>
                  <a:close/>
                  <a:moveTo>
                    <a:pt x="6948" y="5994"/>
                  </a:moveTo>
                  <a:lnTo>
                    <a:pt x="6948" y="6019"/>
                  </a:lnTo>
                  <a:lnTo>
                    <a:pt x="6925" y="6019"/>
                  </a:lnTo>
                  <a:lnTo>
                    <a:pt x="6925" y="5994"/>
                  </a:lnTo>
                  <a:lnTo>
                    <a:pt x="6948" y="5994"/>
                  </a:lnTo>
                  <a:close/>
                  <a:moveTo>
                    <a:pt x="6900" y="5994"/>
                  </a:moveTo>
                  <a:lnTo>
                    <a:pt x="6900" y="5945"/>
                  </a:lnTo>
                  <a:lnTo>
                    <a:pt x="6948" y="5945"/>
                  </a:lnTo>
                  <a:lnTo>
                    <a:pt x="6948" y="5994"/>
                  </a:lnTo>
                  <a:lnTo>
                    <a:pt x="6900" y="5994"/>
                  </a:lnTo>
                  <a:close/>
                  <a:moveTo>
                    <a:pt x="6900" y="5945"/>
                  </a:moveTo>
                  <a:lnTo>
                    <a:pt x="6900" y="5922"/>
                  </a:lnTo>
                  <a:lnTo>
                    <a:pt x="6925" y="5922"/>
                  </a:lnTo>
                  <a:lnTo>
                    <a:pt x="6925" y="5945"/>
                  </a:lnTo>
                  <a:lnTo>
                    <a:pt x="6900" y="5945"/>
                  </a:lnTo>
                  <a:close/>
                  <a:moveTo>
                    <a:pt x="6925" y="5922"/>
                  </a:moveTo>
                  <a:lnTo>
                    <a:pt x="7144" y="5922"/>
                  </a:lnTo>
                  <a:lnTo>
                    <a:pt x="7144" y="5970"/>
                  </a:lnTo>
                  <a:lnTo>
                    <a:pt x="6925" y="5970"/>
                  </a:lnTo>
                  <a:lnTo>
                    <a:pt x="6925" y="5922"/>
                  </a:lnTo>
                  <a:close/>
                  <a:moveTo>
                    <a:pt x="7144" y="5922"/>
                  </a:moveTo>
                  <a:lnTo>
                    <a:pt x="7168" y="5922"/>
                  </a:lnTo>
                  <a:lnTo>
                    <a:pt x="7168" y="5945"/>
                  </a:lnTo>
                  <a:lnTo>
                    <a:pt x="7144" y="5945"/>
                  </a:lnTo>
                  <a:lnTo>
                    <a:pt x="7144" y="5922"/>
                  </a:lnTo>
                  <a:close/>
                  <a:moveTo>
                    <a:pt x="7168" y="5945"/>
                  </a:moveTo>
                  <a:lnTo>
                    <a:pt x="7168" y="6417"/>
                  </a:lnTo>
                  <a:lnTo>
                    <a:pt x="7119" y="6417"/>
                  </a:lnTo>
                  <a:lnTo>
                    <a:pt x="7119" y="5945"/>
                  </a:lnTo>
                  <a:lnTo>
                    <a:pt x="7168" y="5945"/>
                  </a:lnTo>
                  <a:close/>
                  <a:moveTo>
                    <a:pt x="7144" y="6441"/>
                  </a:moveTo>
                  <a:lnTo>
                    <a:pt x="7119" y="6441"/>
                  </a:lnTo>
                  <a:lnTo>
                    <a:pt x="7119" y="6417"/>
                  </a:lnTo>
                  <a:lnTo>
                    <a:pt x="7144" y="6417"/>
                  </a:lnTo>
                  <a:lnTo>
                    <a:pt x="7144" y="6441"/>
                  </a:lnTo>
                  <a:close/>
                  <a:moveTo>
                    <a:pt x="7144" y="6393"/>
                  </a:moveTo>
                  <a:lnTo>
                    <a:pt x="7371" y="6393"/>
                  </a:lnTo>
                  <a:lnTo>
                    <a:pt x="7371" y="6441"/>
                  </a:lnTo>
                  <a:lnTo>
                    <a:pt x="7144" y="6441"/>
                  </a:lnTo>
                  <a:lnTo>
                    <a:pt x="7144" y="6393"/>
                  </a:lnTo>
                  <a:close/>
                  <a:moveTo>
                    <a:pt x="7396" y="6417"/>
                  </a:moveTo>
                  <a:lnTo>
                    <a:pt x="7396" y="6441"/>
                  </a:lnTo>
                  <a:lnTo>
                    <a:pt x="7371" y="6441"/>
                  </a:lnTo>
                  <a:lnTo>
                    <a:pt x="7371" y="6417"/>
                  </a:lnTo>
                  <a:lnTo>
                    <a:pt x="7396" y="6417"/>
                  </a:lnTo>
                  <a:close/>
                  <a:moveTo>
                    <a:pt x="7348" y="6417"/>
                  </a:moveTo>
                  <a:lnTo>
                    <a:pt x="7348" y="6174"/>
                  </a:lnTo>
                  <a:lnTo>
                    <a:pt x="7396" y="6174"/>
                  </a:lnTo>
                  <a:lnTo>
                    <a:pt x="7396" y="6417"/>
                  </a:lnTo>
                  <a:lnTo>
                    <a:pt x="7348" y="6417"/>
                  </a:lnTo>
                  <a:close/>
                  <a:moveTo>
                    <a:pt x="7348" y="6174"/>
                  </a:moveTo>
                  <a:lnTo>
                    <a:pt x="7348" y="6149"/>
                  </a:lnTo>
                  <a:lnTo>
                    <a:pt x="7371" y="6149"/>
                  </a:lnTo>
                  <a:lnTo>
                    <a:pt x="7371" y="6174"/>
                  </a:lnTo>
                  <a:lnTo>
                    <a:pt x="7348" y="6174"/>
                  </a:lnTo>
                  <a:close/>
                  <a:moveTo>
                    <a:pt x="7371" y="6149"/>
                  </a:moveTo>
                  <a:lnTo>
                    <a:pt x="7591" y="6149"/>
                  </a:lnTo>
                  <a:lnTo>
                    <a:pt x="7591" y="6198"/>
                  </a:lnTo>
                  <a:lnTo>
                    <a:pt x="7371" y="6198"/>
                  </a:lnTo>
                  <a:lnTo>
                    <a:pt x="7371" y="6149"/>
                  </a:lnTo>
                  <a:close/>
                  <a:moveTo>
                    <a:pt x="7615" y="6174"/>
                  </a:moveTo>
                  <a:lnTo>
                    <a:pt x="7615" y="6198"/>
                  </a:lnTo>
                  <a:lnTo>
                    <a:pt x="7591" y="6198"/>
                  </a:lnTo>
                  <a:lnTo>
                    <a:pt x="7591" y="6174"/>
                  </a:lnTo>
                  <a:lnTo>
                    <a:pt x="7615" y="6174"/>
                  </a:lnTo>
                  <a:close/>
                  <a:moveTo>
                    <a:pt x="7566" y="6174"/>
                  </a:moveTo>
                  <a:lnTo>
                    <a:pt x="7566" y="5702"/>
                  </a:lnTo>
                  <a:lnTo>
                    <a:pt x="7615" y="5702"/>
                  </a:lnTo>
                  <a:lnTo>
                    <a:pt x="7615" y="6174"/>
                  </a:lnTo>
                  <a:lnTo>
                    <a:pt x="7566" y="6174"/>
                  </a:lnTo>
                  <a:close/>
                  <a:moveTo>
                    <a:pt x="7566" y="5702"/>
                  </a:moveTo>
                  <a:lnTo>
                    <a:pt x="7566" y="5678"/>
                  </a:lnTo>
                  <a:lnTo>
                    <a:pt x="7591" y="5678"/>
                  </a:lnTo>
                  <a:lnTo>
                    <a:pt x="7591" y="5702"/>
                  </a:lnTo>
                  <a:lnTo>
                    <a:pt x="7566" y="5702"/>
                  </a:lnTo>
                  <a:close/>
                  <a:moveTo>
                    <a:pt x="7591" y="5678"/>
                  </a:moveTo>
                  <a:lnTo>
                    <a:pt x="7818" y="5678"/>
                  </a:lnTo>
                  <a:lnTo>
                    <a:pt x="7818" y="5726"/>
                  </a:lnTo>
                  <a:lnTo>
                    <a:pt x="7591" y="5726"/>
                  </a:lnTo>
                  <a:lnTo>
                    <a:pt x="7591" y="5678"/>
                  </a:lnTo>
                  <a:close/>
                  <a:moveTo>
                    <a:pt x="7818" y="5678"/>
                  </a:moveTo>
                  <a:lnTo>
                    <a:pt x="7843" y="5678"/>
                  </a:lnTo>
                  <a:lnTo>
                    <a:pt x="7843" y="5702"/>
                  </a:lnTo>
                  <a:lnTo>
                    <a:pt x="7818" y="5702"/>
                  </a:lnTo>
                  <a:lnTo>
                    <a:pt x="7818" y="5678"/>
                  </a:lnTo>
                  <a:close/>
                  <a:moveTo>
                    <a:pt x="7843" y="5702"/>
                  </a:moveTo>
                  <a:lnTo>
                    <a:pt x="7843" y="5848"/>
                  </a:lnTo>
                  <a:lnTo>
                    <a:pt x="7794" y="5848"/>
                  </a:lnTo>
                  <a:lnTo>
                    <a:pt x="7794" y="5702"/>
                  </a:lnTo>
                  <a:lnTo>
                    <a:pt x="7843" y="5702"/>
                  </a:lnTo>
                  <a:close/>
                  <a:moveTo>
                    <a:pt x="7818" y="5873"/>
                  </a:moveTo>
                  <a:lnTo>
                    <a:pt x="7794" y="5873"/>
                  </a:lnTo>
                  <a:lnTo>
                    <a:pt x="7794" y="5848"/>
                  </a:lnTo>
                  <a:lnTo>
                    <a:pt x="7818" y="5848"/>
                  </a:lnTo>
                  <a:lnTo>
                    <a:pt x="7818" y="5873"/>
                  </a:lnTo>
                  <a:close/>
                  <a:moveTo>
                    <a:pt x="7818" y="5824"/>
                  </a:moveTo>
                  <a:lnTo>
                    <a:pt x="8038" y="5824"/>
                  </a:lnTo>
                  <a:lnTo>
                    <a:pt x="8038" y="5873"/>
                  </a:lnTo>
                  <a:lnTo>
                    <a:pt x="7818" y="5873"/>
                  </a:lnTo>
                  <a:lnTo>
                    <a:pt x="7818" y="5824"/>
                  </a:lnTo>
                  <a:close/>
                  <a:moveTo>
                    <a:pt x="8062" y="5848"/>
                  </a:moveTo>
                  <a:lnTo>
                    <a:pt x="8062" y="5873"/>
                  </a:lnTo>
                  <a:lnTo>
                    <a:pt x="8038" y="5873"/>
                  </a:lnTo>
                  <a:lnTo>
                    <a:pt x="8038" y="5848"/>
                  </a:lnTo>
                  <a:lnTo>
                    <a:pt x="8062" y="5848"/>
                  </a:lnTo>
                  <a:close/>
                  <a:moveTo>
                    <a:pt x="8013" y="5848"/>
                  </a:moveTo>
                  <a:lnTo>
                    <a:pt x="8013" y="5466"/>
                  </a:lnTo>
                  <a:lnTo>
                    <a:pt x="8062" y="5466"/>
                  </a:lnTo>
                  <a:lnTo>
                    <a:pt x="8062" y="5848"/>
                  </a:lnTo>
                  <a:lnTo>
                    <a:pt x="8013" y="5848"/>
                  </a:lnTo>
                  <a:close/>
                  <a:moveTo>
                    <a:pt x="8013" y="5466"/>
                  </a:moveTo>
                  <a:lnTo>
                    <a:pt x="8013" y="5441"/>
                  </a:lnTo>
                  <a:lnTo>
                    <a:pt x="8038" y="5441"/>
                  </a:lnTo>
                  <a:lnTo>
                    <a:pt x="8038" y="5466"/>
                  </a:lnTo>
                  <a:lnTo>
                    <a:pt x="8013" y="5466"/>
                  </a:lnTo>
                  <a:close/>
                  <a:moveTo>
                    <a:pt x="8038" y="5441"/>
                  </a:moveTo>
                  <a:lnTo>
                    <a:pt x="8265" y="5441"/>
                  </a:lnTo>
                  <a:lnTo>
                    <a:pt x="8265" y="5490"/>
                  </a:lnTo>
                  <a:lnTo>
                    <a:pt x="8038" y="5490"/>
                  </a:lnTo>
                  <a:lnTo>
                    <a:pt x="8038" y="5441"/>
                  </a:lnTo>
                  <a:close/>
                  <a:moveTo>
                    <a:pt x="8265" y="5441"/>
                  </a:moveTo>
                  <a:lnTo>
                    <a:pt x="8290" y="5441"/>
                  </a:lnTo>
                  <a:lnTo>
                    <a:pt x="8290" y="5466"/>
                  </a:lnTo>
                  <a:lnTo>
                    <a:pt x="8265" y="5466"/>
                  </a:lnTo>
                  <a:lnTo>
                    <a:pt x="8265" y="5441"/>
                  </a:lnTo>
                  <a:close/>
                  <a:moveTo>
                    <a:pt x="8290" y="5466"/>
                  </a:moveTo>
                  <a:lnTo>
                    <a:pt x="8290" y="5636"/>
                  </a:lnTo>
                  <a:lnTo>
                    <a:pt x="8241" y="5636"/>
                  </a:lnTo>
                  <a:lnTo>
                    <a:pt x="8241" y="5466"/>
                  </a:lnTo>
                  <a:lnTo>
                    <a:pt x="8290" y="5466"/>
                  </a:lnTo>
                  <a:close/>
                  <a:moveTo>
                    <a:pt x="8265" y="5661"/>
                  </a:moveTo>
                  <a:lnTo>
                    <a:pt x="8241" y="5661"/>
                  </a:lnTo>
                  <a:lnTo>
                    <a:pt x="8241" y="5636"/>
                  </a:lnTo>
                  <a:lnTo>
                    <a:pt x="8265" y="5636"/>
                  </a:lnTo>
                  <a:lnTo>
                    <a:pt x="8265" y="5661"/>
                  </a:lnTo>
                  <a:close/>
                  <a:moveTo>
                    <a:pt x="8265" y="5612"/>
                  </a:moveTo>
                  <a:lnTo>
                    <a:pt x="8485" y="5612"/>
                  </a:lnTo>
                  <a:lnTo>
                    <a:pt x="8485" y="5661"/>
                  </a:lnTo>
                  <a:lnTo>
                    <a:pt x="8265" y="5661"/>
                  </a:lnTo>
                  <a:lnTo>
                    <a:pt x="8265" y="5612"/>
                  </a:lnTo>
                  <a:close/>
                  <a:moveTo>
                    <a:pt x="8509" y="5636"/>
                  </a:moveTo>
                  <a:lnTo>
                    <a:pt x="8509" y="5661"/>
                  </a:lnTo>
                  <a:lnTo>
                    <a:pt x="8485" y="5661"/>
                  </a:lnTo>
                  <a:lnTo>
                    <a:pt x="8485" y="5636"/>
                  </a:lnTo>
                  <a:lnTo>
                    <a:pt x="8509" y="5636"/>
                  </a:lnTo>
                  <a:close/>
                  <a:moveTo>
                    <a:pt x="8460" y="5636"/>
                  </a:moveTo>
                  <a:lnTo>
                    <a:pt x="8460" y="5417"/>
                  </a:lnTo>
                  <a:lnTo>
                    <a:pt x="8509" y="5417"/>
                  </a:lnTo>
                  <a:lnTo>
                    <a:pt x="8509" y="5636"/>
                  </a:lnTo>
                  <a:lnTo>
                    <a:pt x="8460" y="5636"/>
                  </a:lnTo>
                  <a:close/>
                  <a:moveTo>
                    <a:pt x="8460" y="5417"/>
                  </a:moveTo>
                  <a:lnTo>
                    <a:pt x="8460" y="5392"/>
                  </a:lnTo>
                  <a:lnTo>
                    <a:pt x="8485" y="5392"/>
                  </a:lnTo>
                  <a:lnTo>
                    <a:pt x="8485" y="5417"/>
                  </a:lnTo>
                  <a:lnTo>
                    <a:pt x="8460" y="5417"/>
                  </a:lnTo>
                  <a:close/>
                  <a:moveTo>
                    <a:pt x="8485" y="5392"/>
                  </a:moveTo>
                  <a:lnTo>
                    <a:pt x="8712" y="5392"/>
                  </a:lnTo>
                  <a:lnTo>
                    <a:pt x="8712" y="5441"/>
                  </a:lnTo>
                  <a:lnTo>
                    <a:pt x="8485" y="5441"/>
                  </a:lnTo>
                  <a:lnTo>
                    <a:pt x="8485" y="5392"/>
                  </a:lnTo>
                  <a:close/>
                  <a:moveTo>
                    <a:pt x="8737" y="5417"/>
                  </a:moveTo>
                  <a:lnTo>
                    <a:pt x="8737" y="5441"/>
                  </a:lnTo>
                  <a:lnTo>
                    <a:pt x="8712" y="5441"/>
                  </a:lnTo>
                  <a:lnTo>
                    <a:pt x="8712" y="5417"/>
                  </a:lnTo>
                  <a:lnTo>
                    <a:pt x="8737" y="5417"/>
                  </a:lnTo>
                  <a:close/>
                  <a:moveTo>
                    <a:pt x="8688" y="5417"/>
                  </a:moveTo>
                  <a:lnTo>
                    <a:pt x="8688" y="5295"/>
                  </a:lnTo>
                  <a:lnTo>
                    <a:pt x="8737" y="5295"/>
                  </a:lnTo>
                  <a:lnTo>
                    <a:pt x="8737" y="5417"/>
                  </a:lnTo>
                  <a:lnTo>
                    <a:pt x="8688" y="5417"/>
                  </a:lnTo>
                  <a:close/>
                  <a:moveTo>
                    <a:pt x="8688" y="5295"/>
                  </a:moveTo>
                  <a:lnTo>
                    <a:pt x="8688" y="5271"/>
                  </a:lnTo>
                  <a:lnTo>
                    <a:pt x="8712" y="5271"/>
                  </a:lnTo>
                  <a:lnTo>
                    <a:pt x="8712" y="5295"/>
                  </a:lnTo>
                  <a:lnTo>
                    <a:pt x="8688" y="5295"/>
                  </a:lnTo>
                  <a:close/>
                  <a:moveTo>
                    <a:pt x="8712" y="5271"/>
                  </a:moveTo>
                  <a:lnTo>
                    <a:pt x="8932" y="5271"/>
                  </a:lnTo>
                  <a:lnTo>
                    <a:pt x="8932" y="5320"/>
                  </a:lnTo>
                  <a:lnTo>
                    <a:pt x="8712" y="5320"/>
                  </a:lnTo>
                  <a:lnTo>
                    <a:pt x="8712" y="5271"/>
                  </a:lnTo>
                  <a:close/>
                  <a:moveTo>
                    <a:pt x="8956" y="5295"/>
                  </a:moveTo>
                  <a:lnTo>
                    <a:pt x="8956" y="5320"/>
                  </a:lnTo>
                  <a:lnTo>
                    <a:pt x="8932" y="5320"/>
                  </a:lnTo>
                  <a:lnTo>
                    <a:pt x="8932" y="5295"/>
                  </a:lnTo>
                  <a:lnTo>
                    <a:pt x="8956" y="5295"/>
                  </a:lnTo>
                  <a:close/>
                  <a:moveTo>
                    <a:pt x="8907" y="5295"/>
                  </a:moveTo>
                  <a:lnTo>
                    <a:pt x="8907" y="5238"/>
                  </a:lnTo>
                  <a:lnTo>
                    <a:pt x="8956" y="5238"/>
                  </a:lnTo>
                  <a:lnTo>
                    <a:pt x="8956" y="5295"/>
                  </a:lnTo>
                  <a:lnTo>
                    <a:pt x="8907" y="5295"/>
                  </a:lnTo>
                  <a:close/>
                  <a:moveTo>
                    <a:pt x="8907" y="5238"/>
                  </a:moveTo>
                  <a:lnTo>
                    <a:pt x="8907" y="5214"/>
                  </a:lnTo>
                  <a:lnTo>
                    <a:pt x="8932" y="5214"/>
                  </a:lnTo>
                  <a:lnTo>
                    <a:pt x="8932" y="5238"/>
                  </a:lnTo>
                  <a:lnTo>
                    <a:pt x="8907" y="5238"/>
                  </a:lnTo>
                  <a:close/>
                  <a:moveTo>
                    <a:pt x="8932" y="5214"/>
                  </a:moveTo>
                  <a:lnTo>
                    <a:pt x="9159" y="5214"/>
                  </a:lnTo>
                  <a:lnTo>
                    <a:pt x="9159" y="5263"/>
                  </a:lnTo>
                  <a:lnTo>
                    <a:pt x="8932" y="5263"/>
                  </a:lnTo>
                  <a:lnTo>
                    <a:pt x="8932" y="5214"/>
                  </a:lnTo>
                  <a:close/>
                  <a:moveTo>
                    <a:pt x="9184" y="5238"/>
                  </a:moveTo>
                  <a:lnTo>
                    <a:pt x="9184" y="5263"/>
                  </a:lnTo>
                  <a:lnTo>
                    <a:pt x="9159" y="5263"/>
                  </a:lnTo>
                  <a:lnTo>
                    <a:pt x="9159" y="5238"/>
                  </a:lnTo>
                  <a:lnTo>
                    <a:pt x="9184" y="5238"/>
                  </a:lnTo>
                  <a:close/>
                  <a:moveTo>
                    <a:pt x="9135" y="5238"/>
                  </a:moveTo>
                  <a:lnTo>
                    <a:pt x="9135" y="4978"/>
                  </a:lnTo>
                  <a:lnTo>
                    <a:pt x="9184" y="4978"/>
                  </a:lnTo>
                  <a:lnTo>
                    <a:pt x="9184" y="5238"/>
                  </a:lnTo>
                  <a:lnTo>
                    <a:pt x="9135" y="5238"/>
                  </a:lnTo>
                  <a:close/>
                  <a:moveTo>
                    <a:pt x="9135" y="4978"/>
                  </a:moveTo>
                  <a:lnTo>
                    <a:pt x="9135" y="4954"/>
                  </a:lnTo>
                  <a:lnTo>
                    <a:pt x="9159" y="4954"/>
                  </a:lnTo>
                  <a:lnTo>
                    <a:pt x="9159" y="4978"/>
                  </a:lnTo>
                  <a:lnTo>
                    <a:pt x="9135" y="4978"/>
                  </a:lnTo>
                  <a:close/>
                  <a:moveTo>
                    <a:pt x="9159" y="4954"/>
                  </a:moveTo>
                  <a:lnTo>
                    <a:pt x="9379" y="4954"/>
                  </a:lnTo>
                  <a:lnTo>
                    <a:pt x="9379" y="5002"/>
                  </a:lnTo>
                  <a:lnTo>
                    <a:pt x="9159" y="5002"/>
                  </a:lnTo>
                  <a:lnTo>
                    <a:pt x="9159" y="4954"/>
                  </a:lnTo>
                  <a:close/>
                  <a:moveTo>
                    <a:pt x="9404" y="4978"/>
                  </a:moveTo>
                  <a:lnTo>
                    <a:pt x="9404" y="5002"/>
                  </a:lnTo>
                  <a:lnTo>
                    <a:pt x="9379" y="5002"/>
                  </a:lnTo>
                  <a:lnTo>
                    <a:pt x="9379" y="4978"/>
                  </a:lnTo>
                  <a:lnTo>
                    <a:pt x="9404" y="4978"/>
                  </a:lnTo>
                  <a:close/>
                  <a:moveTo>
                    <a:pt x="9355" y="4978"/>
                  </a:moveTo>
                  <a:lnTo>
                    <a:pt x="9355" y="4824"/>
                  </a:lnTo>
                  <a:lnTo>
                    <a:pt x="9404" y="4824"/>
                  </a:lnTo>
                  <a:lnTo>
                    <a:pt x="9404" y="4978"/>
                  </a:lnTo>
                  <a:lnTo>
                    <a:pt x="9355" y="4978"/>
                  </a:lnTo>
                  <a:close/>
                  <a:moveTo>
                    <a:pt x="9355" y="4824"/>
                  </a:moveTo>
                  <a:lnTo>
                    <a:pt x="9355" y="4799"/>
                  </a:lnTo>
                  <a:lnTo>
                    <a:pt x="9379" y="4799"/>
                  </a:lnTo>
                  <a:lnTo>
                    <a:pt x="9379" y="4824"/>
                  </a:lnTo>
                  <a:lnTo>
                    <a:pt x="9355" y="4824"/>
                  </a:lnTo>
                  <a:close/>
                  <a:moveTo>
                    <a:pt x="9379" y="4799"/>
                  </a:moveTo>
                  <a:lnTo>
                    <a:pt x="9607" y="4799"/>
                  </a:lnTo>
                  <a:lnTo>
                    <a:pt x="9607" y="4848"/>
                  </a:lnTo>
                  <a:lnTo>
                    <a:pt x="9379" y="4848"/>
                  </a:lnTo>
                  <a:lnTo>
                    <a:pt x="9379" y="4799"/>
                  </a:lnTo>
                  <a:close/>
                  <a:moveTo>
                    <a:pt x="9631" y="4824"/>
                  </a:moveTo>
                  <a:lnTo>
                    <a:pt x="9631" y="4848"/>
                  </a:lnTo>
                  <a:lnTo>
                    <a:pt x="9607" y="4848"/>
                  </a:lnTo>
                  <a:lnTo>
                    <a:pt x="9607" y="4824"/>
                  </a:lnTo>
                  <a:lnTo>
                    <a:pt x="9631" y="4824"/>
                  </a:lnTo>
                  <a:close/>
                  <a:moveTo>
                    <a:pt x="9582" y="4824"/>
                  </a:moveTo>
                  <a:lnTo>
                    <a:pt x="9582" y="4710"/>
                  </a:lnTo>
                  <a:lnTo>
                    <a:pt x="9631" y="4710"/>
                  </a:lnTo>
                  <a:lnTo>
                    <a:pt x="9631" y="4824"/>
                  </a:lnTo>
                  <a:lnTo>
                    <a:pt x="9582" y="4824"/>
                  </a:lnTo>
                  <a:close/>
                  <a:moveTo>
                    <a:pt x="9582" y="4710"/>
                  </a:moveTo>
                  <a:lnTo>
                    <a:pt x="9582" y="4685"/>
                  </a:lnTo>
                  <a:lnTo>
                    <a:pt x="9607" y="4685"/>
                  </a:lnTo>
                  <a:lnTo>
                    <a:pt x="9607" y="4710"/>
                  </a:lnTo>
                  <a:lnTo>
                    <a:pt x="9582" y="4710"/>
                  </a:lnTo>
                  <a:close/>
                  <a:moveTo>
                    <a:pt x="9607" y="4685"/>
                  </a:moveTo>
                  <a:lnTo>
                    <a:pt x="9826" y="4685"/>
                  </a:lnTo>
                  <a:lnTo>
                    <a:pt x="9826" y="4734"/>
                  </a:lnTo>
                  <a:lnTo>
                    <a:pt x="9607" y="4734"/>
                  </a:lnTo>
                  <a:lnTo>
                    <a:pt x="9607" y="4685"/>
                  </a:lnTo>
                  <a:close/>
                  <a:moveTo>
                    <a:pt x="9851" y="4710"/>
                  </a:moveTo>
                  <a:lnTo>
                    <a:pt x="9851" y="4734"/>
                  </a:lnTo>
                  <a:lnTo>
                    <a:pt x="9826" y="4734"/>
                  </a:lnTo>
                  <a:lnTo>
                    <a:pt x="9826" y="4710"/>
                  </a:lnTo>
                  <a:lnTo>
                    <a:pt x="9851" y="4710"/>
                  </a:lnTo>
                  <a:close/>
                  <a:moveTo>
                    <a:pt x="9802" y="4710"/>
                  </a:moveTo>
                  <a:lnTo>
                    <a:pt x="9802" y="4563"/>
                  </a:lnTo>
                  <a:lnTo>
                    <a:pt x="9851" y="4563"/>
                  </a:lnTo>
                  <a:lnTo>
                    <a:pt x="9851" y="4710"/>
                  </a:lnTo>
                  <a:lnTo>
                    <a:pt x="9802" y="4710"/>
                  </a:lnTo>
                  <a:close/>
                  <a:moveTo>
                    <a:pt x="9802" y="4563"/>
                  </a:moveTo>
                  <a:lnTo>
                    <a:pt x="9802" y="4539"/>
                  </a:lnTo>
                  <a:lnTo>
                    <a:pt x="9826" y="4539"/>
                  </a:lnTo>
                  <a:lnTo>
                    <a:pt x="9826" y="4563"/>
                  </a:lnTo>
                  <a:lnTo>
                    <a:pt x="9802" y="4563"/>
                  </a:lnTo>
                  <a:close/>
                  <a:moveTo>
                    <a:pt x="9826" y="4539"/>
                  </a:moveTo>
                  <a:lnTo>
                    <a:pt x="10054" y="4539"/>
                  </a:lnTo>
                  <a:lnTo>
                    <a:pt x="10054" y="4587"/>
                  </a:lnTo>
                  <a:lnTo>
                    <a:pt x="9826" y="4587"/>
                  </a:lnTo>
                  <a:lnTo>
                    <a:pt x="9826" y="4539"/>
                  </a:lnTo>
                  <a:close/>
                  <a:moveTo>
                    <a:pt x="10078" y="4563"/>
                  </a:moveTo>
                  <a:lnTo>
                    <a:pt x="10078" y="4587"/>
                  </a:lnTo>
                  <a:lnTo>
                    <a:pt x="10054" y="4587"/>
                  </a:lnTo>
                  <a:lnTo>
                    <a:pt x="10054" y="4563"/>
                  </a:lnTo>
                  <a:lnTo>
                    <a:pt x="10078" y="4563"/>
                  </a:lnTo>
                  <a:close/>
                  <a:moveTo>
                    <a:pt x="10029" y="4563"/>
                  </a:moveTo>
                  <a:lnTo>
                    <a:pt x="10029" y="4449"/>
                  </a:lnTo>
                  <a:lnTo>
                    <a:pt x="10078" y="4449"/>
                  </a:lnTo>
                  <a:lnTo>
                    <a:pt x="10078" y="4563"/>
                  </a:lnTo>
                  <a:lnTo>
                    <a:pt x="10029" y="4563"/>
                  </a:lnTo>
                  <a:close/>
                  <a:moveTo>
                    <a:pt x="10029" y="4449"/>
                  </a:moveTo>
                  <a:lnTo>
                    <a:pt x="10029" y="4425"/>
                  </a:lnTo>
                  <a:lnTo>
                    <a:pt x="10054" y="4425"/>
                  </a:lnTo>
                  <a:lnTo>
                    <a:pt x="10054" y="4449"/>
                  </a:lnTo>
                  <a:lnTo>
                    <a:pt x="10029" y="4449"/>
                  </a:lnTo>
                  <a:close/>
                  <a:moveTo>
                    <a:pt x="10054" y="4425"/>
                  </a:moveTo>
                  <a:lnTo>
                    <a:pt x="10273" y="4425"/>
                  </a:lnTo>
                  <a:lnTo>
                    <a:pt x="10273" y="4474"/>
                  </a:lnTo>
                  <a:lnTo>
                    <a:pt x="10054" y="4474"/>
                  </a:lnTo>
                  <a:lnTo>
                    <a:pt x="10054" y="4425"/>
                  </a:lnTo>
                  <a:close/>
                  <a:moveTo>
                    <a:pt x="10273" y="4425"/>
                  </a:moveTo>
                  <a:lnTo>
                    <a:pt x="10297" y="4425"/>
                  </a:lnTo>
                  <a:lnTo>
                    <a:pt x="10297" y="4449"/>
                  </a:lnTo>
                  <a:lnTo>
                    <a:pt x="10273" y="4449"/>
                  </a:lnTo>
                  <a:lnTo>
                    <a:pt x="10273" y="4425"/>
                  </a:lnTo>
                  <a:close/>
                  <a:moveTo>
                    <a:pt x="10297" y="4449"/>
                  </a:moveTo>
                  <a:lnTo>
                    <a:pt x="10297" y="4458"/>
                  </a:lnTo>
                  <a:lnTo>
                    <a:pt x="10249" y="4458"/>
                  </a:lnTo>
                  <a:lnTo>
                    <a:pt x="10249" y="4449"/>
                  </a:lnTo>
                  <a:lnTo>
                    <a:pt x="10297" y="4449"/>
                  </a:lnTo>
                  <a:close/>
                  <a:moveTo>
                    <a:pt x="10273" y="4481"/>
                  </a:moveTo>
                  <a:lnTo>
                    <a:pt x="10249" y="4481"/>
                  </a:lnTo>
                  <a:lnTo>
                    <a:pt x="10249" y="4458"/>
                  </a:lnTo>
                  <a:lnTo>
                    <a:pt x="10273" y="4458"/>
                  </a:lnTo>
                  <a:lnTo>
                    <a:pt x="10273" y="4481"/>
                  </a:lnTo>
                  <a:close/>
                  <a:moveTo>
                    <a:pt x="10273" y="4433"/>
                  </a:moveTo>
                  <a:lnTo>
                    <a:pt x="10501" y="4433"/>
                  </a:lnTo>
                  <a:lnTo>
                    <a:pt x="10501" y="4481"/>
                  </a:lnTo>
                  <a:lnTo>
                    <a:pt x="10273" y="4481"/>
                  </a:lnTo>
                  <a:lnTo>
                    <a:pt x="10273" y="4433"/>
                  </a:lnTo>
                  <a:close/>
                  <a:moveTo>
                    <a:pt x="10525" y="4458"/>
                  </a:moveTo>
                  <a:lnTo>
                    <a:pt x="10525" y="4481"/>
                  </a:lnTo>
                  <a:lnTo>
                    <a:pt x="10501" y="4481"/>
                  </a:lnTo>
                  <a:lnTo>
                    <a:pt x="10501" y="4458"/>
                  </a:lnTo>
                  <a:lnTo>
                    <a:pt x="10525" y="4458"/>
                  </a:lnTo>
                  <a:close/>
                  <a:moveTo>
                    <a:pt x="10476" y="4458"/>
                  </a:moveTo>
                  <a:lnTo>
                    <a:pt x="10476" y="4377"/>
                  </a:lnTo>
                  <a:lnTo>
                    <a:pt x="10525" y="4377"/>
                  </a:lnTo>
                  <a:lnTo>
                    <a:pt x="10525" y="4458"/>
                  </a:lnTo>
                  <a:lnTo>
                    <a:pt x="10476" y="4458"/>
                  </a:lnTo>
                  <a:close/>
                  <a:moveTo>
                    <a:pt x="10476" y="4377"/>
                  </a:moveTo>
                  <a:lnTo>
                    <a:pt x="10476" y="4352"/>
                  </a:lnTo>
                  <a:lnTo>
                    <a:pt x="10501" y="4352"/>
                  </a:lnTo>
                  <a:lnTo>
                    <a:pt x="10501" y="4377"/>
                  </a:lnTo>
                  <a:lnTo>
                    <a:pt x="10476" y="4377"/>
                  </a:lnTo>
                  <a:close/>
                  <a:moveTo>
                    <a:pt x="10501" y="4352"/>
                  </a:moveTo>
                  <a:lnTo>
                    <a:pt x="10719" y="4352"/>
                  </a:lnTo>
                  <a:lnTo>
                    <a:pt x="10719" y="4401"/>
                  </a:lnTo>
                  <a:lnTo>
                    <a:pt x="10501" y="4401"/>
                  </a:lnTo>
                  <a:lnTo>
                    <a:pt x="10501" y="4352"/>
                  </a:lnTo>
                  <a:close/>
                  <a:moveTo>
                    <a:pt x="10744" y="4377"/>
                  </a:moveTo>
                  <a:lnTo>
                    <a:pt x="10744" y="4401"/>
                  </a:lnTo>
                  <a:lnTo>
                    <a:pt x="10719" y="4401"/>
                  </a:lnTo>
                  <a:lnTo>
                    <a:pt x="10719" y="4377"/>
                  </a:lnTo>
                  <a:lnTo>
                    <a:pt x="10744" y="4377"/>
                  </a:lnTo>
                  <a:close/>
                  <a:moveTo>
                    <a:pt x="10696" y="4377"/>
                  </a:moveTo>
                  <a:lnTo>
                    <a:pt x="10696" y="3896"/>
                  </a:lnTo>
                  <a:lnTo>
                    <a:pt x="10744" y="3896"/>
                  </a:lnTo>
                  <a:lnTo>
                    <a:pt x="10744" y="4377"/>
                  </a:lnTo>
                  <a:lnTo>
                    <a:pt x="10696" y="4377"/>
                  </a:lnTo>
                  <a:close/>
                  <a:moveTo>
                    <a:pt x="10696" y="3896"/>
                  </a:moveTo>
                  <a:lnTo>
                    <a:pt x="10696" y="3872"/>
                  </a:lnTo>
                  <a:lnTo>
                    <a:pt x="10719" y="3872"/>
                  </a:lnTo>
                  <a:lnTo>
                    <a:pt x="10719" y="3896"/>
                  </a:lnTo>
                  <a:lnTo>
                    <a:pt x="10696" y="3896"/>
                  </a:lnTo>
                  <a:close/>
                  <a:moveTo>
                    <a:pt x="10719" y="3872"/>
                  </a:moveTo>
                  <a:lnTo>
                    <a:pt x="10948" y="3872"/>
                  </a:lnTo>
                  <a:lnTo>
                    <a:pt x="10948" y="3921"/>
                  </a:lnTo>
                  <a:lnTo>
                    <a:pt x="10719" y="3921"/>
                  </a:lnTo>
                  <a:lnTo>
                    <a:pt x="10719" y="3872"/>
                  </a:lnTo>
                  <a:close/>
                  <a:moveTo>
                    <a:pt x="10971" y="3896"/>
                  </a:moveTo>
                  <a:lnTo>
                    <a:pt x="10971" y="3921"/>
                  </a:lnTo>
                  <a:lnTo>
                    <a:pt x="10948" y="3921"/>
                  </a:lnTo>
                  <a:lnTo>
                    <a:pt x="10948" y="3896"/>
                  </a:lnTo>
                  <a:lnTo>
                    <a:pt x="10971" y="3896"/>
                  </a:lnTo>
                  <a:close/>
                  <a:moveTo>
                    <a:pt x="10923" y="3896"/>
                  </a:moveTo>
                  <a:lnTo>
                    <a:pt x="10923" y="3636"/>
                  </a:lnTo>
                  <a:lnTo>
                    <a:pt x="10971" y="3636"/>
                  </a:lnTo>
                  <a:lnTo>
                    <a:pt x="10971" y="3896"/>
                  </a:lnTo>
                  <a:lnTo>
                    <a:pt x="10923" y="3896"/>
                  </a:lnTo>
                  <a:close/>
                  <a:moveTo>
                    <a:pt x="10923" y="3636"/>
                  </a:moveTo>
                  <a:lnTo>
                    <a:pt x="10923" y="3612"/>
                  </a:lnTo>
                  <a:lnTo>
                    <a:pt x="10948" y="3612"/>
                  </a:lnTo>
                  <a:lnTo>
                    <a:pt x="10948" y="3636"/>
                  </a:lnTo>
                  <a:lnTo>
                    <a:pt x="10923" y="3636"/>
                  </a:lnTo>
                  <a:close/>
                  <a:moveTo>
                    <a:pt x="10948" y="3612"/>
                  </a:moveTo>
                  <a:lnTo>
                    <a:pt x="11166" y="3612"/>
                  </a:lnTo>
                  <a:lnTo>
                    <a:pt x="11166" y="3661"/>
                  </a:lnTo>
                  <a:lnTo>
                    <a:pt x="10948" y="3661"/>
                  </a:lnTo>
                  <a:lnTo>
                    <a:pt x="10948" y="3612"/>
                  </a:lnTo>
                  <a:close/>
                  <a:moveTo>
                    <a:pt x="11166" y="3612"/>
                  </a:moveTo>
                  <a:lnTo>
                    <a:pt x="11191" y="3612"/>
                  </a:lnTo>
                  <a:lnTo>
                    <a:pt x="11191" y="3636"/>
                  </a:lnTo>
                  <a:lnTo>
                    <a:pt x="11166" y="3636"/>
                  </a:lnTo>
                  <a:lnTo>
                    <a:pt x="11166" y="3612"/>
                  </a:lnTo>
                  <a:close/>
                  <a:moveTo>
                    <a:pt x="11191" y="3636"/>
                  </a:moveTo>
                  <a:lnTo>
                    <a:pt x="11191" y="3652"/>
                  </a:lnTo>
                  <a:lnTo>
                    <a:pt x="11143" y="3652"/>
                  </a:lnTo>
                  <a:lnTo>
                    <a:pt x="11143" y="3636"/>
                  </a:lnTo>
                  <a:lnTo>
                    <a:pt x="11191" y="3636"/>
                  </a:lnTo>
                  <a:close/>
                  <a:moveTo>
                    <a:pt x="11166" y="3676"/>
                  </a:moveTo>
                  <a:lnTo>
                    <a:pt x="11143" y="3676"/>
                  </a:lnTo>
                  <a:lnTo>
                    <a:pt x="11143" y="3652"/>
                  </a:lnTo>
                  <a:lnTo>
                    <a:pt x="11166" y="3652"/>
                  </a:lnTo>
                  <a:lnTo>
                    <a:pt x="11166" y="3676"/>
                  </a:lnTo>
                  <a:close/>
                  <a:moveTo>
                    <a:pt x="11166" y="3628"/>
                  </a:moveTo>
                  <a:lnTo>
                    <a:pt x="11394" y="3628"/>
                  </a:lnTo>
                  <a:lnTo>
                    <a:pt x="11394" y="3676"/>
                  </a:lnTo>
                  <a:lnTo>
                    <a:pt x="11166" y="3676"/>
                  </a:lnTo>
                  <a:lnTo>
                    <a:pt x="11166" y="3628"/>
                  </a:lnTo>
                  <a:close/>
                  <a:moveTo>
                    <a:pt x="11394" y="3628"/>
                  </a:moveTo>
                  <a:lnTo>
                    <a:pt x="11418" y="3628"/>
                  </a:lnTo>
                  <a:lnTo>
                    <a:pt x="11418" y="3652"/>
                  </a:lnTo>
                  <a:lnTo>
                    <a:pt x="11394" y="3652"/>
                  </a:lnTo>
                  <a:lnTo>
                    <a:pt x="11394" y="3628"/>
                  </a:lnTo>
                  <a:close/>
                  <a:moveTo>
                    <a:pt x="11418" y="3652"/>
                  </a:moveTo>
                  <a:lnTo>
                    <a:pt x="11418" y="3661"/>
                  </a:lnTo>
                  <a:lnTo>
                    <a:pt x="11370" y="3661"/>
                  </a:lnTo>
                  <a:lnTo>
                    <a:pt x="11370" y="3652"/>
                  </a:lnTo>
                  <a:lnTo>
                    <a:pt x="11418" y="3652"/>
                  </a:lnTo>
                  <a:close/>
                  <a:moveTo>
                    <a:pt x="11394" y="3685"/>
                  </a:moveTo>
                  <a:lnTo>
                    <a:pt x="11370" y="3685"/>
                  </a:lnTo>
                  <a:lnTo>
                    <a:pt x="11370" y="3661"/>
                  </a:lnTo>
                  <a:lnTo>
                    <a:pt x="11394" y="3661"/>
                  </a:lnTo>
                  <a:lnTo>
                    <a:pt x="11394" y="3685"/>
                  </a:lnTo>
                  <a:close/>
                  <a:moveTo>
                    <a:pt x="11394" y="3636"/>
                  </a:moveTo>
                  <a:lnTo>
                    <a:pt x="11614" y="3636"/>
                  </a:lnTo>
                  <a:lnTo>
                    <a:pt x="11614" y="3685"/>
                  </a:lnTo>
                  <a:lnTo>
                    <a:pt x="11394" y="3685"/>
                  </a:lnTo>
                  <a:lnTo>
                    <a:pt x="11394" y="3636"/>
                  </a:lnTo>
                  <a:close/>
                  <a:moveTo>
                    <a:pt x="11614" y="3636"/>
                  </a:moveTo>
                  <a:lnTo>
                    <a:pt x="11638" y="3636"/>
                  </a:lnTo>
                  <a:lnTo>
                    <a:pt x="11638" y="3661"/>
                  </a:lnTo>
                  <a:lnTo>
                    <a:pt x="11614" y="3661"/>
                  </a:lnTo>
                  <a:lnTo>
                    <a:pt x="11614" y="3636"/>
                  </a:lnTo>
                  <a:close/>
                  <a:moveTo>
                    <a:pt x="11638" y="3661"/>
                  </a:moveTo>
                  <a:lnTo>
                    <a:pt x="11638" y="3693"/>
                  </a:lnTo>
                  <a:lnTo>
                    <a:pt x="11589" y="3693"/>
                  </a:lnTo>
                  <a:lnTo>
                    <a:pt x="11589" y="3661"/>
                  </a:lnTo>
                  <a:lnTo>
                    <a:pt x="11638" y="3661"/>
                  </a:lnTo>
                  <a:close/>
                  <a:moveTo>
                    <a:pt x="11614" y="3718"/>
                  </a:moveTo>
                  <a:lnTo>
                    <a:pt x="11589" y="3718"/>
                  </a:lnTo>
                  <a:lnTo>
                    <a:pt x="11589" y="3693"/>
                  </a:lnTo>
                  <a:lnTo>
                    <a:pt x="11614" y="3693"/>
                  </a:lnTo>
                  <a:lnTo>
                    <a:pt x="11614" y="3718"/>
                  </a:lnTo>
                  <a:close/>
                  <a:moveTo>
                    <a:pt x="11614" y="3669"/>
                  </a:moveTo>
                  <a:lnTo>
                    <a:pt x="11841" y="3669"/>
                  </a:lnTo>
                  <a:lnTo>
                    <a:pt x="11841" y="3718"/>
                  </a:lnTo>
                  <a:lnTo>
                    <a:pt x="11614" y="3718"/>
                  </a:lnTo>
                  <a:lnTo>
                    <a:pt x="11614" y="3669"/>
                  </a:lnTo>
                  <a:close/>
                  <a:moveTo>
                    <a:pt x="11866" y="3693"/>
                  </a:moveTo>
                  <a:lnTo>
                    <a:pt x="11866" y="3718"/>
                  </a:lnTo>
                  <a:lnTo>
                    <a:pt x="11841" y="3718"/>
                  </a:lnTo>
                  <a:lnTo>
                    <a:pt x="11841" y="3693"/>
                  </a:lnTo>
                  <a:lnTo>
                    <a:pt x="11866" y="3693"/>
                  </a:lnTo>
                  <a:close/>
                  <a:moveTo>
                    <a:pt x="11816" y="3693"/>
                  </a:moveTo>
                  <a:lnTo>
                    <a:pt x="11816" y="3669"/>
                  </a:lnTo>
                  <a:lnTo>
                    <a:pt x="11866" y="3669"/>
                  </a:lnTo>
                  <a:lnTo>
                    <a:pt x="11866" y="3693"/>
                  </a:lnTo>
                  <a:lnTo>
                    <a:pt x="11816" y="3693"/>
                  </a:lnTo>
                  <a:close/>
                  <a:moveTo>
                    <a:pt x="11816" y="3669"/>
                  </a:moveTo>
                  <a:lnTo>
                    <a:pt x="11816" y="3644"/>
                  </a:lnTo>
                  <a:lnTo>
                    <a:pt x="11841" y="3644"/>
                  </a:lnTo>
                  <a:lnTo>
                    <a:pt x="11841" y="3669"/>
                  </a:lnTo>
                  <a:lnTo>
                    <a:pt x="11816" y="3669"/>
                  </a:lnTo>
                  <a:close/>
                  <a:moveTo>
                    <a:pt x="11841" y="3644"/>
                  </a:moveTo>
                  <a:lnTo>
                    <a:pt x="12061" y="3644"/>
                  </a:lnTo>
                  <a:lnTo>
                    <a:pt x="12061" y="3693"/>
                  </a:lnTo>
                  <a:lnTo>
                    <a:pt x="11841" y="3693"/>
                  </a:lnTo>
                  <a:lnTo>
                    <a:pt x="11841" y="3644"/>
                  </a:lnTo>
                  <a:close/>
                  <a:moveTo>
                    <a:pt x="12085" y="3669"/>
                  </a:moveTo>
                  <a:lnTo>
                    <a:pt x="12085" y="3693"/>
                  </a:lnTo>
                  <a:lnTo>
                    <a:pt x="12061" y="3693"/>
                  </a:lnTo>
                  <a:lnTo>
                    <a:pt x="12061" y="3669"/>
                  </a:lnTo>
                  <a:lnTo>
                    <a:pt x="12085" y="3669"/>
                  </a:lnTo>
                  <a:close/>
                  <a:moveTo>
                    <a:pt x="12036" y="3669"/>
                  </a:moveTo>
                  <a:lnTo>
                    <a:pt x="12036" y="3400"/>
                  </a:lnTo>
                  <a:lnTo>
                    <a:pt x="12085" y="3400"/>
                  </a:lnTo>
                  <a:lnTo>
                    <a:pt x="12085" y="3669"/>
                  </a:lnTo>
                  <a:lnTo>
                    <a:pt x="12036" y="3669"/>
                  </a:lnTo>
                  <a:close/>
                  <a:moveTo>
                    <a:pt x="12036" y="3400"/>
                  </a:moveTo>
                  <a:lnTo>
                    <a:pt x="12036" y="3375"/>
                  </a:lnTo>
                  <a:lnTo>
                    <a:pt x="12061" y="3375"/>
                  </a:lnTo>
                  <a:lnTo>
                    <a:pt x="12061" y="3400"/>
                  </a:lnTo>
                  <a:lnTo>
                    <a:pt x="12036" y="3400"/>
                  </a:lnTo>
                  <a:close/>
                  <a:moveTo>
                    <a:pt x="12061" y="3375"/>
                  </a:moveTo>
                  <a:lnTo>
                    <a:pt x="12288" y="3375"/>
                  </a:lnTo>
                  <a:lnTo>
                    <a:pt x="12288" y="3424"/>
                  </a:lnTo>
                  <a:lnTo>
                    <a:pt x="12061" y="3424"/>
                  </a:lnTo>
                  <a:lnTo>
                    <a:pt x="12061" y="3375"/>
                  </a:lnTo>
                  <a:close/>
                  <a:moveTo>
                    <a:pt x="12313" y="3400"/>
                  </a:moveTo>
                  <a:lnTo>
                    <a:pt x="12313" y="3424"/>
                  </a:lnTo>
                  <a:lnTo>
                    <a:pt x="12288" y="3424"/>
                  </a:lnTo>
                  <a:lnTo>
                    <a:pt x="12288" y="3400"/>
                  </a:lnTo>
                  <a:lnTo>
                    <a:pt x="12313" y="3400"/>
                  </a:lnTo>
                  <a:close/>
                  <a:moveTo>
                    <a:pt x="12264" y="3400"/>
                  </a:moveTo>
                  <a:lnTo>
                    <a:pt x="12264" y="2424"/>
                  </a:lnTo>
                  <a:lnTo>
                    <a:pt x="12313" y="2424"/>
                  </a:lnTo>
                  <a:lnTo>
                    <a:pt x="12313" y="3400"/>
                  </a:lnTo>
                  <a:lnTo>
                    <a:pt x="12264" y="3400"/>
                  </a:lnTo>
                  <a:close/>
                  <a:moveTo>
                    <a:pt x="12264" y="2424"/>
                  </a:moveTo>
                  <a:lnTo>
                    <a:pt x="12264" y="2400"/>
                  </a:lnTo>
                  <a:lnTo>
                    <a:pt x="12288" y="2400"/>
                  </a:lnTo>
                  <a:lnTo>
                    <a:pt x="12288" y="2424"/>
                  </a:lnTo>
                  <a:lnTo>
                    <a:pt x="12264" y="2424"/>
                  </a:lnTo>
                  <a:close/>
                  <a:moveTo>
                    <a:pt x="12288" y="2400"/>
                  </a:moveTo>
                  <a:lnTo>
                    <a:pt x="12508" y="2400"/>
                  </a:lnTo>
                  <a:lnTo>
                    <a:pt x="12508" y="2449"/>
                  </a:lnTo>
                  <a:lnTo>
                    <a:pt x="12288" y="2449"/>
                  </a:lnTo>
                  <a:lnTo>
                    <a:pt x="12288" y="2400"/>
                  </a:lnTo>
                  <a:close/>
                  <a:moveTo>
                    <a:pt x="12532" y="2424"/>
                  </a:moveTo>
                  <a:lnTo>
                    <a:pt x="12532" y="2449"/>
                  </a:lnTo>
                  <a:lnTo>
                    <a:pt x="12508" y="2449"/>
                  </a:lnTo>
                  <a:lnTo>
                    <a:pt x="12508" y="2424"/>
                  </a:lnTo>
                  <a:lnTo>
                    <a:pt x="12532" y="2424"/>
                  </a:lnTo>
                  <a:close/>
                  <a:moveTo>
                    <a:pt x="12483" y="2424"/>
                  </a:moveTo>
                  <a:lnTo>
                    <a:pt x="12483" y="25"/>
                  </a:lnTo>
                  <a:lnTo>
                    <a:pt x="12532" y="25"/>
                  </a:lnTo>
                  <a:lnTo>
                    <a:pt x="12532" y="2424"/>
                  </a:lnTo>
                  <a:lnTo>
                    <a:pt x="12483" y="2424"/>
                  </a:lnTo>
                  <a:close/>
                  <a:moveTo>
                    <a:pt x="12483" y="25"/>
                  </a:moveTo>
                  <a:lnTo>
                    <a:pt x="12483" y="0"/>
                  </a:lnTo>
                  <a:lnTo>
                    <a:pt x="12508" y="0"/>
                  </a:lnTo>
                  <a:lnTo>
                    <a:pt x="12508" y="25"/>
                  </a:lnTo>
                  <a:lnTo>
                    <a:pt x="12483" y="25"/>
                  </a:lnTo>
                  <a:close/>
                  <a:moveTo>
                    <a:pt x="12508" y="0"/>
                  </a:moveTo>
                  <a:lnTo>
                    <a:pt x="12735" y="0"/>
                  </a:lnTo>
                  <a:lnTo>
                    <a:pt x="12735" y="50"/>
                  </a:lnTo>
                  <a:lnTo>
                    <a:pt x="12508" y="50"/>
                  </a:lnTo>
                  <a:lnTo>
                    <a:pt x="12508" y="0"/>
                  </a:lnTo>
                  <a:close/>
                  <a:moveTo>
                    <a:pt x="12735" y="0"/>
                  </a:moveTo>
                  <a:lnTo>
                    <a:pt x="12760" y="0"/>
                  </a:lnTo>
                  <a:lnTo>
                    <a:pt x="12760" y="25"/>
                  </a:lnTo>
                  <a:lnTo>
                    <a:pt x="12735" y="25"/>
                  </a:lnTo>
                  <a:lnTo>
                    <a:pt x="12735" y="0"/>
                  </a:lnTo>
                  <a:close/>
                  <a:moveTo>
                    <a:pt x="12760" y="25"/>
                  </a:moveTo>
                  <a:lnTo>
                    <a:pt x="12760" y="8223"/>
                  </a:lnTo>
                  <a:lnTo>
                    <a:pt x="12711" y="8223"/>
                  </a:lnTo>
                  <a:lnTo>
                    <a:pt x="12711" y="25"/>
                  </a:lnTo>
                  <a:lnTo>
                    <a:pt x="12760" y="25"/>
                  </a:lnTo>
                  <a:close/>
                  <a:moveTo>
                    <a:pt x="12735" y="8248"/>
                  </a:moveTo>
                  <a:lnTo>
                    <a:pt x="12711" y="8248"/>
                  </a:lnTo>
                  <a:lnTo>
                    <a:pt x="12711" y="8223"/>
                  </a:lnTo>
                  <a:lnTo>
                    <a:pt x="12735" y="8223"/>
                  </a:lnTo>
                  <a:lnTo>
                    <a:pt x="12735" y="8248"/>
                  </a:lnTo>
                  <a:close/>
                  <a:moveTo>
                    <a:pt x="12735" y="8198"/>
                  </a:moveTo>
                  <a:lnTo>
                    <a:pt x="14743" y="8198"/>
                  </a:lnTo>
                  <a:lnTo>
                    <a:pt x="14743" y="8248"/>
                  </a:lnTo>
                  <a:lnTo>
                    <a:pt x="12735" y="8248"/>
                  </a:lnTo>
                  <a:lnTo>
                    <a:pt x="12735" y="8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68" name="Line 8"/>
            <p:cNvSpPr>
              <a:spLocks noChangeShapeType="1"/>
            </p:cNvSpPr>
            <p:nvPr/>
          </p:nvSpPr>
          <p:spPr bwMode="auto">
            <a:xfrm>
              <a:off x="4808844" y="3502750"/>
              <a:ext cx="398846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69" name="Rectangle 9"/>
            <p:cNvSpPr>
              <a:spLocks noChangeArrowheads="1"/>
            </p:cNvSpPr>
            <p:nvPr/>
          </p:nvSpPr>
          <p:spPr bwMode="auto">
            <a:xfrm>
              <a:off x="5943600" y="3733800"/>
              <a:ext cx="13144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detected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solidFill>
                    <a:srgbClr val="000000"/>
                  </a:solidFill>
                  <a:latin typeface="Times New Roman" pitchFamily="18" charset="0"/>
                  <a:cs typeface="Arial" charset="0"/>
                </a:rPr>
                <a:t> [keV]</a:t>
              </a:r>
              <a:endParaRPr lang="en-US">
                <a:cs typeface="Arial" charset="0"/>
              </a:endParaRPr>
            </a:p>
          </p:txBody>
        </p:sp>
        <p:sp>
          <p:nvSpPr>
            <p:cNvPr id="28870" name="Line 12"/>
            <p:cNvSpPr>
              <a:spLocks noChangeShapeType="1"/>
            </p:cNvSpPr>
            <p:nvPr/>
          </p:nvSpPr>
          <p:spPr bwMode="auto">
            <a:xfrm>
              <a:off x="4808844"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1" name="Line 13"/>
            <p:cNvSpPr>
              <a:spLocks noChangeShapeType="1"/>
            </p:cNvSpPr>
            <p:nvPr/>
          </p:nvSpPr>
          <p:spPr bwMode="auto">
            <a:xfrm>
              <a:off x="4920582"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2" name="Line 14"/>
            <p:cNvSpPr>
              <a:spLocks noChangeShapeType="1"/>
            </p:cNvSpPr>
            <p:nvPr/>
          </p:nvSpPr>
          <p:spPr bwMode="auto">
            <a:xfrm>
              <a:off x="503610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3" name="Line 15"/>
            <p:cNvSpPr>
              <a:spLocks noChangeShapeType="1"/>
            </p:cNvSpPr>
            <p:nvPr/>
          </p:nvSpPr>
          <p:spPr bwMode="auto">
            <a:xfrm>
              <a:off x="514784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4" name="Line 16"/>
            <p:cNvSpPr>
              <a:spLocks noChangeShapeType="1"/>
            </p:cNvSpPr>
            <p:nvPr/>
          </p:nvSpPr>
          <p:spPr bwMode="auto">
            <a:xfrm>
              <a:off x="5261476"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5" name="Line 17"/>
            <p:cNvSpPr>
              <a:spLocks noChangeShapeType="1"/>
            </p:cNvSpPr>
            <p:nvPr/>
          </p:nvSpPr>
          <p:spPr bwMode="auto">
            <a:xfrm>
              <a:off x="5375108"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6" name="Line 18"/>
            <p:cNvSpPr>
              <a:spLocks noChangeShapeType="1"/>
            </p:cNvSpPr>
            <p:nvPr/>
          </p:nvSpPr>
          <p:spPr bwMode="auto">
            <a:xfrm>
              <a:off x="548873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7" name="Line 19"/>
            <p:cNvSpPr>
              <a:spLocks noChangeShapeType="1"/>
            </p:cNvSpPr>
            <p:nvPr/>
          </p:nvSpPr>
          <p:spPr bwMode="auto">
            <a:xfrm>
              <a:off x="5602371"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8" name="Line 20"/>
            <p:cNvSpPr>
              <a:spLocks noChangeShapeType="1"/>
            </p:cNvSpPr>
            <p:nvPr/>
          </p:nvSpPr>
          <p:spPr bwMode="auto">
            <a:xfrm>
              <a:off x="571410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79" name="Line 21"/>
            <p:cNvSpPr>
              <a:spLocks noChangeShapeType="1"/>
            </p:cNvSpPr>
            <p:nvPr/>
          </p:nvSpPr>
          <p:spPr bwMode="auto">
            <a:xfrm>
              <a:off x="582963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0" name="Line 22"/>
            <p:cNvSpPr>
              <a:spLocks noChangeShapeType="1"/>
            </p:cNvSpPr>
            <p:nvPr/>
          </p:nvSpPr>
          <p:spPr bwMode="auto">
            <a:xfrm>
              <a:off x="5941372"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1" name="Line 23"/>
            <p:cNvSpPr>
              <a:spLocks noChangeShapeType="1"/>
            </p:cNvSpPr>
            <p:nvPr/>
          </p:nvSpPr>
          <p:spPr bwMode="auto">
            <a:xfrm>
              <a:off x="6055003"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2" name="Line 24"/>
            <p:cNvSpPr>
              <a:spLocks noChangeShapeType="1"/>
            </p:cNvSpPr>
            <p:nvPr/>
          </p:nvSpPr>
          <p:spPr bwMode="auto">
            <a:xfrm>
              <a:off x="616863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3" name="Line 25"/>
            <p:cNvSpPr>
              <a:spLocks noChangeShapeType="1"/>
            </p:cNvSpPr>
            <p:nvPr/>
          </p:nvSpPr>
          <p:spPr bwMode="auto">
            <a:xfrm>
              <a:off x="628226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4" name="Line 26"/>
            <p:cNvSpPr>
              <a:spLocks noChangeShapeType="1"/>
            </p:cNvSpPr>
            <p:nvPr/>
          </p:nvSpPr>
          <p:spPr bwMode="auto">
            <a:xfrm>
              <a:off x="639400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5" name="Line 27"/>
            <p:cNvSpPr>
              <a:spLocks noChangeShapeType="1"/>
            </p:cNvSpPr>
            <p:nvPr/>
          </p:nvSpPr>
          <p:spPr bwMode="auto">
            <a:xfrm>
              <a:off x="650953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6" name="Line 28"/>
            <p:cNvSpPr>
              <a:spLocks noChangeShapeType="1"/>
            </p:cNvSpPr>
            <p:nvPr/>
          </p:nvSpPr>
          <p:spPr bwMode="auto">
            <a:xfrm>
              <a:off x="662126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7" name="Line 29"/>
            <p:cNvSpPr>
              <a:spLocks noChangeShapeType="1"/>
            </p:cNvSpPr>
            <p:nvPr/>
          </p:nvSpPr>
          <p:spPr bwMode="auto">
            <a:xfrm>
              <a:off x="673489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8" name="Line 30"/>
            <p:cNvSpPr>
              <a:spLocks noChangeShapeType="1"/>
            </p:cNvSpPr>
            <p:nvPr/>
          </p:nvSpPr>
          <p:spPr bwMode="auto">
            <a:xfrm>
              <a:off x="684663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9" name="Line 31"/>
            <p:cNvSpPr>
              <a:spLocks noChangeShapeType="1"/>
            </p:cNvSpPr>
            <p:nvPr/>
          </p:nvSpPr>
          <p:spPr bwMode="auto">
            <a:xfrm>
              <a:off x="6962162"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0" name="Line 32"/>
            <p:cNvSpPr>
              <a:spLocks noChangeShapeType="1"/>
            </p:cNvSpPr>
            <p:nvPr/>
          </p:nvSpPr>
          <p:spPr bwMode="auto">
            <a:xfrm>
              <a:off x="7075794"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1" name="Line 33"/>
            <p:cNvSpPr>
              <a:spLocks noChangeShapeType="1"/>
            </p:cNvSpPr>
            <p:nvPr/>
          </p:nvSpPr>
          <p:spPr bwMode="auto">
            <a:xfrm>
              <a:off x="7187531"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2" name="Line 34"/>
            <p:cNvSpPr>
              <a:spLocks noChangeShapeType="1"/>
            </p:cNvSpPr>
            <p:nvPr/>
          </p:nvSpPr>
          <p:spPr bwMode="auto">
            <a:xfrm>
              <a:off x="730305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3" name="Line 35"/>
            <p:cNvSpPr>
              <a:spLocks noChangeShapeType="1"/>
            </p:cNvSpPr>
            <p:nvPr/>
          </p:nvSpPr>
          <p:spPr bwMode="auto">
            <a:xfrm>
              <a:off x="741479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4" name="Line 36"/>
            <p:cNvSpPr>
              <a:spLocks noChangeShapeType="1"/>
            </p:cNvSpPr>
            <p:nvPr/>
          </p:nvSpPr>
          <p:spPr bwMode="auto">
            <a:xfrm>
              <a:off x="7528426"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5" name="Line 37"/>
            <p:cNvSpPr>
              <a:spLocks noChangeShapeType="1"/>
            </p:cNvSpPr>
            <p:nvPr/>
          </p:nvSpPr>
          <p:spPr bwMode="auto">
            <a:xfrm>
              <a:off x="7642058"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6" name="Line 38"/>
            <p:cNvSpPr>
              <a:spLocks noChangeShapeType="1"/>
            </p:cNvSpPr>
            <p:nvPr/>
          </p:nvSpPr>
          <p:spPr bwMode="auto">
            <a:xfrm>
              <a:off x="775568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7" name="Line 39"/>
            <p:cNvSpPr>
              <a:spLocks noChangeShapeType="1"/>
            </p:cNvSpPr>
            <p:nvPr/>
          </p:nvSpPr>
          <p:spPr bwMode="auto">
            <a:xfrm>
              <a:off x="786742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8" name="Line 40"/>
            <p:cNvSpPr>
              <a:spLocks noChangeShapeType="1"/>
            </p:cNvSpPr>
            <p:nvPr/>
          </p:nvSpPr>
          <p:spPr bwMode="auto">
            <a:xfrm>
              <a:off x="7981059"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9" name="Line 41"/>
            <p:cNvSpPr>
              <a:spLocks noChangeShapeType="1"/>
            </p:cNvSpPr>
            <p:nvPr/>
          </p:nvSpPr>
          <p:spPr bwMode="auto">
            <a:xfrm>
              <a:off x="8094690"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0" name="Line 42"/>
            <p:cNvSpPr>
              <a:spLocks noChangeShapeType="1"/>
            </p:cNvSpPr>
            <p:nvPr/>
          </p:nvSpPr>
          <p:spPr bwMode="auto">
            <a:xfrm>
              <a:off x="8208322"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1" name="Line 43"/>
            <p:cNvSpPr>
              <a:spLocks noChangeShapeType="1"/>
            </p:cNvSpPr>
            <p:nvPr/>
          </p:nvSpPr>
          <p:spPr bwMode="auto">
            <a:xfrm>
              <a:off x="8320060"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2" name="Line 44"/>
            <p:cNvSpPr>
              <a:spLocks noChangeShapeType="1"/>
            </p:cNvSpPr>
            <p:nvPr/>
          </p:nvSpPr>
          <p:spPr bwMode="auto">
            <a:xfrm>
              <a:off x="8435585"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3" name="Line 45"/>
            <p:cNvSpPr>
              <a:spLocks noChangeShapeType="1"/>
            </p:cNvSpPr>
            <p:nvPr/>
          </p:nvSpPr>
          <p:spPr bwMode="auto">
            <a:xfrm>
              <a:off x="8549217"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4" name="Line 46"/>
            <p:cNvSpPr>
              <a:spLocks noChangeShapeType="1"/>
            </p:cNvSpPr>
            <p:nvPr/>
          </p:nvSpPr>
          <p:spPr bwMode="auto">
            <a:xfrm>
              <a:off x="8660954" y="3481917"/>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5" name="Line 47"/>
            <p:cNvSpPr>
              <a:spLocks noChangeShapeType="1"/>
            </p:cNvSpPr>
            <p:nvPr/>
          </p:nvSpPr>
          <p:spPr bwMode="auto">
            <a:xfrm>
              <a:off x="877648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6" name="Line 48"/>
            <p:cNvSpPr>
              <a:spLocks noChangeShapeType="1"/>
            </p:cNvSpPr>
            <p:nvPr/>
          </p:nvSpPr>
          <p:spPr bwMode="auto">
            <a:xfrm>
              <a:off x="8776480" y="3459191"/>
              <a:ext cx="1894" cy="435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7" name="Line 49"/>
            <p:cNvSpPr>
              <a:spLocks noChangeShapeType="1"/>
            </p:cNvSpPr>
            <p:nvPr/>
          </p:nvSpPr>
          <p:spPr bwMode="auto">
            <a:xfrm>
              <a:off x="4808844" y="1165726"/>
              <a:ext cx="3988468"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8" name="Line 50"/>
            <p:cNvSpPr>
              <a:spLocks noChangeShapeType="1"/>
            </p:cNvSpPr>
            <p:nvPr/>
          </p:nvSpPr>
          <p:spPr bwMode="auto">
            <a:xfrm flipV="1">
              <a:off x="4808844"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9" name="Line 51"/>
            <p:cNvSpPr>
              <a:spLocks noChangeShapeType="1"/>
            </p:cNvSpPr>
            <p:nvPr/>
          </p:nvSpPr>
          <p:spPr bwMode="auto">
            <a:xfrm flipV="1">
              <a:off x="4920582"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0" name="Line 52"/>
            <p:cNvSpPr>
              <a:spLocks noChangeShapeType="1"/>
            </p:cNvSpPr>
            <p:nvPr/>
          </p:nvSpPr>
          <p:spPr bwMode="auto">
            <a:xfrm flipV="1">
              <a:off x="503610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1" name="Line 53"/>
            <p:cNvSpPr>
              <a:spLocks noChangeShapeType="1"/>
            </p:cNvSpPr>
            <p:nvPr/>
          </p:nvSpPr>
          <p:spPr bwMode="auto">
            <a:xfrm flipV="1">
              <a:off x="514784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2" name="Line 54"/>
            <p:cNvSpPr>
              <a:spLocks noChangeShapeType="1"/>
            </p:cNvSpPr>
            <p:nvPr/>
          </p:nvSpPr>
          <p:spPr bwMode="auto">
            <a:xfrm flipV="1">
              <a:off x="5261476"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3" name="Line 55"/>
            <p:cNvSpPr>
              <a:spLocks noChangeShapeType="1"/>
            </p:cNvSpPr>
            <p:nvPr/>
          </p:nvSpPr>
          <p:spPr bwMode="auto">
            <a:xfrm flipV="1">
              <a:off x="5375108"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4" name="Line 56"/>
            <p:cNvSpPr>
              <a:spLocks noChangeShapeType="1"/>
            </p:cNvSpPr>
            <p:nvPr/>
          </p:nvSpPr>
          <p:spPr bwMode="auto">
            <a:xfrm flipV="1">
              <a:off x="548873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5" name="Line 57"/>
            <p:cNvSpPr>
              <a:spLocks noChangeShapeType="1"/>
            </p:cNvSpPr>
            <p:nvPr/>
          </p:nvSpPr>
          <p:spPr bwMode="auto">
            <a:xfrm flipV="1">
              <a:off x="5602371"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6" name="Line 58"/>
            <p:cNvSpPr>
              <a:spLocks noChangeShapeType="1"/>
            </p:cNvSpPr>
            <p:nvPr/>
          </p:nvSpPr>
          <p:spPr bwMode="auto">
            <a:xfrm flipV="1">
              <a:off x="571410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7" name="Line 59"/>
            <p:cNvSpPr>
              <a:spLocks noChangeShapeType="1"/>
            </p:cNvSpPr>
            <p:nvPr/>
          </p:nvSpPr>
          <p:spPr bwMode="auto">
            <a:xfrm flipV="1">
              <a:off x="582963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8" name="Line 60"/>
            <p:cNvSpPr>
              <a:spLocks noChangeShapeType="1"/>
            </p:cNvSpPr>
            <p:nvPr/>
          </p:nvSpPr>
          <p:spPr bwMode="auto">
            <a:xfrm flipV="1">
              <a:off x="5941372"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19" name="Line 61"/>
            <p:cNvSpPr>
              <a:spLocks noChangeShapeType="1"/>
            </p:cNvSpPr>
            <p:nvPr/>
          </p:nvSpPr>
          <p:spPr bwMode="auto">
            <a:xfrm flipV="1">
              <a:off x="6055003"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0" name="Line 62"/>
            <p:cNvSpPr>
              <a:spLocks noChangeShapeType="1"/>
            </p:cNvSpPr>
            <p:nvPr/>
          </p:nvSpPr>
          <p:spPr bwMode="auto">
            <a:xfrm flipV="1">
              <a:off x="616863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1" name="Line 63"/>
            <p:cNvSpPr>
              <a:spLocks noChangeShapeType="1"/>
            </p:cNvSpPr>
            <p:nvPr/>
          </p:nvSpPr>
          <p:spPr bwMode="auto">
            <a:xfrm flipV="1">
              <a:off x="628226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2" name="Line 64"/>
            <p:cNvSpPr>
              <a:spLocks noChangeShapeType="1"/>
            </p:cNvSpPr>
            <p:nvPr/>
          </p:nvSpPr>
          <p:spPr bwMode="auto">
            <a:xfrm flipV="1">
              <a:off x="639400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3" name="Line 65"/>
            <p:cNvSpPr>
              <a:spLocks noChangeShapeType="1"/>
            </p:cNvSpPr>
            <p:nvPr/>
          </p:nvSpPr>
          <p:spPr bwMode="auto">
            <a:xfrm flipV="1">
              <a:off x="650953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4" name="Line 66"/>
            <p:cNvSpPr>
              <a:spLocks noChangeShapeType="1"/>
            </p:cNvSpPr>
            <p:nvPr/>
          </p:nvSpPr>
          <p:spPr bwMode="auto">
            <a:xfrm flipV="1">
              <a:off x="662126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5" name="Line 67"/>
            <p:cNvSpPr>
              <a:spLocks noChangeShapeType="1"/>
            </p:cNvSpPr>
            <p:nvPr/>
          </p:nvSpPr>
          <p:spPr bwMode="auto">
            <a:xfrm flipV="1">
              <a:off x="673489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6" name="Line 68"/>
            <p:cNvSpPr>
              <a:spLocks noChangeShapeType="1"/>
            </p:cNvSpPr>
            <p:nvPr/>
          </p:nvSpPr>
          <p:spPr bwMode="auto">
            <a:xfrm flipV="1">
              <a:off x="684663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7" name="Line 69"/>
            <p:cNvSpPr>
              <a:spLocks noChangeShapeType="1"/>
            </p:cNvSpPr>
            <p:nvPr/>
          </p:nvSpPr>
          <p:spPr bwMode="auto">
            <a:xfrm flipV="1">
              <a:off x="6962162"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8" name="Line 70"/>
            <p:cNvSpPr>
              <a:spLocks noChangeShapeType="1"/>
            </p:cNvSpPr>
            <p:nvPr/>
          </p:nvSpPr>
          <p:spPr bwMode="auto">
            <a:xfrm flipV="1">
              <a:off x="7075794"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29" name="Line 71"/>
            <p:cNvSpPr>
              <a:spLocks noChangeShapeType="1"/>
            </p:cNvSpPr>
            <p:nvPr/>
          </p:nvSpPr>
          <p:spPr bwMode="auto">
            <a:xfrm flipV="1">
              <a:off x="7187531"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0" name="Line 72"/>
            <p:cNvSpPr>
              <a:spLocks noChangeShapeType="1"/>
            </p:cNvSpPr>
            <p:nvPr/>
          </p:nvSpPr>
          <p:spPr bwMode="auto">
            <a:xfrm flipV="1">
              <a:off x="730305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1" name="Line 73"/>
            <p:cNvSpPr>
              <a:spLocks noChangeShapeType="1"/>
            </p:cNvSpPr>
            <p:nvPr/>
          </p:nvSpPr>
          <p:spPr bwMode="auto">
            <a:xfrm flipV="1">
              <a:off x="741479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2" name="Line 74"/>
            <p:cNvSpPr>
              <a:spLocks noChangeShapeType="1"/>
            </p:cNvSpPr>
            <p:nvPr/>
          </p:nvSpPr>
          <p:spPr bwMode="auto">
            <a:xfrm flipV="1">
              <a:off x="7528426"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3" name="Line 75"/>
            <p:cNvSpPr>
              <a:spLocks noChangeShapeType="1"/>
            </p:cNvSpPr>
            <p:nvPr/>
          </p:nvSpPr>
          <p:spPr bwMode="auto">
            <a:xfrm flipV="1">
              <a:off x="7642058"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4" name="Line 76"/>
            <p:cNvSpPr>
              <a:spLocks noChangeShapeType="1"/>
            </p:cNvSpPr>
            <p:nvPr/>
          </p:nvSpPr>
          <p:spPr bwMode="auto">
            <a:xfrm flipV="1">
              <a:off x="775568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5" name="Line 77"/>
            <p:cNvSpPr>
              <a:spLocks noChangeShapeType="1"/>
            </p:cNvSpPr>
            <p:nvPr/>
          </p:nvSpPr>
          <p:spPr bwMode="auto">
            <a:xfrm flipV="1">
              <a:off x="786742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6" name="Line 78"/>
            <p:cNvSpPr>
              <a:spLocks noChangeShapeType="1"/>
            </p:cNvSpPr>
            <p:nvPr/>
          </p:nvSpPr>
          <p:spPr bwMode="auto">
            <a:xfrm flipV="1">
              <a:off x="7981059"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7" name="Line 79"/>
            <p:cNvSpPr>
              <a:spLocks noChangeShapeType="1"/>
            </p:cNvSpPr>
            <p:nvPr/>
          </p:nvSpPr>
          <p:spPr bwMode="auto">
            <a:xfrm flipV="1">
              <a:off x="8094690"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8" name="Line 80"/>
            <p:cNvSpPr>
              <a:spLocks noChangeShapeType="1"/>
            </p:cNvSpPr>
            <p:nvPr/>
          </p:nvSpPr>
          <p:spPr bwMode="auto">
            <a:xfrm flipV="1">
              <a:off x="8208322"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39" name="Line 81"/>
            <p:cNvSpPr>
              <a:spLocks noChangeShapeType="1"/>
            </p:cNvSpPr>
            <p:nvPr/>
          </p:nvSpPr>
          <p:spPr bwMode="auto">
            <a:xfrm flipV="1">
              <a:off x="8320060"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0" name="Line 82"/>
            <p:cNvSpPr>
              <a:spLocks noChangeShapeType="1"/>
            </p:cNvSpPr>
            <p:nvPr/>
          </p:nvSpPr>
          <p:spPr bwMode="auto">
            <a:xfrm flipV="1">
              <a:off x="8435585"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1" name="Line 83"/>
            <p:cNvSpPr>
              <a:spLocks noChangeShapeType="1"/>
            </p:cNvSpPr>
            <p:nvPr/>
          </p:nvSpPr>
          <p:spPr bwMode="auto">
            <a:xfrm flipV="1">
              <a:off x="8549217"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2" name="Line 84"/>
            <p:cNvSpPr>
              <a:spLocks noChangeShapeType="1"/>
            </p:cNvSpPr>
            <p:nvPr/>
          </p:nvSpPr>
          <p:spPr bwMode="auto">
            <a:xfrm flipV="1">
              <a:off x="8660954" y="1165726"/>
              <a:ext cx="1894" cy="208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3" name="Line 85"/>
            <p:cNvSpPr>
              <a:spLocks noChangeShapeType="1"/>
            </p:cNvSpPr>
            <p:nvPr/>
          </p:nvSpPr>
          <p:spPr bwMode="auto">
            <a:xfrm flipV="1">
              <a:off x="877648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4" name="Line 86"/>
            <p:cNvSpPr>
              <a:spLocks noChangeShapeType="1"/>
            </p:cNvSpPr>
            <p:nvPr/>
          </p:nvSpPr>
          <p:spPr bwMode="auto">
            <a:xfrm flipV="1">
              <a:off x="8776480" y="1165726"/>
              <a:ext cx="1894" cy="416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5" name="Line 87"/>
            <p:cNvSpPr>
              <a:spLocks noChangeShapeType="1"/>
            </p:cNvSpPr>
            <p:nvPr/>
          </p:nvSpPr>
          <p:spPr bwMode="auto">
            <a:xfrm flipV="1">
              <a:off x="4808844" y="1165726"/>
              <a:ext cx="1894" cy="23370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6" name="Rectangle 88"/>
            <p:cNvSpPr>
              <a:spLocks noChangeArrowheads="1"/>
            </p:cNvSpPr>
            <p:nvPr/>
          </p:nvSpPr>
          <p:spPr bwMode="auto">
            <a:xfrm rot="-5400000">
              <a:off x="4180285" y="2144315"/>
              <a:ext cx="3892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Yield</a:t>
              </a:r>
              <a:endParaRPr lang="en-US">
                <a:cs typeface="Arial" charset="0"/>
              </a:endParaRPr>
            </a:p>
          </p:txBody>
        </p:sp>
        <p:sp>
          <p:nvSpPr>
            <p:cNvPr id="28947" name="Line 93"/>
            <p:cNvSpPr>
              <a:spLocks noChangeShapeType="1"/>
            </p:cNvSpPr>
            <p:nvPr/>
          </p:nvSpPr>
          <p:spPr bwMode="auto">
            <a:xfrm flipH="1">
              <a:off x="4808844" y="350275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8" name="Line 94"/>
            <p:cNvSpPr>
              <a:spLocks noChangeShapeType="1"/>
            </p:cNvSpPr>
            <p:nvPr/>
          </p:nvSpPr>
          <p:spPr bwMode="auto">
            <a:xfrm flipH="1">
              <a:off x="4808844" y="346866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49" name="Line 95"/>
            <p:cNvSpPr>
              <a:spLocks noChangeShapeType="1"/>
            </p:cNvSpPr>
            <p:nvPr/>
          </p:nvSpPr>
          <p:spPr bwMode="auto">
            <a:xfrm flipH="1">
              <a:off x="4808844" y="344025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0" name="Line 96"/>
            <p:cNvSpPr>
              <a:spLocks noChangeShapeType="1"/>
            </p:cNvSpPr>
            <p:nvPr/>
          </p:nvSpPr>
          <p:spPr bwMode="auto">
            <a:xfrm flipH="1">
              <a:off x="4808844" y="341563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1" name="Line 97"/>
            <p:cNvSpPr>
              <a:spLocks noChangeShapeType="1"/>
            </p:cNvSpPr>
            <p:nvPr/>
          </p:nvSpPr>
          <p:spPr bwMode="auto">
            <a:xfrm flipH="1">
              <a:off x="4808844" y="339480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2" name="Line 98"/>
            <p:cNvSpPr>
              <a:spLocks noChangeShapeType="1"/>
            </p:cNvSpPr>
            <p:nvPr/>
          </p:nvSpPr>
          <p:spPr bwMode="auto">
            <a:xfrm flipH="1">
              <a:off x="4808844" y="3373967"/>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3" name="Rectangle 99"/>
            <p:cNvSpPr>
              <a:spLocks noChangeArrowheads="1"/>
            </p:cNvSpPr>
            <p:nvPr/>
          </p:nvSpPr>
          <p:spPr bwMode="auto">
            <a:xfrm>
              <a:off x="4693318" y="3254654"/>
              <a:ext cx="164766"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28954" name="Line 100"/>
            <p:cNvSpPr>
              <a:spLocks noChangeShapeType="1"/>
            </p:cNvSpPr>
            <p:nvPr/>
          </p:nvSpPr>
          <p:spPr bwMode="auto">
            <a:xfrm flipH="1">
              <a:off x="4808844" y="3245185"/>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5" name="Line 101"/>
            <p:cNvSpPr>
              <a:spLocks noChangeShapeType="1"/>
            </p:cNvSpPr>
            <p:nvPr/>
          </p:nvSpPr>
          <p:spPr bwMode="auto">
            <a:xfrm flipH="1">
              <a:off x="4808844" y="316943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6" name="Line 102"/>
            <p:cNvSpPr>
              <a:spLocks noChangeShapeType="1"/>
            </p:cNvSpPr>
            <p:nvPr/>
          </p:nvSpPr>
          <p:spPr bwMode="auto">
            <a:xfrm flipH="1">
              <a:off x="4808844" y="311640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7" name="Line 103"/>
            <p:cNvSpPr>
              <a:spLocks noChangeShapeType="1"/>
            </p:cNvSpPr>
            <p:nvPr/>
          </p:nvSpPr>
          <p:spPr bwMode="auto">
            <a:xfrm flipH="1">
              <a:off x="4808844" y="307473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8" name="Line 104"/>
            <p:cNvSpPr>
              <a:spLocks noChangeShapeType="1"/>
            </p:cNvSpPr>
            <p:nvPr/>
          </p:nvSpPr>
          <p:spPr bwMode="auto">
            <a:xfrm flipH="1">
              <a:off x="4808844" y="304254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59" name="Line 105"/>
            <p:cNvSpPr>
              <a:spLocks noChangeShapeType="1"/>
            </p:cNvSpPr>
            <p:nvPr/>
          </p:nvSpPr>
          <p:spPr bwMode="auto">
            <a:xfrm flipH="1">
              <a:off x="4808844" y="301413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0" name="Line 106"/>
            <p:cNvSpPr>
              <a:spLocks noChangeShapeType="1"/>
            </p:cNvSpPr>
            <p:nvPr/>
          </p:nvSpPr>
          <p:spPr bwMode="auto">
            <a:xfrm flipH="1">
              <a:off x="4808844" y="298951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1" name="Line 107"/>
            <p:cNvSpPr>
              <a:spLocks noChangeShapeType="1"/>
            </p:cNvSpPr>
            <p:nvPr/>
          </p:nvSpPr>
          <p:spPr bwMode="auto">
            <a:xfrm flipH="1">
              <a:off x="4808844" y="296678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2" name="Line 108"/>
            <p:cNvSpPr>
              <a:spLocks noChangeShapeType="1"/>
            </p:cNvSpPr>
            <p:nvPr/>
          </p:nvSpPr>
          <p:spPr bwMode="auto">
            <a:xfrm flipH="1">
              <a:off x="4808844" y="2947849"/>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63" name="Rectangle 109"/>
            <p:cNvSpPr>
              <a:spLocks noChangeArrowheads="1"/>
            </p:cNvSpPr>
            <p:nvPr/>
          </p:nvSpPr>
          <p:spPr bwMode="auto">
            <a:xfrm>
              <a:off x="4545597" y="282853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4" name="Rectangle 110"/>
            <p:cNvSpPr>
              <a:spLocks noChangeArrowheads="1"/>
            </p:cNvSpPr>
            <p:nvPr/>
          </p:nvSpPr>
          <p:spPr bwMode="auto">
            <a:xfrm>
              <a:off x="4727408" y="2819066"/>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28965" name="Rectangle 111"/>
            <p:cNvSpPr>
              <a:spLocks noChangeArrowheads="1"/>
            </p:cNvSpPr>
            <p:nvPr/>
          </p:nvSpPr>
          <p:spPr bwMode="auto">
            <a:xfrm>
              <a:off x="4538022" y="2442188"/>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6" name="Rectangle 112"/>
            <p:cNvSpPr>
              <a:spLocks noChangeArrowheads="1"/>
            </p:cNvSpPr>
            <p:nvPr/>
          </p:nvSpPr>
          <p:spPr bwMode="auto">
            <a:xfrm>
              <a:off x="4719832" y="2432719"/>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28967" name="Rectangle 113"/>
            <p:cNvSpPr>
              <a:spLocks noChangeArrowheads="1"/>
            </p:cNvSpPr>
            <p:nvPr/>
          </p:nvSpPr>
          <p:spPr bwMode="auto">
            <a:xfrm>
              <a:off x="4541810" y="2002813"/>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68" name="Rectangle 114"/>
            <p:cNvSpPr>
              <a:spLocks noChangeArrowheads="1"/>
            </p:cNvSpPr>
            <p:nvPr/>
          </p:nvSpPr>
          <p:spPr bwMode="auto">
            <a:xfrm>
              <a:off x="4723620" y="1993343"/>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28969" name="Rectangle 115"/>
            <p:cNvSpPr>
              <a:spLocks noChangeArrowheads="1"/>
            </p:cNvSpPr>
            <p:nvPr/>
          </p:nvSpPr>
          <p:spPr bwMode="auto">
            <a:xfrm>
              <a:off x="4538022" y="158237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70" name="Rectangle 116"/>
            <p:cNvSpPr>
              <a:spLocks noChangeArrowheads="1"/>
            </p:cNvSpPr>
            <p:nvPr/>
          </p:nvSpPr>
          <p:spPr bwMode="auto">
            <a:xfrm>
              <a:off x="4719832" y="1572906"/>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28971" name="Rectangle 117"/>
            <p:cNvSpPr>
              <a:spLocks noChangeArrowheads="1"/>
            </p:cNvSpPr>
            <p:nvPr/>
          </p:nvSpPr>
          <p:spPr bwMode="auto">
            <a:xfrm>
              <a:off x="4539916" y="1152469"/>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28972" name="Rectangle 118"/>
            <p:cNvSpPr>
              <a:spLocks noChangeArrowheads="1"/>
            </p:cNvSpPr>
            <p:nvPr/>
          </p:nvSpPr>
          <p:spPr bwMode="auto">
            <a:xfrm>
              <a:off x="4721726" y="1143000"/>
              <a:ext cx="81436" cy="1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28973" name="Line 119"/>
            <p:cNvSpPr>
              <a:spLocks noChangeShapeType="1"/>
            </p:cNvSpPr>
            <p:nvPr/>
          </p:nvSpPr>
          <p:spPr bwMode="auto">
            <a:xfrm flipH="1">
              <a:off x="4808844" y="281906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4" name="Line 120"/>
            <p:cNvSpPr>
              <a:spLocks noChangeShapeType="1"/>
            </p:cNvSpPr>
            <p:nvPr/>
          </p:nvSpPr>
          <p:spPr bwMode="auto">
            <a:xfrm flipH="1">
              <a:off x="4808844" y="274331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5" name="Line 121"/>
            <p:cNvSpPr>
              <a:spLocks noChangeShapeType="1"/>
            </p:cNvSpPr>
            <p:nvPr/>
          </p:nvSpPr>
          <p:spPr bwMode="auto">
            <a:xfrm flipH="1">
              <a:off x="4808844" y="269028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6" name="Line 122"/>
            <p:cNvSpPr>
              <a:spLocks noChangeShapeType="1"/>
            </p:cNvSpPr>
            <p:nvPr/>
          </p:nvSpPr>
          <p:spPr bwMode="auto">
            <a:xfrm flipH="1">
              <a:off x="4808844" y="264861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7" name="Line 123"/>
            <p:cNvSpPr>
              <a:spLocks noChangeShapeType="1"/>
            </p:cNvSpPr>
            <p:nvPr/>
          </p:nvSpPr>
          <p:spPr bwMode="auto">
            <a:xfrm flipH="1">
              <a:off x="4808844" y="261452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8" name="Line 124"/>
            <p:cNvSpPr>
              <a:spLocks noChangeShapeType="1"/>
            </p:cNvSpPr>
            <p:nvPr/>
          </p:nvSpPr>
          <p:spPr bwMode="auto">
            <a:xfrm flipH="1">
              <a:off x="4808844" y="258612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79" name="Line 125"/>
            <p:cNvSpPr>
              <a:spLocks noChangeShapeType="1"/>
            </p:cNvSpPr>
            <p:nvPr/>
          </p:nvSpPr>
          <p:spPr bwMode="auto">
            <a:xfrm flipH="1">
              <a:off x="4808844" y="256150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0" name="Line 126"/>
            <p:cNvSpPr>
              <a:spLocks noChangeShapeType="1"/>
            </p:cNvSpPr>
            <p:nvPr/>
          </p:nvSpPr>
          <p:spPr bwMode="auto">
            <a:xfrm flipH="1">
              <a:off x="4808844" y="254066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1" name="Line 127"/>
            <p:cNvSpPr>
              <a:spLocks noChangeShapeType="1"/>
            </p:cNvSpPr>
            <p:nvPr/>
          </p:nvSpPr>
          <p:spPr bwMode="auto">
            <a:xfrm flipH="1">
              <a:off x="4808844" y="2519836"/>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2" name="Line 128"/>
            <p:cNvSpPr>
              <a:spLocks noChangeShapeType="1"/>
            </p:cNvSpPr>
            <p:nvPr/>
          </p:nvSpPr>
          <p:spPr bwMode="auto">
            <a:xfrm flipH="1">
              <a:off x="4808844" y="239294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3" name="Line 129"/>
            <p:cNvSpPr>
              <a:spLocks noChangeShapeType="1"/>
            </p:cNvSpPr>
            <p:nvPr/>
          </p:nvSpPr>
          <p:spPr bwMode="auto">
            <a:xfrm flipH="1">
              <a:off x="4808844" y="231529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4" name="Line 130"/>
            <p:cNvSpPr>
              <a:spLocks noChangeShapeType="1"/>
            </p:cNvSpPr>
            <p:nvPr/>
          </p:nvSpPr>
          <p:spPr bwMode="auto">
            <a:xfrm flipH="1">
              <a:off x="4808844" y="226227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5" name="Line 131"/>
            <p:cNvSpPr>
              <a:spLocks noChangeShapeType="1"/>
            </p:cNvSpPr>
            <p:nvPr/>
          </p:nvSpPr>
          <p:spPr bwMode="auto">
            <a:xfrm flipH="1">
              <a:off x="4808844" y="222060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6" name="Line 132"/>
            <p:cNvSpPr>
              <a:spLocks noChangeShapeType="1"/>
            </p:cNvSpPr>
            <p:nvPr/>
          </p:nvSpPr>
          <p:spPr bwMode="auto">
            <a:xfrm flipH="1">
              <a:off x="4808844" y="218841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7" name="Line 133"/>
            <p:cNvSpPr>
              <a:spLocks noChangeShapeType="1"/>
            </p:cNvSpPr>
            <p:nvPr/>
          </p:nvSpPr>
          <p:spPr bwMode="auto">
            <a:xfrm flipH="1">
              <a:off x="4808844" y="216000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8" name="Line 134"/>
            <p:cNvSpPr>
              <a:spLocks noChangeShapeType="1"/>
            </p:cNvSpPr>
            <p:nvPr/>
          </p:nvSpPr>
          <p:spPr bwMode="auto">
            <a:xfrm flipH="1">
              <a:off x="4808844" y="213538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89" name="Line 135"/>
            <p:cNvSpPr>
              <a:spLocks noChangeShapeType="1"/>
            </p:cNvSpPr>
            <p:nvPr/>
          </p:nvSpPr>
          <p:spPr bwMode="auto">
            <a:xfrm flipH="1">
              <a:off x="4808844" y="211265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0" name="Line 136"/>
            <p:cNvSpPr>
              <a:spLocks noChangeShapeType="1"/>
            </p:cNvSpPr>
            <p:nvPr/>
          </p:nvSpPr>
          <p:spPr bwMode="auto">
            <a:xfrm flipH="1">
              <a:off x="4808844" y="2093718"/>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1" name="Line 137"/>
            <p:cNvSpPr>
              <a:spLocks noChangeShapeType="1"/>
            </p:cNvSpPr>
            <p:nvPr/>
          </p:nvSpPr>
          <p:spPr bwMode="auto">
            <a:xfrm flipH="1">
              <a:off x="4808844" y="196682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2" name="Line 138"/>
            <p:cNvSpPr>
              <a:spLocks noChangeShapeType="1"/>
            </p:cNvSpPr>
            <p:nvPr/>
          </p:nvSpPr>
          <p:spPr bwMode="auto">
            <a:xfrm flipH="1">
              <a:off x="4808844" y="1891075"/>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3" name="Line 139"/>
            <p:cNvSpPr>
              <a:spLocks noChangeShapeType="1"/>
            </p:cNvSpPr>
            <p:nvPr/>
          </p:nvSpPr>
          <p:spPr bwMode="auto">
            <a:xfrm flipH="1">
              <a:off x="4808844" y="183615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4" name="Line 140"/>
            <p:cNvSpPr>
              <a:spLocks noChangeShapeType="1"/>
            </p:cNvSpPr>
            <p:nvPr/>
          </p:nvSpPr>
          <p:spPr bwMode="auto">
            <a:xfrm flipH="1">
              <a:off x="4808844" y="179448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5" name="Line 141"/>
            <p:cNvSpPr>
              <a:spLocks noChangeShapeType="1"/>
            </p:cNvSpPr>
            <p:nvPr/>
          </p:nvSpPr>
          <p:spPr bwMode="auto">
            <a:xfrm flipH="1">
              <a:off x="4808844" y="176229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6" name="Line 142"/>
            <p:cNvSpPr>
              <a:spLocks noChangeShapeType="1"/>
            </p:cNvSpPr>
            <p:nvPr/>
          </p:nvSpPr>
          <p:spPr bwMode="auto">
            <a:xfrm flipH="1">
              <a:off x="4808844" y="1731991"/>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7" name="Line 143"/>
            <p:cNvSpPr>
              <a:spLocks noChangeShapeType="1"/>
            </p:cNvSpPr>
            <p:nvPr/>
          </p:nvSpPr>
          <p:spPr bwMode="auto">
            <a:xfrm flipH="1">
              <a:off x="4808844" y="170926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8" name="Line 144"/>
            <p:cNvSpPr>
              <a:spLocks noChangeShapeType="1"/>
            </p:cNvSpPr>
            <p:nvPr/>
          </p:nvSpPr>
          <p:spPr bwMode="auto">
            <a:xfrm flipH="1">
              <a:off x="4808844" y="1686538"/>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99" name="Line 145"/>
            <p:cNvSpPr>
              <a:spLocks noChangeShapeType="1"/>
            </p:cNvSpPr>
            <p:nvPr/>
          </p:nvSpPr>
          <p:spPr bwMode="auto">
            <a:xfrm flipH="1">
              <a:off x="4808844" y="1667599"/>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0" name="Line 146"/>
            <p:cNvSpPr>
              <a:spLocks noChangeShapeType="1"/>
            </p:cNvSpPr>
            <p:nvPr/>
          </p:nvSpPr>
          <p:spPr bwMode="auto">
            <a:xfrm flipH="1">
              <a:off x="4808844" y="1538817"/>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1" name="Line 147"/>
            <p:cNvSpPr>
              <a:spLocks noChangeShapeType="1"/>
            </p:cNvSpPr>
            <p:nvPr/>
          </p:nvSpPr>
          <p:spPr bwMode="auto">
            <a:xfrm flipH="1">
              <a:off x="4808844" y="1464956"/>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2" name="Line 148"/>
            <p:cNvSpPr>
              <a:spLocks noChangeShapeType="1"/>
            </p:cNvSpPr>
            <p:nvPr/>
          </p:nvSpPr>
          <p:spPr bwMode="auto">
            <a:xfrm flipH="1">
              <a:off x="4808844" y="1410034"/>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3" name="Line 149"/>
            <p:cNvSpPr>
              <a:spLocks noChangeShapeType="1"/>
            </p:cNvSpPr>
            <p:nvPr/>
          </p:nvSpPr>
          <p:spPr bwMode="auto">
            <a:xfrm flipH="1">
              <a:off x="4808844" y="1370263"/>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4" name="Line 150"/>
            <p:cNvSpPr>
              <a:spLocks noChangeShapeType="1"/>
            </p:cNvSpPr>
            <p:nvPr/>
          </p:nvSpPr>
          <p:spPr bwMode="auto">
            <a:xfrm flipH="1">
              <a:off x="4808844" y="1334280"/>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5" name="Line 151"/>
            <p:cNvSpPr>
              <a:spLocks noChangeShapeType="1"/>
            </p:cNvSpPr>
            <p:nvPr/>
          </p:nvSpPr>
          <p:spPr bwMode="auto">
            <a:xfrm flipH="1">
              <a:off x="4808844" y="130587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6" name="Line 152"/>
            <p:cNvSpPr>
              <a:spLocks noChangeShapeType="1"/>
            </p:cNvSpPr>
            <p:nvPr/>
          </p:nvSpPr>
          <p:spPr bwMode="auto">
            <a:xfrm flipH="1">
              <a:off x="4808844" y="1281252"/>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7" name="Line 153"/>
            <p:cNvSpPr>
              <a:spLocks noChangeShapeType="1"/>
            </p:cNvSpPr>
            <p:nvPr/>
          </p:nvSpPr>
          <p:spPr bwMode="auto">
            <a:xfrm flipH="1">
              <a:off x="4808844" y="1260419"/>
              <a:ext cx="3598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8" name="Line 154"/>
            <p:cNvSpPr>
              <a:spLocks noChangeShapeType="1"/>
            </p:cNvSpPr>
            <p:nvPr/>
          </p:nvSpPr>
          <p:spPr bwMode="auto">
            <a:xfrm flipH="1">
              <a:off x="4808844" y="1239587"/>
              <a:ext cx="70073"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09" name="Line 155"/>
            <p:cNvSpPr>
              <a:spLocks noChangeShapeType="1"/>
            </p:cNvSpPr>
            <p:nvPr/>
          </p:nvSpPr>
          <p:spPr bwMode="auto">
            <a:xfrm flipV="1">
              <a:off x="8797312" y="1165726"/>
              <a:ext cx="1894" cy="23370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0" name="Line 156"/>
            <p:cNvSpPr>
              <a:spLocks noChangeShapeType="1"/>
            </p:cNvSpPr>
            <p:nvPr/>
          </p:nvSpPr>
          <p:spPr bwMode="auto">
            <a:xfrm>
              <a:off x="8763223" y="350275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1" name="Line 157"/>
            <p:cNvSpPr>
              <a:spLocks noChangeShapeType="1"/>
            </p:cNvSpPr>
            <p:nvPr/>
          </p:nvSpPr>
          <p:spPr bwMode="auto">
            <a:xfrm>
              <a:off x="8763223" y="346866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2" name="Line 158"/>
            <p:cNvSpPr>
              <a:spLocks noChangeShapeType="1"/>
            </p:cNvSpPr>
            <p:nvPr/>
          </p:nvSpPr>
          <p:spPr bwMode="auto">
            <a:xfrm>
              <a:off x="8763223" y="344025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3" name="Line 159"/>
            <p:cNvSpPr>
              <a:spLocks noChangeShapeType="1"/>
            </p:cNvSpPr>
            <p:nvPr/>
          </p:nvSpPr>
          <p:spPr bwMode="auto">
            <a:xfrm>
              <a:off x="8763223" y="341563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4" name="Line 160"/>
            <p:cNvSpPr>
              <a:spLocks noChangeShapeType="1"/>
            </p:cNvSpPr>
            <p:nvPr/>
          </p:nvSpPr>
          <p:spPr bwMode="auto">
            <a:xfrm>
              <a:off x="8763223" y="339480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5" name="Line 161"/>
            <p:cNvSpPr>
              <a:spLocks noChangeShapeType="1"/>
            </p:cNvSpPr>
            <p:nvPr/>
          </p:nvSpPr>
          <p:spPr bwMode="auto">
            <a:xfrm>
              <a:off x="8725345" y="3373967"/>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6" name="Line 162"/>
            <p:cNvSpPr>
              <a:spLocks noChangeShapeType="1"/>
            </p:cNvSpPr>
            <p:nvPr/>
          </p:nvSpPr>
          <p:spPr bwMode="auto">
            <a:xfrm>
              <a:off x="8763223" y="3245185"/>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7" name="Line 163"/>
            <p:cNvSpPr>
              <a:spLocks noChangeShapeType="1"/>
            </p:cNvSpPr>
            <p:nvPr/>
          </p:nvSpPr>
          <p:spPr bwMode="auto">
            <a:xfrm>
              <a:off x="8763223" y="316943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8" name="Line 164"/>
            <p:cNvSpPr>
              <a:spLocks noChangeShapeType="1"/>
            </p:cNvSpPr>
            <p:nvPr/>
          </p:nvSpPr>
          <p:spPr bwMode="auto">
            <a:xfrm>
              <a:off x="8763223" y="311640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19" name="Line 165"/>
            <p:cNvSpPr>
              <a:spLocks noChangeShapeType="1"/>
            </p:cNvSpPr>
            <p:nvPr/>
          </p:nvSpPr>
          <p:spPr bwMode="auto">
            <a:xfrm>
              <a:off x="8763223" y="307473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0" name="Line 166"/>
            <p:cNvSpPr>
              <a:spLocks noChangeShapeType="1"/>
            </p:cNvSpPr>
            <p:nvPr/>
          </p:nvSpPr>
          <p:spPr bwMode="auto">
            <a:xfrm>
              <a:off x="8763223" y="304254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1" name="Line 167"/>
            <p:cNvSpPr>
              <a:spLocks noChangeShapeType="1"/>
            </p:cNvSpPr>
            <p:nvPr/>
          </p:nvSpPr>
          <p:spPr bwMode="auto">
            <a:xfrm>
              <a:off x="8763223" y="301413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2" name="Line 168"/>
            <p:cNvSpPr>
              <a:spLocks noChangeShapeType="1"/>
            </p:cNvSpPr>
            <p:nvPr/>
          </p:nvSpPr>
          <p:spPr bwMode="auto">
            <a:xfrm>
              <a:off x="8763223" y="298951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3" name="Line 169"/>
            <p:cNvSpPr>
              <a:spLocks noChangeShapeType="1"/>
            </p:cNvSpPr>
            <p:nvPr/>
          </p:nvSpPr>
          <p:spPr bwMode="auto">
            <a:xfrm>
              <a:off x="8763223" y="296678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4" name="Line 170"/>
            <p:cNvSpPr>
              <a:spLocks noChangeShapeType="1"/>
            </p:cNvSpPr>
            <p:nvPr/>
          </p:nvSpPr>
          <p:spPr bwMode="auto">
            <a:xfrm>
              <a:off x="8725345" y="2947849"/>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5" name="Line 171"/>
            <p:cNvSpPr>
              <a:spLocks noChangeShapeType="1"/>
            </p:cNvSpPr>
            <p:nvPr/>
          </p:nvSpPr>
          <p:spPr bwMode="auto">
            <a:xfrm>
              <a:off x="8763223" y="281906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6" name="Line 172"/>
            <p:cNvSpPr>
              <a:spLocks noChangeShapeType="1"/>
            </p:cNvSpPr>
            <p:nvPr/>
          </p:nvSpPr>
          <p:spPr bwMode="auto">
            <a:xfrm>
              <a:off x="8763223" y="274331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7" name="Line 173"/>
            <p:cNvSpPr>
              <a:spLocks noChangeShapeType="1"/>
            </p:cNvSpPr>
            <p:nvPr/>
          </p:nvSpPr>
          <p:spPr bwMode="auto">
            <a:xfrm>
              <a:off x="8763223" y="269028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8" name="Line 174"/>
            <p:cNvSpPr>
              <a:spLocks noChangeShapeType="1"/>
            </p:cNvSpPr>
            <p:nvPr/>
          </p:nvSpPr>
          <p:spPr bwMode="auto">
            <a:xfrm>
              <a:off x="8763223" y="264861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29" name="Line 175"/>
            <p:cNvSpPr>
              <a:spLocks noChangeShapeType="1"/>
            </p:cNvSpPr>
            <p:nvPr/>
          </p:nvSpPr>
          <p:spPr bwMode="auto">
            <a:xfrm>
              <a:off x="8763223" y="261452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0" name="Line 176"/>
            <p:cNvSpPr>
              <a:spLocks noChangeShapeType="1"/>
            </p:cNvSpPr>
            <p:nvPr/>
          </p:nvSpPr>
          <p:spPr bwMode="auto">
            <a:xfrm>
              <a:off x="8763223" y="258612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1" name="Line 177"/>
            <p:cNvSpPr>
              <a:spLocks noChangeShapeType="1"/>
            </p:cNvSpPr>
            <p:nvPr/>
          </p:nvSpPr>
          <p:spPr bwMode="auto">
            <a:xfrm>
              <a:off x="8763223" y="256150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2" name="Line 178"/>
            <p:cNvSpPr>
              <a:spLocks noChangeShapeType="1"/>
            </p:cNvSpPr>
            <p:nvPr/>
          </p:nvSpPr>
          <p:spPr bwMode="auto">
            <a:xfrm>
              <a:off x="8763223" y="254066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3" name="Line 179"/>
            <p:cNvSpPr>
              <a:spLocks noChangeShapeType="1"/>
            </p:cNvSpPr>
            <p:nvPr/>
          </p:nvSpPr>
          <p:spPr bwMode="auto">
            <a:xfrm>
              <a:off x="8725345" y="2519836"/>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4" name="Line 180"/>
            <p:cNvSpPr>
              <a:spLocks noChangeShapeType="1"/>
            </p:cNvSpPr>
            <p:nvPr/>
          </p:nvSpPr>
          <p:spPr bwMode="auto">
            <a:xfrm>
              <a:off x="8763223" y="239294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5" name="Line 181"/>
            <p:cNvSpPr>
              <a:spLocks noChangeShapeType="1"/>
            </p:cNvSpPr>
            <p:nvPr/>
          </p:nvSpPr>
          <p:spPr bwMode="auto">
            <a:xfrm>
              <a:off x="8763223" y="231529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6" name="Line 182"/>
            <p:cNvSpPr>
              <a:spLocks noChangeShapeType="1"/>
            </p:cNvSpPr>
            <p:nvPr/>
          </p:nvSpPr>
          <p:spPr bwMode="auto">
            <a:xfrm>
              <a:off x="8763223" y="226227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7" name="Line 183"/>
            <p:cNvSpPr>
              <a:spLocks noChangeShapeType="1"/>
            </p:cNvSpPr>
            <p:nvPr/>
          </p:nvSpPr>
          <p:spPr bwMode="auto">
            <a:xfrm>
              <a:off x="8763223" y="222060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8" name="Line 184"/>
            <p:cNvSpPr>
              <a:spLocks noChangeShapeType="1"/>
            </p:cNvSpPr>
            <p:nvPr/>
          </p:nvSpPr>
          <p:spPr bwMode="auto">
            <a:xfrm>
              <a:off x="8763223" y="218841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39" name="Line 185"/>
            <p:cNvSpPr>
              <a:spLocks noChangeShapeType="1"/>
            </p:cNvSpPr>
            <p:nvPr/>
          </p:nvSpPr>
          <p:spPr bwMode="auto">
            <a:xfrm>
              <a:off x="8763223" y="216000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0" name="Line 186"/>
            <p:cNvSpPr>
              <a:spLocks noChangeShapeType="1"/>
            </p:cNvSpPr>
            <p:nvPr/>
          </p:nvSpPr>
          <p:spPr bwMode="auto">
            <a:xfrm>
              <a:off x="8763223" y="213538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1" name="Line 187"/>
            <p:cNvSpPr>
              <a:spLocks noChangeShapeType="1"/>
            </p:cNvSpPr>
            <p:nvPr/>
          </p:nvSpPr>
          <p:spPr bwMode="auto">
            <a:xfrm>
              <a:off x="8763223" y="211265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2" name="Line 188"/>
            <p:cNvSpPr>
              <a:spLocks noChangeShapeType="1"/>
            </p:cNvSpPr>
            <p:nvPr/>
          </p:nvSpPr>
          <p:spPr bwMode="auto">
            <a:xfrm>
              <a:off x="8725345" y="2093718"/>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3" name="Line 189"/>
            <p:cNvSpPr>
              <a:spLocks noChangeShapeType="1"/>
            </p:cNvSpPr>
            <p:nvPr/>
          </p:nvSpPr>
          <p:spPr bwMode="auto">
            <a:xfrm>
              <a:off x="8763223" y="1966829"/>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4" name="Line 190"/>
            <p:cNvSpPr>
              <a:spLocks noChangeShapeType="1"/>
            </p:cNvSpPr>
            <p:nvPr/>
          </p:nvSpPr>
          <p:spPr bwMode="auto">
            <a:xfrm>
              <a:off x="8763223" y="1891075"/>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5" name="Line 191"/>
            <p:cNvSpPr>
              <a:spLocks noChangeShapeType="1"/>
            </p:cNvSpPr>
            <p:nvPr/>
          </p:nvSpPr>
          <p:spPr bwMode="auto">
            <a:xfrm>
              <a:off x="8763223" y="183615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6" name="Line 192"/>
            <p:cNvSpPr>
              <a:spLocks noChangeShapeType="1"/>
            </p:cNvSpPr>
            <p:nvPr/>
          </p:nvSpPr>
          <p:spPr bwMode="auto">
            <a:xfrm>
              <a:off x="8763223" y="179448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7" name="Line 193"/>
            <p:cNvSpPr>
              <a:spLocks noChangeShapeType="1"/>
            </p:cNvSpPr>
            <p:nvPr/>
          </p:nvSpPr>
          <p:spPr bwMode="auto">
            <a:xfrm>
              <a:off x="8763223" y="176229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8" name="Line 194"/>
            <p:cNvSpPr>
              <a:spLocks noChangeShapeType="1"/>
            </p:cNvSpPr>
            <p:nvPr/>
          </p:nvSpPr>
          <p:spPr bwMode="auto">
            <a:xfrm>
              <a:off x="8763223" y="1731991"/>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49" name="Line 195"/>
            <p:cNvSpPr>
              <a:spLocks noChangeShapeType="1"/>
            </p:cNvSpPr>
            <p:nvPr/>
          </p:nvSpPr>
          <p:spPr bwMode="auto">
            <a:xfrm>
              <a:off x="8763223" y="170926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0" name="Line 196"/>
            <p:cNvSpPr>
              <a:spLocks noChangeShapeType="1"/>
            </p:cNvSpPr>
            <p:nvPr/>
          </p:nvSpPr>
          <p:spPr bwMode="auto">
            <a:xfrm>
              <a:off x="8763223" y="1686538"/>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1" name="Line 197"/>
            <p:cNvSpPr>
              <a:spLocks noChangeShapeType="1"/>
            </p:cNvSpPr>
            <p:nvPr/>
          </p:nvSpPr>
          <p:spPr bwMode="auto">
            <a:xfrm>
              <a:off x="8725345" y="1667599"/>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2" name="Line 198"/>
            <p:cNvSpPr>
              <a:spLocks noChangeShapeType="1"/>
            </p:cNvSpPr>
            <p:nvPr/>
          </p:nvSpPr>
          <p:spPr bwMode="auto">
            <a:xfrm>
              <a:off x="8763223" y="1538817"/>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3" name="Line 199"/>
            <p:cNvSpPr>
              <a:spLocks noChangeShapeType="1"/>
            </p:cNvSpPr>
            <p:nvPr/>
          </p:nvSpPr>
          <p:spPr bwMode="auto">
            <a:xfrm>
              <a:off x="8763223" y="1464956"/>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4" name="Line 200"/>
            <p:cNvSpPr>
              <a:spLocks noChangeShapeType="1"/>
            </p:cNvSpPr>
            <p:nvPr/>
          </p:nvSpPr>
          <p:spPr bwMode="auto">
            <a:xfrm>
              <a:off x="8763223" y="1410034"/>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5" name="Line 201"/>
            <p:cNvSpPr>
              <a:spLocks noChangeShapeType="1"/>
            </p:cNvSpPr>
            <p:nvPr/>
          </p:nvSpPr>
          <p:spPr bwMode="auto">
            <a:xfrm>
              <a:off x="8763223" y="1370263"/>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6" name="Line 202"/>
            <p:cNvSpPr>
              <a:spLocks noChangeShapeType="1"/>
            </p:cNvSpPr>
            <p:nvPr/>
          </p:nvSpPr>
          <p:spPr bwMode="auto">
            <a:xfrm>
              <a:off x="8763223" y="133428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7" name="Line 203"/>
            <p:cNvSpPr>
              <a:spLocks noChangeShapeType="1"/>
            </p:cNvSpPr>
            <p:nvPr/>
          </p:nvSpPr>
          <p:spPr bwMode="auto">
            <a:xfrm>
              <a:off x="8763223" y="130587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8" name="Line 205"/>
            <p:cNvSpPr>
              <a:spLocks noChangeShapeType="1"/>
            </p:cNvSpPr>
            <p:nvPr/>
          </p:nvSpPr>
          <p:spPr bwMode="auto">
            <a:xfrm>
              <a:off x="8763223" y="1281252"/>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59" name="Line 206"/>
            <p:cNvSpPr>
              <a:spLocks noChangeShapeType="1"/>
            </p:cNvSpPr>
            <p:nvPr/>
          </p:nvSpPr>
          <p:spPr bwMode="auto">
            <a:xfrm>
              <a:off x="8763223" y="1260420"/>
              <a:ext cx="34089"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60" name="Line 207"/>
            <p:cNvSpPr>
              <a:spLocks noChangeShapeType="1"/>
            </p:cNvSpPr>
            <p:nvPr/>
          </p:nvSpPr>
          <p:spPr bwMode="auto">
            <a:xfrm>
              <a:off x="8725346" y="1239587"/>
              <a:ext cx="71967" cy="189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61" name="Freeform 208"/>
            <p:cNvSpPr>
              <a:spLocks noEditPoints="1"/>
            </p:cNvSpPr>
            <p:nvPr/>
          </p:nvSpPr>
          <p:spPr bwMode="auto">
            <a:xfrm>
              <a:off x="4808844" y="1283146"/>
              <a:ext cx="3988468" cy="2225285"/>
            </a:xfrm>
            <a:custGeom>
              <a:avLst/>
              <a:gdLst>
                <a:gd name="T0" fmla="*/ 195 w 14743"/>
                <a:gd name="T1" fmla="*/ 5392 h 8223"/>
                <a:gd name="T2" fmla="*/ 471 w 14743"/>
                <a:gd name="T3" fmla="*/ 5416 h 8223"/>
                <a:gd name="T4" fmla="*/ 642 w 14743"/>
                <a:gd name="T5" fmla="*/ 5286 h 8223"/>
                <a:gd name="T6" fmla="*/ 919 w 14743"/>
                <a:gd name="T7" fmla="*/ 5213 h 8223"/>
                <a:gd name="T8" fmla="*/ 894 w 14743"/>
                <a:gd name="T9" fmla="*/ 5229 h 8223"/>
                <a:gd name="T10" fmla="*/ 1341 w 14743"/>
                <a:gd name="T11" fmla="*/ 4920 h 8223"/>
                <a:gd name="T12" fmla="*/ 1341 w 14743"/>
                <a:gd name="T13" fmla="*/ 4814 h 8223"/>
                <a:gd name="T14" fmla="*/ 1764 w 14743"/>
                <a:gd name="T15" fmla="*/ 4717 h 8223"/>
                <a:gd name="T16" fmla="*/ 2260 w 14743"/>
                <a:gd name="T17" fmla="*/ 4522 h 8223"/>
                <a:gd name="T18" fmla="*/ 2478 w 14743"/>
                <a:gd name="T19" fmla="*/ 4522 h 8223"/>
                <a:gd name="T20" fmla="*/ 2707 w 14743"/>
                <a:gd name="T21" fmla="*/ 4449 h 8223"/>
                <a:gd name="T22" fmla="*/ 2682 w 14743"/>
                <a:gd name="T23" fmla="*/ 4424 h 8223"/>
                <a:gd name="T24" fmla="*/ 2901 w 14743"/>
                <a:gd name="T25" fmla="*/ 4481 h 8223"/>
                <a:gd name="T26" fmla="*/ 3130 w 14743"/>
                <a:gd name="T27" fmla="*/ 4384 h 8223"/>
                <a:gd name="T28" fmla="*/ 3324 w 14743"/>
                <a:gd name="T29" fmla="*/ 4408 h 8223"/>
                <a:gd name="T30" fmla="*/ 3600 w 14743"/>
                <a:gd name="T31" fmla="*/ 4376 h 8223"/>
                <a:gd name="T32" fmla="*/ 3795 w 14743"/>
                <a:gd name="T33" fmla="*/ 4376 h 8223"/>
                <a:gd name="T34" fmla="*/ 4242 w 14743"/>
                <a:gd name="T35" fmla="*/ 4213 h 8223"/>
                <a:gd name="T36" fmla="*/ 4470 w 14743"/>
                <a:gd name="T37" fmla="*/ 4295 h 8223"/>
                <a:gd name="T38" fmla="*/ 4470 w 14743"/>
                <a:gd name="T39" fmla="*/ 4335 h 8223"/>
                <a:gd name="T40" fmla="*/ 4665 w 14743"/>
                <a:gd name="T41" fmla="*/ 4172 h 8223"/>
                <a:gd name="T42" fmla="*/ 4885 w 14743"/>
                <a:gd name="T43" fmla="*/ 4197 h 8223"/>
                <a:gd name="T44" fmla="*/ 5161 w 14743"/>
                <a:gd name="T45" fmla="*/ 4204 h 8223"/>
                <a:gd name="T46" fmla="*/ 5381 w 14743"/>
                <a:gd name="T47" fmla="*/ 4213 h 8223"/>
                <a:gd name="T48" fmla="*/ 5356 w 14743"/>
                <a:gd name="T49" fmla="*/ 4261 h 8223"/>
                <a:gd name="T50" fmla="*/ 5803 w 14743"/>
                <a:gd name="T51" fmla="*/ 4278 h 8223"/>
                <a:gd name="T52" fmla="*/ 5803 w 14743"/>
                <a:gd name="T53" fmla="*/ 4197 h 8223"/>
                <a:gd name="T54" fmla="*/ 6031 w 14743"/>
                <a:gd name="T55" fmla="*/ 4367 h 8223"/>
                <a:gd name="T56" fmla="*/ 6274 w 14743"/>
                <a:gd name="T57" fmla="*/ 4270 h 8223"/>
                <a:gd name="T58" fmla="*/ 6478 w 14743"/>
                <a:gd name="T59" fmla="*/ 4246 h 8223"/>
                <a:gd name="T60" fmla="*/ 6721 w 14743"/>
                <a:gd name="T61" fmla="*/ 4270 h 8223"/>
                <a:gd name="T62" fmla="*/ 6696 w 14743"/>
                <a:gd name="T63" fmla="*/ 4352 h 8223"/>
                <a:gd name="T64" fmla="*/ 6925 w 14743"/>
                <a:gd name="T65" fmla="*/ 4327 h 8223"/>
                <a:gd name="T66" fmla="*/ 7144 w 14743"/>
                <a:gd name="T67" fmla="*/ 4302 h 8223"/>
                <a:gd name="T68" fmla="*/ 7396 w 14743"/>
                <a:gd name="T69" fmla="*/ 4327 h 8223"/>
                <a:gd name="T70" fmla="*/ 7566 w 14743"/>
                <a:gd name="T71" fmla="*/ 4343 h 8223"/>
                <a:gd name="T72" fmla="*/ 7818 w 14743"/>
                <a:gd name="T73" fmla="*/ 4343 h 8223"/>
                <a:gd name="T74" fmla="*/ 8038 w 14743"/>
                <a:gd name="T75" fmla="*/ 4302 h 8223"/>
                <a:gd name="T76" fmla="*/ 8265 w 14743"/>
                <a:gd name="T77" fmla="*/ 4400 h 8223"/>
                <a:gd name="T78" fmla="*/ 8265 w 14743"/>
                <a:gd name="T79" fmla="*/ 4547 h 8223"/>
                <a:gd name="T80" fmla="*/ 8460 w 14743"/>
                <a:gd name="T81" fmla="*/ 4343 h 8223"/>
                <a:gd name="T82" fmla="*/ 8688 w 14743"/>
                <a:gd name="T83" fmla="*/ 4367 h 8223"/>
                <a:gd name="T84" fmla="*/ 8907 w 14743"/>
                <a:gd name="T85" fmla="*/ 4522 h 8223"/>
                <a:gd name="T86" fmla="*/ 9184 w 14743"/>
                <a:gd name="T87" fmla="*/ 4392 h 8223"/>
                <a:gd name="T88" fmla="*/ 9159 w 14743"/>
                <a:gd name="T89" fmla="*/ 4449 h 8223"/>
                <a:gd name="T90" fmla="*/ 9607 w 14743"/>
                <a:gd name="T91" fmla="*/ 4473 h 8223"/>
                <a:gd name="T92" fmla="*/ 9607 w 14743"/>
                <a:gd name="T93" fmla="*/ 4424 h 8223"/>
                <a:gd name="T94" fmla="*/ 9826 w 14743"/>
                <a:gd name="T95" fmla="*/ 4505 h 8223"/>
                <a:gd name="T96" fmla="*/ 10078 w 14743"/>
                <a:gd name="T97" fmla="*/ 4441 h 8223"/>
                <a:gd name="T98" fmla="*/ 10273 w 14743"/>
                <a:gd name="T99" fmla="*/ 4416 h 8223"/>
                <a:gd name="T100" fmla="*/ 10525 w 14743"/>
                <a:gd name="T101" fmla="*/ 4571 h 8223"/>
                <a:gd name="T102" fmla="*/ 10501 w 14743"/>
                <a:gd name="T103" fmla="*/ 4498 h 8223"/>
                <a:gd name="T104" fmla="*/ 10719 w 14743"/>
                <a:gd name="T105" fmla="*/ 4327 h 8223"/>
                <a:gd name="T106" fmla="*/ 10923 w 14743"/>
                <a:gd name="T107" fmla="*/ 4449 h 8223"/>
                <a:gd name="T108" fmla="*/ 11191 w 14743"/>
                <a:gd name="T109" fmla="*/ 4449 h 8223"/>
                <a:gd name="T110" fmla="*/ 11418 w 14743"/>
                <a:gd name="T111" fmla="*/ 4514 h 8223"/>
                <a:gd name="T112" fmla="*/ 11614 w 14743"/>
                <a:gd name="T113" fmla="*/ 4514 h 8223"/>
                <a:gd name="T114" fmla="*/ 11866 w 14743"/>
                <a:gd name="T115" fmla="*/ 4619 h 8223"/>
                <a:gd name="T116" fmla="*/ 12061 w 14743"/>
                <a:gd name="T117" fmla="*/ 4554 h 8223"/>
                <a:gd name="T118" fmla="*/ 12036 w 14743"/>
                <a:gd name="T119" fmla="*/ 4295 h 8223"/>
                <a:gd name="T120" fmla="*/ 12264 w 14743"/>
                <a:gd name="T121" fmla="*/ 2350 h 8223"/>
                <a:gd name="T122" fmla="*/ 12532 w 14743"/>
                <a:gd name="T123" fmla="*/ 2375 h 8223"/>
                <a:gd name="T124" fmla="*/ 12760 w 14743"/>
                <a:gd name="T125" fmla="*/ 25 h 8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743"/>
                <a:gd name="T190" fmla="*/ 0 h 8223"/>
                <a:gd name="T191" fmla="*/ 14743 w 14743"/>
                <a:gd name="T192" fmla="*/ 8223 h 8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743" h="8223">
                  <a:moveTo>
                    <a:pt x="0" y="5945"/>
                  </a:moveTo>
                  <a:lnTo>
                    <a:pt x="219" y="5945"/>
                  </a:lnTo>
                  <a:lnTo>
                    <a:pt x="219" y="5994"/>
                  </a:lnTo>
                  <a:lnTo>
                    <a:pt x="0" y="5994"/>
                  </a:lnTo>
                  <a:lnTo>
                    <a:pt x="0" y="5945"/>
                  </a:lnTo>
                  <a:close/>
                  <a:moveTo>
                    <a:pt x="244" y="5969"/>
                  </a:moveTo>
                  <a:lnTo>
                    <a:pt x="244" y="5994"/>
                  </a:lnTo>
                  <a:lnTo>
                    <a:pt x="219" y="5994"/>
                  </a:lnTo>
                  <a:lnTo>
                    <a:pt x="219" y="5969"/>
                  </a:lnTo>
                  <a:lnTo>
                    <a:pt x="244" y="5969"/>
                  </a:lnTo>
                  <a:close/>
                  <a:moveTo>
                    <a:pt x="195" y="5969"/>
                  </a:moveTo>
                  <a:lnTo>
                    <a:pt x="195" y="5416"/>
                  </a:lnTo>
                  <a:lnTo>
                    <a:pt x="244" y="5416"/>
                  </a:lnTo>
                  <a:lnTo>
                    <a:pt x="244" y="5969"/>
                  </a:lnTo>
                  <a:lnTo>
                    <a:pt x="195" y="5969"/>
                  </a:lnTo>
                  <a:close/>
                  <a:moveTo>
                    <a:pt x="195" y="5416"/>
                  </a:moveTo>
                  <a:lnTo>
                    <a:pt x="195" y="5392"/>
                  </a:lnTo>
                  <a:lnTo>
                    <a:pt x="219" y="5392"/>
                  </a:lnTo>
                  <a:lnTo>
                    <a:pt x="219" y="5416"/>
                  </a:lnTo>
                  <a:lnTo>
                    <a:pt x="195" y="5416"/>
                  </a:lnTo>
                  <a:close/>
                  <a:moveTo>
                    <a:pt x="219" y="5392"/>
                  </a:moveTo>
                  <a:lnTo>
                    <a:pt x="447" y="5392"/>
                  </a:lnTo>
                  <a:lnTo>
                    <a:pt x="447" y="5441"/>
                  </a:lnTo>
                  <a:lnTo>
                    <a:pt x="219" y="5441"/>
                  </a:lnTo>
                  <a:lnTo>
                    <a:pt x="219" y="5392"/>
                  </a:lnTo>
                  <a:close/>
                  <a:moveTo>
                    <a:pt x="471" y="5416"/>
                  </a:moveTo>
                  <a:lnTo>
                    <a:pt x="471" y="5441"/>
                  </a:lnTo>
                  <a:lnTo>
                    <a:pt x="447" y="5441"/>
                  </a:lnTo>
                  <a:lnTo>
                    <a:pt x="447" y="5416"/>
                  </a:lnTo>
                  <a:lnTo>
                    <a:pt x="471" y="5416"/>
                  </a:lnTo>
                  <a:close/>
                  <a:moveTo>
                    <a:pt x="422" y="5416"/>
                  </a:moveTo>
                  <a:lnTo>
                    <a:pt x="422" y="5286"/>
                  </a:lnTo>
                  <a:lnTo>
                    <a:pt x="471" y="5286"/>
                  </a:lnTo>
                  <a:lnTo>
                    <a:pt x="471" y="5416"/>
                  </a:lnTo>
                  <a:lnTo>
                    <a:pt x="422" y="5416"/>
                  </a:lnTo>
                  <a:close/>
                  <a:moveTo>
                    <a:pt x="422" y="5286"/>
                  </a:moveTo>
                  <a:lnTo>
                    <a:pt x="422" y="5262"/>
                  </a:lnTo>
                  <a:lnTo>
                    <a:pt x="447" y="5262"/>
                  </a:lnTo>
                  <a:lnTo>
                    <a:pt x="447" y="5286"/>
                  </a:lnTo>
                  <a:lnTo>
                    <a:pt x="422" y="5286"/>
                  </a:lnTo>
                  <a:close/>
                  <a:moveTo>
                    <a:pt x="447" y="5262"/>
                  </a:moveTo>
                  <a:lnTo>
                    <a:pt x="667" y="5262"/>
                  </a:lnTo>
                  <a:lnTo>
                    <a:pt x="667" y="5310"/>
                  </a:lnTo>
                  <a:lnTo>
                    <a:pt x="447" y="5310"/>
                  </a:lnTo>
                  <a:lnTo>
                    <a:pt x="447" y="5262"/>
                  </a:lnTo>
                  <a:close/>
                  <a:moveTo>
                    <a:pt x="691" y="5286"/>
                  </a:moveTo>
                  <a:lnTo>
                    <a:pt x="691" y="5310"/>
                  </a:lnTo>
                  <a:lnTo>
                    <a:pt x="667" y="5310"/>
                  </a:lnTo>
                  <a:lnTo>
                    <a:pt x="667" y="5286"/>
                  </a:lnTo>
                  <a:lnTo>
                    <a:pt x="691" y="5286"/>
                  </a:lnTo>
                  <a:close/>
                  <a:moveTo>
                    <a:pt x="642" y="5286"/>
                  </a:moveTo>
                  <a:lnTo>
                    <a:pt x="642" y="5213"/>
                  </a:lnTo>
                  <a:lnTo>
                    <a:pt x="691" y="5213"/>
                  </a:lnTo>
                  <a:lnTo>
                    <a:pt x="691" y="5286"/>
                  </a:lnTo>
                  <a:lnTo>
                    <a:pt x="642" y="5286"/>
                  </a:lnTo>
                  <a:close/>
                  <a:moveTo>
                    <a:pt x="642" y="5213"/>
                  </a:moveTo>
                  <a:lnTo>
                    <a:pt x="642" y="5189"/>
                  </a:lnTo>
                  <a:lnTo>
                    <a:pt x="667" y="5189"/>
                  </a:lnTo>
                  <a:lnTo>
                    <a:pt x="667" y="5213"/>
                  </a:lnTo>
                  <a:lnTo>
                    <a:pt x="642" y="5213"/>
                  </a:lnTo>
                  <a:close/>
                  <a:moveTo>
                    <a:pt x="667" y="5189"/>
                  </a:moveTo>
                  <a:lnTo>
                    <a:pt x="894" y="5189"/>
                  </a:lnTo>
                  <a:lnTo>
                    <a:pt x="894" y="5238"/>
                  </a:lnTo>
                  <a:lnTo>
                    <a:pt x="667" y="5238"/>
                  </a:lnTo>
                  <a:lnTo>
                    <a:pt x="667" y="5189"/>
                  </a:lnTo>
                  <a:close/>
                  <a:moveTo>
                    <a:pt x="894" y="5189"/>
                  </a:moveTo>
                  <a:lnTo>
                    <a:pt x="919" y="5189"/>
                  </a:lnTo>
                  <a:lnTo>
                    <a:pt x="919" y="5213"/>
                  </a:lnTo>
                  <a:lnTo>
                    <a:pt x="894" y="5213"/>
                  </a:lnTo>
                  <a:lnTo>
                    <a:pt x="894" y="5189"/>
                  </a:lnTo>
                  <a:close/>
                  <a:moveTo>
                    <a:pt x="919" y="5213"/>
                  </a:moveTo>
                  <a:lnTo>
                    <a:pt x="919" y="5254"/>
                  </a:lnTo>
                  <a:lnTo>
                    <a:pt x="869" y="5254"/>
                  </a:lnTo>
                  <a:lnTo>
                    <a:pt x="869" y="5213"/>
                  </a:lnTo>
                  <a:lnTo>
                    <a:pt x="919" y="5213"/>
                  </a:lnTo>
                  <a:close/>
                  <a:moveTo>
                    <a:pt x="894" y="5278"/>
                  </a:moveTo>
                  <a:lnTo>
                    <a:pt x="869" y="5278"/>
                  </a:lnTo>
                  <a:lnTo>
                    <a:pt x="869" y="5254"/>
                  </a:lnTo>
                  <a:lnTo>
                    <a:pt x="894" y="5254"/>
                  </a:lnTo>
                  <a:lnTo>
                    <a:pt x="894" y="5278"/>
                  </a:lnTo>
                  <a:close/>
                  <a:moveTo>
                    <a:pt x="894" y="5229"/>
                  </a:moveTo>
                  <a:lnTo>
                    <a:pt x="1114" y="5229"/>
                  </a:lnTo>
                  <a:lnTo>
                    <a:pt x="1114" y="5278"/>
                  </a:lnTo>
                  <a:lnTo>
                    <a:pt x="894" y="5278"/>
                  </a:lnTo>
                  <a:lnTo>
                    <a:pt x="894" y="5229"/>
                  </a:lnTo>
                  <a:close/>
                  <a:moveTo>
                    <a:pt x="1138" y="5254"/>
                  </a:moveTo>
                  <a:lnTo>
                    <a:pt x="1138" y="5278"/>
                  </a:lnTo>
                  <a:lnTo>
                    <a:pt x="1114" y="5278"/>
                  </a:lnTo>
                  <a:lnTo>
                    <a:pt x="1114" y="5254"/>
                  </a:lnTo>
                  <a:lnTo>
                    <a:pt x="1138" y="5254"/>
                  </a:lnTo>
                  <a:close/>
                  <a:moveTo>
                    <a:pt x="1089" y="5254"/>
                  </a:moveTo>
                  <a:lnTo>
                    <a:pt x="1089" y="4945"/>
                  </a:lnTo>
                  <a:lnTo>
                    <a:pt x="1138" y="4945"/>
                  </a:lnTo>
                  <a:lnTo>
                    <a:pt x="1138" y="5254"/>
                  </a:lnTo>
                  <a:lnTo>
                    <a:pt x="1089" y="5254"/>
                  </a:lnTo>
                  <a:close/>
                  <a:moveTo>
                    <a:pt x="1089" y="4945"/>
                  </a:moveTo>
                  <a:lnTo>
                    <a:pt x="1089" y="4920"/>
                  </a:lnTo>
                  <a:lnTo>
                    <a:pt x="1114" y="4920"/>
                  </a:lnTo>
                  <a:lnTo>
                    <a:pt x="1114" y="4945"/>
                  </a:lnTo>
                  <a:lnTo>
                    <a:pt x="1089" y="4945"/>
                  </a:lnTo>
                  <a:close/>
                  <a:moveTo>
                    <a:pt x="1114" y="4920"/>
                  </a:moveTo>
                  <a:lnTo>
                    <a:pt x="1341" y="4920"/>
                  </a:lnTo>
                  <a:lnTo>
                    <a:pt x="1341" y="4969"/>
                  </a:lnTo>
                  <a:lnTo>
                    <a:pt x="1114" y="4969"/>
                  </a:lnTo>
                  <a:lnTo>
                    <a:pt x="1114" y="4920"/>
                  </a:lnTo>
                  <a:close/>
                  <a:moveTo>
                    <a:pt x="1366" y="4945"/>
                  </a:moveTo>
                  <a:lnTo>
                    <a:pt x="1366" y="4969"/>
                  </a:lnTo>
                  <a:lnTo>
                    <a:pt x="1341" y="4969"/>
                  </a:lnTo>
                  <a:lnTo>
                    <a:pt x="1341" y="4945"/>
                  </a:lnTo>
                  <a:lnTo>
                    <a:pt x="1366" y="4945"/>
                  </a:lnTo>
                  <a:close/>
                  <a:moveTo>
                    <a:pt x="1317" y="4945"/>
                  </a:moveTo>
                  <a:lnTo>
                    <a:pt x="1317" y="4814"/>
                  </a:lnTo>
                  <a:lnTo>
                    <a:pt x="1366" y="4814"/>
                  </a:lnTo>
                  <a:lnTo>
                    <a:pt x="1366" y="4945"/>
                  </a:lnTo>
                  <a:lnTo>
                    <a:pt x="1317" y="4945"/>
                  </a:lnTo>
                  <a:close/>
                  <a:moveTo>
                    <a:pt x="1317" y="4814"/>
                  </a:moveTo>
                  <a:lnTo>
                    <a:pt x="1317" y="4791"/>
                  </a:lnTo>
                  <a:lnTo>
                    <a:pt x="1341" y="4791"/>
                  </a:lnTo>
                  <a:lnTo>
                    <a:pt x="1341" y="4814"/>
                  </a:lnTo>
                  <a:lnTo>
                    <a:pt x="1317" y="4814"/>
                  </a:lnTo>
                  <a:close/>
                  <a:moveTo>
                    <a:pt x="1341" y="4791"/>
                  </a:moveTo>
                  <a:lnTo>
                    <a:pt x="1788" y="4791"/>
                  </a:lnTo>
                  <a:lnTo>
                    <a:pt x="1788" y="4839"/>
                  </a:lnTo>
                  <a:lnTo>
                    <a:pt x="1341" y="4839"/>
                  </a:lnTo>
                  <a:lnTo>
                    <a:pt x="1341" y="4791"/>
                  </a:lnTo>
                  <a:close/>
                  <a:moveTo>
                    <a:pt x="1813" y="4814"/>
                  </a:moveTo>
                  <a:lnTo>
                    <a:pt x="1813" y="4839"/>
                  </a:lnTo>
                  <a:lnTo>
                    <a:pt x="1788" y="4839"/>
                  </a:lnTo>
                  <a:lnTo>
                    <a:pt x="1788" y="4814"/>
                  </a:lnTo>
                  <a:lnTo>
                    <a:pt x="1813" y="4814"/>
                  </a:lnTo>
                  <a:close/>
                  <a:moveTo>
                    <a:pt x="1764" y="4814"/>
                  </a:moveTo>
                  <a:lnTo>
                    <a:pt x="1764" y="4717"/>
                  </a:lnTo>
                  <a:lnTo>
                    <a:pt x="1813" y="4717"/>
                  </a:lnTo>
                  <a:lnTo>
                    <a:pt x="1813" y="4814"/>
                  </a:lnTo>
                  <a:lnTo>
                    <a:pt x="1764" y="4814"/>
                  </a:lnTo>
                  <a:close/>
                  <a:moveTo>
                    <a:pt x="1764" y="4717"/>
                  </a:moveTo>
                  <a:lnTo>
                    <a:pt x="1764" y="4693"/>
                  </a:lnTo>
                  <a:lnTo>
                    <a:pt x="1788" y="4693"/>
                  </a:lnTo>
                  <a:lnTo>
                    <a:pt x="1788" y="4717"/>
                  </a:lnTo>
                  <a:lnTo>
                    <a:pt x="1764" y="4717"/>
                  </a:lnTo>
                  <a:close/>
                  <a:moveTo>
                    <a:pt x="1788" y="4693"/>
                  </a:moveTo>
                  <a:lnTo>
                    <a:pt x="2235" y="4693"/>
                  </a:lnTo>
                  <a:lnTo>
                    <a:pt x="2235" y="4742"/>
                  </a:lnTo>
                  <a:lnTo>
                    <a:pt x="1788" y="4742"/>
                  </a:lnTo>
                  <a:lnTo>
                    <a:pt x="1788" y="4693"/>
                  </a:lnTo>
                  <a:close/>
                  <a:moveTo>
                    <a:pt x="2260" y="4717"/>
                  </a:moveTo>
                  <a:lnTo>
                    <a:pt x="2260" y="4742"/>
                  </a:lnTo>
                  <a:lnTo>
                    <a:pt x="2235" y="4742"/>
                  </a:lnTo>
                  <a:lnTo>
                    <a:pt x="2235" y="4717"/>
                  </a:lnTo>
                  <a:lnTo>
                    <a:pt x="2260" y="4717"/>
                  </a:lnTo>
                  <a:close/>
                  <a:moveTo>
                    <a:pt x="2211" y="4717"/>
                  </a:moveTo>
                  <a:lnTo>
                    <a:pt x="2211" y="4522"/>
                  </a:lnTo>
                  <a:lnTo>
                    <a:pt x="2260" y="4522"/>
                  </a:lnTo>
                  <a:lnTo>
                    <a:pt x="2260" y="4717"/>
                  </a:lnTo>
                  <a:lnTo>
                    <a:pt x="2211" y="4717"/>
                  </a:lnTo>
                  <a:close/>
                  <a:moveTo>
                    <a:pt x="2211" y="4522"/>
                  </a:moveTo>
                  <a:lnTo>
                    <a:pt x="2211" y="4498"/>
                  </a:lnTo>
                  <a:lnTo>
                    <a:pt x="2235" y="4498"/>
                  </a:lnTo>
                  <a:lnTo>
                    <a:pt x="2235" y="4522"/>
                  </a:lnTo>
                  <a:lnTo>
                    <a:pt x="2211" y="4522"/>
                  </a:lnTo>
                  <a:close/>
                  <a:moveTo>
                    <a:pt x="2235" y="4498"/>
                  </a:moveTo>
                  <a:lnTo>
                    <a:pt x="2455" y="4498"/>
                  </a:lnTo>
                  <a:lnTo>
                    <a:pt x="2455" y="4547"/>
                  </a:lnTo>
                  <a:lnTo>
                    <a:pt x="2235" y="4547"/>
                  </a:lnTo>
                  <a:lnTo>
                    <a:pt x="2235" y="4498"/>
                  </a:lnTo>
                  <a:close/>
                  <a:moveTo>
                    <a:pt x="2478" y="4522"/>
                  </a:moveTo>
                  <a:lnTo>
                    <a:pt x="2478" y="4547"/>
                  </a:lnTo>
                  <a:lnTo>
                    <a:pt x="2455" y="4547"/>
                  </a:lnTo>
                  <a:lnTo>
                    <a:pt x="2455" y="4522"/>
                  </a:lnTo>
                  <a:lnTo>
                    <a:pt x="2478" y="4522"/>
                  </a:lnTo>
                  <a:close/>
                  <a:moveTo>
                    <a:pt x="2430" y="4522"/>
                  </a:moveTo>
                  <a:lnTo>
                    <a:pt x="2430" y="4424"/>
                  </a:lnTo>
                  <a:lnTo>
                    <a:pt x="2478" y="4424"/>
                  </a:lnTo>
                  <a:lnTo>
                    <a:pt x="2478" y="4522"/>
                  </a:lnTo>
                  <a:lnTo>
                    <a:pt x="2430" y="4522"/>
                  </a:lnTo>
                  <a:close/>
                  <a:moveTo>
                    <a:pt x="2430" y="4424"/>
                  </a:moveTo>
                  <a:lnTo>
                    <a:pt x="2430" y="4400"/>
                  </a:lnTo>
                  <a:lnTo>
                    <a:pt x="2455" y="4400"/>
                  </a:lnTo>
                  <a:lnTo>
                    <a:pt x="2455" y="4424"/>
                  </a:lnTo>
                  <a:lnTo>
                    <a:pt x="2430" y="4424"/>
                  </a:lnTo>
                  <a:close/>
                  <a:moveTo>
                    <a:pt x="2455" y="4400"/>
                  </a:moveTo>
                  <a:lnTo>
                    <a:pt x="2682" y="4400"/>
                  </a:lnTo>
                  <a:lnTo>
                    <a:pt x="2682" y="4449"/>
                  </a:lnTo>
                  <a:lnTo>
                    <a:pt x="2455" y="4449"/>
                  </a:lnTo>
                  <a:lnTo>
                    <a:pt x="2455" y="4400"/>
                  </a:lnTo>
                  <a:close/>
                  <a:moveTo>
                    <a:pt x="2707" y="4424"/>
                  </a:moveTo>
                  <a:lnTo>
                    <a:pt x="2707" y="4449"/>
                  </a:lnTo>
                  <a:lnTo>
                    <a:pt x="2682" y="4449"/>
                  </a:lnTo>
                  <a:lnTo>
                    <a:pt x="2682" y="4424"/>
                  </a:lnTo>
                  <a:lnTo>
                    <a:pt x="2707" y="4424"/>
                  </a:lnTo>
                  <a:close/>
                  <a:moveTo>
                    <a:pt x="2658" y="4424"/>
                  </a:moveTo>
                  <a:lnTo>
                    <a:pt x="2658" y="4400"/>
                  </a:lnTo>
                  <a:lnTo>
                    <a:pt x="2707" y="4400"/>
                  </a:lnTo>
                  <a:lnTo>
                    <a:pt x="2707" y="4424"/>
                  </a:lnTo>
                  <a:lnTo>
                    <a:pt x="2658" y="4424"/>
                  </a:lnTo>
                  <a:close/>
                  <a:moveTo>
                    <a:pt x="2658" y="4400"/>
                  </a:moveTo>
                  <a:lnTo>
                    <a:pt x="2658" y="4376"/>
                  </a:lnTo>
                  <a:lnTo>
                    <a:pt x="2682" y="4376"/>
                  </a:lnTo>
                  <a:lnTo>
                    <a:pt x="2682" y="4400"/>
                  </a:lnTo>
                  <a:lnTo>
                    <a:pt x="2658" y="4400"/>
                  </a:lnTo>
                  <a:close/>
                  <a:moveTo>
                    <a:pt x="2682" y="4376"/>
                  </a:moveTo>
                  <a:lnTo>
                    <a:pt x="2901" y="4376"/>
                  </a:lnTo>
                  <a:lnTo>
                    <a:pt x="2901" y="4424"/>
                  </a:lnTo>
                  <a:lnTo>
                    <a:pt x="2682" y="4424"/>
                  </a:lnTo>
                  <a:lnTo>
                    <a:pt x="2682" y="4376"/>
                  </a:lnTo>
                  <a:close/>
                  <a:moveTo>
                    <a:pt x="2901" y="4376"/>
                  </a:moveTo>
                  <a:lnTo>
                    <a:pt x="2926" y="4376"/>
                  </a:lnTo>
                  <a:lnTo>
                    <a:pt x="2926" y="4400"/>
                  </a:lnTo>
                  <a:lnTo>
                    <a:pt x="2901" y="4400"/>
                  </a:lnTo>
                  <a:lnTo>
                    <a:pt x="2901" y="4376"/>
                  </a:lnTo>
                  <a:close/>
                  <a:moveTo>
                    <a:pt x="2926" y="4400"/>
                  </a:moveTo>
                  <a:lnTo>
                    <a:pt x="2926" y="4505"/>
                  </a:lnTo>
                  <a:lnTo>
                    <a:pt x="2878" y="4505"/>
                  </a:lnTo>
                  <a:lnTo>
                    <a:pt x="2878" y="4400"/>
                  </a:lnTo>
                  <a:lnTo>
                    <a:pt x="2926" y="4400"/>
                  </a:lnTo>
                  <a:close/>
                  <a:moveTo>
                    <a:pt x="2901" y="4530"/>
                  </a:moveTo>
                  <a:lnTo>
                    <a:pt x="2878" y="4530"/>
                  </a:lnTo>
                  <a:lnTo>
                    <a:pt x="2878" y="4505"/>
                  </a:lnTo>
                  <a:lnTo>
                    <a:pt x="2901" y="4505"/>
                  </a:lnTo>
                  <a:lnTo>
                    <a:pt x="2901" y="4530"/>
                  </a:lnTo>
                  <a:close/>
                  <a:moveTo>
                    <a:pt x="2901" y="4481"/>
                  </a:moveTo>
                  <a:lnTo>
                    <a:pt x="3130" y="4481"/>
                  </a:lnTo>
                  <a:lnTo>
                    <a:pt x="3130" y="4530"/>
                  </a:lnTo>
                  <a:lnTo>
                    <a:pt x="2901" y="4530"/>
                  </a:lnTo>
                  <a:lnTo>
                    <a:pt x="2901" y="4481"/>
                  </a:lnTo>
                  <a:close/>
                  <a:moveTo>
                    <a:pt x="3153" y="4505"/>
                  </a:moveTo>
                  <a:lnTo>
                    <a:pt x="3153" y="4530"/>
                  </a:lnTo>
                  <a:lnTo>
                    <a:pt x="3130" y="4530"/>
                  </a:lnTo>
                  <a:lnTo>
                    <a:pt x="3130" y="4505"/>
                  </a:lnTo>
                  <a:lnTo>
                    <a:pt x="3153" y="4505"/>
                  </a:lnTo>
                  <a:close/>
                  <a:moveTo>
                    <a:pt x="3105" y="4505"/>
                  </a:moveTo>
                  <a:lnTo>
                    <a:pt x="3105" y="4408"/>
                  </a:lnTo>
                  <a:lnTo>
                    <a:pt x="3153" y="4408"/>
                  </a:lnTo>
                  <a:lnTo>
                    <a:pt x="3153" y="4505"/>
                  </a:lnTo>
                  <a:lnTo>
                    <a:pt x="3105" y="4505"/>
                  </a:lnTo>
                  <a:close/>
                  <a:moveTo>
                    <a:pt x="3105" y="4408"/>
                  </a:moveTo>
                  <a:lnTo>
                    <a:pt x="3105" y="4384"/>
                  </a:lnTo>
                  <a:lnTo>
                    <a:pt x="3130" y="4384"/>
                  </a:lnTo>
                  <a:lnTo>
                    <a:pt x="3130" y="4408"/>
                  </a:lnTo>
                  <a:lnTo>
                    <a:pt x="3105" y="4408"/>
                  </a:lnTo>
                  <a:close/>
                  <a:moveTo>
                    <a:pt x="3130" y="4384"/>
                  </a:moveTo>
                  <a:lnTo>
                    <a:pt x="3348" y="4384"/>
                  </a:lnTo>
                  <a:lnTo>
                    <a:pt x="3348" y="4433"/>
                  </a:lnTo>
                  <a:lnTo>
                    <a:pt x="3130" y="4433"/>
                  </a:lnTo>
                  <a:lnTo>
                    <a:pt x="3130" y="4384"/>
                  </a:lnTo>
                  <a:close/>
                  <a:moveTo>
                    <a:pt x="3373" y="4408"/>
                  </a:moveTo>
                  <a:lnTo>
                    <a:pt x="3373" y="4433"/>
                  </a:lnTo>
                  <a:lnTo>
                    <a:pt x="3348" y="4433"/>
                  </a:lnTo>
                  <a:lnTo>
                    <a:pt x="3348" y="4408"/>
                  </a:lnTo>
                  <a:lnTo>
                    <a:pt x="3373" y="4408"/>
                  </a:lnTo>
                  <a:close/>
                  <a:moveTo>
                    <a:pt x="3324" y="4408"/>
                  </a:moveTo>
                  <a:lnTo>
                    <a:pt x="3324" y="4359"/>
                  </a:lnTo>
                  <a:lnTo>
                    <a:pt x="3373" y="4359"/>
                  </a:lnTo>
                  <a:lnTo>
                    <a:pt x="3373" y="4408"/>
                  </a:lnTo>
                  <a:lnTo>
                    <a:pt x="3324" y="4408"/>
                  </a:lnTo>
                  <a:close/>
                  <a:moveTo>
                    <a:pt x="3324" y="4359"/>
                  </a:moveTo>
                  <a:lnTo>
                    <a:pt x="3324" y="4335"/>
                  </a:lnTo>
                  <a:lnTo>
                    <a:pt x="3348" y="4335"/>
                  </a:lnTo>
                  <a:lnTo>
                    <a:pt x="3348" y="4359"/>
                  </a:lnTo>
                  <a:lnTo>
                    <a:pt x="3324" y="4359"/>
                  </a:lnTo>
                  <a:close/>
                  <a:moveTo>
                    <a:pt x="3348" y="4335"/>
                  </a:moveTo>
                  <a:lnTo>
                    <a:pt x="3576" y="4335"/>
                  </a:lnTo>
                  <a:lnTo>
                    <a:pt x="3576" y="4384"/>
                  </a:lnTo>
                  <a:lnTo>
                    <a:pt x="3348" y="4384"/>
                  </a:lnTo>
                  <a:lnTo>
                    <a:pt x="3348" y="4335"/>
                  </a:lnTo>
                  <a:close/>
                  <a:moveTo>
                    <a:pt x="3576" y="4335"/>
                  </a:moveTo>
                  <a:lnTo>
                    <a:pt x="3600" y="4335"/>
                  </a:lnTo>
                  <a:lnTo>
                    <a:pt x="3600" y="4359"/>
                  </a:lnTo>
                  <a:lnTo>
                    <a:pt x="3576" y="4359"/>
                  </a:lnTo>
                  <a:lnTo>
                    <a:pt x="3576" y="4335"/>
                  </a:lnTo>
                  <a:close/>
                  <a:moveTo>
                    <a:pt x="3600" y="4359"/>
                  </a:moveTo>
                  <a:lnTo>
                    <a:pt x="3600" y="4376"/>
                  </a:lnTo>
                  <a:lnTo>
                    <a:pt x="3552" y="4376"/>
                  </a:lnTo>
                  <a:lnTo>
                    <a:pt x="3552" y="4359"/>
                  </a:lnTo>
                  <a:lnTo>
                    <a:pt x="3600" y="4359"/>
                  </a:lnTo>
                  <a:close/>
                  <a:moveTo>
                    <a:pt x="3576" y="4400"/>
                  </a:moveTo>
                  <a:lnTo>
                    <a:pt x="3552" y="4400"/>
                  </a:lnTo>
                  <a:lnTo>
                    <a:pt x="3552" y="4376"/>
                  </a:lnTo>
                  <a:lnTo>
                    <a:pt x="3576" y="4376"/>
                  </a:lnTo>
                  <a:lnTo>
                    <a:pt x="3576" y="4400"/>
                  </a:lnTo>
                  <a:close/>
                  <a:moveTo>
                    <a:pt x="3576" y="4351"/>
                  </a:moveTo>
                  <a:lnTo>
                    <a:pt x="3795" y="4351"/>
                  </a:lnTo>
                  <a:lnTo>
                    <a:pt x="3795" y="4400"/>
                  </a:lnTo>
                  <a:lnTo>
                    <a:pt x="3576" y="4400"/>
                  </a:lnTo>
                  <a:lnTo>
                    <a:pt x="3576" y="4351"/>
                  </a:lnTo>
                  <a:close/>
                  <a:moveTo>
                    <a:pt x="3820" y="4376"/>
                  </a:moveTo>
                  <a:lnTo>
                    <a:pt x="3820" y="4400"/>
                  </a:lnTo>
                  <a:lnTo>
                    <a:pt x="3795" y="4400"/>
                  </a:lnTo>
                  <a:lnTo>
                    <a:pt x="3795" y="4376"/>
                  </a:lnTo>
                  <a:lnTo>
                    <a:pt x="3820" y="4376"/>
                  </a:lnTo>
                  <a:close/>
                  <a:moveTo>
                    <a:pt x="3771" y="4376"/>
                  </a:moveTo>
                  <a:lnTo>
                    <a:pt x="3771" y="4238"/>
                  </a:lnTo>
                  <a:lnTo>
                    <a:pt x="3820" y="4238"/>
                  </a:lnTo>
                  <a:lnTo>
                    <a:pt x="3820" y="4376"/>
                  </a:lnTo>
                  <a:lnTo>
                    <a:pt x="3771" y="4376"/>
                  </a:lnTo>
                  <a:close/>
                  <a:moveTo>
                    <a:pt x="3771" y="4238"/>
                  </a:moveTo>
                  <a:lnTo>
                    <a:pt x="3771" y="4213"/>
                  </a:lnTo>
                  <a:lnTo>
                    <a:pt x="3795" y="4213"/>
                  </a:lnTo>
                  <a:lnTo>
                    <a:pt x="3795" y="4238"/>
                  </a:lnTo>
                  <a:lnTo>
                    <a:pt x="3771" y="4238"/>
                  </a:lnTo>
                  <a:close/>
                  <a:moveTo>
                    <a:pt x="3795" y="4213"/>
                  </a:moveTo>
                  <a:lnTo>
                    <a:pt x="4242" y="4213"/>
                  </a:lnTo>
                  <a:lnTo>
                    <a:pt x="4242" y="4261"/>
                  </a:lnTo>
                  <a:lnTo>
                    <a:pt x="3795" y="4261"/>
                  </a:lnTo>
                  <a:lnTo>
                    <a:pt x="3795" y="4213"/>
                  </a:lnTo>
                  <a:close/>
                  <a:moveTo>
                    <a:pt x="4242" y="4213"/>
                  </a:moveTo>
                  <a:lnTo>
                    <a:pt x="4267" y="4213"/>
                  </a:lnTo>
                  <a:lnTo>
                    <a:pt x="4267" y="4238"/>
                  </a:lnTo>
                  <a:lnTo>
                    <a:pt x="4242" y="4238"/>
                  </a:lnTo>
                  <a:lnTo>
                    <a:pt x="4242" y="4213"/>
                  </a:lnTo>
                  <a:close/>
                  <a:moveTo>
                    <a:pt x="4267" y="4238"/>
                  </a:moveTo>
                  <a:lnTo>
                    <a:pt x="4267" y="4270"/>
                  </a:lnTo>
                  <a:lnTo>
                    <a:pt x="4218" y="4270"/>
                  </a:lnTo>
                  <a:lnTo>
                    <a:pt x="4218" y="4238"/>
                  </a:lnTo>
                  <a:lnTo>
                    <a:pt x="4267" y="4238"/>
                  </a:lnTo>
                  <a:close/>
                  <a:moveTo>
                    <a:pt x="4242" y="4295"/>
                  </a:moveTo>
                  <a:lnTo>
                    <a:pt x="4218" y="4295"/>
                  </a:lnTo>
                  <a:lnTo>
                    <a:pt x="4218" y="4270"/>
                  </a:lnTo>
                  <a:lnTo>
                    <a:pt x="4242" y="4270"/>
                  </a:lnTo>
                  <a:lnTo>
                    <a:pt x="4242" y="4295"/>
                  </a:lnTo>
                  <a:close/>
                  <a:moveTo>
                    <a:pt x="4242" y="4246"/>
                  </a:moveTo>
                  <a:lnTo>
                    <a:pt x="4470" y="4246"/>
                  </a:lnTo>
                  <a:lnTo>
                    <a:pt x="4470" y="4295"/>
                  </a:lnTo>
                  <a:lnTo>
                    <a:pt x="4242" y="4295"/>
                  </a:lnTo>
                  <a:lnTo>
                    <a:pt x="4242" y="4246"/>
                  </a:lnTo>
                  <a:close/>
                  <a:moveTo>
                    <a:pt x="4470" y="4246"/>
                  </a:moveTo>
                  <a:lnTo>
                    <a:pt x="4494" y="4246"/>
                  </a:lnTo>
                  <a:lnTo>
                    <a:pt x="4494" y="4270"/>
                  </a:lnTo>
                  <a:lnTo>
                    <a:pt x="4470" y="4270"/>
                  </a:lnTo>
                  <a:lnTo>
                    <a:pt x="4470" y="4246"/>
                  </a:lnTo>
                  <a:close/>
                  <a:moveTo>
                    <a:pt x="4494" y="4270"/>
                  </a:moveTo>
                  <a:lnTo>
                    <a:pt x="4494" y="4310"/>
                  </a:lnTo>
                  <a:lnTo>
                    <a:pt x="4445" y="4310"/>
                  </a:lnTo>
                  <a:lnTo>
                    <a:pt x="4445" y="4270"/>
                  </a:lnTo>
                  <a:lnTo>
                    <a:pt x="4494" y="4270"/>
                  </a:lnTo>
                  <a:close/>
                  <a:moveTo>
                    <a:pt x="4470" y="4335"/>
                  </a:moveTo>
                  <a:lnTo>
                    <a:pt x="4445" y="4335"/>
                  </a:lnTo>
                  <a:lnTo>
                    <a:pt x="4445" y="4310"/>
                  </a:lnTo>
                  <a:lnTo>
                    <a:pt x="4470" y="4310"/>
                  </a:lnTo>
                  <a:lnTo>
                    <a:pt x="4470" y="4335"/>
                  </a:lnTo>
                  <a:close/>
                  <a:moveTo>
                    <a:pt x="4470" y="4286"/>
                  </a:moveTo>
                  <a:lnTo>
                    <a:pt x="4689" y="4286"/>
                  </a:lnTo>
                  <a:lnTo>
                    <a:pt x="4689" y="4335"/>
                  </a:lnTo>
                  <a:lnTo>
                    <a:pt x="4470" y="4335"/>
                  </a:lnTo>
                  <a:lnTo>
                    <a:pt x="4470" y="4286"/>
                  </a:lnTo>
                  <a:close/>
                  <a:moveTo>
                    <a:pt x="4714" y="4310"/>
                  </a:moveTo>
                  <a:lnTo>
                    <a:pt x="4714" y="4335"/>
                  </a:lnTo>
                  <a:lnTo>
                    <a:pt x="4689" y="4335"/>
                  </a:lnTo>
                  <a:lnTo>
                    <a:pt x="4689" y="4310"/>
                  </a:lnTo>
                  <a:lnTo>
                    <a:pt x="4714" y="4310"/>
                  </a:lnTo>
                  <a:close/>
                  <a:moveTo>
                    <a:pt x="4665" y="4310"/>
                  </a:moveTo>
                  <a:lnTo>
                    <a:pt x="4665" y="4197"/>
                  </a:lnTo>
                  <a:lnTo>
                    <a:pt x="4714" y="4197"/>
                  </a:lnTo>
                  <a:lnTo>
                    <a:pt x="4714" y="4310"/>
                  </a:lnTo>
                  <a:lnTo>
                    <a:pt x="4665" y="4310"/>
                  </a:lnTo>
                  <a:close/>
                  <a:moveTo>
                    <a:pt x="4665" y="4197"/>
                  </a:moveTo>
                  <a:lnTo>
                    <a:pt x="4665" y="4172"/>
                  </a:lnTo>
                  <a:lnTo>
                    <a:pt x="4689" y="4172"/>
                  </a:lnTo>
                  <a:lnTo>
                    <a:pt x="4689" y="4197"/>
                  </a:lnTo>
                  <a:lnTo>
                    <a:pt x="4665" y="4197"/>
                  </a:lnTo>
                  <a:close/>
                  <a:moveTo>
                    <a:pt x="4689" y="4172"/>
                  </a:moveTo>
                  <a:lnTo>
                    <a:pt x="4909" y="4172"/>
                  </a:lnTo>
                  <a:lnTo>
                    <a:pt x="4909" y="4221"/>
                  </a:lnTo>
                  <a:lnTo>
                    <a:pt x="4689" y="4221"/>
                  </a:lnTo>
                  <a:lnTo>
                    <a:pt x="4689" y="4172"/>
                  </a:lnTo>
                  <a:close/>
                  <a:moveTo>
                    <a:pt x="4909" y="4172"/>
                  </a:moveTo>
                  <a:lnTo>
                    <a:pt x="4934" y="4172"/>
                  </a:lnTo>
                  <a:lnTo>
                    <a:pt x="4934" y="4197"/>
                  </a:lnTo>
                  <a:lnTo>
                    <a:pt x="4909" y="4197"/>
                  </a:lnTo>
                  <a:lnTo>
                    <a:pt x="4909" y="4172"/>
                  </a:lnTo>
                  <a:close/>
                  <a:moveTo>
                    <a:pt x="4934" y="4197"/>
                  </a:moveTo>
                  <a:lnTo>
                    <a:pt x="4934" y="4204"/>
                  </a:lnTo>
                  <a:lnTo>
                    <a:pt x="4885" y="4204"/>
                  </a:lnTo>
                  <a:lnTo>
                    <a:pt x="4885" y="4197"/>
                  </a:lnTo>
                  <a:lnTo>
                    <a:pt x="4934" y="4197"/>
                  </a:lnTo>
                  <a:close/>
                  <a:moveTo>
                    <a:pt x="4909" y="4229"/>
                  </a:moveTo>
                  <a:lnTo>
                    <a:pt x="4885" y="4229"/>
                  </a:lnTo>
                  <a:lnTo>
                    <a:pt x="4885" y="4204"/>
                  </a:lnTo>
                  <a:lnTo>
                    <a:pt x="4909" y="4204"/>
                  </a:lnTo>
                  <a:lnTo>
                    <a:pt x="4909" y="4229"/>
                  </a:lnTo>
                  <a:close/>
                  <a:moveTo>
                    <a:pt x="4909" y="4180"/>
                  </a:moveTo>
                  <a:lnTo>
                    <a:pt x="5137" y="4180"/>
                  </a:lnTo>
                  <a:lnTo>
                    <a:pt x="5137" y="4229"/>
                  </a:lnTo>
                  <a:lnTo>
                    <a:pt x="4909" y="4229"/>
                  </a:lnTo>
                  <a:lnTo>
                    <a:pt x="4909" y="4180"/>
                  </a:lnTo>
                  <a:close/>
                  <a:moveTo>
                    <a:pt x="5137" y="4180"/>
                  </a:moveTo>
                  <a:lnTo>
                    <a:pt x="5161" y="4180"/>
                  </a:lnTo>
                  <a:lnTo>
                    <a:pt x="5161" y="4204"/>
                  </a:lnTo>
                  <a:lnTo>
                    <a:pt x="5137" y="4204"/>
                  </a:lnTo>
                  <a:lnTo>
                    <a:pt x="5137" y="4180"/>
                  </a:lnTo>
                  <a:close/>
                  <a:moveTo>
                    <a:pt x="5161" y="4204"/>
                  </a:moveTo>
                  <a:lnTo>
                    <a:pt x="5161" y="4213"/>
                  </a:lnTo>
                  <a:lnTo>
                    <a:pt x="5112" y="4213"/>
                  </a:lnTo>
                  <a:lnTo>
                    <a:pt x="5112" y="4204"/>
                  </a:lnTo>
                  <a:lnTo>
                    <a:pt x="5161" y="4204"/>
                  </a:lnTo>
                  <a:close/>
                  <a:moveTo>
                    <a:pt x="5137" y="4238"/>
                  </a:moveTo>
                  <a:lnTo>
                    <a:pt x="5112" y="4238"/>
                  </a:lnTo>
                  <a:lnTo>
                    <a:pt x="5112" y="4213"/>
                  </a:lnTo>
                  <a:lnTo>
                    <a:pt x="5137" y="4213"/>
                  </a:lnTo>
                  <a:lnTo>
                    <a:pt x="5137" y="4238"/>
                  </a:lnTo>
                  <a:close/>
                  <a:moveTo>
                    <a:pt x="5137" y="4189"/>
                  </a:moveTo>
                  <a:lnTo>
                    <a:pt x="5356" y="4189"/>
                  </a:lnTo>
                  <a:lnTo>
                    <a:pt x="5356" y="4238"/>
                  </a:lnTo>
                  <a:lnTo>
                    <a:pt x="5137" y="4238"/>
                  </a:lnTo>
                  <a:lnTo>
                    <a:pt x="5137" y="4189"/>
                  </a:lnTo>
                  <a:close/>
                  <a:moveTo>
                    <a:pt x="5356" y="4189"/>
                  </a:moveTo>
                  <a:lnTo>
                    <a:pt x="5381" y="4189"/>
                  </a:lnTo>
                  <a:lnTo>
                    <a:pt x="5381" y="4213"/>
                  </a:lnTo>
                  <a:lnTo>
                    <a:pt x="5356" y="4213"/>
                  </a:lnTo>
                  <a:lnTo>
                    <a:pt x="5356" y="4189"/>
                  </a:lnTo>
                  <a:close/>
                  <a:moveTo>
                    <a:pt x="5381" y="4213"/>
                  </a:moveTo>
                  <a:lnTo>
                    <a:pt x="5381" y="4286"/>
                  </a:lnTo>
                  <a:lnTo>
                    <a:pt x="5332" y="4286"/>
                  </a:lnTo>
                  <a:lnTo>
                    <a:pt x="5332" y="4213"/>
                  </a:lnTo>
                  <a:lnTo>
                    <a:pt x="5381" y="4213"/>
                  </a:lnTo>
                  <a:close/>
                  <a:moveTo>
                    <a:pt x="5356" y="4310"/>
                  </a:moveTo>
                  <a:lnTo>
                    <a:pt x="5332" y="4310"/>
                  </a:lnTo>
                  <a:lnTo>
                    <a:pt x="5332" y="4286"/>
                  </a:lnTo>
                  <a:lnTo>
                    <a:pt x="5356" y="4286"/>
                  </a:lnTo>
                  <a:lnTo>
                    <a:pt x="5356" y="4310"/>
                  </a:lnTo>
                  <a:close/>
                  <a:moveTo>
                    <a:pt x="5356" y="4261"/>
                  </a:moveTo>
                  <a:lnTo>
                    <a:pt x="5584" y="4261"/>
                  </a:lnTo>
                  <a:lnTo>
                    <a:pt x="5584" y="4310"/>
                  </a:lnTo>
                  <a:lnTo>
                    <a:pt x="5356" y="4310"/>
                  </a:lnTo>
                  <a:lnTo>
                    <a:pt x="5356" y="4261"/>
                  </a:lnTo>
                  <a:close/>
                  <a:moveTo>
                    <a:pt x="5584" y="4261"/>
                  </a:moveTo>
                  <a:lnTo>
                    <a:pt x="5608" y="4261"/>
                  </a:lnTo>
                  <a:lnTo>
                    <a:pt x="5608" y="4286"/>
                  </a:lnTo>
                  <a:lnTo>
                    <a:pt x="5584" y="4286"/>
                  </a:lnTo>
                  <a:lnTo>
                    <a:pt x="5584" y="4261"/>
                  </a:lnTo>
                  <a:close/>
                  <a:moveTo>
                    <a:pt x="5608" y="4286"/>
                  </a:moveTo>
                  <a:lnTo>
                    <a:pt x="5608" y="4302"/>
                  </a:lnTo>
                  <a:lnTo>
                    <a:pt x="5559" y="4302"/>
                  </a:lnTo>
                  <a:lnTo>
                    <a:pt x="5559" y="4286"/>
                  </a:lnTo>
                  <a:lnTo>
                    <a:pt x="5608" y="4286"/>
                  </a:lnTo>
                  <a:close/>
                  <a:moveTo>
                    <a:pt x="5584" y="4327"/>
                  </a:moveTo>
                  <a:lnTo>
                    <a:pt x="5559" y="4327"/>
                  </a:lnTo>
                  <a:lnTo>
                    <a:pt x="5559" y="4302"/>
                  </a:lnTo>
                  <a:lnTo>
                    <a:pt x="5584" y="4302"/>
                  </a:lnTo>
                  <a:lnTo>
                    <a:pt x="5584" y="4327"/>
                  </a:lnTo>
                  <a:close/>
                  <a:moveTo>
                    <a:pt x="5584" y="4278"/>
                  </a:moveTo>
                  <a:lnTo>
                    <a:pt x="5803" y="4278"/>
                  </a:lnTo>
                  <a:lnTo>
                    <a:pt x="5803" y="4327"/>
                  </a:lnTo>
                  <a:lnTo>
                    <a:pt x="5584" y="4327"/>
                  </a:lnTo>
                  <a:lnTo>
                    <a:pt x="5584" y="4278"/>
                  </a:lnTo>
                  <a:close/>
                  <a:moveTo>
                    <a:pt x="5828" y="4302"/>
                  </a:moveTo>
                  <a:lnTo>
                    <a:pt x="5828" y="4327"/>
                  </a:lnTo>
                  <a:lnTo>
                    <a:pt x="5803" y="4327"/>
                  </a:lnTo>
                  <a:lnTo>
                    <a:pt x="5803" y="4302"/>
                  </a:lnTo>
                  <a:lnTo>
                    <a:pt x="5828" y="4302"/>
                  </a:lnTo>
                  <a:close/>
                  <a:moveTo>
                    <a:pt x="5779" y="4302"/>
                  </a:moveTo>
                  <a:lnTo>
                    <a:pt x="5779" y="4197"/>
                  </a:lnTo>
                  <a:lnTo>
                    <a:pt x="5828" y="4197"/>
                  </a:lnTo>
                  <a:lnTo>
                    <a:pt x="5828" y="4302"/>
                  </a:lnTo>
                  <a:lnTo>
                    <a:pt x="5779" y="4302"/>
                  </a:lnTo>
                  <a:close/>
                  <a:moveTo>
                    <a:pt x="5779" y="4197"/>
                  </a:moveTo>
                  <a:lnTo>
                    <a:pt x="5779" y="4172"/>
                  </a:lnTo>
                  <a:lnTo>
                    <a:pt x="5803" y="4172"/>
                  </a:lnTo>
                  <a:lnTo>
                    <a:pt x="5803" y="4197"/>
                  </a:lnTo>
                  <a:lnTo>
                    <a:pt x="5779" y="4197"/>
                  </a:lnTo>
                  <a:close/>
                  <a:moveTo>
                    <a:pt x="5803" y="4172"/>
                  </a:moveTo>
                  <a:lnTo>
                    <a:pt x="6031" y="4172"/>
                  </a:lnTo>
                  <a:lnTo>
                    <a:pt x="6031" y="4221"/>
                  </a:lnTo>
                  <a:lnTo>
                    <a:pt x="5803" y="4221"/>
                  </a:lnTo>
                  <a:lnTo>
                    <a:pt x="5803" y="4172"/>
                  </a:lnTo>
                  <a:close/>
                  <a:moveTo>
                    <a:pt x="6031" y="4172"/>
                  </a:moveTo>
                  <a:lnTo>
                    <a:pt x="6055" y="4172"/>
                  </a:lnTo>
                  <a:lnTo>
                    <a:pt x="6055" y="4197"/>
                  </a:lnTo>
                  <a:lnTo>
                    <a:pt x="6031" y="4197"/>
                  </a:lnTo>
                  <a:lnTo>
                    <a:pt x="6031" y="4172"/>
                  </a:lnTo>
                  <a:close/>
                  <a:moveTo>
                    <a:pt x="6055" y="4197"/>
                  </a:moveTo>
                  <a:lnTo>
                    <a:pt x="6055" y="4343"/>
                  </a:lnTo>
                  <a:lnTo>
                    <a:pt x="6006" y="4343"/>
                  </a:lnTo>
                  <a:lnTo>
                    <a:pt x="6006" y="4197"/>
                  </a:lnTo>
                  <a:lnTo>
                    <a:pt x="6055" y="4197"/>
                  </a:lnTo>
                  <a:close/>
                  <a:moveTo>
                    <a:pt x="6031" y="4367"/>
                  </a:moveTo>
                  <a:lnTo>
                    <a:pt x="6006" y="4367"/>
                  </a:lnTo>
                  <a:lnTo>
                    <a:pt x="6006" y="4343"/>
                  </a:lnTo>
                  <a:lnTo>
                    <a:pt x="6031" y="4343"/>
                  </a:lnTo>
                  <a:lnTo>
                    <a:pt x="6031" y="4367"/>
                  </a:lnTo>
                  <a:close/>
                  <a:moveTo>
                    <a:pt x="6031" y="4318"/>
                  </a:moveTo>
                  <a:lnTo>
                    <a:pt x="6250" y="4318"/>
                  </a:lnTo>
                  <a:lnTo>
                    <a:pt x="6250" y="4367"/>
                  </a:lnTo>
                  <a:lnTo>
                    <a:pt x="6031" y="4367"/>
                  </a:lnTo>
                  <a:lnTo>
                    <a:pt x="6031" y="4318"/>
                  </a:lnTo>
                  <a:close/>
                  <a:moveTo>
                    <a:pt x="6274" y="4343"/>
                  </a:moveTo>
                  <a:lnTo>
                    <a:pt x="6274" y="4367"/>
                  </a:lnTo>
                  <a:lnTo>
                    <a:pt x="6250" y="4367"/>
                  </a:lnTo>
                  <a:lnTo>
                    <a:pt x="6250" y="4343"/>
                  </a:lnTo>
                  <a:lnTo>
                    <a:pt x="6274" y="4343"/>
                  </a:lnTo>
                  <a:close/>
                  <a:moveTo>
                    <a:pt x="6226" y="4343"/>
                  </a:moveTo>
                  <a:lnTo>
                    <a:pt x="6226" y="4270"/>
                  </a:lnTo>
                  <a:lnTo>
                    <a:pt x="6274" y="4270"/>
                  </a:lnTo>
                  <a:lnTo>
                    <a:pt x="6274" y="4343"/>
                  </a:lnTo>
                  <a:lnTo>
                    <a:pt x="6226" y="4343"/>
                  </a:lnTo>
                  <a:close/>
                  <a:moveTo>
                    <a:pt x="6226" y="4270"/>
                  </a:moveTo>
                  <a:lnTo>
                    <a:pt x="6226" y="4246"/>
                  </a:lnTo>
                  <a:lnTo>
                    <a:pt x="6250" y="4246"/>
                  </a:lnTo>
                  <a:lnTo>
                    <a:pt x="6250" y="4270"/>
                  </a:lnTo>
                  <a:lnTo>
                    <a:pt x="6226" y="4270"/>
                  </a:lnTo>
                  <a:close/>
                  <a:moveTo>
                    <a:pt x="6250" y="4246"/>
                  </a:moveTo>
                  <a:lnTo>
                    <a:pt x="6478" y="4246"/>
                  </a:lnTo>
                  <a:lnTo>
                    <a:pt x="6478" y="4295"/>
                  </a:lnTo>
                  <a:lnTo>
                    <a:pt x="6250" y="4295"/>
                  </a:lnTo>
                  <a:lnTo>
                    <a:pt x="6250" y="4246"/>
                  </a:lnTo>
                  <a:close/>
                  <a:moveTo>
                    <a:pt x="6478" y="4246"/>
                  </a:moveTo>
                  <a:lnTo>
                    <a:pt x="6501" y="4246"/>
                  </a:lnTo>
                  <a:lnTo>
                    <a:pt x="6501" y="4270"/>
                  </a:lnTo>
                  <a:lnTo>
                    <a:pt x="6478" y="4270"/>
                  </a:lnTo>
                  <a:lnTo>
                    <a:pt x="6478" y="4246"/>
                  </a:lnTo>
                  <a:close/>
                  <a:moveTo>
                    <a:pt x="6501" y="4270"/>
                  </a:moveTo>
                  <a:lnTo>
                    <a:pt x="6501" y="4295"/>
                  </a:lnTo>
                  <a:lnTo>
                    <a:pt x="6453" y="4295"/>
                  </a:lnTo>
                  <a:lnTo>
                    <a:pt x="6453" y="4270"/>
                  </a:lnTo>
                  <a:lnTo>
                    <a:pt x="6501" y="4270"/>
                  </a:lnTo>
                  <a:close/>
                  <a:moveTo>
                    <a:pt x="6478" y="4318"/>
                  </a:moveTo>
                  <a:lnTo>
                    <a:pt x="6453" y="4318"/>
                  </a:lnTo>
                  <a:lnTo>
                    <a:pt x="6453" y="4295"/>
                  </a:lnTo>
                  <a:lnTo>
                    <a:pt x="6478" y="4295"/>
                  </a:lnTo>
                  <a:lnTo>
                    <a:pt x="6478" y="4318"/>
                  </a:lnTo>
                  <a:close/>
                  <a:moveTo>
                    <a:pt x="6478" y="4270"/>
                  </a:moveTo>
                  <a:lnTo>
                    <a:pt x="6696" y="4270"/>
                  </a:lnTo>
                  <a:lnTo>
                    <a:pt x="6696" y="4318"/>
                  </a:lnTo>
                  <a:lnTo>
                    <a:pt x="6478" y="4318"/>
                  </a:lnTo>
                  <a:lnTo>
                    <a:pt x="6478" y="4270"/>
                  </a:lnTo>
                  <a:close/>
                  <a:moveTo>
                    <a:pt x="6696" y="4270"/>
                  </a:moveTo>
                  <a:lnTo>
                    <a:pt x="6721" y="4270"/>
                  </a:lnTo>
                  <a:lnTo>
                    <a:pt x="6721" y="4295"/>
                  </a:lnTo>
                  <a:lnTo>
                    <a:pt x="6696" y="4295"/>
                  </a:lnTo>
                  <a:lnTo>
                    <a:pt x="6696" y="4270"/>
                  </a:lnTo>
                  <a:close/>
                  <a:moveTo>
                    <a:pt x="6721" y="4295"/>
                  </a:moveTo>
                  <a:lnTo>
                    <a:pt x="6721" y="4327"/>
                  </a:lnTo>
                  <a:lnTo>
                    <a:pt x="6673" y="4327"/>
                  </a:lnTo>
                  <a:lnTo>
                    <a:pt x="6673" y="4295"/>
                  </a:lnTo>
                  <a:lnTo>
                    <a:pt x="6721" y="4295"/>
                  </a:lnTo>
                  <a:close/>
                  <a:moveTo>
                    <a:pt x="6696" y="4352"/>
                  </a:moveTo>
                  <a:lnTo>
                    <a:pt x="6673" y="4352"/>
                  </a:lnTo>
                  <a:lnTo>
                    <a:pt x="6673" y="4327"/>
                  </a:lnTo>
                  <a:lnTo>
                    <a:pt x="6696" y="4327"/>
                  </a:lnTo>
                  <a:lnTo>
                    <a:pt x="6696" y="4352"/>
                  </a:lnTo>
                  <a:close/>
                  <a:moveTo>
                    <a:pt x="6696" y="4302"/>
                  </a:moveTo>
                  <a:lnTo>
                    <a:pt x="6925" y="4302"/>
                  </a:lnTo>
                  <a:lnTo>
                    <a:pt x="6925" y="4352"/>
                  </a:lnTo>
                  <a:lnTo>
                    <a:pt x="6696" y="4352"/>
                  </a:lnTo>
                  <a:lnTo>
                    <a:pt x="6696" y="4302"/>
                  </a:lnTo>
                  <a:close/>
                  <a:moveTo>
                    <a:pt x="6925" y="4302"/>
                  </a:moveTo>
                  <a:lnTo>
                    <a:pt x="6948" y="4302"/>
                  </a:lnTo>
                  <a:lnTo>
                    <a:pt x="6948" y="4327"/>
                  </a:lnTo>
                  <a:lnTo>
                    <a:pt x="6925" y="4327"/>
                  </a:lnTo>
                  <a:lnTo>
                    <a:pt x="6925" y="4302"/>
                  </a:lnTo>
                  <a:close/>
                  <a:moveTo>
                    <a:pt x="6948" y="4327"/>
                  </a:moveTo>
                  <a:lnTo>
                    <a:pt x="6948" y="4352"/>
                  </a:lnTo>
                  <a:lnTo>
                    <a:pt x="6900" y="4352"/>
                  </a:lnTo>
                  <a:lnTo>
                    <a:pt x="6900" y="4327"/>
                  </a:lnTo>
                  <a:lnTo>
                    <a:pt x="6948" y="4327"/>
                  </a:lnTo>
                  <a:close/>
                  <a:moveTo>
                    <a:pt x="6925" y="4376"/>
                  </a:moveTo>
                  <a:lnTo>
                    <a:pt x="6900" y="4376"/>
                  </a:lnTo>
                  <a:lnTo>
                    <a:pt x="6900" y="4352"/>
                  </a:lnTo>
                  <a:lnTo>
                    <a:pt x="6925" y="4352"/>
                  </a:lnTo>
                  <a:lnTo>
                    <a:pt x="6925" y="4376"/>
                  </a:lnTo>
                  <a:close/>
                  <a:moveTo>
                    <a:pt x="6925" y="4327"/>
                  </a:moveTo>
                  <a:lnTo>
                    <a:pt x="7144" y="4327"/>
                  </a:lnTo>
                  <a:lnTo>
                    <a:pt x="7144" y="4376"/>
                  </a:lnTo>
                  <a:lnTo>
                    <a:pt x="6925" y="4376"/>
                  </a:lnTo>
                  <a:lnTo>
                    <a:pt x="6925" y="4327"/>
                  </a:lnTo>
                  <a:close/>
                  <a:moveTo>
                    <a:pt x="7168" y="4352"/>
                  </a:moveTo>
                  <a:lnTo>
                    <a:pt x="7168" y="4376"/>
                  </a:lnTo>
                  <a:lnTo>
                    <a:pt x="7144" y="4376"/>
                  </a:lnTo>
                  <a:lnTo>
                    <a:pt x="7144" y="4352"/>
                  </a:lnTo>
                  <a:lnTo>
                    <a:pt x="7168" y="4352"/>
                  </a:lnTo>
                  <a:close/>
                  <a:moveTo>
                    <a:pt x="7119" y="4352"/>
                  </a:moveTo>
                  <a:lnTo>
                    <a:pt x="7119" y="4327"/>
                  </a:lnTo>
                  <a:lnTo>
                    <a:pt x="7168" y="4327"/>
                  </a:lnTo>
                  <a:lnTo>
                    <a:pt x="7168" y="4352"/>
                  </a:lnTo>
                  <a:lnTo>
                    <a:pt x="7119" y="4352"/>
                  </a:lnTo>
                  <a:close/>
                  <a:moveTo>
                    <a:pt x="7119" y="4327"/>
                  </a:moveTo>
                  <a:lnTo>
                    <a:pt x="7119" y="4302"/>
                  </a:lnTo>
                  <a:lnTo>
                    <a:pt x="7144" y="4302"/>
                  </a:lnTo>
                  <a:lnTo>
                    <a:pt x="7144" y="4327"/>
                  </a:lnTo>
                  <a:lnTo>
                    <a:pt x="7119" y="4327"/>
                  </a:lnTo>
                  <a:close/>
                  <a:moveTo>
                    <a:pt x="7144" y="4302"/>
                  </a:moveTo>
                  <a:lnTo>
                    <a:pt x="7371" y="4302"/>
                  </a:lnTo>
                  <a:lnTo>
                    <a:pt x="7371" y="4352"/>
                  </a:lnTo>
                  <a:lnTo>
                    <a:pt x="7144" y="4352"/>
                  </a:lnTo>
                  <a:lnTo>
                    <a:pt x="7144" y="4302"/>
                  </a:lnTo>
                  <a:close/>
                  <a:moveTo>
                    <a:pt x="7371" y="4302"/>
                  </a:moveTo>
                  <a:lnTo>
                    <a:pt x="7396" y="4302"/>
                  </a:lnTo>
                  <a:lnTo>
                    <a:pt x="7396" y="4327"/>
                  </a:lnTo>
                  <a:lnTo>
                    <a:pt x="7371" y="4327"/>
                  </a:lnTo>
                  <a:lnTo>
                    <a:pt x="7371" y="4302"/>
                  </a:lnTo>
                  <a:close/>
                  <a:moveTo>
                    <a:pt x="7396" y="4327"/>
                  </a:moveTo>
                  <a:lnTo>
                    <a:pt x="7396" y="4490"/>
                  </a:lnTo>
                  <a:lnTo>
                    <a:pt x="7348" y="4490"/>
                  </a:lnTo>
                  <a:lnTo>
                    <a:pt x="7348" y="4327"/>
                  </a:lnTo>
                  <a:lnTo>
                    <a:pt x="7396" y="4327"/>
                  </a:lnTo>
                  <a:close/>
                  <a:moveTo>
                    <a:pt x="7371" y="4514"/>
                  </a:moveTo>
                  <a:lnTo>
                    <a:pt x="7348" y="4514"/>
                  </a:lnTo>
                  <a:lnTo>
                    <a:pt x="7348" y="4490"/>
                  </a:lnTo>
                  <a:lnTo>
                    <a:pt x="7371" y="4490"/>
                  </a:lnTo>
                  <a:lnTo>
                    <a:pt x="7371" y="4514"/>
                  </a:lnTo>
                  <a:close/>
                  <a:moveTo>
                    <a:pt x="7371" y="4465"/>
                  </a:moveTo>
                  <a:lnTo>
                    <a:pt x="7591" y="4465"/>
                  </a:lnTo>
                  <a:lnTo>
                    <a:pt x="7591" y="4514"/>
                  </a:lnTo>
                  <a:lnTo>
                    <a:pt x="7371" y="4514"/>
                  </a:lnTo>
                  <a:lnTo>
                    <a:pt x="7371" y="4465"/>
                  </a:lnTo>
                  <a:close/>
                  <a:moveTo>
                    <a:pt x="7615" y="4490"/>
                  </a:moveTo>
                  <a:lnTo>
                    <a:pt x="7615" y="4514"/>
                  </a:lnTo>
                  <a:lnTo>
                    <a:pt x="7591" y="4514"/>
                  </a:lnTo>
                  <a:lnTo>
                    <a:pt x="7591" y="4490"/>
                  </a:lnTo>
                  <a:lnTo>
                    <a:pt x="7615" y="4490"/>
                  </a:lnTo>
                  <a:close/>
                  <a:moveTo>
                    <a:pt x="7566" y="4490"/>
                  </a:moveTo>
                  <a:lnTo>
                    <a:pt x="7566" y="4343"/>
                  </a:lnTo>
                  <a:lnTo>
                    <a:pt x="7615" y="4343"/>
                  </a:lnTo>
                  <a:lnTo>
                    <a:pt x="7615" y="4490"/>
                  </a:lnTo>
                  <a:lnTo>
                    <a:pt x="7566" y="4490"/>
                  </a:lnTo>
                  <a:close/>
                  <a:moveTo>
                    <a:pt x="7566" y="4343"/>
                  </a:moveTo>
                  <a:lnTo>
                    <a:pt x="7566" y="4318"/>
                  </a:lnTo>
                  <a:lnTo>
                    <a:pt x="7591" y="4318"/>
                  </a:lnTo>
                  <a:lnTo>
                    <a:pt x="7591" y="4343"/>
                  </a:lnTo>
                  <a:lnTo>
                    <a:pt x="7566" y="4343"/>
                  </a:lnTo>
                  <a:close/>
                  <a:moveTo>
                    <a:pt x="7591" y="4318"/>
                  </a:moveTo>
                  <a:lnTo>
                    <a:pt x="7818" y="4318"/>
                  </a:lnTo>
                  <a:lnTo>
                    <a:pt x="7818" y="4367"/>
                  </a:lnTo>
                  <a:lnTo>
                    <a:pt x="7591" y="4367"/>
                  </a:lnTo>
                  <a:lnTo>
                    <a:pt x="7591" y="4318"/>
                  </a:lnTo>
                  <a:close/>
                  <a:moveTo>
                    <a:pt x="7843" y="4343"/>
                  </a:moveTo>
                  <a:lnTo>
                    <a:pt x="7843" y="4367"/>
                  </a:lnTo>
                  <a:lnTo>
                    <a:pt x="7818" y="4367"/>
                  </a:lnTo>
                  <a:lnTo>
                    <a:pt x="7818" y="4343"/>
                  </a:lnTo>
                  <a:lnTo>
                    <a:pt x="7843" y="4343"/>
                  </a:lnTo>
                  <a:close/>
                  <a:moveTo>
                    <a:pt x="7794" y="4343"/>
                  </a:moveTo>
                  <a:lnTo>
                    <a:pt x="7794" y="4327"/>
                  </a:lnTo>
                  <a:lnTo>
                    <a:pt x="7843" y="4327"/>
                  </a:lnTo>
                  <a:lnTo>
                    <a:pt x="7843" y="4343"/>
                  </a:lnTo>
                  <a:lnTo>
                    <a:pt x="7794" y="4343"/>
                  </a:lnTo>
                  <a:close/>
                  <a:moveTo>
                    <a:pt x="7794" y="4327"/>
                  </a:moveTo>
                  <a:lnTo>
                    <a:pt x="7794" y="4302"/>
                  </a:lnTo>
                  <a:lnTo>
                    <a:pt x="7818" y="4302"/>
                  </a:lnTo>
                  <a:lnTo>
                    <a:pt x="7818" y="4327"/>
                  </a:lnTo>
                  <a:lnTo>
                    <a:pt x="7794" y="4327"/>
                  </a:lnTo>
                  <a:close/>
                  <a:moveTo>
                    <a:pt x="7818" y="4302"/>
                  </a:moveTo>
                  <a:lnTo>
                    <a:pt x="8038" y="4302"/>
                  </a:lnTo>
                  <a:lnTo>
                    <a:pt x="8038" y="4352"/>
                  </a:lnTo>
                  <a:lnTo>
                    <a:pt x="7818" y="4352"/>
                  </a:lnTo>
                  <a:lnTo>
                    <a:pt x="7818" y="4302"/>
                  </a:lnTo>
                  <a:close/>
                  <a:moveTo>
                    <a:pt x="8038" y="4302"/>
                  </a:moveTo>
                  <a:lnTo>
                    <a:pt x="8062" y="4302"/>
                  </a:lnTo>
                  <a:lnTo>
                    <a:pt x="8062" y="4327"/>
                  </a:lnTo>
                  <a:lnTo>
                    <a:pt x="8038" y="4327"/>
                  </a:lnTo>
                  <a:lnTo>
                    <a:pt x="8038" y="4302"/>
                  </a:lnTo>
                  <a:close/>
                  <a:moveTo>
                    <a:pt x="8062" y="4327"/>
                  </a:moveTo>
                  <a:lnTo>
                    <a:pt x="8062" y="4376"/>
                  </a:lnTo>
                  <a:lnTo>
                    <a:pt x="8013" y="4376"/>
                  </a:lnTo>
                  <a:lnTo>
                    <a:pt x="8013" y="4327"/>
                  </a:lnTo>
                  <a:lnTo>
                    <a:pt x="8062" y="4327"/>
                  </a:lnTo>
                  <a:close/>
                  <a:moveTo>
                    <a:pt x="8038" y="4400"/>
                  </a:moveTo>
                  <a:lnTo>
                    <a:pt x="8013" y="4400"/>
                  </a:lnTo>
                  <a:lnTo>
                    <a:pt x="8013" y="4376"/>
                  </a:lnTo>
                  <a:lnTo>
                    <a:pt x="8038" y="4376"/>
                  </a:lnTo>
                  <a:lnTo>
                    <a:pt x="8038" y="4400"/>
                  </a:lnTo>
                  <a:close/>
                  <a:moveTo>
                    <a:pt x="8038" y="4351"/>
                  </a:moveTo>
                  <a:lnTo>
                    <a:pt x="8265" y="4351"/>
                  </a:lnTo>
                  <a:lnTo>
                    <a:pt x="8265" y="4400"/>
                  </a:lnTo>
                  <a:lnTo>
                    <a:pt x="8038" y="4400"/>
                  </a:lnTo>
                  <a:lnTo>
                    <a:pt x="8038" y="4351"/>
                  </a:lnTo>
                  <a:close/>
                  <a:moveTo>
                    <a:pt x="8265" y="4351"/>
                  </a:moveTo>
                  <a:lnTo>
                    <a:pt x="8290" y="4351"/>
                  </a:lnTo>
                  <a:lnTo>
                    <a:pt x="8290" y="4376"/>
                  </a:lnTo>
                  <a:lnTo>
                    <a:pt x="8265" y="4376"/>
                  </a:lnTo>
                  <a:lnTo>
                    <a:pt x="8265" y="4351"/>
                  </a:lnTo>
                  <a:close/>
                  <a:moveTo>
                    <a:pt x="8290" y="4376"/>
                  </a:moveTo>
                  <a:lnTo>
                    <a:pt x="8290" y="4522"/>
                  </a:lnTo>
                  <a:lnTo>
                    <a:pt x="8241" y="4522"/>
                  </a:lnTo>
                  <a:lnTo>
                    <a:pt x="8241" y="4376"/>
                  </a:lnTo>
                  <a:lnTo>
                    <a:pt x="8290" y="4376"/>
                  </a:lnTo>
                  <a:close/>
                  <a:moveTo>
                    <a:pt x="8265" y="4547"/>
                  </a:moveTo>
                  <a:lnTo>
                    <a:pt x="8241" y="4547"/>
                  </a:lnTo>
                  <a:lnTo>
                    <a:pt x="8241" y="4522"/>
                  </a:lnTo>
                  <a:lnTo>
                    <a:pt x="8265" y="4522"/>
                  </a:lnTo>
                  <a:lnTo>
                    <a:pt x="8265" y="4547"/>
                  </a:lnTo>
                  <a:close/>
                  <a:moveTo>
                    <a:pt x="8265" y="4498"/>
                  </a:moveTo>
                  <a:lnTo>
                    <a:pt x="8485" y="4498"/>
                  </a:lnTo>
                  <a:lnTo>
                    <a:pt x="8485" y="4547"/>
                  </a:lnTo>
                  <a:lnTo>
                    <a:pt x="8265" y="4547"/>
                  </a:lnTo>
                  <a:lnTo>
                    <a:pt x="8265" y="4498"/>
                  </a:lnTo>
                  <a:close/>
                  <a:moveTo>
                    <a:pt x="8509" y="4522"/>
                  </a:moveTo>
                  <a:lnTo>
                    <a:pt x="8509" y="4547"/>
                  </a:lnTo>
                  <a:lnTo>
                    <a:pt x="8485" y="4547"/>
                  </a:lnTo>
                  <a:lnTo>
                    <a:pt x="8485" y="4522"/>
                  </a:lnTo>
                  <a:lnTo>
                    <a:pt x="8509" y="4522"/>
                  </a:lnTo>
                  <a:close/>
                  <a:moveTo>
                    <a:pt x="8460" y="4522"/>
                  </a:moveTo>
                  <a:lnTo>
                    <a:pt x="8460" y="4367"/>
                  </a:lnTo>
                  <a:lnTo>
                    <a:pt x="8509" y="4367"/>
                  </a:lnTo>
                  <a:lnTo>
                    <a:pt x="8509" y="4522"/>
                  </a:lnTo>
                  <a:lnTo>
                    <a:pt x="8460" y="4522"/>
                  </a:lnTo>
                  <a:close/>
                  <a:moveTo>
                    <a:pt x="8460" y="4367"/>
                  </a:moveTo>
                  <a:lnTo>
                    <a:pt x="8460" y="4343"/>
                  </a:lnTo>
                  <a:lnTo>
                    <a:pt x="8485" y="4343"/>
                  </a:lnTo>
                  <a:lnTo>
                    <a:pt x="8485" y="4367"/>
                  </a:lnTo>
                  <a:lnTo>
                    <a:pt x="8460" y="4367"/>
                  </a:lnTo>
                  <a:close/>
                  <a:moveTo>
                    <a:pt x="8485" y="4343"/>
                  </a:moveTo>
                  <a:lnTo>
                    <a:pt x="8712" y="4343"/>
                  </a:lnTo>
                  <a:lnTo>
                    <a:pt x="8712" y="4392"/>
                  </a:lnTo>
                  <a:lnTo>
                    <a:pt x="8485" y="4392"/>
                  </a:lnTo>
                  <a:lnTo>
                    <a:pt x="8485" y="4343"/>
                  </a:lnTo>
                  <a:close/>
                  <a:moveTo>
                    <a:pt x="8712" y="4343"/>
                  </a:moveTo>
                  <a:lnTo>
                    <a:pt x="8737" y="4343"/>
                  </a:lnTo>
                  <a:lnTo>
                    <a:pt x="8737" y="4367"/>
                  </a:lnTo>
                  <a:lnTo>
                    <a:pt x="8712" y="4367"/>
                  </a:lnTo>
                  <a:lnTo>
                    <a:pt x="8712" y="4343"/>
                  </a:lnTo>
                  <a:close/>
                  <a:moveTo>
                    <a:pt x="8737" y="4367"/>
                  </a:moveTo>
                  <a:lnTo>
                    <a:pt x="8737" y="4522"/>
                  </a:lnTo>
                  <a:lnTo>
                    <a:pt x="8688" y="4522"/>
                  </a:lnTo>
                  <a:lnTo>
                    <a:pt x="8688" y="4367"/>
                  </a:lnTo>
                  <a:lnTo>
                    <a:pt x="8737" y="4367"/>
                  </a:lnTo>
                  <a:close/>
                  <a:moveTo>
                    <a:pt x="8712" y="4547"/>
                  </a:moveTo>
                  <a:lnTo>
                    <a:pt x="8688" y="4547"/>
                  </a:lnTo>
                  <a:lnTo>
                    <a:pt x="8688" y="4522"/>
                  </a:lnTo>
                  <a:lnTo>
                    <a:pt x="8712" y="4522"/>
                  </a:lnTo>
                  <a:lnTo>
                    <a:pt x="8712" y="4547"/>
                  </a:lnTo>
                  <a:close/>
                  <a:moveTo>
                    <a:pt x="8712" y="4498"/>
                  </a:moveTo>
                  <a:lnTo>
                    <a:pt x="8932" y="4498"/>
                  </a:lnTo>
                  <a:lnTo>
                    <a:pt x="8932" y="4547"/>
                  </a:lnTo>
                  <a:lnTo>
                    <a:pt x="8712" y="4547"/>
                  </a:lnTo>
                  <a:lnTo>
                    <a:pt x="8712" y="4498"/>
                  </a:lnTo>
                  <a:close/>
                  <a:moveTo>
                    <a:pt x="8956" y="4522"/>
                  </a:moveTo>
                  <a:lnTo>
                    <a:pt x="8956" y="4547"/>
                  </a:lnTo>
                  <a:lnTo>
                    <a:pt x="8932" y="4547"/>
                  </a:lnTo>
                  <a:lnTo>
                    <a:pt x="8932" y="4522"/>
                  </a:lnTo>
                  <a:lnTo>
                    <a:pt x="8956" y="4522"/>
                  </a:lnTo>
                  <a:close/>
                  <a:moveTo>
                    <a:pt x="8907" y="4522"/>
                  </a:moveTo>
                  <a:lnTo>
                    <a:pt x="8907" y="4392"/>
                  </a:lnTo>
                  <a:lnTo>
                    <a:pt x="8956" y="4392"/>
                  </a:lnTo>
                  <a:lnTo>
                    <a:pt x="8956" y="4522"/>
                  </a:lnTo>
                  <a:lnTo>
                    <a:pt x="8907" y="4522"/>
                  </a:lnTo>
                  <a:close/>
                  <a:moveTo>
                    <a:pt x="8907" y="4392"/>
                  </a:moveTo>
                  <a:lnTo>
                    <a:pt x="8907" y="4367"/>
                  </a:lnTo>
                  <a:lnTo>
                    <a:pt x="8932" y="4367"/>
                  </a:lnTo>
                  <a:lnTo>
                    <a:pt x="8932" y="4392"/>
                  </a:lnTo>
                  <a:lnTo>
                    <a:pt x="8907" y="4392"/>
                  </a:lnTo>
                  <a:close/>
                  <a:moveTo>
                    <a:pt x="8932" y="4367"/>
                  </a:moveTo>
                  <a:lnTo>
                    <a:pt x="9159" y="4367"/>
                  </a:lnTo>
                  <a:lnTo>
                    <a:pt x="9159" y="4416"/>
                  </a:lnTo>
                  <a:lnTo>
                    <a:pt x="8932" y="4416"/>
                  </a:lnTo>
                  <a:lnTo>
                    <a:pt x="8932" y="4367"/>
                  </a:lnTo>
                  <a:close/>
                  <a:moveTo>
                    <a:pt x="9159" y="4367"/>
                  </a:moveTo>
                  <a:lnTo>
                    <a:pt x="9184" y="4367"/>
                  </a:lnTo>
                  <a:lnTo>
                    <a:pt x="9184" y="4392"/>
                  </a:lnTo>
                  <a:lnTo>
                    <a:pt x="9159" y="4392"/>
                  </a:lnTo>
                  <a:lnTo>
                    <a:pt x="9159" y="4367"/>
                  </a:lnTo>
                  <a:close/>
                  <a:moveTo>
                    <a:pt x="9184" y="4392"/>
                  </a:moveTo>
                  <a:lnTo>
                    <a:pt x="9184" y="4473"/>
                  </a:lnTo>
                  <a:lnTo>
                    <a:pt x="9135" y="4473"/>
                  </a:lnTo>
                  <a:lnTo>
                    <a:pt x="9135" y="4392"/>
                  </a:lnTo>
                  <a:lnTo>
                    <a:pt x="9184" y="4392"/>
                  </a:lnTo>
                  <a:close/>
                  <a:moveTo>
                    <a:pt x="9159" y="4498"/>
                  </a:moveTo>
                  <a:lnTo>
                    <a:pt x="9135" y="4498"/>
                  </a:lnTo>
                  <a:lnTo>
                    <a:pt x="9135" y="4473"/>
                  </a:lnTo>
                  <a:lnTo>
                    <a:pt x="9159" y="4473"/>
                  </a:lnTo>
                  <a:lnTo>
                    <a:pt x="9159" y="4498"/>
                  </a:lnTo>
                  <a:close/>
                  <a:moveTo>
                    <a:pt x="9159" y="4449"/>
                  </a:moveTo>
                  <a:lnTo>
                    <a:pt x="9379" y="4449"/>
                  </a:lnTo>
                  <a:lnTo>
                    <a:pt x="9379" y="4498"/>
                  </a:lnTo>
                  <a:lnTo>
                    <a:pt x="9159" y="4498"/>
                  </a:lnTo>
                  <a:lnTo>
                    <a:pt x="9159" y="4449"/>
                  </a:lnTo>
                  <a:close/>
                  <a:moveTo>
                    <a:pt x="9379" y="4449"/>
                  </a:moveTo>
                  <a:lnTo>
                    <a:pt x="9404" y="4449"/>
                  </a:lnTo>
                  <a:lnTo>
                    <a:pt x="9404" y="4473"/>
                  </a:lnTo>
                  <a:lnTo>
                    <a:pt x="9379" y="4473"/>
                  </a:lnTo>
                  <a:lnTo>
                    <a:pt x="9379" y="4449"/>
                  </a:lnTo>
                  <a:close/>
                  <a:moveTo>
                    <a:pt x="9404" y="4473"/>
                  </a:moveTo>
                  <a:lnTo>
                    <a:pt x="9404" y="4498"/>
                  </a:lnTo>
                  <a:lnTo>
                    <a:pt x="9355" y="4498"/>
                  </a:lnTo>
                  <a:lnTo>
                    <a:pt x="9355" y="4473"/>
                  </a:lnTo>
                  <a:lnTo>
                    <a:pt x="9404" y="4473"/>
                  </a:lnTo>
                  <a:close/>
                  <a:moveTo>
                    <a:pt x="9379" y="4522"/>
                  </a:moveTo>
                  <a:lnTo>
                    <a:pt x="9355" y="4522"/>
                  </a:lnTo>
                  <a:lnTo>
                    <a:pt x="9355" y="4498"/>
                  </a:lnTo>
                  <a:lnTo>
                    <a:pt x="9379" y="4498"/>
                  </a:lnTo>
                  <a:lnTo>
                    <a:pt x="9379" y="4522"/>
                  </a:lnTo>
                  <a:close/>
                  <a:moveTo>
                    <a:pt x="9379" y="4473"/>
                  </a:moveTo>
                  <a:lnTo>
                    <a:pt x="9607" y="4473"/>
                  </a:lnTo>
                  <a:lnTo>
                    <a:pt x="9607" y="4522"/>
                  </a:lnTo>
                  <a:lnTo>
                    <a:pt x="9379" y="4522"/>
                  </a:lnTo>
                  <a:lnTo>
                    <a:pt x="9379" y="4473"/>
                  </a:lnTo>
                  <a:close/>
                  <a:moveTo>
                    <a:pt x="9631" y="4498"/>
                  </a:moveTo>
                  <a:lnTo>
                    <a:pt x="9631" y="4522"/>
                  </a:lnTo>
                  <a:lnTo>
                    <a:pt x="9607" y="4522"/>
                  </a:lnTo>
                  <a:lnTo>
                    <a:pt x="9607" y="4498"/>
                  </a:lnTo>
                  <a:lnTo>
                    <a:pt x="9631" y="4498"/>
                  </a:lnTo>
                  <a:close/>
                  <a:moveTo>
                    <a:pt x="9582" y="4498"/>
                  </a:moveTo>
                  <a:lnTo>
                    <a:pt x="9582" y="4424"/>
                  </a:lnTo>
                  <a:lnTo>
                    <a:pt x="9631" y="4424"/>
                  </a:lnTo>
                  <a:lnTo>
                    <a:pt x="9631" y="4498"/>
                  </a:lnTo>
                  <a:lnTo>
                    <a:pt x="9582" y="4498"/>
                  </a:lnTo>
                  <a:close/>
                  <a:moveTo>
                    <a:pt x="9582" y="4424"/>
                  </a:moveTo>
                  <a:lnTo>
                    <a:pt x="9582" y="4400"/>
                  </a:lnTo>
                  <a:lnTo>
                    <a:pt x="9607" y="4400"/>
                  </a:lnTo>
                  <a:lnTo>
                    <a:pt x="9607" y="4424"/>
                  </a:lnTo>
                  <a:lnTo>
                    <a:pt x="9582" y="4424"/>
                  </a:lnTo>
                  <a:close/>
                  <a:moveTo>
                    <a:pt x="9607" y="4400"/>
                  </a:moveTo>
                  <a:lnTo>
                    <a:pt x="9826" y="4400"/>
                  </a:lnTo>
                  <a:lnTo>
                    <a:pt x="9826" y="4449"/>
                  </a:lnTo>
                  <a:lnTo>
                    <a:pt x="9607" y="4449"/>
                  </a:lnTo>
                  <a:lnTo>
                    <a:pt x="9607" y="4400"/>
                  </a:lnTo>
                  <a:close/>
                  <a:moveTo>
                    <a:pt x="9826" y="4400"/>
                  </a:moveTo>
                  <a:lnTo>
                    <a:pt x="9851" y="4400"/>
                  </a:lnTo>
                  <a:lnTo>
                    <a:pt x="9851" y="4424"/>
                  </a:lnTo>
                  <a:lnTo>
                    <a:pt x="9826" y="4424"/>
                  </a:lnTo>
                  <a:lnTo>
                    <a:pt x="9826" y="4400"/>
                  </a:lnTo>
                  <a:close/>
                  <a:moveTo>
                    <a:pt x="9851" y="4424"/>
                  </a:moveTo>
                  <a:lnTo>
                    <a:pt x="9851" y="4481"/>
                  </a:lnTo>
                  <a:lnTo>
                    <a:pt x="9802" y="4481"/>
                  </a:lnTo>
                  <a:lnTo>
                    <a:pt x="9802" y="4424"/>
                  </a:lnTo>
                  <a:lnTo>
                    <a:pt x="9851" y="4424"/>
                  </a:lnTo>
                  <a:close/>
                  <a:moveTo>
                    <a:pt x="9826" y="4505"/>
                  </a:moveTo>
                  <a:lnTo>
                    <a:pt x="9802" y="4505"/>
                  </a:lnTo>
                  <a:lnTo>
                    <a:pt x="9802" y="4481"/>
                  </a:lnTo>
                  <a:lnTo>
                    <a:pt x="9826" y="4481"/>
                  </a:lnTo>
                  <a:lnTo>
                    <a:pt x="9826" y="4505"/>
                  </a:lnTo>
                  <a:close/>
                  <a:moveTo>
                    <a:pt x="9826" y="4456"/>
                  </a:moveTo>
                  <a:lnTo>
                    <a:pt x="10054" y="4456"/>
                  </a:lnTo>
                  <a:lnTo>
                    <a:pt x="10054" y="4505"/>
                  </a:lnTo>
                  <a:lnTo>
                    <a:pt x="9826" y="4505"/>
                  </a:lnTo>
                  <a:lnTo>
                    <a:pt x="9826" y="4456"/>
                  </a:lnTo>
                  <a:close/>
                  <a:moveTo>
                    <a:pt x="10078" y="4481"/>
                  </a:moveTo>
                  <a:lnTo>
                    <a:pt x="10078" y="4505"/>
                  </a:lnTo>
                  <a:lnTo>
                    <a:pt x="10054" y="4505"/>
                  </a:lnTo>
                  <a:lnTo>
                    <a:pt x="10054" y="4481"/>
                  </a:lnTo>
                  <a:lnTo>
                    <a:pt x="10078" y="4481"/>
                  </a:lnTo>
                  <a:close/>
                  <a:moveTo>
                    <a:pt x="10029" y="4481"/>
                  </a:moveTo>
                  <a:lnTo>
                    <a:pt x="10029" y="4441"/>
                  </a:lnTo>
                  <a:lnTo>
                    <a:pt x="10078" y="4441"/>
                  </a:lnTo>
                  <a:lnTo>
                    <a:pt x="10078" y="4481"/>
                  </a:lnTo>
                  <a:lnTo>
                    <a:pt x="10029" y="4481"/>
                  </a:lnTo>
                  <a:close/>
                  <a:moveTo>
                    <a:pt x="10029" y="4441"/>
                  </a:moveTo>
                  <a:lnTo>
                    <a:pt x="10029" y="4416"/>
                  </a:lnTo>
                  <a:lnTo>
                    <a:pt x="10054" y="4416"/>
                  </a:lnTo>
                  <a:lnTo>
                    <a:pt x="10054" y="4441"/>
                  </a:lnTo>
                  <a:lnTo>
                    <a:pt x="10029" y="4441"/>
                  </a:lnTo>
                  <a:close/>
                  <a:moveTo>
                    <a:pt x="10054" y="4416"/>
                  </a:moveTo>
                  <a:lnTo>
                    <a:pt x="10273" y="4416"/>
                  </a:lnTo>
                  <a:lnTo>
                    <a:pt x="10273" y="4465"/>
                  </a:lnTo>
                  <a:lnTo>
                    <a:pt x="10054" y="4465"/>
                  </a:lnTo>
                  <a:lnTo>
                    <a:pt x="10054" y="4416"/>
                  </a:lnTo>
                  <a:close/>
                  <a:moveTo>
                    <a:pt x="10273" y="4416"/>
                  </a:moveTo>
                  <a:lnTo>
                    <a:pt x="10297" y="4416"/>
                  </a:lnTo>
                  <a:lnTo>
                    <a:pt x="10297" y="4441"/>
                  </a:lnTo>
                  <a:lnTo>
                    <a:pt x="10273" y="4441"/>
                  </a:lnTo>
                  <a:lnTo>
                    <a:pt x="10273" y="4416"/>
                  </a:lnTo>
                  <a:close/>
                  <a:moveTo>
                    <a:pt x="10297" y="4441"/>
                  </a:moveTo>
                  <a:lnTo>
                    <a:pt x="10297" y="4547"/>
                  </a:lnTo>
                  <a:lnTo>
                    <a:pt x="10249" y="4547"/>
                  </a:lnTo>
                  <a:lnTo>
                    <a:pt x="10249" y="4441"/>
                  </a:lnTo>
                  <a:lnTo>
                    <a:pt x="10297" y="4441"/>
                  </a:lnTo>
                  <a:close/>
                  <a:moveTo>
                    <a:pt x="10273" y="4571"/>
                  </a:moveTo>
                  <a:lnTo>
                    <a:pt x="10249" y="4571"/>
                  </a:lnTo>
                  <a:lnTo>
                    <a:pt x="10249" y="4547"/>
                  </a:lnTo>
                  <a:lnTo>
                    <a:pt x="10273" y="4547"/>
                  </a:lnTo>
                  <a:lnTo>
                    <a:pt x="10273" y="4571"/>
                  </a:lnTo>
                  <a:close/>
                  <a:moveTo>
                    <a:pt x="10273" y="4522"/>
                  </a:moveTo>
                  <a:lnTo>
                    <a:pt x="10501" y="4522"/>
                  </a:lnTo>
                  <a:lnTo>
                    <a:pt x="10501" y="4571"/>
                  </a:lnTo>
                  <a:lnTo>
                    <a:pt x="10273" y="4571"/>
                  </a:lnTo>
                  <a:lnTo>
                    <a:pt x="10273" y="4522"/>
                  </a:lnTo>
                  <a:close/>
                  <a:moveTo>
                    <a:pt x="10525" y="4547"/>
                  </a:moveTo>
                  <a:lnTo>
                    <a:pt x="10525" y="4571"/>
                  </a:lnTo>
                  <a:lnTo>
                    <a:pt x="10501" y="4571"/>
                  </a:lnTo>
                  <a:lnTo>
                    <a:pt x="10501" y="4547"/>
                  </a:lnTo>
                  <a:lnTo>
                    <a:pt x="10525" y="4547"/>
                  </a:lnTo>
                  <a:close/>
                  <a:moveTo>
                    <a:pt x="10476" y="4547"/>
                  </a:moveTo>
                  <a:lnTo>
                    <a:pt x="10476" y="4473"/>
                  </a:lnTo>
                  <a:lnTo>
                    <a:pt x="10525" y="4473"/>
                  </a:lnTo>
                  <a:lnTo>
                    <a:pt x="10525" y="4547"/>
                  </a:lnTo>
                  <a:lnTo>
                    <a:pt x="10476" y="4547"/>
                  </a:lnTo>
                  <a:close/>
                  <a:moveTo>
                    <a:pt x="10476" y="4473"/>
                  </a:moveTo>
                  <a:lnTo>
                    <a:pt x="10476" y="4449"/>
                  </a:lnTo>
                  <a:lnTo>
                    <a:pt x="10501" y="4449"/>
                  </a:lnTo>
                  <a:lnTo>
                    <a:pt x="10501" y="4473"/>
                  </a:lnTo>
                  <a:lnTo>
                    <a:pt x="10476" y="4473"/>
                  </a:lnTo>
                  <a:close/>
                  <a:moveTo>
                    <a:pt x="10501" y="4449"/>
                  </a:moveTo>
                  <a:lnTo>
                    <a:pt x="10719" y="4449"/>
                  </a:lnTo>
                  <a:lnTo>
                    <a:pt x="10719" y="4498"/>
                  </a:lnTo>
                  <a:lnTo>
                    <a:pt x="10501" y="4498"/>
                  </a:lnTo>
                  <a:lnTo>
                    <a:pt x="10501" y="4449"/>
                  </a:lnTo>
                  <a:close/>
                  <a:moveTo>
                    <a:pt x="10744" y="4473"/>
                  </a:moveTo>
                  <a:lnTo>
                    <a:pt x="10744" y="4498"/>
                  </a:lnTo>
                  <a:lnTo>
                    <a:pt x="10719" y="4498"/>
                  </a:lnTo>
                  <a:lnTo>
                    <a:pt x="10719" y="4473"/>
                  </a:lnTo>
                  <a:lnTo>
                    <a:pt x="10744" y="4473"/>
                  </a:lnTo>
                  <a:close/>
                  <a:moveTo>
                    <a:pt x="10696" y="4473"/>
                  </a:moveTo>
                  <a:lnTo>
                    <a:pt x="10696" y="4352"/>
                  </a:lnTo>
                  <a:lnTo>
                    <a:pt x="10744" y="4352"/>
                  </a:lnTo>
                  <a:lnTo>
                    <a:pt x="10744" y="4473"/>
                  </a:lnTo>
                  <a:lnTo>
                    <a:pt x="10696" y="4473"/>
                  </a:lnTo>
                  <a:close/>
                  <a:moveTo>
                    <a:pt x="10696" y="4352"/>
                  </a:moveTo>
                  <a:lnTo>
                    <a:pt x="10696" y="4327"/>
                  </a:lnTo>
                  <a:lnTo>
                    <a:pt x="10719" y="4327"/>
                  </a:lnTo>
                  <a:lnTo>
                    <a:pt x="10719" y="4352"/>
                  </a:lnTo>
                  <a:lnTo>
                    <a:pt x="10696" y="4352"/>
                  </a:lnTo>
                  <a:close/>
                  <a:moveTo>
                    <a:pt x="10719" y="4327"/>
                  </a:moveTo>
                  <a:lnTo>
                    <a:pt x="10948" y="4327"/>
                  </a:lnTo>
                  <a:lnTo>
                    <a:pt x="10948" y="4376"/>
                  </a:lnTo>
                  <a:lnTo>
                    <a:pt x="10719" y="4376"/>
                  </a:lnTo>
                  <a:lnTo>
                    <a:pt x="10719" y="4327"/>
                  </a:lnTo>
                  <a:close/>
                  <a:moveTo>
                    <a:pt x="10948" y="4327"/>
                  </a:moveTo>
                  <a:lnTo>
                    <a:pt x="10971" y="4327"/>
                  </a:lnTo>
                  <a:lnTo>
                    <a:pt x="10971" y="4352"/>
                  </a:lnTo>
                  <a:lnTo>
                    <a:pt x="10948" y="4352"/>
                  </a:lnTo>
                  <a:lnTo>
                    <a:pt x="10948" y="4327"/>
                  </a:lnTo>
                  <a:close/>
                  <a:moveTo>
                    <a:pt x="10971" y="4352"/>
                  </a:moveTo>
                  <a:lnTo>
                    <a:pt x="10971" y="4449"/>
                  </a:lnTo>
                  <a:lnTo>
                    <a:pt x="10923" y="4449"/>
                  </a:lnTo>
                  <a:lnTo>
                    <a:pt x="10923" y="4352"/>
                  </a:lnTo>
                  <a:lnTo>
                    <a:pt x="10971" y="4352"/>
                  </a:lnTo>
                  <a:close/>
                  <a:moveTo>
                    <a:pt x="10948" y="4473"/>
                  </a:moveTo>
                  <a:lnTo>
                    <a:pt x="10923" y="4473"/>
                  </a:lnTo>
                  <a:lnTo>
                    <a:pt x="10923" y="4449"/>
                  </a:lnTo>
                  <a:lnTo>
                    <a:pt x="10948" y="4449"/>
                  </a:lnTo>
                  <a:lnTo>
                    <a:pt x="10948" y="4473"/>
                  </a:lnTo>
                  <a:close/>
                  <a:moveTo>
                    <a:pt x="10948" y="4424"/>
                  </a:moveTo>
                  <a:lnTo>
                    <a:pt x="11166" y="4424"/>
                  </a:lnTo>
                  <a:lnTo>
                    <a:pt x="11166" y="4473"/>
                  </a:lnTo>
                  <a:lnTo>
                    <a:pt x="10948" y="4473"/>
                  </a:lnTo>
                  <a:lnTo>
                    <a:pt x="10948" y="4424"/>
                  </a:lnTo>
                  <a:close/>
                  <a:moveTo>
                    <a:pt x="11166" y="4424"/>
                  </a:moveTo>
                  <a:lnTo>
                    <a:pt x="11191" y="4424"/>
                  </a:lnTo>
                  <a:lnTo>
                    <a:pt x="11191" y="4449"/>
                  </a:lnTo>
                  <a:lnTo>
                    <a:pt x="11166" y="4449"/>
                  </a:lnTo>
                  <a:lnTo>
                    <a:pt x="11166" y="4424"/>
                  </a:lnTo>
                  <a:close/>
                  <a:moveTo>
                    <a:pt x="11191" y="4449"/>
                  </a:moveTo>
                  <a:lnTo>
                    <a:pt x="11191" y="4465"/>
                  </a:lnTo>
                  <a:lnTo>
                    <a:pt x="11143" y="4465"/>
                  </a:lnTo>
                  <a:lnTo>
                    <a:pt x="11143" y="4449"/>
                  </a:lnTo>
                  <a:lnTo>
                    <a:pt x="11191" y="4449"/>
                  </a:lnTo>
                  <a:close/>
                  <a:moveTo>
                    <a:pt x="11166" y="4490"/>
                  </a:moveTo>
                  <a:lnTo>
                    <a:pt x="11143" y="4490"/>
                  </a:lnTo>
                  <a:lnTo>
                    <a:pt x="11143" y="4465"/>
                  </a:lnTo>
                  <a:lnTo>
                    <a:pt x="11166" y="4465"/>
                  </a:lnTo>
                  <a:lnTo>
                    <a:pt x="11166" y="4490"/>
                  </a:lnTo>
                  <a:close/>
                  <a:moveTo>
                    <a:pt x="11166" y="4441"/>
                  </a:moveTo>
                  <a:lnTo>
                    <a:pt x="11394" y="4441"/>
                  </a:lnTo>
                  <a:lnTo>
                    <a:pt x="11394" y="4490"/>
                  </a:lnTo>
                  <a:lnTo>
                    <a:pt x="11166" y="4490"/>
                  </a:lnTo>
                  <a:lnTo>
                    <a:pt x="11166" y="4441"/>
                  </a:lnTo>
                  <a:close/>
                  <a:moveTo>
                    <a:pt x="11394" y="4441"/>
                  </a:moveTo>
                  <a:lnTo>
                    <a:pt x="11418" y="4441"/>
                  </a:lnTo>
                  <a:lnTo>
                    <a:pt x="11418" y="4465"/>
                  </a:lnTo>
                  <a:lnTo>
                    <a:pt x="11394" y="4465"/>
                  </a:lnTo>
                  <a:lnTo>
                    <a:pt x="11394" y="4441"/>
                  </a:lnTo>
                  <a:close/>
                  <a:moveTo>
                    <a:pt x="11418" y="4465"/>
                  </a:moveTo>
                  <a:lnTo>
                    <a:pt x="11418" y="4514"/>
                  </a:lnTo>
                  <a:lnTo>
                    <a:pt x="11370" y="4514"/>
                  </a:lnTo>
                  <a:lnTo>
                    <a:pt x="11370" y="4465"/>
                  </a:lnTo>
                  <a:lnTo>
                    <a:pt x="11418" y="4465"/>
                  </a:lnTo>
                  <a:close/>
                  <a:moveTo>
                    <a:pt x="11394" y="4538"/>
                  </a:moveTo>
                  <a:lnTo>
                    <a:pt x="11370" y="4538"/>
                  </a:lnTo>
                  <a:lnTo>
                    <a:pt x="11370" y="4514"/>
                  </a:lnTo>
                  <a:lnTo>
                    <a:pt x="11394" y="4514"/>
                  </a:lnTo>
                  <a:lnTo>
                    <a:pt x="11394" y="4538"/>
                  </a:lnTo>
                  <a:close/>
                  <a:moveTo>
                    <a:pt x="11394" y="4490"/>
                  </a:moveTo>
                  <a:lnTo>
                    <a:pt x="11614" y="4490"/>
                  </a:lnTo>
                  <a:lnTo>
                    <a:pt x="11614" y="4538"/>
                  </a:lnTo>
                  <a:lnTo>
                    <a:pt x="11394" y="4538"/>
                  </a:lnTo>
                  <a:lnTo>
                    <a:pt x="11394" y="4490"/>
                  </a:lnTo>
                  <a:close/>
                  <a:moveTo>
                    <a:pt x="11614" y="4490"/>
                  </a:moveTo>
                  <a:lnTo>
                    <a:pt x="11638" y="4490"/>
                  </a:lnTo>
                  <a:lnTo>
                    <a:pt x="11638" y="4514"/>
                  </a:lnTo>
                  <a:lnTo>
                    <a:pt x="11614" y="4514"/>
                  </a:lnTo>
                  <a:lnTo>
                    <a:pt x="11614" y="4490"/>
                  </a:lnTo>
                  <a:close/>
                  <a:moveTo>
                    <a:pt x="11638" y="4514"/>
                  </a:moveTo>
                  <a:lnTo>
                    <a:pt x="11638" y="4619"/>
                  </a:lnTo>
                  <a:lnTo>
                    <a:pt x="11589" y="4619"/>
                  </a:lnTo>
                  <a:lnTo>
                    <a:pt x="11589" y="4514"/>
                  </a:lnTo>
                  <a:lnTo>
                    <a:pt x="11638" y="4514"/>
                  </a:lnTo>
                  <a:close/>
                  <a:moveTo>
                    <a:pt x="11614" y="4644"/>
                  </a:moveTo>
                  <a:lnTo>
                    <a:pt x="11589" y="4644"/>
                  </a:lnTo>
                  <a:lnTo>
                    <a:pt x="11589" y="4619"/>
                  </a:lnTo>
                  <a:lnTo>
                    <a:pt x="11614" y="4619"/>
                  </a:lnTo>
                  <a:lnTo>
                    <a:pt x="11614" y="4644"/>
                  </a:lnTo>
                  <a:close/>
                  <a:moveTo>
                    <a:pt x="11614" y="4596"/>
                  </a:moveTo>
                  <a:lnTo>
                    <a:pt x="11841" y="4596"/>
                  </a:lnTo>
                  <a:lnTo>
                    <a:pt x="11841" y="4644"/>
                  </a:lnTo>
                  <a:lnTo>
                    <a:pt x="11614" y="4644"/>
                  </a:lnTo>
                  <a:lnTo>
                    <a:pt x="11614" y="4596"/>
                  </a:lnTo>
                  <a:close/>
                  <a:moveTo>
                    <a:pt x="11866" y="4619"/>
                  </a:moveTo>
                  <a:lnTo>
                    <a:pt x="11866" y="4644"/>
                  </a:lnTo>
                  <a:lnTo>
                    <a:pt x="11841" y="4644"/>
                  </a:lnTo>
                  <a:lnTo>
                    <a:pt x="11841" y="4619"/>
                  </a:lnTo>
                  <a:lnTo>
                    <a:pt x="11866" y="4619"/>
                  </a:lnTo>
                  <a:close/>
                  <a:moveTo>
                    <a:pt x="11816" y="4619"/>
                  </a:moveTo>
                  <a:lnTo>
                    <a:pt x="11816" y="4530"/>
                  </a:lnTo>
                  <a:lnTo>
                    <a:pt x="11866" y="4530"/>
                  </a:lnTo>
                  <a:lnTo>
                    <a:pt x="11866" y="4619"/>
                  </a:lnTo>
                  <a:lnTo>
                    <a:pt x="11816" y="4619"/>
                  </a:lnTo>
                  <a:close/>
                  <a:moveTo>
                    <a:pt x="11816" y="4530"/>
                  </a:moveTo>
                  <a:lnTo>
                    <a:pt x="11816" y="4505"/>
                  </a:lnTo>
                  <a:lnTo>
                    <a:pt x="11841" y="4505"/>
                  </a:lnTo>
                  <a:lnTo>
                    <a:pt x="11841" y="4530"/>
                  </a:lnTo>
                  <a:lnTo>
                    <a:pt x="11816" y="4530"/>
                  </a:lnTo>
                  <a:close/>
                  <a:moveTo>
                    <a:pt x="11841" y="4505"/>
                  </a:moveTo>
                  <a:lnTo>
                    <a:pt x="12061" y="4505"/>
                  </a:lnTo>
                  <a:lnTo>
                    <a:pt x="12061" y="4554"/>
                  </a:lnTo>
                  <a:lnTo>
                    <a:pt x="11841" y="4554"/>
                  </a:lnTo>
                  <a:lnTo>
                    <a:pt x="11841" y="4505"/>
                  </a:lnTo>
                  <a:close/>
                  <a:moveTo>
                    <a:pt x="12085" y="4530"/>
                  </a:moveTo>
                  <a:lnTo>
                    <a:pt x="12085" y="4554"/>
                  </a:lnTo>
                  <a:lnTo>
                    <a:pt x="12061" y="4554"/>
                  </a:lnTo>
                  <a:lnTo>
                    <a:pt x="12061" y="4530"/>
                  </a:lnTo>
                  <a:lnTo>
                    <a:pt x="12085" y="4530"/>
                  </a:lnTo>
                  <a:close/>
                  <a:moveTo>
                    <a:pt x="12036" y="4530"/>
                  </a:moveTo>
                  <a:lnTo>
                    <a:pt x="12036" y="4295"/>
                  </a:lnTo>
                  <a:lnTo>
                    <a:pt x="12085" y="4295"/>
                  </a:lnTo>
                  <a:lnTo>
                    <a:pt x="12085" y="4530"/>
                  </a:lnTo>
                  <a:lnTo>
                    <a:pt x="12036" y="4530"/>
                  </a:lnTo>
                  <a:close/>
                  <a:moveTo>
                    <a:pt x="12036" y="4295"/>
                  </a:moveTo>
                  <a:lnTo>
                    <a:pt x="12036" y="4270"/>
                  </a:lnTo>
                  <a:lnTo>
                    <a:pt x="12061" y="4270"/>
                  </a:lnTo>
                  <a:lnTo>
                    <a:pt x="12061" y="4295"/>
                  </a:lnTo>
                  <a:lnTo>
                    <a:pt x="12036" y="4295"/>
                  </a:lnTo>
                  <a:close/>
                  <a:moveTo>
                    <a:pt x="12061" y="4270"/>
                  </a:moveTo>
                  <a:lnTo>
                    <a:pt x="12288" y="4270"/>
                  </a:lnTo>
                  <a:lnTo>
                    <a:pt x="12288" y="4318"/>
                  </a:lnTo>
                  <a:lnTo>
                    <a:pt x="12061" y="4318"/>
                  </a:lnTo>
                  <a:lnTo>
                    <a:pt x="12061" y="4270"/>
                  </a:lnTo>
                  <a:close/>
                  <a:moveTo>
                    <a:pt x="12313" y="4295"/>
                  </a:moveTo>
                  <a:lnTo>
                    <a:pt x="12313" y="4318"/>
                  </a:lnTo>
                  <a:lnTo>
                    <a:pt x="12288" y="4318"/>
                  </a:lnTo>
                  <a:lnTo>
                    <a:pt x="12288" y="4295"/>
                  </a:lnTo>
                  <a:lnTo>
                    <a:pt x="12313" y="4295"/>
                  </a:lnTo>
                  <a:close/>
                  <a:moveTo>
                    <a:pt x="12264" y="4295"/>
                  </a:moveTo>
                  <a:lnTo>
                    <a:pt x="12264" y="2375"/>
                  </a:lnTo>
                  <a:lnTo>
                    <a:pt x="12313" y="2375"/>
                  </a:lnTo>
                  <a:lnTo>
                    <a:pt x="12313" y="4295"/>
                  </a:lnTo>
                  <a:lnTo>
                    <a:pt x="12264" y="4295"/>
                  </a:lnTo>
                  <a:close/>
                  <a:moveTo>
                    <a:pt x="12264" y="2375"/>
                  </a:moveTo>
                  <a:lnTo>
                    <a:pt x="12264" y="2350"/>
                  </a:lnTo>
                  <a:lnTo>
                    <a:pt x="12288" y="2350"/>
                  </a:lnTo>
                  <a:lnTo>
                    <a:pt x="12288" y="2375"/>
                  </a:lnTo>
                  <a:lnTo>
                    <a:pt x="12264" y="2375"/>
                  </a:lnTo>
                  <a:close/>
                  <a:moveTo>
                    <a:pt x="12288" y="2350"/>
                  </a:moveTo>
                  <a:lnTo>
                    <a:pt x="12508" y="2350"/>
                  </a:lnTo>
                  <a:lnTo>
                    <a:pt x="12508" y="2399"/>
                  </a:lnTo>
                  <a:lnTo>
                    <a:pt x="12288" y="2399"/>
                  </a:lnTo>
                  <a:lnTo>
                    <a:pt x="12288" y="2350"/>
                  </a:lnTo>
                  <a:close/>
                  <a:moveTo>
                    <a:pt x="12532" y="2375"/>
                  </a:moveTo>
                  <a:lnTo>
                    <a:pt x="12532" y="2399"/>
                  </a:lnTo>
                  <a:lnTo>
                    <a:pt x="12508" y="2399"/>
                  </a:lnTo>
                  <a:lnTo>
                    <a:pt x="12508" y="2375"/>
                  </a:lnTo>
                  <a:lnTo>
                    <a:pt x="12532" y="2375"/>
                  </a:lnTo>
                  <a:close/>
                  <a:moveTo>
                    <a:pt x="12483" y="2375"/>
                  </a:moveTo>
                  <a:lnTo>
                    <a:pt x="12483" y="25"/>
                  </a:lnTo>
                  <a:lnTo>
                    <a:pt x="12532" y="25"/>
                  </a:lnTo>
                  <a:lnTo>
                    <a:pt x="12532" y="2375"/>
                  </a:lnTo>
                  <a:lnTo>
                    <a:pt x="12483" y="2375"/>
                  </a:lnTo>
                  <a:close/>
                  <a:moveTo>
                    <a:pt x="12483" y="25"/>
                  </a:moveTo>
                  <a:lnTo>
                    <a:pt x="12483" y="0"/>
                  </a:lnTo>
                  <a:lnTo>
                    <a:pt x="12508" y="0"/>
                  </a:lnTo>
                  <a:lnTo>
                    <a:pt x="12508" y="25"/>
                  </a:lnTo>
                  <a:lnTo>
                    <a:pt x="12483" y="25"/>
                  </a:lnTo>
                  <a:close/>
                  <a:moveTo>
                    <a:pt x="12508" y="0"/>
                  </a:moveTo>
                  <a:lnTo>
                    <a:pt x="12735" y="0"/>
                  </a:lnTo>
                  <a:lnTo>
                    <a:pt x="12735" y="49"/>
                  </a:lnTo>
                  <a:lnTo>
                    <a:pt x="12508" y="49"/>
                  </a:lnTo>
                  <a:lnTo>
                    <a:pt x="12508" y="0"/>
                  </a:lnTo>
                  <a:close/>
                  <a:moveTo>
                    <a:pt x="12735" y="0"/>
                  </a:moveTo>
                  <a:lnTo>
                    <a:pt x="12760" y="0"/>
                  </a:lnTo>
                  <a:lnTo>
                    <a:pt x="12760" y="25"/>
                  </a:lnTo>
                  <a:lnTo>
                    <a:pt x="12735" y="25"/>
                  </a:lnTo>
                  <a:lnTo>
                    <a:pt x="12735" y="0"/>
                  </a:lnTo>
                  <a:close/>
                  <a:moveTo>
                    <a:pt x="12760" y="25"/>
                  </a:moveTo>
                  <a:lnTo>
                    <a:pt x="12760" y="8198"/>
                  </a:lnTo>
                  <a:lnTo>
                    <a:pt x="12711" y="8198"/>
                  </a:lnTo>
                  <a:lnTo>
                    <a:pt x="12711" y="25"/>
                  </a:lnTo>
                  <a:lnTo>
                    <a:pt x="12760" y="25"/>
                  </a:lnTo>
                  <a:close/>
                  <a:moveTo>
                    <a:pt x="12735" y="8223"/>
                  </a:moveTo>
                  <a:lnTo>
                    <a:pt x="12711" y="8223"/>
                  </a:lnTo>
                  <a:lnTo>
                    <a:pt x="12711" y="8198"/>
                  </a:lnTo>
                  <a:lnTo>
                    <a:pt x="12735" y="8198"/>
                  </a:lnTo>
                  <a:lnTo>
                    <a:pt x="12735" y="8223"/>
                  </a:lnTo>
                  <a:close/>
                  <a:moveTo>
                    <a:pt x="12735" y="8173"/>
                  </a:moveTo>
                  <a:lnTo>
                    <a:pt x="14743" y="8173"/>
                  </a:lnTo>
                  <a:lnTo>
                    <a:pt x="14743" y="8223"/>
                  </a:lnTo>
                  <a:lnTo>
                    <a:pt x="12735" y="8223"/>
                  </a:lnTo>
                  <a:lnTo>
                    <a:pt x="12735" y="817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62" name="Rectangle 209"/>
            <p:cNvSpPr>
              <a:spLocks noChangeArrowheads="1"/>
            </p:cNvSpPr>
            <p:nvPr/>
          </p:nvSpPr>
          <p:spPr bwMode="auto">
            <a:xfrm>
              <a:off x="4778542" y="3525476"/>
              <a:ext cx="164766"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29063" name="Rectangle 210"/>
            <p:cNvSpPr>
              <a:spLocks noChangeArrowheads="1"/>
            </p:cNvSpPr>
            <p:nvPr/>
          </p:nvSpPr>
          <p:spPr bwMode="auto">
            <a:xfrm>
              <a:off x="5286096" y="3525476"/>
              <a:ext cx="253777"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29064" name="Rectangle 211"/>
            <p:cNvSpPr>
              <a:spLocks noChangeArrowheads="1"/>
            </p:cNvSpPr>
            <p:nvPr/>
          </p:nvSpPr>
          <p:spPr bwMode="auto">
            <a:xfrm>
              <a:off x="5818271"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29065" name="Rectangle 212"/>
            <p:cNvSpPr>
              <a:spLocks noChangeArrowheads="1"/>
            </p:cNvSpPr>
            <p:nvPr/>
          </p:nvSpPr>
          <p:spPr bwMode="auto">
            <a:xfrm>
              <a:off x="6384535"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29066" name="Rectangle 213"/>
            <p:cNvSpPr>
              <a:spLocks noChangeArrowheads="1"/>
            </p:cNvSpPr>
            <p:nvPr/>
          </p:nvSpPr>
          <p:spPr bwMode="auto">
            <a:xfrm>
              <a:off x="6950799"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29067" name="Rectangle 214"/>
            <p:cNvSpPr>
              <a:spLocks noChangeArrowheads="1"/>
            </p:cNvSpPr>
            <p:nvPr/>
          </p:nvSpPr>
          <p:spPr bwMode="auto">
            <a:xfrm>
              <a:off x="7518957"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29068" name="Rectangle 215"/>
            <p:cNvSpPr>
              <a:spLocks noChangeArrowheads="1"/>
            </p:cNvSpPr>
            <p:nvPr/>
          </p:nvSpPr>
          <p:spPr bwMode="auto">
            <a:xfrm>
              <a:off x="8085221" y="3525476"/>
              <a:ext cx="344682" cy="24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sp>
          <p:nvSpPr>
            <p:cNvPr id="29069" name="Line 216"/>
            <p:cNvSpPr>
              <a:spLocks noChangeShapeType="1"/>
            </p:cNvSpPr>
            <p:nvPr/>
          </p:nvSpPr>
          <p:spPr bwMode="auto">
            <a:xfrm>
              <a:off x="5128461" y="1411483"/>
              <a:ext cx="357939" cy="1894"/>
            </a:xfrm>
            <a:prstGeom prst="line">
              <a:avLst/>
            </a:prstGeom>
            <a:noFill/>
            <a:ln w="6350">
              <a:solidFill>
                <a:srgbClr val="37343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70" name="Line 217"/>
            <p:cNvSpPr>
              <a:spLocks noChangeShapeType="1"/>
            </p:cNvSpPr>
            <p:nvPr/>
          </p:nvSpPr>
          <p:spPr bwMode="auto">
            <a:xfrm>
              <a:off x="5137930" y="1686093"/>
              <a:ext cx="356046" cy="1894"/>
            </a:xfrm>
            <a:prstGeom prst="line">
              <a:avLst/>
            </a:prstGeom>
            <a:noFill/>
            <a:ln w="6350">
              <a:solidFill>
                <a:srgbClr val="ED323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71" name="Rectangle 219"/>
            <p:cNvSpPr>
              <a:spLocks noChangeArrowheads="1"/>
            </p:cNvSpPr>
            <p:nvPr/>
          </p:nvSpPr>
          <p:spPr bwMode="auto">
            <a:xfrm>
              <a:off x="5871299" y="148768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29072" name="Rectangle 220"/>
            <p:cNvSpPr>
              <a:spLocks noChangeArrowheads="1"/>
            </p:cNvSpPr>
            <p:nvPr/>
          </p:nvSpPr>
          <p:spPr bwMode="auto">
            <a:xfrm>
              <a:off x="5562600" y="1295400"/>
              <a:ext cx="22009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 detected </a:t>
              </a:r>
              <a:r>
                <a:rPr lang="en-US" sz="1200" i="1">
                  <a:solidFill>
                    <a:srgbClr val="373435"/>
                  </a:solidFill>
                  <a:latin typeface="Times New Roman" pitchFamily="18" charset="0"/>
                  <a:cs typeface="Arial" charset="0"/>
                </a:rPr>
                <a:t>E</a:t>
              </a:r>
              <a:r>
                <a:rPr lang="en-US" sz="1200" baseline="-25000">
                  <a:solidFill>
                    <a:srgbClr val="373435"/>
                  </a:solidFill>
                  <a:latin typeface="Times New Roman" pitchFamily="18" charset="0"/>
                  <a:cs typeface="Arial" charset="0"/>
                </a:rPr>
                <a:t>e</a:t>
              </a:r>
              <a:r>
                <a:rPr lang="en-US" sz="1200">
                  <a:solidFill>
                    <a:srgbClr val="373435"/>
                  </a:solidFill>
                  <a:latin typeface="Times New Roman" pitchFamily="18" charset="0"/>
                  <a:cs typeface="Arial" charset="0"/>
                </a:rPr>
                <a:t> for e</a:t>
              </a:r>
              <a:r>
                <a:rPr lang="en-US" sz="1200" baseline="30000">
                  <a:solidFill>
                    <a:srgbClr val="373435"/>
                  </a:solidFill>
                  <a:latin typeface="Times New Roman" pitchFamily="18" charset="0"/>
                  <a:cs typeface="Arial" charset="0"/>
                </a:rPr>
                <a:t>-</a:t>
              </a:r>
              <a:r>
                <a:rPr lang="en-US" sz="1200">
                  <a:solidFill>
                    <a:srgbClr val="373435"/>
                  </a:solidFill>
                  <a:latin typeface="Times New Roman" pitchFamily="18" charset="0"/>
                  <a:cs typeface="Arial" charset="0"/>
                </a:rPr>
                <a:t> in lower detector</a:t>
              </a:r>
              <a:endParaRPr lang="en-US">
                <a:cs typeface="Arial" charset="0"/>
              </a:endParaRPr>
            </a:p>
          </p:txBody>
        </p:sp>
        <p:sp>
          <p:nvSpPr>
            <p:cNvPr id="29073" name="Rectangle 224"/>
            <p:cNvSpPr>
              <a:spLocks noChangeArrowheads="1"/>
            </p:cNvSpPr>
            <p:nvPr/>
          </p:nvSpPr>
          <p:spPr bwMode="auto">
            <a:xfrm>
              <a:off x="5525848" y="1566779"/>
              <a:ext cx="23227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ED3237"/>
                  </a:solidFill>
                  <a:latin typeface="Times New Roman" pitchFamily="18" charset="0"/>
                  <a:cs typeface="Arial" charset="0"/>
                </a:rPr>
                <a:t> </a:t>
              </a:r>
              <a:r>
                <a:rPr lang="en-US" sz="1200" dirty="0">
                  <a:solidFill>
                    <a:srgbClr val="373435"/>
                  </a:solidFill>
                  <a:latin typeface="Times New Roman" pitchFamily="18" charset="0"/>
                  <a:cs typeface="Arial" charset="0"/>
                </a:rPr>
                <a:t> </a:t>
              </a:r>
              <a:r>
                <a:rPr lang="en-US" sz="1200" dirty="0">
                  <a:solidFill>
                    <a:srgbClr val="FF0000"/>
                  </a:solidFill>
                  <a:latin typeface="Times New Roman" pitchFamily="18" charset="0"/>
                  <a:cs typeface="Arial" charset="0"/>
                </a:rPr>
                <a:t>detected </a:t>
              </a:r>
              <a:r>
                <a:rPr lang="en-US" sz="1200" i="1" dirty="0" err="1">
                  <a:solidFill>
                    <a:srgbClr val="FF0000"/>
                  </a:solidFill>
                  <a:latin typeface="Times New Roman" pitchFamily="18" charset="0"/>
                  <a:cs typeface="Arial" charset="0"/>
                </a:rPr>
                <a:t>E</a:t>
              </a:r>
              <a:r>
                <a:rPr lang="en-US" sz="1200" baseline="-25000" dirty="0" err="1">
                  <a:solidFill>
                    <a:srgbClr val="FF0000"/>
                  </a:solidFill>
                  <a:latin typeface="Times New Roman" pitchFamily="18" charset="0"/>
                  <a:cs typeface="Arial" charset="0"/>
                </a:rPr>
                <a:t>e</a:t>
              </a:r>
              <a:r>
                <a:rPr lang="en-US" sz="1200" dirty="0">
                  <a:solidFill>
                    <a:srgbClr val="FF0000"/>
                  </a:solidFill>
                  <a:latin typeface="Times New Roman" pitchFamily="18" charset="0"/>
                  <a:cs typeface="Arial" charset="0"/>
                </a:rPr>
                <a:t> </a:t>
              </a:r>
              <a:r>
                <a:rPr lang="en-US" sz="1200" dirty="0">
                  <a:solidFill>
                    <a:srgbClr val="ED3237"/>
                  </a:solidFill>
                  <a:latin typeface="Times New Roman" pitchFamily="18" charset="0"/>
                  <a:cs typeface="Arial" charset="0"/>
                </a:rPr>
                <a:t>with only lower detector</a:t>
              </a:r>
              <a:endParaRPr lang="en-US" dirty="0">
                <a:cs typeface="Arial" charset="0"/>
              </a:endParaRPr>
            </a:p>
          </p:txBody>
        </p:sp>
        <p:sp>
          <p:nvSpPr>
            <p:cNvPr id="29074" name="TextBox 606"/>
            <p:cNvSpPr txBox="1">
              <a:spLocks noChangeArrowheads="1"/>
            </p:cNvSpPr>
            <p:nvPr/>
          </p:nvSpPr>
          <p:spPr bwMode="auto">
            <a:xfrm>
              <a:off x="5105400" y="1828800"/>
              <a:ext cx="19812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a:latin typeface="Times New Roman" pitchFamily="18" charset="0"/>
                  <a:cs typeface="Times New Roman" pitchFamily="18" charset="0"/>
                </a:rPr>
                <a:t>Detector response for</a:t>
              </a:r>
            </a:p>
            <a:p>
              <a:r>
                <a:rPr lang="en-US" sz="1400">
                  <a:latin typeface="Times New Roman" pitchFamily="18" charset="0"/>
                  <a:cs typeface="Times New Roman" pitchFamily="18" charset="0"/>
                </a:rPr>
                <a:t>incoming </a:t>
              </a:r>
              <a:r>
                <a:rPr lang="en-US" sz="1400" i="1">
                  <a:latin typeface="Times New Roman" pitchFamily="18" charset="0"/>
                  <a:cs typeface="Times New Roman" pitchFamily="18" charset="0"/>
                </a:rPr>
                <a:t>E</a:t>
              </a:r>
              <a:r>
                <a:rPr lang="en-US" sz="1400" baseline="-25000">
                  <a:latin typeface="Times New Roman" pitchFamily="18" charset="0"/>
                  <a:cs typeface="Times New Roman" pitchFamily="18" charset="0"/>
                </a:rPr>
                <a:t>e</a:t>
              </a:r>
              <a:r>
                <a:rPr lang="en-US" sz="1400">
                  <a:latin typeface="Times New Roman" pitchFamily="18" charset="0"/>
                  <a:cs typeface="Times New Roman" pitchFamily="18" charset="0"/>
                </a:rPr>
                <a:t> = 300 keV</a:t>
              </a:r>
            </a:p>
          </p:txBody>
        </p:sp>
      </p:grpSp>
      <mc:AlternateContent xmlns:mc="http://schemas.openxmlformats.org/markup-compatibility/2006" xmlns:a14="http://schemas.microsoft.com/office/drawing/2010/main">
        <mc:Choice Requires="a14">
          <p:sp>
            <p:nvSpPr>
              <p:cNvPr id="444" name="Text Box 324"/>
              <p:cNvSpPr txBox="1">
                <a:spLocks noChangeArrowheads="1"/>
              </p:cNvSpPr>
              <p:nvPr/>
            </p:nvSpPr>
            <p:spPr bwMode="auto">
              <a:xfrm>
                <a:off x="4139952" y="4027805"/>
                <a:ext cx="4930602" cy="2713563"/>
              </a:xfrm>
              <a:prstGeom prst="rect">
                <a:avLst/>
              </a:prstGeom>
              <a:noFill/>
              <a:ln w="9525">
                <a:solidFill>
                  <a:schemeClr val="tx1"/>
                </a:solidFill>
                <a:miter lim="800000"/>
                <a:headEnd/>
                <a:tailEnd/>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Measurement of </a:t>
                </a:r>
                <a14:m>
                  <m:oMath xmlns:m="http://schemas.openxmlformats.org/officeDocument/2006/math">
                    <m:sSub>
                      <m:sSubPr>
                        <m:ctrlPr>
                          <a:rPr lang="en-US" sz="1600" i="1" dirty="0" smtClean="0">
                            <a:solidFill>
                              <a:schemeClr val="tx1"/>
                            </a:solidFill>
                            <a:latin typeface="Cambria Math"/>
                            <a:cs typeface="Times New Roman" pitchFamily="18" charset="0"/>
                          </a:rPr>
                        </m:ctrlPr>
                      </m:sSubPr>
                      <m:e>
                        <m:r>
                          <a:rPr lang="en-US" sz="1600" b="0" i="1" dirty="0" smtClean="0">
                            <a:solidFill>
                              <a:schemeClr val="tx1"/>
                            </a:solidFill>
                            <a:latin typeface="Cambria Math"/>
                            <a:cs typeface="Times New Roman" pitchFamily="18" charset="0"/>
                          </a:rPr>
                          <m:t>𝐸</m:t>
                        </m:r>
                      </m:e>
                      <m:sub>
                        <m:r>
                          <a:rPr lang="en-US" sz="1600" b="0" i="1" dirty="0" smtClean="0">
                            <a:solidFill>
                              <a:schemeClr val="tx1"/>
                            </a:solidFill>
                            <a:latin typeface="Cambria Math"/>
                            <a:cs typeface="Times New Roman" pitchFamily="18" charset="0"/>
                          </a:rPr>
                          <m:t>𝑒</m:t>
                        </m:r>
                        <m:r>
                          <a:rPr lang="en-US" sz="1600" b="0" i="1" dirty="0" smtClean="0">
                            <a:solidFill>
                              <a:schemeClr val="tx1"/>
                            </a:solidFill>
                            <a:latin typeface="Cambria Math"/>
                            <a:cs typeface="Times New Roman" pitchFamily="18" charset="0"/>
                          </a:rPr>
                          <m:t>,</m:t>
                        </m:r>
                        <m:r>
                          <a:rPr lang="en-US" sz="1600" b="0" i="1" dirty="0" smtClean="0">
                            <a:solidFill>
                              <a:schemeClr val="tx1"/>
                            </a:solidFill>
                            <a:latin typeface="Cambria Math"/>
                            <a:cs typeface="Times New Roman" pitchFamily="18" charset="0"/>
                          </a:rPr>
                          <m:t>𝑘𝑖𝑛</m:t>
                        </m:r>
                      </m:sub>
                    </m:sSub>
                  </m:oMath>
                </a14:m>
                <a:r>
                  <a:rPr lang="en-US" sz="1600" dirty="0">
                    <a:solidFill>
                      <a:schemeClr val="tx1"/>
                    </a:solidFill>
                    <a:latin typeface="Times New Roman" pitchFamily="18" charset="0"/>
                    <a:cs typeface="Times New Roman" pitchFamily="18" charset="0"/>
                  </a:rPr>
                  <a:t> and </a:t>
                </a:r>
                <a14:m>
                  <m:oMath xmlns:m="http://schemas.openxmlformats.org/officeDocument/2006/math">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oMath>
                </a14:m>
                <a:r>
                  <a:rPr lang="en-US" sz="1600" i="1" dirty="0" smtClean="0">
                    <a:solidFill>
                      <a:schemeClr val="tx1"/>
                    </a:solidFill>
                    <a:latin typeface="Times New Roman" pitchFamily="18" charset="0"/>
                    <a:cs typeface="Times New Roman" pitchFamily="18" charset="0"/>
                  </a:rPr>
                  <a:t> </a:t>
                </a:r>
                <a:r>
                  <a:rPr lang="en-US" sz="1600" dirty="0">
                    <a:solidFill>
                      <a:schemeClr val="tx1"/>
                    </a:solidFill>
                    <a:latin typeface="Times New Roman" pitchFamily="18" charset="0"/>
                    <a:cs typeface="Times New Roman" pitchFamily="18" charset="0"/>
                  </a:rPr>
                  <a:t>for each </a:t>
                </a:r>
                <a:r>
                  <a:rPr lang="en-US" sz="1600" dirty="0" smtClean="0">
                    <a:solidFill>
                      <a:schemeClr val="tx1"/>
                    </a:solidFill>
                    <a:latin typeface="Times New Roman" pitchFamily="18" charset="0"/>
                    <a:cs typeface="Times New Roman" pitchFamily="18" charset="0"/>
                  </a:rPr>
                  <a:t>event; protons only in upper detector</a:t>
                </a:r>
              </a:p>
              <a:p>
                <a:pPr marL="742950" lvl="2" indent="-285750">
                  <a:lnSpc>
                    <a:spcPct val="150000"/>
                  </a:lnSpc>
                  <a:spcBef>
                    <a:spcPts val="0"/>
                  </a:spcBef>
                  <a:buFont typeface="Cambria Math" panose="02040503050406030204" pitchFamily="18" charset="0"/>
                  <a:buChar char="→"/>
                </a:pPr>
                <a14:m>
                  <m:oMath xmlns:m="http://schemas.openxmlformats.org/officeDocument/2006/math">
                    <m:f>
                      <m:fPr>
                        <m:type m:val="lin"/>
                        <m:ctrlPr>
                          <a:rPr lang="en-US" sz="1600" i="1" smtClean="0">
                            <a:solidFill>
                              <a:schemeClr val="tx1"/>
                            </a:solidFill>
                            <a:latin typeface="Cambria Math"/>
                            <a:cs typeface="Times New Roman" pitchFamily="18" charset="0"/>
                          </a:rPr>
                        </m:ctrlPr>
                      </m:fPr>
                      <m:num>
                        <m:r>
                          <a:rPr lang="en-US" sz="1600" b="0" i="1" smtClean="0">
                            <a:solidFill>
                              <a:schemeClr val="tx1"/>
                            </a:solidFill>
                            <a:latin typeface="Cambria Math"/>
                            <a:cs typeface="Times New Roman" pitchFamily="18" charset="0"/>
                          </a:rPr>
                          <m:t>1</m:t>
                        </m:r>
                      </m:num>
                      <m:den>
                        <m:sSubSup>
                          <m:sSubSupPr>
                            <m:ctrlPr>
                              <a:rPr lang="en-US" sz="1600" i="1" smtClean="0">
                                <a:solidFill>
                                  <a:schemeClr val="tx1"/>
                                </a:solidFill>
                                <a:latin typeface="Cambria Math"/>
                                <a:cs typeface="Times New Roman" pitchFamily="18" charset="0"/>
                              </a:rPr>
                            </m:ctrlPr>
                          </m:sSubSupPr>
                          <m:e>
                            <m:r>
                              <m:rPr>
                                <m:nor/>
                              </m:rPr>
                              <a:rPr lang="en-US" sz="1600" i="1" dirty="0">
                                <a:solidFill>
                                  <a:schemeClr val="tx1"/>
                                </a:solidFill>
                                <a:latin typeface="Times New Roman" pitchFamily="18" charset="0"/>
                                <a:cs typeface="Times New Roman" pitchFamily="18" charset="0"/>
                              </a:rPr>
                              <m:t>t</m:t>
                            </m:r>
                            <m:r>
                              <m:rPr>
                                <m:nor/>
                              </m:rPr>
                              <a:rPr lang="en-US" sz="1600" baseline="-25000" dirty="0">
                                <a:solidFill>
                                  <a:schemeClr val="tx1"/>
                                </a:solidFill>
                                <a:latin typeface="Times New Roman" pitchFamily="18" charset="0"/>
                                <a:cs typeface="Times New Roman" pitchFamily="18" charset="0"/>
                              </a:rPr>
                              <m:t>p</m:t>
                            </m:r>
                          </m:e>
                          <m:sub/>
                          <m:sup>
                            <m:r>
                              <a:rPr lang="en-US" sz="1600" b="0" i="1" smtClean="0">
                                <a:solidFill>
                                  <a:schemeClr val="tx1"/>
                                </a:solidFill>
                                <a:latin typeface="Cambria Math"/>
                                <a:cs typeface="Times New Roman" pitchFamily="18" charset="0"/>
                              </a:rPr>
                              <m:t>2</m:t>
                            </m:r>
                          </m:sup>
                        </m:sSubSup>
                      </m:den>
                    </m:f>
                  </m:oMath>
                </a14:m>
                <a:r>
                  <a:rPr lang="en-US" sz="1600" dirty="0" smtClean="0">
                    <a:solidFill>
                      <a:schemeClr val="tx1"/>
                    </a:solidFill>
                    <a:latin typeface="Times New Roman" pitchFamily="18" charset="0"/>
                    <a:cs typeface="Times New Roman" pitchFamily="18" charset="0"/>
                  </a:rPr>
                  <a:t> gives an estimate for </a:t>
                </a:r>
                <a14:m>
                  <m:oMath xmlns:m="http://schemas.openxmlformats.org/officeDocument/2006/math">
                    <m:sSup>
                      <m:sSupPr>
                        <m:ctrlPr>
                          <a:rPr lang="en-US" sz="1600" i="1">
                            <a:solidFill>
                              <a:schemeClr val="tx1"/>
                            </a:solidFill>
                            <a:latin typeface="Cambria Math"/>
                            <a:cs typeface="Times New Roman" pitchFamily="18" charset="0"/>
                          </a:rPr>
                        </m:ctrlPr>
                      </m:sSupPr>
                      <m:e>
                        <m:sSub>
                          <m:sSubPr>
                            <m:ctrlPr>
                              <a:rPr lang="en-US" sz="1600" i="1">
                                <a:solidFill>
                                  <a:schemeClr val="tx1"/>
                                </a:solidFill>
                                <a:latin typeface="Cambria Math"/>
                                <a:cs typeface="Times New Roman" pitchFamily="18" charset="0"/>
                              </a:rPr>
                            </m:ctrlPr>
                          </m:sSubPr>
                          <m:e>
                            <m:r>
                              <a:rPr lang="en-US" sz="1600" i="1">
                                <a:solidFill>
                                  <a:schemeClr val="tx1"/>
                                </a:solidFill>
                                <a:latin typeface="Cambria Math"/>
                                <a:cs typeface="Times New Roman" pitchFamily="18" charset="0"/>
                              </a:rPr>
                              <m:t>𝑝</m:t>
                            </m:r>
                          </m:e>
                          <m:sub>
                            <m:r>
                              <a:rPr lang="en-US" sz="1600" i="1">
                                <a:solidFill>
                                  <a:schemeClr val="tx1"/>
                                </a:solidFill>
                                <a:latin typeface="Cambria Math"/>
                                <a:cs typeface="Times New Roman" pitchFamily="18" charset="0"/>
                              </a:rPr>
                              <m:t>𝑝</m:t>
                            </m:r>
                          </m:sub>
                        </m:sSub>
                      </m:e>
                      <m:sup>
                        <m:r>
                          <a:rPr lang="en-US" sz="1600" i="1">
                            <a:solidFill>
                              <a:schemeClr val="tx1"/>
                            </a:solidFill>
                            <a:latin typeface="Cambria Math"/>
                            <a:cs typeface="Times New Roman" pitchFamily="18" charset="0"/>
                          </a:rPr>
                          <m:t>2</m:t>
                        </m:r>
                      </m:sup>
                    </m:sSup>
                  </m:oMath>
                </a14:m>
                <a:r>
                  <a:rPr lang="en-US" sz="1600" dirty="0">
                    <a:solidFill>
                      <a:schemeClr val="tx1"/>
                    </a:solidFill>
                    <a:latin typeface="Times New Roman" pitchFamily="18" charset="0"/>
                    <a:cs typeface="Times New Roman" pitchFamily="18" charset="0"/>
                  </a:rPr>
                  <a:t>, magnetic field shape gives a </a:t>
                </a:r>
                <a:r>
                  <a:rPr lang="en-US" sz="1600" dirty="0" smtClean="0">
                    <a:solidFill>
                      <a:schemeClr val="tx1"/>
                    </a:solidFill>
                    <a:latin typeface="Times New Roman" pitchFamily="18" charset="0"/>
                    <a:cs typeface="Times New Roman" pitchFamily="18" charset="0"/>
                  </a:rPr>
                  <a:t>narrow </a:t>
                </a:r>
                <a:r>
                  <a:rPr lang="en-US" sz="1600" dirty="0">
                    <a:solidFill>
                      <a:schemeClr val="tx1"/>
                    </a:solidFill>
                    <a:latin typeface="Times New Roman" pitchFamily="18" charset="0"/>
                    <a:cs typeface="Times New Roman" pitchFamily="18" charset="0"/>
                  </a:rPr>
                  <a:t>detector response </a:t>
                </a:r>
                <a:r>
                  <a:rPr lang="en-US" sz="1600" dirty="0" smtClean="0">
                    <a:solidFill>
                      <a:schemeClr val="tx1"/>
                    </a:solidFill>
                    <a:latin typeface="Times New Roman" pitchFamily="18" charset="0"/>
                    <a:cs typeface="Times New Roman" pitchFamily="18" charset="0"/>
                  </a:rPr>
                  <a:t>function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Long TOF region improves proton </a:t>
                </a:r>
                <a:r>
                  <a:rPr lang="en-US" sz="1600" dirty="0">
                    <a:solidFill>
                      <a:schemeClr val="tx1"/>
                    </a:solidFill>
                    <a:latin typeface="Times New Roman" pitchFamily="18" charset="0"/>
                    <a:cs typeface="Times New Roman" pitchFamily="18" charset="0"/>
                  </a:rPr>
                  <a:t>TOF </a:t>
                </a:r>
                <a:r>
                  <a:rPr lang="en-US" sz="1600" dirty="0" smtClean="0">
                    <a:solidFill>
                      <a:schemeClr val="tx1"/>
                    </a:solidFill>
                    <a:latin typeface="Times New Roman" pitchFamily="18" charset="0"/>
                    <a:cs typeface="Times New Roman" pitchFamily="18" charset="0"/>
                  </a:rPr>
                  <a:t>resolution</a:t>
                </a:r>
              </a:p>
              <a:p>
                <a:pPr marL="285750" indent="-285750">
                  <a:lnSpc>
                    <a:spcPct val="150000"/>
                  </a:lnSpc>
                  <a:spcBef>
                    <a:spcPts val="0"/>
                  </a:spcBef>
                  <a:buFont typeface="Arial" panose="020B0604020202020204" pitchFamily="34" charset="0"/>
                  <a:buChar char="•"/>
                </a:pPr>
                <a:r>
                  <a:rPr lang="en-US" sz="1600" dirty="0" smtClean="0">
                    <a:solidFill>
                      <a:schemeClr val="tx1"/>
                    </a:solidFill>
                    <a:latin typeface="Times New Roman" pitchFamily="18" charset="0"/>
                    <a:cs typeface="Times New Roman" pitchFamily="18" charset="0"/>
                  </a:rPr>
                  <a:t>Two detector geometry allows to suppress electron backscattering</a:t>
                </a:r>
                <a:endParaRPr lang="en-US" sz="1600" dirty="0">
                  <a:solidFill>
                    <a:schemeClr val="tx1"/>
                  </a:solidFill>
                  <a:latin typeface="Times New Roman" pitchFamily="18" charset="0"/>
                  <a:cs typeface="Times New Roman" pitchFamily="18" charset="0"/>
                </a:endParaRPr>
              </a:p>
            </p:txBody>
          </p:sp>
        </mc:Choice>
        <mc:Fallback xmlns="">
          <p:sp>
            <p:nvSpPr>
              <p:cNvPr id="444" name="Text Box 324"/>
              <p:cNvSpPr txBox="1">
                <a:spLocks noRot="1" noChangeAspect="1" noMove="1" noResize="1" noEditPoints="1" noAdjustHandles="1" noChangeArrowheads="1" noChangeShapeType="1" noTextEdit="1"/>
              </p:cNvSpPr>
              <p:nvPr/>
            </p:nvSpPr>
            <p:spPr bwMode="auto">
              <a:xfrm>
                <a:off x="4139952" y="4027805"/>
                <a:ext cx="4930602" cy="2713563"/>
              </a:xfrm>
              <a:prstGeom prst="rect">
                <a:avLst/>
              </a:prstGeom>
              <a:blipFill rotWithShape="1">
                <a:blip r:embed="rId2"/>
                <a:stretch>
                  <a:fillRect l="-247" b="-671"/>
                </a:stretch>
              </a:blipFill>
              <a:ln w="9525">
                <a:solidFill>
                  <a:schemeClr val="tx1"/>
                </a:solidFill>
                <a:miter lim="800000"/>
                <a:headEnd/>
                <a:tailEnd/>
              </a:ln>
              <a:extLst/>
            </p:spPr>
            <p:txBody>
              <a:bodyPr/>
              <a:lstStyle/>
              <a:p>
                <a:r>
                  <a:rPr lang="en-US">
                    <a:noFill/>
                  </a:rPr>
                  <a:t> </a:t>
                </a:r>
              </a:p>
            </p:txBody>
          </p:sp>
        </mc:Fallback>
      </mc:AlternateContent>
      <p:grpSp>
        <p:nvGrpSpPr>
          <p:cNvPr id="445" name="Group 444"/>
          <p:cNvGrpSpPr/>
          <p:nvPr/>
        </p:nvGrpSpPr>
        <p:grpSpPr>
          <a:xfrm>
            <a:off x="107504" y="1095247"/>
            <a:ext cx="4381501" cy="4338636"/>
            <a:chOff x="107504" y="1095247"/>
            <a:chExt cx="4381501" cy="4338636"/>
          </a:xfrm>
        </p:grpSpPr>
        <p:sp>
          <p:nvSpPr>
            <p:cNvPr id="446" name="Freeform 21"/>
            <p:cNvSpPr>
              <a:spLocks noChangeAspect="1"/>
            </p:cNvSpPr>
            <p:nvPr/>
          </p:nvSpPr>
          <p:spPr bwMode="auto">
            <a:xfrm rot="16200000">
              <a:off x="1912492"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7" name="Freeform 12"/>
            <p:cNvSpPr>
              <a:spLocks noChangeAspect="1"/>
            </p:cNvSpPr>
            <p:nvPr/>
          </p:nvSpPr>
          <p:spPr bwMode="auto">
            <a:xfrm rot="16200000">
              <a:off x="1002854"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8" name="Freeform 16"/>
            <p:cNvSpPr>
              <a:spLocks noChangeAspect="1"/>
            </p:cNvSpPr>
            <p:nvPr/>
          </p:nvSpPr>
          <p:spPr bwMode="auto">
            <a:xfrm>
              <a:off x="1961704"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9" name="Rectangle 46"/>
            <p:cNvSpPr>
              <a:spLocks noChangeAspect="1" noChangeArrowheads="1"/>
            </p:cNvSpPr>
            <p:nvPr/>
          </p:nvSpPr>
          <p:spPr bwMode="auto">
            <a:xfrm>
              <a:off x="3106292"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450" name="Text Box 255"/>
            <p:cNvSpPr txBox="1">
              <a:spLocks noChangeAspect="1" noChangeArrowheads="1"/>
            </p:cNvSpPr>
            <p:nvPr/>
          </p:nvSpPr>
          <p:spPr bwMode="auto">
            <a:xfrm>
              <a:off x="3028504"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451" name="Text Box 255"/>
            <p:cNvSpPr txBox="1">
              <a:spLocks noChangeAspect="1" noChangeArrowheads="1"/>
            </p:cNvSpPr>
            <p:nvPr/>
          </p:nvSpPr>
          <p:spPr bwMode="auto">
            <a:xfrm>
              <a:off x="2939604"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0-1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452" name="Freeform 16"/>
            <p:cNvSpPr>
              <a:spLocks noChangeAspect="1"/>
            </p:cNvSpPr>
            <p:nvPr/>
          </p:nvSpPr>
          <p:spPr bwMode="auto">
            <a:xfrm rot="5400000">
              <a:off x="1602930"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3" name="Freeform 16"/>
            <p:cNvSpPr>
              <a:spLocks noChangeAspect="1"/>
            </p:cNvSpPr>
            <p:nvPr/>
          </p:nvSpPr>
          <p:spPr bwMode="auto">
            <a:xfrm>
              <a:off x="809179"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4" name="Freeform 16"/>
            <p:cNvSpPr>
              <a:spLocks noChangeAspect="1"/>
            </p:cNvSpPr>
            <p:nvPr/>
          </p:nvSpPr>
          <p:spPr bwMode="auto">
            <a:xfrm rot="16200000">
              <a:off x="-397321"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5" name="Freeform 24"/>
            <p:cNvSpPr>
              <a:spLocks noChangeAspect="1"/>
            </p:cNvSpPr>
            <p:nvPr/>
          </p:nvSpPr>
          <p:spPr bwMode="auto">
            <a:xfrm rot="16200000">
              <a:off x="637729"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6" name="Freeform 25"/>
            <p:cNvSpPr>
              <a:spLocks noChangeAspect="1"/>
            </p:cNvSpPr>
            <p:nvPr/>
          </p:nvSpPr>
          <p:spPr bwMode="auto">
            <a:xfrm rot="16200000">
              <a:off x="2279204"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7" name="Freeform 27"/>
            <p:cNvSpPr>
              <a:spLocks noChangeAspect="1"/>
            </p:cNvSpPr>
            <p:nvPr/>
          </p:nvSpPr>
          <p:spPr bwMode="auto">
            <a:xfrm rot="16200000">
              <a:off x="626617"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58" name="Freeform 30"/>
            <p:cNvSpPr>
              <a:spLocks noChangeAspect="1"/>
            </p:cNvSpPr>
            <p:nvPr/>
          </p:nvSpPr>
          <p:spPr bwMode="auto">
            <a:xfrm rot="16200000">
              <a:off x="2287142"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459" name="Elbow Connector 458"/>
            <p:cNvCxnSpPr/>
            <p:nvPr/>
          </p:nvCxnSpPr>
          <p:spPr bwMode="auto">
            <a:xfrm flipH="1" flipV="1">
              <a:off x="2674492"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60" name="Elbow Connector 459"/>
            <p:cNvCxnSpPr/>
            <p:nvPr/>
          </p:nvCxnSpPr>
          <p:spPr bwMode="auto">
            <a:xfrm rot="16200000" flipH="1">
              <a:off x="2628454"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461" name="Elbow Connector 460"/>
            <p:cNvCxnSpPr/>
            <p:nvPr/>
          </p:nvCxnSpPr>
          <p:spPr bwMode="auto">
            <a:xfrm flipH="1" flipV="1">
              <a:off x="2550667"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462" name="Text Box 255"/>
            <p:cNvSpPr txBox="1">
              <a:spLocks noChangeAspect="1" noChangeArrowheads="1"/>
            </p:cNvSpPr>
            <p:nvPr/>
          </p:nvSpPr>
          <p:spPr bwMode="auto">
            <a:xfrm>
              <a:off x="2933254" y="1188115"/>
              <a:ext cx="1146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cxnSp>
          <p:nvCxnSpPr>
            <p:cNvPr id="463" name="Elbow Connector 462"/>
            <p:cNvCxnSpPr/>
            <p:nvPr/>
          </p:nvCxnSpPr>
          <p:spPr bwMode="auto">
            <a:xfrm flipH="1" flipV="1">
              <a:off x="2560192"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64" name="Straight Arrow Connector 138"/>
            <p:cNvCxnSpPr>
              <a:cxnSpLocks noChangeAspect="1" noChangeShapeType="1"/>
              <a:stCxn id="449" idx="1"/>
              <a:endCxn id="467" idx="3"/>
            </p:cNvCxnSpPr>
            <p:nvPr/>
          </p:nvCxnSpPr>
          <p:spPr bwMode="auto">
            <a:xfrm flipH="1">
              <a:off x="1761680"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65" name="Right Arrow 464"/>
            <p:cNvSpPr/>
            <p:nvPr/>
          </p:nvSpPr>
          <p:spPr bwMode="auto">
            <a:xfrm>
              <a:off x="334517"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466" name="Picture 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1017"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 name="Rectangle 10"/>
            <p:cNvSpPr>
              <a:spLocks noChangeAspect="1" noChangeArrowheads="1"/>
            </p:cNvSpPr>
            <p:nvPr/>
          </p:nvSpPr>
          <p:spPr bwMode="auto">
            <a:xfrm rot="16200000">
              <a:off x="1679129"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468" name="Rectangle 46"/>
            <p:cNvSpPr>
              <a:spLocks noChangeAspect="1" noChangeArrowheads="1"/>
            </p:cNvSpPr>
            <p:nvPr/>
          </p:nvSpPr>
          <p:spPr bwMode="auto">
            <a:xfrm>
              <a:off x="2876554"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469" name="Straight Arrow Connector 45"/>
            <p:cNvCxnSpPr>
              <a:cxnSpLocks noChangeAspect="1" noChangeShapeType="1"/>
            </p:cNvCxnSpPr>
            <p:nvPr/>
          </p:nvCxnSpPr>
          <p:spPr bwMode="auto">
            <a:xfrm flipH="1">
              <a:off x="1756917"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70" name="Rectangle 45"/>
            <p:cNvSpPr>
              <a:spLocks noChangeAspect="1" noChangeArrowheads="1"/>
            </p:cNvSpPr>
            <p:nvPr/>
          </p:nvSpPr>
          <p:spPr bwMode="auto">
            <a:xfrm>
              <a:off x="107504"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471" name="Rectangle 46"/>
            <p:cNvSpPr>
              <a:spLocks noChangeAspect="1" noChangeArrowheads="1"/>
            </p:cNvSpPr>
            <p:nvPr/>
          </p:nvSpPr>
          <p:spPr bwMode="auto">
            <a:xfrm>
              <a:off x="3017392"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472" name="Group 45"/>
            <p:cNvGrpSpPr>
              <a:grpSpLocks/>
            </p:cNvGrpSpPr>
            <p:nvPr/>
          </p:nvGrpSpPr>
          <p:grpSpPr bwMode="auto">
            <a:xfrm rot="16200000">
              <a:off x="-222695" y="2913727"/>
              <a:ext cx="3965574" cy="776288"/>
              <a:chOff x="2242" y="2166"/>
              <a:chExt cx="2498" cy="489"/>
            </a:xfrm>
          </p:grpSpPr>
          <p:sp>
            <p:nvSpPr>
              <p:cNvPr id="491"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2"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3"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4"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95"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473" name="Rectangle 38"/>
            <p:cNvSpPr>
              <a:spLocks noChangeAspect="1" noChangeArrowheads="1"/>
            </p:cNvSpPr>
            <p:nvPr/>
          </p:nvSpPr>
          <p:spPr bwMode="auto">
            <a:xfrm rot="16200000">
              <a:off x="1704529"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474" name="Rectangle 40"/>
            <p:cNvSpPr>
              <a:spLocks noChangeAspect="1" noChangeArrowheads="1"/>
            </p:cNvSpPr>
            <p:nvPr/>
          </p:nvSpPr>
          <p:spPr bwMode="auto">
            <a:xfrm rot="16200000">
              <a:off x="1712467"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475" name="Elbow Connector 130"/>
            <p:cNvCxnSpPr/>
            <p:nvPr/>
          </p:nvCxnSpPr>
          <p:spPr bwMode="auto">
            <a:xfrm flipH="1" flipV="1">
              <a:off x="2052192"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76" name="Elbow Connector 130"/>
            <p:cNvCxnSpPr/>
            <p:nvPr/>
          </p:nvCxnSpPr>
          <p:spPr bwMode="auto">
            <a:xfrm flipH="1" flipV="1">
              <a:off x="2061717"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77" name="Straight Arrow Connector 476"/>
            <p:cNvCxnSpPr/>
            <p:nvPr/>
          </p:nvCxnSpPr>
          <p:spPr bwMode="auto">
            <a:xfrm flipH="1" flipV="1">
              <a:off x="1753742" y="2359690"/>
              <a:ext cx="1417638" cy="98425"/>
            </a:xfrm>
            <a:prstGeom prst="straightConnector1">
              <a:avLst/>
            </a:prstGeom>
            <a:noFill/>
            <a:ln w="9525" cap="flat" cmpd="sng" algn="ctr">
              <a:solidFill>
                <a:srgbClr val="000000"/>
              </a:solidFill>
              <a:prstDash val="solid"/>
              <a:headEnd w="sm" len="sm"/>
              <a:tailEnd type="triangle" w="sm" len="sm"/>
            </a:ln>
            <a:effectLst/>
          </p:spPr>
        </p:cxnSp>
        <p:grpSp>
          <p:nvGrpSpPr>
            <p:cNvPr id="478" name="Group 371"/>
            <p:cNvGrpSpPr>
              <a:grpSpLocks/>
            </p:cNvGrpSpPr>
            <p:nvPr/>
          </p:nvGrpSpPr>
          <p:grpSpPr bwMode="auto">
            <a:xfrm>
              <a:off x="1504504" y="1683416"/>
              <a:ext cx="198438" cy="2779712"/>
              <a:chOff x="5617675" y="1563039"/>
              <a:chExt cx="198447" cy="2779786"/>
            </a:xfrm>
          </p:grpSpPr>
          <p:cxnSp>
            <p:nvCxnSpPr>
              <p:cNvPr id="481" name="Straight Arrow Connector 480"/>
              <p:cNvCxnSpPr/>
              <p:nvPr/>
            </p:nvCxnSpPr>
            <p:spPr bwMode="auto">
              <a:xfrm flipH="1" flipV="1">
                <a:off x="5673241" y="4045955"/>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2" name="Straight Arrow Connector 481"/>
              <p:cNvCxnSpPr/>
              <p:nvPr/>
            </p:nvCxnSpPr>
            <p:spPr bwMode="auto">
              <a:xfrm rot="1200000" flipH="1" flipV="1">
                <a:off x="5658952" y="3772898"/>
                <a:ext cx="142881" cy="71439"/>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3" name="Straight Arrow Connector 482"/>
              <p:cNvCxnSpPr/>
              <p:nvPr/>
            </p:nvCxnSpPr>
            <p:spPr bwMode="auto">
              <a:xfrm rot="3000000" flipH="1" flipV="1">
                <a:off x="5596244" y="3206938"/>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4" name="Straight Arrow Connector 483"/>
              <p:cNvCxnSpPr/>
              <p:nvPr/>
            </p:nvCxnSpPr>
            <p:spPr bwMode="auto">
              <a:xfrm rot="3000000" flipH="1" flipV="1">
                <a:off x="5588306" y="2924356"/>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5" name="Straight Arrow Connector 484"/>
              <p:cNvCxnSpPr/>
              <p:nvPr/>
            </p:nvCxnSpPr>
            <p:spPr bwMode="auto">
              <a:xfrm rot="3000000" flipH="1" flipV="1">
                <a:off x="5586719" y="2608435"/>
                <a:ext cx="142879"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6" name="Straight Arrow Connector 485"/>
              <p:cNvCxnSpPr/>
              <p:nvPr/>
            </p:nvCxnSpPr>
            <p:spPr bwMode="auto">
              <a:xfrm rot="3000000" flipH="1" flipV="1">
                <a:off x="5581956" y="2281401"/>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7" name="Straight Arrow Connector 486"/>
              <p:cNvCxnSpPr/>
              <p:nvPr/>
            </p:nvCxnSpPr>
            <p:spPr bwMode="auto">
              <a:xfrm rot="3000000" flipH="1" flipV="1">
                <a:off x="5585131" y="1952780"/>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8" name="Straight Arrow Connector 487"/>
              <p:cNvCxnSpPr/>
              <p:nvPr/>
            </p:nvCxnSpPr>
            <p:spPr bwMode="auto">
              <a:xfrm rot="3000000" flipH="1" flipV="1">
                <a:off x="5581956" y="1598758"/>
                <a:ext cx="142879" cy="71441"/>
              </a:xfrm>
              <a:prstGeom prst="straightConnector1">
                <a:avLst/>
              </a:prstGeom>
              <a:noFill/>
              <a:ln w="9525" cap="flat" cmpd="sng" algn="ctr">
                <a:solidFill>
                  <a:srgbClr val="FF0000"/>
                </a:solidFill>
                <a:prstDash val="solid"/>
                <a:headEnd type="none" w="med" len="med"/>
                <a:tailEnd type="triangle" w="med" len="med"/>
              </a:ln>
              <a:effectLst/>
            </p:spPr>
          </p:cxnSp>
          <p:cxnSp>
            <p:nvCxnSpPr>
              <p:cNvPr id="489" name="Straight Arrow Connector 488"/>
              <p:cNvCxnSpPr/>
              <p:nvPr/>
            </p:nvCxnSpPr>
            <p:spPr bwMode="auto">
              <a:xfrm rot="2100000" flipH="1" flipV="1">
                <a:off x="5620850" y="3504603"/>
                <a:ext cx="142881" cy="71440"/>
              </a:xfrm>
              <a:prstGeom prst="straightConnector1">
                <a:avLst/>
              </a:prstGeom>
              <a:noFill/>
              <a:ln w="9525" cap="flat" cmpd="sng" algn="ctr">
                <a:solidFill>
                  <a:srgbClr val="FF0000"/>
                </a:solidFill>
                <a:prstDash val="solid"/>
                <a:headEnd type="none" w="med" len="med"/>
                <a:tailEnd type="triangle" w="med" len="med"/>
              </a:ln>
              <a:effectLst/>
            </p:spPr>
          </p:cxnSp>
          <p:cxnSp>
            <p:nvCxnSpPr>
              <p:cNvPr id="490" name="Straight Arrow Connector 489"/>
              <p:cNvCxnSpPr/>
              <p:nvPr/>
            </p:nvCxnSpPr>
            <p:spPr bwMode="auto">
              <a:xfrm rot="1200000" flipH="1" flipV="1">
                <a:off x="5660540" y="4271386"/>
                <a:ext cx="142881" cy="71439"/>
              </a:xfrm>
              <a:prstGeom prst="straightConnector1">
                <a:avLst/>
              </a:prstGeom>
              <a:noFill/>
              <a:ln w="9525" cap="flat" cmpd="sng" algn="ctr">
                <a:solidFill>
                  <a:srgbClr val="FF0000"/>
                </a:solidFill>
                <a:prstDash val="solid"/>
                <a:headEnd type="none" w="med" len="med"/>
                <a:tailEnd type="triangle" w="med" len="med"/>
              </a:ln>
              <a:effectLst/>
            </p:spPr>
          </p:cxnSp>
        </p:grpSp>
        <p:sp>
          <p:nvSpPr>
            <p:cNvPr id="479" name="TextBox 478"/>
            <p:cNvSpPr txBox="1"/>
            <p:nvPr/>
          </p:nvSpPr>
          <p:spPr>
            <a:xfrm>
              <a:off x="596385" y="257983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80" name="TextBox 479"/>
            <p:cNvSpPr txBox="1"/>
            <p:nvPr/>
          </p:nvSpPr>
          <p:spPr>
            <a:xfrm>
              <a:off x="613216" y="4747877"/>
              <a:ext cx="2336869"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grpSp>
      <p:sp>
        <p:nvSpPr>
          <p:cNvPr id="496" name="Slide Number Placeholder 1"/>
          <p:cNvSpPr>
            <a:spLocks noGrp="1"/>
          </p:cNvSpPr>
          <p:nvPr>
            <p:ph type="sldNum" sz="quarter" idx="12"/>
          </p:nvPr>
        </p:nvSpPr>
        <p:spPr>
          <a:xfrm>
            <a:off x="6553200" y="6245225"/>
            <a:ext cx="2133600" cy="476250"/>
          </a:xfrm>
        </p:spPr>
        <p:txBody>
          <a:bodyPr/>
          <a:lstStyle/>
          <a:p>
            <a:pPr>
              <a:defRPr/>
            </a:pPr>
            <a:fld id="{1B820114-825E-4443-91D2-63B75780DDE3}" type="slidenum">
              <a:rPr lang="de-DE" smtClean="0"/>
              <a:pPr>
                <a:defRPr/>
              </a:pPr>
              <a:t>17</a:t>
            </a:fld>
            <a:endParaRPr lang="de-DE"/>
          </a:p>
        </p:txBody>
      </p:sp>
    </p:spTree>
    <p:extLst>
      <p:ext uri="{BB962C8B-B14F-4D97-AF65-F5344CB8AC3E}">
        <p14:creationId xmlns:p14="http://schemas.microsoft.com/office/powerpoint/2010/main" val="290738141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18</a:t>
            </a:fld>
            <a:endParaRPr lang="de-DE"/>
          </a:p>
        </p:txBody>
      </p:sp>
      <p:sp>
        <p:nvSpPr>
          <p:cNvPr id="1191" name="TextBox 2895"/>
          <p:cNvSpPr txBox="1">
            <a:spLocks noChangeArrowheads="1"/>
          </p:cNvSpPr>
          <p:nvPr/>
        </p:nvSpPr>
        <p:spPr bwMode="auto">
          <a:xfrm>
            <a:off x="3951062" y="5374650"/>
            <a:ext cx="469838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latin typeface="Times New Roman" pitchFamily="18" charset="0"/>
                <a:cs typeface="Times New Roman" pitchFamily="18" charset="0"/>
              </a:rPr>
              <a:t>Data analysis: Use </a:t>
            </a:r>
            <a:r>
              <a:rPr lang="en-US" dirty="0">
                <a:solidFill>
                  <a:srgbClr val="FF0000"/>
                </a:solidFill>
                <a:latin typeface="Times New Roman" pitchFamily="18" charset="0"/>
                <a:cs typeface="Times New Roman" pitchFamily="18" charset="0"/>
              </a:rPr>
              <a:t>edge</a:t>
            </a:r>
            <a:r>
              <a:rPr lang="en-US" dirty="0">
                <a:latin typeface="Times New Roman" pitchFamily="18" charset="0"/>
                <a:cs typeface="Times New Roman" pitchFamily="18" charset="0"/>
              </a:rPr>
              <a:t> to determine or verify the </a:t>
            </a:r>
            <a:r>
              <a:rPr lang="en-US" dirty="0" smtClean="0">
                <a:latin typeface="Times New Roman" pitchFamily="18" charset="0"/>
                <a:cs typeface="Times New Roman" pitchFamily="18" charset="0"/>
              </a:rPr>
              <a:t>spectrometer TOF response function.</a:t>
            </a:r>
            <a:r>
              <a:rPr lang="en-US" dirty="0" smtClean="0">
                <a:latin typeface="Euclid Symbol" pitchFamily="18" charset="2"/>
                <a:cs typeface="Times New Roman" pitchFamily="18" charset="0"/>
              </a:rPr>
              <a:t> </a:t>
            </a:r>
            <a:r>
              <a:rPr lang="en-US" dirty="0" smtClean="0">
                <a:latin typeface="MT Extra" pitchFamily="18" charset="2"/>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Then, use </a:t>
            </a:r>
            <a:r>
              <a:rPr lang="en-US" dirty="0">
                <a:solidFill>
                  <a:srgbClr val="FF0000"/>
                </a:solidFill>
                <a:latin typeface="Times New Roman" pitchFamily="18" charset="0"/>
                <a:cs typeface="Times New Roman" pitchFamily="18" charset="0"/>
              </a:rPr>
              <a:t>central part</a:t>
            </a:r>
            <a:r>
              <a:rPr lang="en-US" dirty="0">
                <a:latin typeface="Times New Roman" pitchFamily="18" charset="0"/>
                <a:cs typeface="Times New Roman" pitchFamily="18" charset="0"/>
              </a:rPr>
              <a:t> to determine slope </a:t>
            </a:r>
            <a:r>
              <a:rPr lang="en-US" dirty="0" smtClean="0">
                <a:latin typeface="Times New Roman" pitchFamily="18" charset="0"/>
                <a:cs typeface="Times New Roman" pitchFamily="18" charset="0"/>
              </a:rPr>
              <a:t>and correlation </a:t>
            </a:r>
            <a:r>
              <a:rPr lang="en-US" dirty="0">
                <a:latin typeface="Times New Roman" pitchFamily="18" charset="0"/>
                <a:cs typeface="Times New Roman" pitchFamily="18" charset="0"/>
              </a:rPr>
              <a:t>coefficient </a:t>
            </a:r>
            <a:r>
              <a:rPr lang="en-US" i="1" dirty="0">
                <a:latin typeface="Times New Roman" pitchFamily="18" charset="0"/>
                <a:cs typeface="Times New Roman" pitchFamily="18" charset="0"/>
              </a:rPr>
              <a:t>a.</a:t>
            </a:r>
            <a:endParaRPr lang="en-US" dirty="0">
              <a:latin typeface="Times New Roman" pitchFamily="18" charset="0"/>
              <a:cs typeface="Times New Roman" pitchFamily="18" charset="0"/>
            </a:endParaRPr>
          </a:p>
        </p:txBody>
      </p:sp>
      <p:sp>
        <p:nvSpPr>
          <p:cNvPr id="2854" name="TextBox 2853"/>
          <p:cNvSpPr txBox="1"/>
          <p:nvPr/>
        </p:nvSpPr>
        <p:spPr>
          <a:xfrm>
            <a:off x="4547542" y="1926686"/>
            <a:ext cx="3457998" cy="338554"/>
          </a:xfrm>
          <a:prstGeom prst="rect">
            <a:avLst/>
          </a:prstGeom>
          <a:noFill/>
        </p:spPr>
        <p:txBody>
          <a:bodyPr wrap="none" rtlCol="0">
            <a:spAutoFit/>
          </a:bodyPr>
          <a:lstStyle/>
          <a:p>
            <a:r>
              <a:rPr lang="en-US" sz="1600" dirty="0" smtClean="0">
                <a:solidFill>
                  <a:prstClr val="black"/>
                </a:solidFill>
                <a:latin typeface="Times New Roman" panose="02020603050405020304" pitchFamily="18" charset="0"/>
                <a:cs typeface="Times New Roman" panose="02020603050405020304" pitchFamily="18" charset="0"/>
              </a:rPr>
              <a:t>Full GEANT4 spectrometer simulation:</a:t>
            </a: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2856"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Nab data analysis</a:t>
            </a:r>
            <a:endParaRPr lang="en-US" sz="2800" b="1" dirty="0">
              <a:latin typeface="Times New Roman" pitchFamily="18" charset="0"/>
              <a:cs typeface="Times New Roman" pitchFamily="18" charset="0"/>
            </a:endParaRPr>
          </a:p>
        </p:txBody>
      </p:sp>
      <p:grpSp>
        <p:nvGrpSpPr>
          <p:cNvPr id="2945" name="Group 2944"/>
          <p:cNvGrpSpPr/>
          <p:nvPr/>
        </p:nvGrpSpPr>
        <p:grpSpPr>
          <a:xfrm>
            <a:off x="674956" y="4237355"/>
            <a:ext cx="3724871" cy="1302545"/>
            <a:chOff x="674956" y="4237355"/>
            <a:chExt cx="3724871" cy="1302545"/>
          </a:xfrm>
        </p:grpSpPr>
        <p:cxnSp>
          <p:nvCxnSpPr>
            <p:cNvPr id="1278" name="Elbow Connector 1277"/>
            <p:cNvCxnSpPr/>
            <p:nvPr/>
          </p:nvCxnSpPr>
          <p:spPr>
            <a:xfrm>
              <a:off x="1138299" y="4237355"/>
              <a:ext cx="3261528" cy="605977"/>
            </a:xfrm>
            <a:prstGeom prst="bentConnector3">
              <a:avLst>
                <a:gd name="adj1" fmla="val 24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44" name="TextBox 2943"/>
                <p:cNvSpPr txBox="1"/>
                <p:nvPr/>
              </p:nvSpPr>
              <p:spPr>
                <a:xfrm>
                  <a:off x="674956" y="4867793"/>
                  <a:ext cx="2888932" cy="672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a:rPr>
                            </m:ctrlPr>
                          </m:sSubPr>
                          <m:e>
                            <m:r>
                              <a:rPr lang="en-US" sz="1600" b="0" i="1" smtClean="0">
                                <a:latin typeface="Cambria Math"/>
                              </a:rPr>
                              <m:t>𝑡</m:t>
                            </m:r>
                          </m:e>
                          <m:sub>
                            <m:r>
                              <a:rPr lang="en-US" sz="1600" b="0" i="1" smtClean="0">
                                <a:latin typeface="Cambria Math"/>
                              </a:rPr>
                              <m:t>𝑝</m:t>
                            </m:r>
                          </m:sub>
                        </m:sSub>
                        <m:r>
                          <a:rPr lang="en-US" sz="1600" b="0" i="1" smtClean="0">
                            <a:latin typeface="Cambria Math"/>
                          </a:rPr>
                          <m:t>=</m:t>
                        </m:r>
                        <m:f>
                          <m:fPr>
                            <m:ctrlPr>
                              <a:rPr lang="en-US" sz="1600" b="0" i="1" smtClean="0">
                                <a:latin typeface="Cambria Math"/>
                              </a:rPr>
                            </m:ctrlPr>
                          </m:fPr>
                          <m:num>
                            <m:sSub>
                              <m:sSubPr>
                                <m:ctrlPr>
                                  <a:rPr lang="en-US" sz="1600" b="0" i="1" smtClean="0">
                                    <a:latin typeface="Cambria Math"/>
                                  </a:rPr>
                                </m:ctrlPr>
                              </m:sSubPr>
                              <m:e>
                                <m:r>
                                  <a:rPr lang="en-US" sz="1600" b="0" i="1" smtClean="0">
                                    <a:latin typeface="Cambria Math"/>
                                  </a:rPr>
                                  <m:t>𝑚</m:t>
                                </m:r>
                              </m:e>
                              <m:sub>
                                <m:r>
                                  <a:rPr lang="en-US" sz="1600" b="0" i="1" smtClean="0">
                                    <a:latin typeface="Cambria Math"/>
                                  </a:rPr>
                                  <m:t>𝑝</m:t>
                                </m:r>
                              </m:sub>
                            </m:sSub>
                            <m:r>
                              <a:rPr lang="en-US" sz="1600" b="0" i="1" smtClean="0">
                                <a:latin typeface="Cambria Math"/>
                                <a:ea typeface="Cambria Math"/>
                              </a:rPr>
                              <m:t>∙</m:t>
                            </m:r>
                            <m:r>
                              <m:rPr>
                                <m:nor/>
                              </m:rPr>
                              <a:rPr lang="en-US" sz="1600" b="0" i="0" smtClean="0">
                                <a:latin typeface="Cambria Math"/>
                                <a:ea typeface="Cambria Math"/>
                              </a:rPr>
                              <m:t>spectrometer</m:t>
                            </m:r>
                            <m:r>
                              <m:rPr>
                                <m:nor/>
                              </m:rPr>
                              <a:rPr lang="en-US" sz="1600" b="0" i="0" smtClean="0">
                                <a:latin typeface="Cambria Math"/>
                                <a:ea typeface="Cambria Math"/>
                              </a:rPr>
                              <m:t> </m:t>
                            </m:r>
                            <m:r>
                              <m:rPr>
                                <m:nor/>
                              </m:rPr>
                              <a:rPr lang="en-US" sz="1600" b="0" i="0" smtClean="0">
                                <a:latin typeface="Cambria Math"/>
                                <a:ea typeface="Cambria Math"/>
                              </a:rPr>
                              <m:t>length</m:t>
                            </m:r>
                          </m:num>
                          <m:den>
                            <m:sSub>
                              <m:sSubPr>
                                <m:ctrlPr>
                                  <a:rPr lang="en-US" sz="1600" b="0" i="1" smtClean="0">
                                    <a:latin typeface="Cambria Math"/>
                                  </a:rPr>
                                </m:ctrlPr>
                              </m:sSubPr>
                              <m:e>
                                <m:r>
                                  <a:rPr lang="en-US" sz="1600" b="0" i="1" smtClean="0">
                                    <a:latin typeface="Cambria Math"/>
                                  </a:rPr>
                                  <m:t>𝑝</m:t>
                                </m:r>
                              </m:e>
                              <m:sub>
                                <m:r>
                                  <a:rPr lang="en-US" sz="1600" b="0" i="1" smtClean="0">
                                    <a:latin typeface="Cambria Math"/>
                                  </a:rPr>
                                  <m:t>𝑝</m:t>
                                </m:r>
                              </m:sub>
                            </m:sSub>
                            <m:r>
                              <m:rPr>
                                <m:nor/>
                              </m:rPr>
                              <a:rPr lang="en-US" sz="1600" b="0" i="0" smtClean="0">
                                <a:latin typeface="Cambria Math"/>
                              </a:rPr>
                              <m:t>−</m:t>
                            </m:r>
                            <m:r>
                              <m:rPr>
                                <m:nor/>
                              </m:rPr>
                              <a:rPr lang="en-US" sz="1600" b="0" i="0" smtClean="0">
                                <a:latin typeface="Cambria Math"/>
                              </a:rPr>
                              <m:t>component</m:t>
                            </m:r>
                            <m:r>
                              <m:rPr>
                                <m:nor/>
                              </m:rPr>
                              <a:rPr lang="en-US" sz="1600" b="0" i="0" smtClean="0">
                                <a:latin typeface="Cambria Math"/>
                              </a:rPr>
                              <m:t> </m:t>
                            </m:r>
                            <m:r>
                              <m:rPr>
                                <m:nor/>
                              </m:rPr>
                              <a:rPr lang="en-US" sz="1600" b="0" i="0" smtClean="0">
                                <a:latin typeface="Cambria Math"/>
                              </a:rPr>
                              <m:t>along</m:t>
                            </m:r>
                            <m:r>
                              <m:rPr>
                                <m:nor/>
                              </m:rPr>
                              <a:rPr lang="en-US" sz="1600" b="0" i="0" smtClean="0">
                                <a:latin typeface="Cambria Math"/>
                              </a:rPr>
                              <m:t> </m:t>
                            </m:r>
                            <m:acc>
                              <m:accPr>
                                <m:chr m:val="⃗"/>
                                <m:ctrlPr>
                                  <a:rPr lang="en-US" sz="1600" b="0" i="1" smtClean="0">
                                    <a:latin typeface="Cambria Math"/>
                                  </a:rPr>
                                </m:ctrlPr>
                              </m:accPr>
                              <m:e>
                                <m:r>
                                  <a:rPr lang="en-US" sz="1600" b="0" i="1" smtClean="0">
                                    <a:latin typeface="Cambria Math"/>
                                  </a:rPr>
                                  <m:t>𝐵</m:t>
                                </m:r>
                              </m:e>
                            </m:acc>
                          </m:den>
                        </m:f>
                      </m:oMath>
                    </m:oMathPara>
                  </a14:m>
                  <a:endParaRPr lang="en-US" sz="1600" dirty="0"/>
                </a:p>
              </p:txBody>
            </p:sp>
          </mc:Choice>
          <mc:Fallback xmlns="">
            <p:sp>
              <p:nvSpPr>
                <p:cNvPr id="2944" name="TextBox 2943"/>
                <p:cNvSpPr txBox="1">
                  <a:spLocks noRot="1" noChangeAspect="1" noMove="1" noResize="1" noEditPoints="1" noAdjustHandles="1" noChangeArrowheads="1" noChangeShapeType="1" noTextEdit="1"/>
                </p:cNvSpPr>
                <p:nvPr/>
              </p:nvSpPr>
              <p:spPr>
                <a:xfrm>
                  <a:off x="674956" y="4867793"/>
                  <a:ext cx="2888932" cy="672107"/>
                </a:xfrm>
                <a:prstGeom prst="rect">
                  <a:avLst/>
                </a:prstGeom>
                <a:blipFill rotWithShape="1">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80" name="Rectangle 267"/>
              <p:cNvSpPr>
                <a:spLocks noChangeArrowheads="1"/>
              </p:cNvSpPr>
              <p:nvPr/>
            </p:nvSpPr>
            <p:spPr bwMode="auto">
              <a:xfrm>
                <a:off x="1705608" y="3464898"/>
                <a:ext cx="1301254" cy="224870"/>
              </a:xfrm>
              <a:prstGeom prst="rect">
                <a:avLst/>
              </a:prstGeom>
              <a:noFill/>
              <a:ln w="9525">
                <a:solidFill>
                  <a:srgbClr val="00FF00"/>
                </a:solidFill>
                <a:miter lim="800000"/>
                <a:headEnd/>
                <a:tailEnd/>
              </a:ln>
              <a:extLst>
                <a:ext uri="{909E8E84-426E-40DD-AFC4-6F175D3DCCD1}">
                  <a14:hiddenFill>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14:m>
                  <m:oMath xmlns:m="http://schemas.openxmlformats.org/officeDocument/2006/math">
                    <m:sSub>
                      <m:sSubPr>
                        <m:ctrlPr>
                          <a:rPr lang="en-US" altLang="en-US" sz="1400" i="1" smtClean="0">
                            <a:solidFill>
                              <a:srgbClr val="00FF00"/>
                            </a:solidFill>
                            <a:latin typeface="Cambria Math"/>
                          </a:rPr>
                        </m:ctrlPr>
                      </m:sSubPr>
                      <m:e>
                        <m:r>
                          <a:rPr lang="en-US" altLang="en-US" sz="1400" i="1">
                            <a:solidFill>
                              <a:srgbClr val="00FF00"/>
                            </a:solidFill>
                            <a:latin typeface="Cambria Math"/>
                          </a:rPr>
                          <m:t>𝐸</m:t>
                        </m:r>
                      </m:e>
                      <m:sub>
                        <m:r>
                          <a:rPr lang="en-US" altLang="en-US" sz="1400" i="1">
                            <a:solidFill>
                              <a:srgbClr val="00FF00"/>
                            </a:solidFill>
                            <a:latin typeface="Cambria Math"/>
                          </a:rPr>
                          <m:t>𝑒</m:t>
                        </m:r>
                        <m:r>
                          <a:rPr lang="en-US" altLang="en-US" sz="1400" b="0" i="1" smtClean="0">
                            <a:solidFill>
                              <a:srgbClr val="00FF00"/>
                            </a:solidFill>
                            <a:latin typeface="Cambria Math"/>
                          </a:rPr>
                          <m:t>,</m:t>
                        </m:r>
                        <m:r>
                          <a:rPr lang="en-US" altLang="en-US" sz="1400" b="0" i="1" smtClean="0">
                            <a:solidFill>
                              <a:srgbClr val="00FF00"/>
                            </a:solidFill>
                            <a:latin typeface="Cambria Math"/>
                          </a:rPr>
                          <m:t>𝑘𝑖𝑛</m:t>
                        </m:r>
                      </m:sub>
                    </m:sSub>
                    <m:r>
                      <a:rPr lang="en-US" altLang="en-US" sz="1400" i="1">
                        <a:solidFill>
                          <a:srgbClr val="00FF00"/>
                        </a:solidFill>
                        <a:latin typeface="Cambria Math"/>
                      </a:rPr>
                      <m:t>=</m:t>
                    </m:r>
                    <m:r>
                      <a:rPr lang="en-US" altLang="en-US" sz="1400" i="1" smtClean="0">
                        <a:solidFill>
                          <a:srgbClr val="00FF00"/>
                        </a:solidFill>
                        <a:latin typeface="Cambria Math"/>
                      </a:rPr>
                      <m:t>4</m:t>
                    </m:r>
                    <m:r>
                      <a:rPr lang="en-US" altLang="en-US" sz="1400" i="1">
                        <a:solidFill>
                          <a:srgbClr val="00FF00"/>
                        </a:solidFill>
                        <a:latin typeface="Cambria Math"/>
                      </a:rPr>
                      <m:t>50</m:t>
                    </m:r>
                  </m:oMath>
                </a14:m>
                <a:r>
                  <a:rPr lang="en-US" altLang="en-US" sz="1400" dirty="0">
                    <a:solidFill>
                      <a:srgbClr val="00FF00"/>
                    </a:solidFill>
                    <a:latin typeface="Times New Roman" pitchFamily="18" charset="0"/>
                  </a:rPr>
                  <a:t> </a:t>
                </a:r>
                <a:r>
                  <a:rPr lang="en-US" altLang="en-US" sz="1400" dirty="0" smtClean="0">
                    <a:solidFill>
                      <a:srgbClr val="00FF00"/>
                    </a:solidFill>
                    <a:latin typeface="Times New Roman" pitchFamily="18" charset="0"/>
                  </a:rPr>
                  <a:t>keV</a:t>
                </a:r>
                <a:endParaRPr lang="en-US" altLang="en-US" sz="1400" dirty="0" smtClean="0">
                  <a:solidFill>
                    <a:prstClr val="black"/>
                  </a:solidFill>
                </a:endParaRPr>
              </a:p>
            </p:txBody>
          </p:sp>
        </mc:Choice>
        <mc:Fallback xmlns="">
          <p:sp>
            <p:nvSpPr>
              <p:cNvPr id="2880" name="Rectangle 267"/>
              <p:cNvSpPr>
                <a:spLocks noRot="1" noChangeAspect="1" noMove="1" noResize="1" noEditPoints="1" noAdjustHandles="1" noChangeArrowheads="1" noChangeShapeType="1" noTextEdit="1"/>
              </p:cNvSpPr>
              <p:nvPr/>
            </p:nvSpPr>
            <p:spPr bwMode="auto">
              <a:xfrm>
                <a:off x="1705608" y="3464898"/>
                <a:ext cx="1301254" cy="224870"/>
              </a:xfrm>
              <a:prstGeom prst="rect">
                <a:avLst/>
              </a:prstGeom>
              <a:blipFill rotWithShape="1">
                <a:blip r:embed="rId12"/>
                <a:stretch>
                  <a:fillRect l="-4186" t="-17949" r="-6512" b="-38462"/>
                </a:stretch>
              </a:blip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cxnSp>
        <p:nvCxnSpPr>
          <p:cNvPr id="2881" name="Straight Arrow Connector 2880"/>
          <p:cNvCxnSpPr/>
          <p:nvPr/>
        </p:nvCxnSpPr>
        <p:spPr bwMode="auto">
          <a:xfrm flipH="1" flipV="1">
            <a:off x="1403648" y="1926686"/>
            <a:ext cx="245403" cy="2926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82" name="Straight Arrow Connector 2881"/>
          <p:cNvCxnSpPr/>
          <p:nvPr/>
        </p:nvCxnSpPr>
        <p:spPr bwMode="auto">
          <a:xfrm flipV="1">
            <a:off x="2530563" y="2285978"/>
            <a:ext cx="889309" cy="484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83" name="Rectangle 2882"/>
              <p:cNvSpPr/>
              <p:nvPr/>
            </p:nvSpPr>
            <p:spPr>
              <a:xfrm>
                <a:off x="1441057" y="2770404"/>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a:ea typeface="Cambria Math"/>
                            </a:rPr>
                          </m:ctrlPr>
                        </m:funcPr>
                        <m:fName>
                          <m:r>
                            <m:rPr>
                              <m:sty m:val="p"/>
                            </m:rPr>
                            <a:rPr lang="en-US" sz="1600">
                              <a:latin typeface="Cambria Math"/>
                              <a:ea typeface="Cambria Math"/>
                            </a:rPr>
                            <m:t>cos</m:t>
                          </m:r>
                        </m:fName>
                        <m:e>
                          <m:sSub>
                            <m:sSubPr>
                              <m:ctrlPr>
                                <a:rPr lang="en-US" sz="1600" i="1">
                                  <a:latin typeface="Cambria Math"/>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2883" name="Rectangle 2882"/>
              <p:cNvSpPr>
                <a:spLocks noRot="1" noChangeAspect="1" noMove="1" noResize="1" noEditPoints="1" noAdjustHandles="1" noChangeArrowheads="1" noChangeShapeType="1" noTextEdit="1"/>
              </p:cNvSpPr>
              <p:nvPr/>
            </p:nvSpPr>
            <p:spPr>
              <a:xfrm>
                <a:off x="1441057" y="2770404"/>
                <a:ext cx="1873910" cy="375167"/>
              </a:xfrm>
              <a:prstGeom prst="rect">
                <a:avLst/>
              </a:prstGeom>
              <a:blipFill rotWithShape="1">
                <a:blip r:embed="rId13"/>
                <a:stretch>
                  <a:fillRect/>
                </a:stretch>
              </a:blipFill>
              <a:ln>
                <a:solidFill>
                  <a:schemeClr val="tx1"/>
                </a:solidFill>
              </a:ln>
            </p:spPr>
            <p:txBody>
              <a:bodyPr/>
              <a:lstStyle/>
              <a:p>
                <a:r>
                  <a:rPr lang="en-US">
                    <a:noFill/>
                  </a:rPr>
                  <a:t> </a:t>
                </a:r>
              </a:p>
            </p:txBody>
          </p:sp>
        </mc:Fallback>
      </mc:AlternateContent>
      <p:sp>
        <p:nvSpPr>
          <p:cNvPr id="2885" name="Line 130"/>
          <p:cNvSpPr>
            <a:spLocks noChangeShapeType="1"/>
          </p:cNvSpPr>
          <p:nvPr/>
        </p:nvSpPr>
        <p:spPr bwMode="auto">
          <a:xfrm>
            <a:off x="1175498" y="1349053"/>
            <a:ext cx="346883" cy="0"/>
          </a:xfrm>
          <a:prstGeom prst="line">
            <a:avLst/>
          </a:prstGeom>
          <a:noFill/>
          <a:ln w="0">
            <a:solidFill>
              <a:srgbClr val="00FF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2886" name="Rectangle 2885"/>
              <p:cNvSpPr/>
              <p:nvPr/>
            </p:nvSpPr>
            <p:spPr>
              <a:xfrm>
                <a:off x="1467480" y="1093110"/>
                <a:ext cx="2096408" cy="555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a:ea typeface="Cambria Math"/>
                        </a:rPr>
                        <m:t>1+</m:t>
                      </m:r>
                      <m:r>
                        <a:rPr lang="en-US" sz="1600" i="1" smtClean="0">
                          <a:solidFill>
                            <a:schemeClr val="tx1"/>
                          </a:solidFill>
                          <a:latin typeface="Cambria Math"/>
                          <a:ea typeface="Cambria Math"/>
                        </a:rPr>
                        <m:t>𝑎</m:t>
                      </m:r>
                      <m:f>
                        <m:fPr>
                          <m:ctrlPr>
                            <a:rPr lang="en-US" sz="1600" i="1" smtClean="0">
                              <a:solidFill>
                                <a:schemeClr val="tx1"/>
                              </a:solidFill>
                              <a:latin typeface="Cambria Math"/>
                              <a:ea typeface="Cambria Math"/>
                            </a:rPr>
                          </m:ctrlPr>
                        </m:fPr>
                        <m:num>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𝑝</m:t>
                              </m:r>
                            </m:e>
                            <m:sub>
                              <m:r>
                                <a:rPr lang="en-US" sz="1600" i="1">
                                  <a:solidFill>
                                    <a:schemeClr val="tx1"/>
                                  </a:solidFill>
                                  <a:latin typeface="Cambria Math"/>
                                  <a:ea typeface="Cambria Math"/>
                                </a:rPr>
                                <m:t>𝑒</m:t>
                              </m:r>
                            </m:sub>
                          </m:sSub>
                        </m:num>
                        <m:den>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𝐸</m:t>
                              </m:r>
                            </m:e>
                            <m:sub>
                              <m:r>
                                <a:rPr lang="en-US" sz="1600" i="1">
                                  <a:solidFill>
                                    <a:schemeClr val="tx1"/>
                                  </a:solidFill>
                                  <a:latin typeface="Cambria Math"/>
                                  <a:ea typeface="Cambria Math"/>
                                </a:rPr>
                                <m:t>𝑒</m:t>
                              </m:r>
                            </m:sub>
                          </m:sSub>
                        </m:den>
                      </m:f>
                      <m:func>
                        <m:funcPr>
                          <m:ctrlPr>
                            <a:rPr lang="en-US" sz="1600" i="1" smtClean="0">
                              <a:solidFill>
                                <a:schemeClr val="tx1"/>
                              </a:solidFill>
                              <a:latin typeface="Cambria Math"/>
                              <a:ea typeface="Cambria Math"/>
                            </a:rPr>
                          </m:ctrlPr>
                        </m:funcPr>
                        <m:fName>
                          <m:r>
                            <m:rPr>
                              <m:sty m:val="p"/>
                            </m:rPr>
                            <a:rPr lang="en-US" sz="1600">
                              <a:solidFill>
                                <a:schemeClr val="tx1"/>
                              </a:solidFill>
                              <a:latin typeface="Cambria Math"/>
                              <a:ea typeface="Cambria Math"/>
                            </a:rPr>
                            <m:t>cos</m:t>
                          </m:r>
                        </m:fName>
                        <m:e>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𝜃</m:t>
                              </m:r>
                            </m:e>
                            <m:sub>
                              <m:r>
                                <a:rPr lang="en-US" sz="1600" i="1">
                                  <a:solidFill>
                                    <a:schemeClr val="tx1"/>
                                  </a:solidFill>
                                  <a:latin typeface="Cambria Math"/>
                                  <a:ea typeface="Cambria Math"/>
                                </a:rPr>
                                <m:t>𝑒</m:t>
                              </m:r>
                              <m:r>
                                <a:rPr lang="en-US" sz="1600" i="1">
                                  <a:solidFill>
                                    <a:schemeClr val="tx1"/>
                                  </a:solidFill>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oMath>
                  </m:oMathPara>
                </a14:m>
                <a:endParaRPr lang="en-US" sz="1600" dirty="0">
                  <a:solidFill>
                    <a:schemeClr val="tx1"/>
                  </a:solidFill>
                </a:endParaRPr>
              </a:p>
            </p:txBody>
          </p:sp>
        </mc:Choice>
        <mc:Fallback xmlns="">
          <p:sp>
            <p:nvSpPr>
              <p:cNvPr id="2886" name="Rectangle 2885"/>
              <p:cNvSpPr>
                <a:spLocks noRot="1" noChangeAspect="1" noMove="1" noResize="1" noEditPoints="1" noAdjustHandles="1" noChangeArrowheads="1" noChangeShapeType="1" noTextEdit="1"/>
              </p:cNvSpPr>
              <p:nvPr/>
            </p:nvSpPr>
            <p:spPr>
              <a:xfrm>
                <a:off x="1467480" y="1093110"/>
                <a:ext cx="2096408" cy="555601"/>
              </a:xfrm>
              <a:prstGeom prst="rect">
                <a:avLst/>
              </a:prstGeom>
              <a:blipFill rotWithShape="1">
                <a:blip r:embed="rId14"/>
                <a:stretch>
                  <a:fillRect/>
                </a:stretch>
              </a:blipFill>
            </p:spPr>
            <p:txBody>
              <a:bodyPr/>
              <a:lstStyle/>
              <a:p>
                <a:r>
                  <a:rPr lang="en-US">
                    <a:noFill/>
                  </a:rPr>
                  <a:t> </a:t>
                </a:r>
              </a:p>
            </p:txBody>
          </p:sp>
        </mc:Fallback>
      </mc:AlternateContent>
      <p:sp>
        <p:nvSpPr>
          <p:cNvPr id="2887" name="Rectangle 76"/>
          <p:cNvSpPr>
            <a:spLocks noChangeArrowheads="1"/>
          </p:cNvSpPr>
          <p:nvPr/>
        </p:nvSpPr>
        <p:spPr bwMode="auto">
          <a:xfrm>
            <a:off x="1873239" y="4174314"/>
            <a:ext cx="990657" cy="215444"/>
          </a:xfrm>
          <a:prstGeom prst="rect">
            <a:avLst/>
          </a:prstGeom>
          <a:noFill/>
          <a:ln w="9525">
            <a:noFill/>
            <a:miter lim="800000"/>
            <a:headEnd/>
            <a:tailEnd/>
          </a:ln>
        </p:spPr>
        <p:txBody>
          <a:bodyPr wrap="none" lIns="0" tIns="0" rIns="0" bIns="0">
            <a:spAutoFit/>
          </a:bodyPr>
          <a:lstStyle/>
          <a:p>
            <a:r>
              <a:rPr lang="en-US" sz="1400" i="1" dirty="0">
                <a:solidFill>
                  <a:srgbClr val="24282B"/>
                </a:solidFill>
                <a:latin typeface="Times New Roman" pitchFamily="18" charset="0"/>
                <a:cs typeface="Times New Roman" pitchFamily="18" charset="0"/>
              </a:rPr>
              <a:t>p</a:t>
            </a:r>
            <a:r>
              <a:rPr lang="en-US" sz="1400" baseline="-25000" dirty="0">
                <a:solidFill>
                  <a:srgbClr val="24282B"/>
                </a:solidFill>
                <a:latin typeface="Times New Roman" pitchFamily="18" charset="0"/>
                <a:cs typeface="Times New Roman" pitchFamily="18" charset="0"/>
              </a:rPr>
              <a:t>p</a:t>
            </a:r>
            <a:r>
              <a:rPr lang="en-US" sz="1400" i="1"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 [MeV</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/c</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2888" name="Text Box 133"/>
          <p:cNvSpPr txBox="1">
            <a:spLocks noChangeArrowheads="1"/>
          </p:cNvSpPr>
          <p:nvPr/>
        </p:nvSpPr>
        <p:spPr bwMode="auto">
          <a:xfrm rot="16200000">
            <a:off x="-176506" y="2132090"/>
            <a:ext cx="1617625" cy="307777"/>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cs typeface="Times New Roman" pitchFamily="18" charset="0"/>
              </a:rPr>
              <a:t>p</a:t>
            </a:r>
            <a:r>
              <a:rPr lang="en-US" sz="1400" i="1" baseline="-25000" dirty="0">
                <a:latin typeface="Times New Roman" pitchFamily="18" charset="0"/>
                <a:cs typeface="Times New Roman" pitchFamily="18" charset="0"/>
              </a:rPr>
              <a:t>p</a:t>
            </a:r>
            <a:r>
              <a:rPr lang="en-US" sz="1400" i="1" baseline="30000" dirty="0">
                <a:latin typeface="Times New Roman" pitchFamily="18" charset="0"/>
                <a:cs typeface="Times New Roman" pitchFamily="18" charset="0"/>
              </a:rPr>
              <a:t>2</a:t>
            </a:r>
            <a:r>
              <a:rPr lang="en-US" sz="1400" baseline="30000" dirty="0">
                <a:latin typeface="Times New Roman" pitchFamily="18" charset="0"/>
                <a:cs typeface="Times New Roman" pitchFamily="18" charset="0"/>
              </a:rPr>
              <a:t> </a:t>
            </a:r>
            <a:r>
              <a:rPr lang="en-US" sz="1400" dirty="0">
                <a:latin typeface="Times New Roman" pitchFamily="18" charset="0"/>
                <a:cs typeface="Times New Roman" pitchFamily="18" charset="0"/>
              </a:rPr>
              <a:t>distribution</a:t>
            </a:r>
          </a:p>
        </p:txBody>
      </p:sp>
      <p:grpSp>
        <p:nvGrpSpPr>
          <p:cNvPr id="3065" name="Group 145"/>
          <p:cNvGrpSpPr>
            <a:grpSpLocks noChangeAspect="1"/>
          </p:cNvGrpSpPr>
          <p:nvPr/>
        </p:nvGrpSpPr>
        <p:grpSpPr bwMode="auto">
          <a:xfrm>
            <a:off x="881063" y="963613"/>
            <a:ext cx="2974975" cy="3157537"/>
            <a:chOff x="555" y="607"/>
            <a:chExt cx="1874" cy="1989"/>
          </a:xfrm>
        </p:grpSpPr>
        <p:sp>
          <p:nvSpPr>
            <p:cNvPr id="3134" name="Freeform 236"/>
            <p:cNvSpPr>
              <a:spLocks/>
            </p:cNvSpPr>
            <p:nvPr/>
          </p:nvSpPr>
          <p:spPr bwMode="auto">
            <a:xfrm>
              <a:off x="577" y="1184"/>
              <a:ext cx="1839" cy="1314"/>
            </a:xfrm>
            <a:custGeom>
              <a:avLst/>
              <a:gdLst>
                <a:gd name="T0" fmla="*/ 0 w 16553"/>
                <a:gd name="T1" fmla="*/ 11826 h 11826"/>
                <a:gd name="T2" fmla="*/ 2562 w 16553"/>
                <a:gd name="T3" fmla="*/ 11826 h 11826"/>
                <a:gd name="T4" fmla="*/ 2562 w 16553"/>
                <a:gd name="T5" fmla="*/ 0 h 11826"/>
                <a:gd name="T6" fmla="*/ 14499 w 16553"/>
                <a:gd name="T7" fmla="*/ 1937 h 11826"/>
                <a:gd name="T8" fmla="*/ 14499 w 16553"/>
                <a:gd name="T9" fmla="*/ 11826 h 11826"/>
                <a:gd name="T10" fmla="*/ 16553 w 16553"/>
                <a:gd name="T11" fmla="*/ 11826 h 11826"/>
                <a:gd name="T12" fmla="*/ 0 w 16553"/>
                <a:gd name="T13" fmla="*/ 11826 h 11826"/>
              </a:gdLst>
              <a:ahLst/>
              <a:cxnLst>
                <a:cxn ang="0">
                  <a:pos x="T0" y="T1"/>
                </a:cxn>
                <a:cxn ang="0">
                  <a:pos x="T2" y="T3"/>
                </a:cxn>
                <a:cxn ang="0">
                  <a:pos x="T4" y="T5"/>
                </a:cxn>
                <a:cxn ang="0">
                  <a:pos x="T6" y="T7"/>
                </a:cxn>
                <a:cxn ang="0">
                  <a:pos x="T8" y="T9"/>
                </a:cxn>
                <a:cxn ang="0">
                  <a:pos x="T10" y="T11"/>
                </a:cxn>
                <a:cxn ang="0">
                  <a:pos x="T12" y="T13"/>
                </a:cxn>
              </a:cxnLst>
              <a:rect l="0" t="0" r="r" b="b"/>
              <a:pathLst>
                <a:path w="16553" h="11826">
                  <a:moveTo>
                    <a:pt x="0" y="11826"/>
                  </a:moveTo>
                  <a:lnTo>
                    <a:pt x="2562" y="11826"/>
                  </a:lnTo>
                  <a:lnTo>
                    <a:pt x="2562" y="0"/>
                  </a:lnTo>
                  <a:lnTo>
                    <a:pt x="14499" y="1937"/>
                  </a:lnTo>
                  <a:lnTo>
                    <a:pt x="14499" y="11826"/>
                  </a:lnTo>
                  <a:lnTo>
                    <a:pt x="16553" y="11826"/>
                  </a:lnTo>
                  <a:lnTo>
                    <a:pt x="0" y="11826"/>
                  </a:lnTo>
                  <a:close/>
                </a:path>
              </a:pathLst>
            </a:custGeom>
            <a:noFill/>
            <a:ln w="1588">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6" name="AutoShape 144"/>
            <p:cNvSpPr>
              <a:spLocks noChangeAspect="1" noChangeArrowheads="1" noTextEdit="1"/>
            </p:cNvSpPr>
            <p:nvPr/>
          </p:nvSpPr>
          <p:spPr bwMode="auto">
            <a:xfrm>
              <a:off x="555" y="607"/>
              <a:ext cx="1874"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Freeform 146"/>
            <p:cNvSpPr>
              <a:spLocks/>
            </p:cNvSpPr>
            <p:nvPr/>
          </p:nvSpPr>
          <p:spPr bwMode="auto">
            <a:xfrm>
              <a:off x="577" y="2498"/>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8" name="Freeform 147"/>
            <p:cNvSpPr>
              <a:spLocks/>
            </p:cNvSpPr>
            <p:nvPr/>
          </p:nvSpPr>
          <p:spPr bwMode="auto">
            <a:xfrm>
              <a:off x="577"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9" name="Rectangle 148"/>
            <p:cNvSpPr>
              <a:spLocks noChangeArrowheads="1"/>
            </p:cNvSpPr>
            <p:nvPr/>
          </p:nvSpPr>
          <p:spPr bwMode="auto">
            <a:xfrm>
              <a:off x="552"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0" name="Freeform 149"/>
            <p:cNvSpPr>
              <a:spLocks/>
            </p:cNvSpPr>
            <p:nvPr/>
          </p:nvSpPr>
          <p:spPr bwMode="auto">
            <a:xfrm>
              <a:off x="699"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1" name="Freeform 150"/>
            <p:cNvSpPr>
              <a:spLocks/>
            </p:cNvSpPr>
            <p:nvPr/>
          </p:nvSpPr>
          <p:spPr bwMode="auto">
            <a:xfrm>
              <a:off x="822"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89" name="Freeform 151"/>
            <p:cNvSpPr>
              <a:spLocks/>
            </p:cNvSpPr>
            <p:nvPr/>
          </p:nvSpPr>
          <p:spPr bwMode="auto">
            <a:xfrm>
              <a:off x="944"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0" name="Freeform 152"/>
            <p:cNvSpPr>
              <a:spLocks/>
            </p:cNvSpPr>
            <p:nvPr/>
          </p:nvSpPr>
          <p:spPr bwMode="auto">
            <a:xfrm>
              <a:off x="1067"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1" name="Freeform 153"/>
            <p:cNvSpPr>
              <a:spLocks/>
            </p:cNvSpPr>
            <p:nvPr/>
          </p:nvSpPr>
          <p:spPr bwMode="auto">
            <a:xfrm>
              <a:off x="1189"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2" name="Rectangle 154"/>
            <p:cNvSpPr>
              <a:spLocks noChangeArrowheads="1"/>
            </p:cNvSpPr>
            <p:nvPr/>
          </p:nvSpPr>
          <p:spPr bwMode="auto">
            <a:xfrm>
              <a:off x="1133"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3" name="Freeform 155"/>
            <p:cNvSpPr>
              <a:spLocks/>
            </p:cNvSpPr>
            <p:nvPr/>
          </p:nvSpPr>
          <p:spPr bwMode="auto">
            <a:xfrm>
              <a:off x="1312"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4" name="Freeform 156"/>
            <p:cNvSpPr>
              <a:spLocks/>
            </p:cNvSpPr>
            <p:nvPr/>
          </p:nvSpPr>
          <p:spPr bwMode="auto">
            <a:xfrm>
              <a:off x="1435"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5" name="Freeform 157"/>
            <p:cNvSpPr>
              <a:spLocks/>
            </p:cNvSpPr>
            <p:nvPr/>
          </p:nvSpPr>
          <p:spPr bwMode="auto">
            <a:xfrm>
              <a:off x="1557"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6" name="Freeform 158"/>
            <p:cNvSpPr>
              <a:spLocks/>
            </p:cNvSpPr>
            <p:nvPr/>
          </p:nvSpPr>
          <p:spPr bwMode="auto">
            <a:xfrm>
              <a:off x="1680"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7" name="Freeform 159"/>
            <p:cNvSpPr>
              <a:spLocks/>
            </p:cNvSpPr>
            <p:nvPr/>
          </p:nvSpPr>
          <p:spPr bwMode="auto">
            <a:xfrm>
              <a:off x="1803"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8" name="Rectangle 160"/>
            <p:cNvSpPr>
              <a:spLocks noChangeArrowheads="1"/>
            </p:cNvSpPr>
            <p:nvPr/>
          </p:nvSpPr>
          <p:spPr bwMode="auto">
            <a:xfrm>
              <a:off x="1745"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99" name="Freeform 161"/>
            <p:cNvSpPr>
              <a:spLocks/>
            </p:cNvSpPr>
            <p:nvPr/>
          </p:nvSpPr>
          <p:spPr bwMode="auto">
            <a:xfrm>
              <a:off x="1925"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0" name="Freeform 162"/>
            <p:cNvSpPr>
              <a:spLocks/>
            </p:cNvSpPr>
            <p:nvPr/>
          </p:nvSpPr>
          <p:spPr bwMode="auto">
            <a:xfrm>
              <a:off x="2048"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1" name="Freeform 163"/>
            <p:cNvSpPr>
              <a:spLocks/>
            </p:cNvSpPr>
            <p:nvPr/>
          </p:nvSpPr>
          <p:spPr bwMode="auto">
            <a:xfrm>
              <a:off x="2170"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2" name="Freeform 164"/>
            <p:cNvSpPr>
              <a:spLocks/>
            </p:cNvSpPr>
            <p:nvPr/>
          </p:nvSpPr>
          <p:spPr bwMode="auto">
            <a:xfrm>
              <a:off x="2293" y="2471"/>
              <a:ext cx="0" cy="27"/>
            </a:xfrm>
            <a:custGeom>
              <a:avLst/>
              <a:gdLst>
                <a:gd name="T0" fmla="*/ 241 h 241"/>
                <a:gd name="T1" fmla="*/ 0 h 241"/>
                <a:gd name="T2" fmla="*/ 241 h 241"/>
              </a:gdLst>
              <a:ahLst/>
              <a:cxnLst>
                <a:cxn ang="0">
                  <a:pos x="0" y="T0"/>
                </a:cxn>
                <a:cxn ang="0">
                  <a:pos x="0" y="T1"/>
                </a:cxn>
                <a:cxn ang="0">
                  <a:pos x="0" y="T2"/>
                </a:cxn>
              </a:cxnLst>
              <a:rect l="0" t="0" r="r" b="b"/>
              <a:pathLst>
                <a:path h="241">
                  <a:moveTo>
                    <a:pt x="0" y="241"/>
                  </a:moveTo>
                  <a:lnTo>
                    <a:pt x="0" y="0"/>
                  </a:lnTo>
                  <a:lnTo>
                    <a:pt x="0" y="241"/>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3" name="Freeform 165"/>
            <p:cNvSpPr>
              <a:spLocks/>
            </p:cNvSpPr>
            <p:nvPr/>
          </p:nvSpPr>
          <p:spPr bwMode="auto">
            <a:xfrm>
              <a:off x="2416" y="2444"/>
              <a:ext cx="0" cy="54"/>
            </a:xfrm>
            <a:custGeom>
              <a:avLst/>
              <a:gdLst>
                <a:gd name="T0" fmla="*/ 482 h 482"/>
                <a:gd name="T1" fmla="*/ 0 h 482"/>
                <a:gd name="T2" fmla="*/ 482 h 482"/>
              </a:gdLst>
              <a:ahLst/>
              <a:cxnLst>
                <a:cxn ang="0">
                  <a:pos x="0" y="T0"/>
                </a:cxn>
                <a:cxn ang="0">
                  <a:pos x="0" y="T1"/>
                </a:cxn>
                <a:cxn ang="0">
                  <a:pos x="0" y="T2"/>
                </a:cxn>
              </a:cxnLst>
              <a:rect l="0" t="0" r="r" b="b"/>
              <a:pathLst>
                <a:path h="482">
                  <a:moveTo>
                    <a:pt x="0" y="482"/>
                  </a:moveTo>
                  <a:lnTo>
                    <a:pt x="0" y="0"/>
                  </a:lnTo>
                  <a:lnTo>
                    <a:pt x="0" y="48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4" name="Rectangle 166"/>
            <p:cNvSpPr>
              <a:spLocks noChangeArrowheads="1"/>
            </p:cNvSpPr>
            <p:nvPr/>
          </p:nvSpPr>
          <p:spPr bwMode="auto">
            <a:xfrm>
              <a:off x="2326" y="2518"/>
              <a:ext cx="1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05" name="Freeform 167"/>
            <p:cNvSpPr>
              <a:spLocks/>
            </p:cNvSpPr>
            <p:nvPr/>
          </p:nvSpPr>
          <p:spPr bwMode="auto">
            <a:xfrm>
              <a:off x="577" y="608"/>
              <a:ext cx="0" cy="1890"/>
            </a:xfrm>
            <a:custGeom>
              <a:avLst/>
              <a:gdLst>
                <a:gd name="T0" fmla="*/ 17008 h 17008"/>
                <a:gd name="T1" fmla="*/ 0 h 17008"/>
                <a:gd name="T2" fmla="*/ 17008 h 17008"/>
              </a:gdLst>
              <a:ahLst/>
              <a:cxnLst>
                <a:cxn ang="0">
                  <a:pos x="0" y="T0"/>
                </a:cxn>
                <a:cxn ang="0">
                  <a:pos x="0" y="T1"/>
                </a:cxn>
                <a:cxn ang="0">
                  <a:pos x="0" y="T2"/>
                </a:cxn>
              </a:cxnLst>
              <a:rect l="0" t="0" r="r" b="b"/>
              <a:pathLst>
                <a:path h="17008">
                  <a:moveTo>
                    <a:pt x="0" y="17008"/>
                  </a:moveTo>
                  <a:lnTo>
                    <a:pt x="0" y="0"/>
                  </a:lnTo>
                  <a:lnTo>
                    <a:pt x="0" y="1700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6" name="Freeform 168"/>
            <p:cNvSpPr>
              <a:spLocks/>
            </p:cNvSpPr>
            <p:nvPr/>
          </p:nvSpPr>
          <p:spPr bwMode="auto">
            <a:xfrm>
              <a:off x="577" y="249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7" name="Freeform 169"/>
            <p:cNvSpPr>
              <a:spLocks/>
            </p:cNvSpPr>
            <p:nvPr/>
          </p:nvSpPr>
          <p:spPr bwMode="auto">
            <a:xfrm>
              <a:off x="577" y="241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8" name="Freeform 170"/>
            <p:cNvSpPr>
              <a:spLocks/>
            </p:cNvSpPr>
            <p:nvPr/>
          </p:nvSpPr>
          <p:spPr bwMode="auto">
            <a:xfrm>
              <a:off x="577" y="234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9" name="Freeform 171"/>
            <p:cNvSpPr>
              <a:spLocks/>
            </p:cNvSpPr>
            <p:nvPr/>
          </p:nvSpPr>
          <p:spPr bwMode="auto">
            <a:xfrm>
              <a:off x="577" y="2262"/>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0" name="Freeform 172"/>
            <p:cNvSpPr>
              <a:spLocks/>
            </p:cNvSpPr>
            <p:nvPr/>
          </p:nvSpPr>
          <p:spPr bwMode="auto">
            <a:xfrm>
              <a:off x="577" y="218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1" name="Freeform 173"/>
            <p:cNvSpPr>
              <a:spLocks/>
            </p:cNvSpPr>
            <p:nvPr/>
          </p:nvSpPr>
          <p:spPr bwMode="auto">
            <a:xfrm>
              <a:off x="577" y="210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Freeform 174"/>
            <p:cNvSpPr>
              <a:spLocks/>
            </p:cNvSpPr>
            <p:nvPr/>
          </p:nvSpPr>
          <p:spPr bwMode="auto">
            <a:xfrm>
              <a:off x="577" y="202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75"/>
            <p:cNvSpPr>
              <a:spLocks/>
            </p:cNvSpPr>
            <p:nvPr/>
          </p:nvSpPr>
          <p:spPr bwMode="auto">
            <a:xfrm>
              <a:off x="577" y="1947"/>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Freeform 176"/>
            <p:cNvSpPr>
              <a:spLocks/>
            </p:cNvSpPr>
            <p:nvPr/>
          </p:nvSpPr>
          <p:spPr bwMode="auto">
            <a:xfrm>
              <a:off x="577" y="186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5" name="Freeform 177"/>
            <p:cNvSpPr>
              <a:spLocks/>
            </p:cNvSpPr>
            <p:nvPr/>
          </p:nvSpPr>
          <p:spPr bwMode="auto">
            <a:xfrm>
              <a:off x="577" y="178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6" name="Freeform 178"/>
            <p:cNvSpPr>
              <a:spLocks/>
            </p:cNvSpPr>
            <p:nvPr/>
          </p:nvSpPr>
          <p:spPr bwMode="auto">
            <a:xfrm>
              <a:off x="577" y="171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7" name="Freeform 179"/>
            <p:cNvSpPr>
              <a:spLocks/>
            </p:cNvSpPr>
            <p:nvPr/>
          </p:nvSpPr>
          <p:spPr bwMode="auto">
            <a:xfrm>
              <a:off x="577" y="1632"/>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8" name="Freeform 180"/>
            <p:cNvSpPr>
              <a:spLocks/>
            </p:cNvSpPr>
            <p:nvPr/>
          </p:nvSpPr>
          <p:spPr bwMode="auto">
            <a:xfrm>
              <a:off x="577" y="155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9" name="Freeform 181"/>
            <p:cNvSpPr>
              <a:spLocks/>
            </p:cNvSpPr>
            <p:nvPr/>
          </p:nvSpPr>
          <p:spPr bwMode="auto">
            <a:xfrm>
              <a:off x="577" y="147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0" name="Freeform 182"/>
            <p:cNvSpPr>
              <a:spLocks/>
            </p:cNvSpPr>
            <p:nvPr/>
          </p:nvSpPr>
          <p:spPr bwMode="auto">
            <a:xfrm>
              <a:off x="577" y="139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1" name="Freeform 183"/>
            <p:cNvSpPr>
              <a:spLocks/>
            </p:cNvSpPr>
            <p:nvPr/>
          </p:nvSpPr>
          <p:spPr bwMode="auto">
            <a:xfrm>
              <a:off x="577" y="131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2" name="Freeform 184"/>
            <p:cNvSpPr>
              <a:spLocks/>
            </p:cNvSpPr>
            <p:nvPr/>
          </p:nvSpPr>
          <p:spPr bwMode="auto">
            <a:xfrm>
              <a:off x="577" y="123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3" name="Freeform 185"/>
            <p:cNvSpPr>
              <a:spLocks/>
            </p:cNvSpPr>
            <p:nvPr/>
          </p:nvSpPr>
          <p:spPr bwMode="auto">
            <a:xfrm>
              <a:off x="577" y="115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4" name="Freeform 186"/>
            <p:cNvSpPr>
              <a:spLocks/>
            </p:cNvSpPr>
            <p:nvPr/>
          </p:nvSpPr>
          <p:spPr bwMode="auto">
            <a:xfrm>
              <a:off x="577" y="1080"/>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5" name="Freeform 187"/>
            <p:cNvSpPr>
              <a:spLocks/>
            </p:cNvSpPr>
            <p:nvPr/>
          </p:nvSpPr>
          <p:spPr bwMode="auto">
            <a:xfrm>
              <a:off x="577" y="1001"/>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6" name="Freeform 188"/>
            <p:cNvSpPr>
              <a:spLocks/>
            </p:cNvSpPr>
            <p:nvPr/>
          </p:nvSpPr>
          <p:spPr bwMode="auto">
            <a:xfrm>
              <a:off x="577" y="923"/>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7" name="Freeform 189"/>
            <p:cNvSpPr>
              <a:spLocks/>
            </p:cNvSpPr>
            <p:nvPr/>
          </p:nvSpPr>
          <p:spPr bwMode="auto">
            <a:xfrm>
              <a:off x="577" y="84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8" name="Freeform 190"/>
            <p:cNvSpPr>
              <a:spLocks/>
            </p:cNvSpPr>
            <p:nvPr/>
          </p:nvSpPr>
          <p:spPr bwMode="auto">
            <a:xfrm>
              <a:off x="577" y="765"/>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89" name="Freeform 191"/>
            <p:cNvSpPr>
              <a:spLocks/>
            </p:cNvSpPr>
            <p:nvPr/>
          </p:nvSpPr>
          <p:spPr bwMode="auto">
            <a:xfrm>
              <a:off x="577" y="68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0" name="Freeform 192"/>
            <p:cNvSpPr>
              <a:spLocks/>
            </p:cNvSpPr>
            <p:nvPr/>
          </p:nvSpPr>
          <p:spPr bwMode="auto">
            <a:xfrm>
              <a:off x="577" y="608"/>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1" name="Freeform 193"/>
            <p:cNvSpPr>
              <a:spLocks/>
            </p:cNvSpPr>
            <p:nvPr/>
          </p:nvSpPr>
          <p:spPr bwMode="auto">
            <a:xfrm>
              <a:off x="577" y="608"/>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2" name="Freeform 194"/>
            <p:cNvSpPr>
              <a:spLocks/>
            </p:cNvSpPr>
            <p:nvPr/>
          </p:nvSpPr>
          <p:spPr bwMode="auto">
            <a:xfrm>
              <a:off x="577"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3" name="Freeform 195"/>
            <p:cNvSpPr>
              <a:spLocks/>
            </p:cNvSpPr>
            <p:nvPr/>
          </p:nvSpPr>
          <p:spPr bwMode="auto">
            <a:xfrm>
              <a:off x="699"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4" name="Freeform 196"/>
            <p:cNvSpPr>
              <a:spLocks/>
            </p:cNvSpPr>
            <p:nvPr/>
          </p:nvSpPr>
          <p:spPr bwMode="auto">
            <a:xfrm>
              <a:off x="822"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5" name="Freeform 197"/>
            <p:cNvSpPr>
              <a:spLocks/>
            </p:cNvSpPr>
            <p:nvPr/>
          </p:nvSpPr>
          <p:spPr bwMode="auto">
            <a:xfrm>
              <a:off x="944"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6" name="Freeform 198"/>
            <p:cNvSpPr>
              <a:spLocks/>
            </p:cNvSpPr>
            <p:nvPr/>
          </p:nvSpPr>
          <p:spPr bwMode="auto">
            <a:xfrm>
              <a:off x="1067"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7" name="Freeform 199"/>
            <p:cNvSpPr>
              <a:spLocks/>
            </p:cNvSpPr>
            <p:nvPr/>
          </p:nvSpPr>
          <p:spPr bwMode="auto">
            <a:xfrm>
              <a:off x="1189"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Freeform 200"/>
            <p:cNvSpPr>
              <a:spLocks/>
            </p:cNvSpPr>
            <p:nvPr/>
          </p:nvSpPr>
          <p:spPr bwMode="auto">
            <a:xfrm>
              <a:off x="1312"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Freeform 201"/>
            <p:cNvSpPr>
              <a:spLocks/>
            </p:cNvSpPr>
            <p:nvPr/>
          </p:nvSpPr>
          <p:spPr bwMode="auto">
            <a:xfrm>
              <a:off x="1435"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0" name="Freeform 202"/>
            <p:cNvSpPr>
              <a:spLocks/>
            </p:cNvSpPr>
            <p:nvPr/>
          </p:nvSpPr>
          <p:spPr bwMode="auto">
            <a:xfrm>
              <a:off x="1557"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1" name="Freeform 203"/>
            <p:cNvSpPr>
              <a:spLocks/>
            </p:cNvSpPr>
            <p:nvPr/>
          </p:nvSpPr>
          <p:spPr bwMode="auto">
            <a:xfrm>
              <a:off x="1680"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2" name="Freeform 204"/>
            <p:cNvSpPr>
              <a:spLocks/>
            </p:cNvSpPr>
            <p:nvPr/>
          </p:nvSpPr>
          <p:spPr bwMode="auto">
            <a:xfrm>
              <a:off x="1803"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3" name="Freeform 205"/>
            <p:cNvSpPr>
              <a:spLocks/>
            </p:cNvSpPr>
            <p:nvPr/>
          </p:nvSpPr>
          <p:spPr bwMode="auto">
            <a:xfrm>
              <a:off x="1925"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Freeform 206"/>
            <p:cNvSpPr>
              <a:spLocks/>
            </p:cNvSpPr>
            <p:nvPr/>
          </p:nvSpPr>
          <p:spPr bwMode="auto">
            <a:xfrm>
              <a:off x="2048"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5" name="Freeform 207"/>
            <p:cNvSpPr>
              <a:spLocks/>
            </p:cNvSpPr>
            <p:nvPr/>
          </p:nvSpPr>
          <p:spPr bwMode="auto">
            <a:xfrm>
              <a:off x="2170"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Freeform 208"/>
            <p:cNvSpPr>
              <a:spLocks/>
            </p:cNvSpPr>
            <p:nvPr/>
          </p:nvSpPr>
          <p:spPr bwMode="auto">
            <a:xfrm>
              <a:off x="2293" y="608"/>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7" name="Freeform 209"/>
            <p:cNvSpPr>
              <a:spLocks/>
            </p:cNvSpPr>
            <p:nvPr/>
          </p:nvSpPr>
          <p:spPr bwMode="auto">
            <a:xfrm>
              <a:off x="2416" y="608"/>
              <a:ext cx="0" cy="54"/>
            </a:xfrm>
            <a:custGeom>
              <a:avLst/>
              <a:gdLst>
                <a:gd name="T0" fmla="*/ 0 h 482"/>
                <a:gd name="T1" fmla="*/ 482 h 482"/>
                <a:gd name="T2" fmla="*/ 0 h 482"/>
              </a:gdLst>
              <a:ahLst/>
              <a:cxnLst>
                <a:cxn ang="0">
                  <a:pos x="0" y="T0"/>
                </a:cxn>
                <a:cxn ang="0">
                  <a:pos x="0" y="T1"/>
                </a:cxn>
                <a:cxn ang="0">
                  <a:pos x="0" y="T2"/>
                </a:cxn>
              </a:cxnLst>
              <a:rect l="0" t="0" r="r" b="b"/>
              <a:pathLst>
                <a:path h="482">
                  <a:moveTo>
                    <a:pt x="0" y="0"/>
                  </a:moveTo>
                  <a:lnTo>
                    <a:pt x="0" y="482"/>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8" name="Freeform 210"/>
            <p:cNvSpPr>
              <a:spLocks/>
            </p:cNvSpPr>
            <p:nvPr/>
          </p:nvSpPr>
          <p:spPr bwMode="auto">
            <a:xfrm>
              <a:off x="2416" y="608"/>
              <a:ext cx="0" cy="1890"/>
            </a:xfrm>
            <a:custGeom>
              <a:avLst/>
              <a:gdLst>
                <a:gd name="T0" fmla="*/ 17008 h 17008"/>
                <a:gd name="T1" fmla="*/ 0 h 17008"/>
                <a:gd name="T2" fmla="*/ 17008 h 17008"/>
              </a:gdLst>
              <a:ahLst/>
              <a:cxnLst>
                <a:cxn ang="0">
                  <a:pos x="0" y="T0"/>
                </a:cxn>
                <a:cxn ang="0">
                  <a:pos x="0" y="T1"/>
                </a:cxn>
                <a:cxn ang="0">
                  <a:pos x="0" y="T2"/>
                </a:cxn>
              </a:cxnLst>
              <a:rect l="0" t="0" r="r" b="b"/>
              <a:pathLst>
                <a:path h="17008">
                  <a:moveTo>
                    <a:pt x="0" y="17008"/>
                  </a:moveTo>
                  <a:lnTo>
                    <a:pt x="0" y="0"/>
                  </a:lnTo>
                  <a:lnTo>
                    <a:pt x="0" y="1700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9" name="Freeform 211"/>
            <p:cNvSpPr>
              <a:spLocks/>
            </p:cNvSpPr>
            <p:nvPr/>
          </p:nvSpPr>
          <p:spPr bwMode="auto">
            <a:xfrm>
              <a:off x="2362" y="249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Freeform 212"/>
            <p:cNvSpPr>
              <a:spLocks/>
            </p:cNvSpPr>
            <p:nvPr/>
          </p:nvSpPr>
          <p:spPr bwMode="auto">
            <a:xfrm>
              <a:off x="2389" y="241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1" name="Freeform 213"/>
            <p:cNvSpPr>
              <a:spLocks/>
            </p:cNvSpPr>
            <p:nvPr/>
          </p:nvSpPr>
          <p:spPr bwMode="auto">
            <a:xfrm>
              <a:off x="2389" y="234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Freeform 214"/>
            <p:cNvSpPr>
              <a:spLocks/>
            </p:cNvSpPr>
            <p:nvPr/>
          </p:nvSpPr>
          <p:spPr bwMode="auto">
            <a:xfrm>
              <a:off x="2389" y="2262"/>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3" name="Freeform 215"/>
            <p:cNvSpPr>
              <a:spLocks/>
            </p:cNvSpPr>
            <p:nvPr/>
          </p:nvSpPr>
          <p:spPr bwMode="auto">
            <a:xfrm>
              <a:off x="2362" y="218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4" name="Freeform 216"/>
            <p:cNvSpPr>
              <a:spLocks/>
            </p:cNvSpPr>
            <p:nvPr/>
          </p:nvSpPr>
          <p:spPr bwMode="auto">
            <a:xfrm>
              <a:off x="2389" y="210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5" name="Freeform 217"/>
            <p:cNvSpPr>
              <a:spLocks/>
            </p:cNvSpPr>
            <p:nvPr/>
          </p:nvSpPr>
          <p:spPr bwMode="auto">
            <a:xfrm>
              <a:off x="2389" y="202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6" name="Freeform 218"/>
            <p:cNvSpPr>
              <a:spLocks/>
            </p:cNvSpPr>
            <p:nvPr/>
          </p:nvSpPr>
          <p:spPr bwMode="auto">
            <a:xfrm>
              <a:off x="2389" y="1947"/>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7" name="Freeform 219"/>
            <p:cNvSpPr>
              <a:spLocks/>
            </p:cNvSpPr>
            <p:nvPr/>
          </p:nvSpPr>
          <p:spPr bwMode="auto">
            <a:xfrm>
              <a:off x="2362" y="186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8" name="Freeform 220"/>
            <p:cNvSpPr>
              <a:spLocks/>
            </p:cNvSpPr>
            <p:nvPr/>
          </p:nvSpPr>
          <p:spPr bwMode="auto">
            <a:xfrm>
              <a:off x="2389" y="178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9" name="Freeform 221"/>
            <p:cNvSpPr>
              <a:spLocks/>
            </p:cNvSpPr>
            <p:nvPr/>
          </p:nvSpPr>
          <p:spPr bwMode="auto">
            <a:xfrm>
              <a:off x="2389" y="171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0" name="Freeform 222"/>
            <p:cNvSpPr>
              <a:spLocks/>
            </p:cNvSpPr>
            <p:nvPr/>
          </p:nvSpPr>
          <p:spPr bwMode="auto">
            <a:xfrm>
              <a:off x="2389" y="1632"/>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1" name="Freeform 223"/>
            <p:cNvSpPr>
              <a:spLocks/>
            </p:cNvSpPr>
            <p:nvPr/>
          </p:nvSpPr>
          <p:spPr bwMode="auto">
            <a:xfrm>
              <a:off x="2362" y="155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2" name="Freeform 224"/>
            <p:cNvSpPr>
              <a:spLocks/>
            </p:cNvSpPr>
            <p:nvPr/>
          </p:nvSpPr>
          <p:spPr bwMode="auto">
            <a:xfrm>
              <a:off x="2389" y="147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3" name="Freeform 225"/>
            <p:cNvSpPr>
              <a:spLocks/>
            </p:cNvSpPr>
            <p:nvPr/>
          </p:nvSpPr>
          <p:spPr bwMode="auto">
            <a:xfrm>
              <a:off x="2389" y="139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4" name="Freeform 226"/>
            <p:cNvSpPr>
              <a:spLocks/>
            </p:cNvSpPr>
            <p:nvPr/>
          </p:nvSpPr>
          <p:spPr bwMode="auto">
            <a:xfrm>
              <a:off x="2389" y="131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5" name="Freeform 227"/>
            <p:cNvSpPr>
              <a:spLocks/>
            </p:cNvSpPr>
            <p:nvPr/>
          </p:nvSpPr>
          <p:spPr bwMode="auto">
            <a:xfrm>
              <a:off x="2362" y="123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6" name="Freeform 228"/>
            <p:cNvSpPr>
              <a:spLocks/>
            </p:cNvSpPr>
            <p:nvPr/>
          </p:nvSpPr>
          <p:spPr bwMode="auto">
            <a:xfrm>
              <a:off x="2389" y="115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7" name="Freeform 229"/>
            <p:cNvSpPr>
              <a:spLocks/>
            </p:cNvSpPr>
            <p:nvPr/>
          </p:nvSpPr>
          <p:spPr bwMode="auto">
            <a:xfrm>
              <a:off x="2389" y="1080"/>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Freeform 230"/>
            <p:cNvSpPr>
              <a:spLocks/>
            </p:cNvSpPr>
            <p:nvPr/>
          </p:nvSpPr>
          <p:spPr bwMode="auto">
            <a:xfrm>
              <a:off x="2389" y="1001"/>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9" name="Freeform 231"/>
            <p:cNvSpPr>
              <a:spLocks/>
            </p:cNvSpPr>
            <p:nvPr/>
          </p:nvSpPr>
          <p:spPr bwMode="auto">
            <a:xfrm>
              <a:off x="2362" y="923"/>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0" name="Freeform 232"/>
            <p:cNvSpPr>
              <a:spLocks/>
            </p:cNvSpPr>
            <p:nvPr/>
          </p:nvSpPr>
          <p:spPr bwMode="auto">
            <a:xfrm>
              <a:off x="2389" y="84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1" name="Freeform 233"/>
            <p:cNvSpPr>
              <a:spLocks/>
            </p:cNvSpPr>
            <p:nvPr/>
          </p:nvSpPr>
          <p:spPr bwMode="auto">
            <a:xfrm>
              <a:off x="2389" y="765"/>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2" name="Freeform 234"/>
            <p:cNvSpPr>
              <a:spLocks/>
            </p:cNvSpPr>
            <p:nvPr/>
          </p:nvSpPr>
          <p:spPr bwMode="auto">
            <a:xfrm>
              <a:off x="2389" y="68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3" name="Freeform 235"/>
            <p:cNvSpPr>
              <a:spLocks/>
            </p:cNvSpPr>
            <p:nvPr/>
          </p:nvSpPr>
          <p:spPr bwMode="auto">
            <a:xfrm>
              <a:off x="2362" y="608"/>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884" name="Rectangle 2883"/>
              <p:cNvSpPr/>
              <p:nvPr/>
            </p:nvSpPr>
            <p:spPr>
              <a:xfrm>
                <a:off x="989986" y="2213239"/>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a:ea typeface="Cambria Math"/>
                            </a:rPr>
                          </m:ctrlPr>
                        </m:funcPr>
                        <m:fName>
                          <m:r>
                            <m:rPr>
                              <m:sty m:val="p"/>
                            </m:rPr>
                            <a:rPr lang="en-US" sz="1600">
                              <a:latin typeface="Cambria Math"/>
                              <a:ea typeface="Cambria Math"/>
                            </a:rPr>
                            <m:t>cos</m:t>
                          </m:r>
                        </m:fName>
                        <m:e>
                          <m:sSub>
                            <m:sSubPr>
                              <m:ctrlPr>
                                <a:rPr lang="en-US" sz="1600" i="1">
                                  <a:latin typeface="Cambria Math"/>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2884" name="Rectangle 2883"/>
              <p:cNvSpPr>
                <a:spLocks noRot="1" noChangeAspect="1" noMove="1" noResize="1" noEditPoints="1" noAdjustHandles="1" noChangeArrowheads="1" noChangeShapeType="1" noTextEdit="1"/>
              </p:cNvSpPr>
              <p:nvPr/>
            </p:nvSpPr>
            <p:spPr>
              <a:xfrm>
                <a:off x="989986" y="2213239"/>
                <a:ext cx="1873910" cy="375167"/>
              </a:xfrm>
              <a:prstGeom prst="rect">
                <a:avLst/>
              </a:prstGeom>
              <a:blipFill rotWithShape="1">
                <a:blip r:embed="rId15"/>
                <a:stretch>
                  <a:fillRect/>
                </a:stretch>
              </a:blipFill>
              <a:ln>
                <a:solidFill>
                  <a:schemeClr val="tx1"/>
                </a:solidFill>
              </a:ln>
            </p:spPr>
            <p:txBody>
              <a:bodyPr/>
              <a:lstStyle/>
              <a:p>
                <a:r>
                  <a:rPr lang="en-US">
                    <a:noFill/>
                  </a:rPr>
                  <a:t> </a:t>
                </a:r>
              </a:p>
            </p:txBody>
          </p:sp>
        </mc:Fallback>
      </mc:AlternateContent>
      <p:grpSp>
        <p:nvGrpSpPr>
          <p:cNvPr id="3" name="Group 2"/>
          <p:cNvGrpSpPr/>
          <p:nvPr/>
        </p:nvGrpSpPr>
        <p:grpSpPr>
          <a:xfrm>
            <a:off x="4425157" y="2400300"/>
            <a:ext cx="4611339" cy="2776538"/>
            <a:chOff x="4425157" y="2400300"/>
            <a:chExt cx="4611339" cy="2776538"/>
          </a:xfrm>
        </p:grpSpPr>
        <p:sp>
          <p:nvSpPr>
            <p:cNvPr id="6" name="AutoShape 3"/>
            <p:cNvSpPr>
              <a:spLocks noChangeAspect="1" noChangeArrowheads="1" noTextEdit="1"/>
            </p:cNvSpPr>
            <p:nvPr/>
          </p:nvSpPr>
          <p:spPr bwMode="auto">
            <a:xfrm>
              <a:off x="4443413" y="2400300"/>
              <a:ext cx="423386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5051425" y="2473325"/>
              <a:ext cx="3125787" cy="2203450"/>
              <a:chOff x="3182" y="1558"/>
              <a:chExt cx="1969" cy="1388"/>
            </a:xfrm>
          </p:grpSpPr>
          <p:sp>
            <p:nvSpPr>
              <p:cNvPr id="4400" name="Line 5"/>
              <p:cNvSpPr>
                <a:spLocks noChangeShapeType="1"/>
              </p:cNvSpPr>
              <p:nvPr/>
            </p:nvSpPr>
            <p:spPr bwMode="auto">
              <a:xfrm>
                <a:off x="3185" y="2946"/>
                <a:ext cx="196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1" name="Rectangle 6"/>
              <p:cNvSpPr>
                <a:spLocks noChangeArrowheads="1"/>
              </p:cNvSpPr>
              <p:nvPr/>
            </p:nvSpPr>
            <p:spPr bwMode="auto">
              <a:xfrm>
                <a:off x="3182"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2" name="Rectangle 7"/>
              <p:cNvSpPr>
                <a:spLocks noChangeArrowheads="1"/>
              </p:cNvSpPr>
              <p:nvPr/>
            </p:nvSpPr>
            <p:spPr bwMode="auto">
              <a:xfrm>
                <a:off x="3182"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Rectangle 8"/>
              <p:cNvSpPr>
                <a:spLocks noChangeArrowheads="1"/>
              </p:cNvSpPr>
              <p:nvPr/>
            </p:nvSpPr>
            <p:spPr bwMode="auto">
              <a:xfrm>
                <a:off x="3182"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 name="Rectangle 9"/>
              <p:cNvSpPr>
                <a:spLocks noChangeArrowheads="1"/>
              </p:cNvSpPr>
              <p:nvPr/>
            </p:nvSpPr>
            <p:spPr bwMode="auto">
              <a:xfrm>
                <a:off x="3182"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Rectangle 10"/>
              <p:cNvSpPr>
                <a:spLocks noChangeArrowheads="1"/>
              </p:cNvSpPr>
              <p:nvPr/>
            </p:nvSpPr>
            <p:spPr bwMode="auto">
              <a:xfrm>
                <a:off x="3182"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 name="Rectangle 11"/>
              <p:cNvSpPr>
                <a:spLocks noChangeArrowheads="1"/>
              </p:cNvSpPr>
              <p:nvPr/>
            </p:nvSpPr>
            <p:spPr bwMode="auto">
              <a:xfrm>
                <a:off x="3182"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Rectangle 12"/>
              <p:cNvSpPr>
                <a:spLocks noChangeArrowheads="1"/>
              </p:cNvSpPr>
              <p:nvPr/>
            </p:nvSpPr>
            <p:spPr bwMode="auto">
              <a:xfrm>
                <a:off x="3182"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 name="Rectangle 13"/>
              <p:cNvSpPr>
                <a:spLocks noChangeArrowheads="1"/>
              </p:cNvSpPr>
              <p:nvPr/>
            </p:nvSpPr>
            <p:spPr bwMode="auto">
              <a:xfrm>
                <a:off x="3182"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Rectangle 14"/>
              <p:cNvSpPr>
                <a:spLocks noChangeArrowheads="1"/>
              </p:cNvSpPr>
              <p:nvPr/>
            </p:nvSpPr>
            <p:spPr bwMode="auto">
              <a:xfrm>
                <a:off x="3182"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 name="Rectangle 15"/>
              <p:cNvSpPr>
                <a:spLocks noChangeArrowheads="1"/>
              </p:cNvSpPr>
              <p:nvPr/>
            </p:nvSpPr>
            <p:spPr bwMode="auto">
              <a:xfrm>
                <a:off x="3182"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Rectangle 16"/>
              <p:cNvSpPr>
                <a:spLocks noChangeArrowheads="1"/>
              </p:cNvSpPr>
              <p:nvPr/>
            </p:nvSpPr>
            <p:spPr bwMode="auto">
              <a:xfrm>
                <a:off x="3182"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 name="Rectangle 17"/>
              <p:cNvSpPr>
                <a:spLocks noChangeArrowheads="1"/>
              </p:cNvSpPr>
              <p:nvPr/>
            </p:nvSpPr>
            <p:spPr bwMode="auto">
              <a:xfrm>
                <a:off x="3182"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Rectangle 18"/>
              <p:cNvSpPr>
                <a:spLocks noChangeArrowheads="1"/>
              </p:cNvSpPr>
              <p:nvPr/>
            </p:nvSpPr>
            <p:spPr bwMode="auto">
              <a:xfrm>
                <a:off x="3182"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 name="Rectangle 19"/>
              <p:cNvSpPr>
                <a:spLocks noChangeArrowheads="1"/>
              </p:cNvSpPr>
              <p:nvPr/>
            </p:nvSpPr>
            <p:spPr bwMode="auto">
              <a:xfrm>
                <a:off x="3182"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 name="Rectangle 20"/>
              <p:cNvSpPr>
                <a:spLocks noChangeArrowheads="1"/>
              </p:cNvSpPr>
              <p:nvPr/>
            </p:nvSpPr>
            <p:spPr bwMode="auto">
              <a:xfrm>
                <a:off x="3182"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 name="Rectangle 21"/>
              <p:cNvSpPr>
                <a:spLocks noChangeArrowheads="1"/>
              </p:cNvSpPr>
              <p:nvPr/>
            </p:nvSpPr>
            <p:spPr bwMode="auto">
              <a:xfrm>
                <a:off x="3182"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 name="Rectangle 22"/>
              <p:cNvSpPr>
                <a:spLocks noChangeArrowheads="1"/>
              </p:cNvSpPr>
              <p:nvPr/>
            </p:nvSpPr>
            <p:spPr bwMode="auto">
              <a:xfrm>
                <a:off x="3182"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 name="Rectangle 23"/>
              <p:cNvSpPr>
                <a:spLocks noChangeArrowheads="1"/>
              </p:cNvSpPr>
              <p:nvPr/>
            </p:nvSpPr>
            <p:spPr bwMode="auto">
              <a:xfrm>
                <a:off x="3182"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 name="Rectangle 24"/>
              <p:cNvSpPr>
                <a:spLocks noChangeArrowheads="1"/>
              </p:cNvSpPr>
              <p:nvPr/>
            </p:nvSpPr>
            <p:spPr bwMode="auto">
              <a:xfrm>
                <a:off x="3182"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 name="Rectangle 25"/>
              <p:cNvSpPr>
                <a:spLocks noChangeArrowheads="1"/>
              </p:cNvSpPr>
              <p:nvPr/>
            </p:nvSpPr>
            <p:spPr bwMode="auto">
              <a:xfrm>
                <a:off x="3182"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 name="Rectangle 26"/>
              <p:cNvSpPr>
                <a:spLocks noChangeArrowheads="1"/>
              </p:cNvSpPr>
              <p:nvPr/>
            </p:nvSpPr>
            <p:spPr bwMode="auto">
              <a:xfrm>
                <a:off x="3182"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 name="Rectangle 27"/>
              <p:cNvSpPr>
                <a:spLocks noChangeArrowheads="1"/>
              </p:cNvSpPr>
              <p:nvPr/>
            </p:nvSpPr>
            <p:spPr bwMode="auto">
              <a:xfrm>
                <a:off x="3182"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 name="Rectangle 28"/>
              <p:cNvSpPr>
                <a:spLocks noChangeArrowheads="1"/>
              </p:cNvSpPr>
              <p:nvPr/>
            </p:nvSpPr>
            <p:spPr bwMode="auto">
              <a:xfrm>
                <a:off x="3182"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 name="Rectangle 29"/>
              <p:cNvSpPr>
                <a:spLocks noChangeArrowheads="1"/>
              </p:cNvSpPr>
              <p:nvPr/>
            </p:nvSpPr>
            <p:spPr bwMode="auto">
              <a:xfrm>
                <a:off x="3182"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 name="Rectangle 30"/>
              <p:cNvSpPr>
                <a:spLocks noChangeArrowheads="1"/>
              </p:cNvSpPr>
              <p:nvPr/>
            </p:nvSpPr>
            <p:spPr bwMode="auto">
              <a:xfrm>
                <a:off x="3182"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 name="Rectangle 31"/>
              <p:cNvSpPr>
                <a:spLocks noChangeArrowheads="1"/>
              </p:cNvSpPr>
              <p:nvPr/>
            </p:nvSpPr>
            <p:spPr bwMode="auto">
              <a:xfrm>
                <a:off x="3182"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 name="Rectangle 32"/>
              <p:cNvSpPr>
                <a:spLocks noChangeArrowheads="1"/>
              </p:cNvSpPr>
              <p:nvPr/>
            </p:nvSpPr>
            <p:spPr bwMode="auto">
              <a:xfrm>
                <a:off x="3182"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 name="Rectangle 33"/>
              <p:cNvSpPr>
                <a:spLocks noChangeArrowheads="1"/>
              </p:cNvSpPr>
              <p:nvPr/>
            </p:nvSpPr>
            <p:spPr bwMode="auto">
              <a:xfrm>
                <a:off x="3182"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9" name="Rectangle 34"/>
              <p:cNvSpPr>
                <a:spLocks noChangeArrowheads="1"/>
              </p:cNvSpPr>
              <p:nvPr/>
            </p:nvSpPr>
            <p:spPr bwMode="auto">
              <a:xfrm>
                <a:off x="3182"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0" name="Rectangle 35"/>
              <p:cNvSpPr>
                <a:spLocks noChangeArrowheads="1"/>
              </p:cNvSpPr>
              <p:nvPr/>
            </p:nvSpPr>
            <p:spPr bwMode="auto">
              <a:xfrm>
                <a:off x="3182"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1" name="Rectangle 36"/>
              <p:cNvSpPr>
                <a:spLocks noChangeArrowheads="1"/>
              </p:cNvSpPr>
              <p:nvPr/>
            </p:nvSpPr>
            <p:spPr bwMode="auto">
              <a:xfrm>
                <a:off x="3182"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2" name="Rectangle 37"/>
              <p:cNvSpPr>
                <a:spLocks noChangeArrowheads="1"/>
              </p:cNvSpPr>
              <p:nvPr/>
            </p:nvSpPr>
            <p:spPr bwMode="auto">
              <a:xfrm>
                <a:off x="3182"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3" name="Rectangle 38"/>
              <p:cNvSpPr>
                <a:spLocks noChangeArrowheads="1"/>
              </p:cNvSpPr>
              <p:nvPr/>
            </p:nvSpPr>
            <p:spPr bwMode="auto">
              <a:xfrm>
                <a:off x="3182"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4" name="Rectangle 39"/>
              <p:cNvSpPr>
                <a:spLocks noChangeArrowheads="1"/>
              </p:cNvSpPr>
              <p:nvPr/>
            </p:nvSpPr>
            <p:spPr bwMode="auto">
              <a:xfrm>
                <a:off x="3182"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5" name="Rectangle 40"/>
              <p:cNvSpPr>
                <a:spLocks noChangeArrowheads="1"/>
              </p:cNvSpPr>
              <p:nvPr/>
            </p:nvSpPr>
            <p:spPr bwMode="auto">
              <a:xfrm>
                <a:off x="3182"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6" name="Rectangle 41"/>
              <p:cNvSpPr>
                <a:spLocks noChangeArrowheads="1"/>
              </p:cNvSpPr>
              <p:nvPr/>
            </p:nvSpPr>
            <p:spPr bwMode="auto">
              <a:xfrm>
                <a:off x="3182"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7" name="Rectangle 42"/>
              <p:cNvSpPr>
                <a:spLocks noChangeArrowheads="1"/>
              </p:cNvSpPr>
              <p:nvPr/>
            </p:nvSpPr>
            <p:spPr bwMode="auto">
              <a:xfrm>
                <a:off x="3485"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8" name="Rectangle 43"/>
              <p:cNvSpPr>
                <a:spLocks noChangeArrowheads="1"/>
              </p:cNvSpPr>
              <p:nvPr/>
            </p:nvSpPr>
            <p:spPr bwMode="auto">
              <a:xfrm>
                <a:off x="3485"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9" name="Rectangle 44"/>
              <p:cNvSpPr>
                <a:spLocks noChangeArrowheads="1"/>
              </p:cNvSpPr>
              <p:nvPr/>
            </p:nvSpPr>
            <p:spPr bwMode="auto">
              <a:xfrm>
                <a:off x="3485"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0" name="Rectangle 45"/>
              <p:cNvSpPr>
                <a:spLocks noChangeArrowheads="1"/>
              </p:cNvSpPr>
              <p:nvPr/>
            </p:nvSpPr>
            <p:spPr bwMode="auto">
              <a:xfrm>
                <a:off x="3485"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1" name="Rectangle 46"/>
              <p:cNvSpPr>
                <a:spLocks noChangeArrowheads="1"/>
              </p:cNvSpPr>
              <p:nvPr/>
            </p:nvSpPr>
            <p:spPr bwMode="auto">
              <a:xfrm>
                <a:off x="3485"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2" name="Rectangle 47"/>
              <p:cNvSpPr>
                <a:spLocks noChangeArrowheads="1"/>
              </p:cNvSpPr>
              <p:nvPr/>
            </p:nvSpPr>
            <p:spPr bwMode="auto">
              <a:xfrm>
                <a:off x="3485"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3" name="Rectangle 48"/>
              <p:cNvSpPr>
                <a:spLocks noChangeArrowheads="1"/>
              </p:cNvSpPr>
              <p:nvPr/>
            </p:nvSpPr>
            <p:spPr bwMode="auto">
              <a:xfrm>
                <a:off x="3485"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 name="Rectangle 49"/>
              <p:cNvSpPr>
                <a:spLocks noChangeArrowheads="1"/>
              </p:cNvSpPr>
              <p:nvPr/>
            </p:nvSpPr>
            <p:spPr bwMode="auto">
              <a:xfrm>
                <a:off x="3485"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 name="Rectangle 50"/>
              <p:cNvSpPr>
                <a:spLocks noChangeArrowheads="1"/>
              </p:cNvSpPr>
              <p:nvPr/>
            </p:nvSpPr>
            <p:spPr bwMode="auto">
              <a:xfrm>
                <a:off x="3485"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 name="Rectangle 51"/>
              <p:cNvSpPr>
                <a:spLocks noChangeArrowheads="1"/>
              </p:cNvSpPr>
              <p:nvPr/>
            </p:nvSpPr>
            <p:spPr bwMode="auto">
              <a:xfrm>
                <a:off x="3485"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 name="Rectangle 52"/>
              <p:cNvSpPr>
                <a:spLocks noChangeArrowheads="1"/>
              </p:cNvSpPr>
              <p:nvPr/>
            </p:nvSpPr>
            <p:spPr bwMode="auto">
              <a:xfrm>
                <a:off x="3485"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 name="Rectangle 53"/>
              <p:cNvSpPr>
                <a:spLocks noChangeArrowheads="1"/>
              </p:cNvSpPr>
              <p:nvPr/>
            </p:nvSpPr>
            <p:spPr bwMode="auto">
              <a:xfrm>
                <a:off x="3485"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Rectangle 54"/>
              <p:cNvSpPr>
                <a:spLocks noChangeArrowheads="1"/>
              </p:cNvSpPr>
              <p:nvPr/>
            </p:nvSpPr>
            <p:spPr bwMode="auto">
              <a:xfrm>
                <a:off x="3485"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0" name="Rectangle 55"/>
              <p:cNvSpPr>
                <a:spLocks noChangeArrowheads="1"/>
              </p:cNvSpPr>
              <p:nvPr/>
            </p:nvSpPr>
            <p:spPr bwMode="auto">
              <a:xfrm>
                <a:off x="3485"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1" name="Rectangle 56"/>
              <p:cNvSpPr>
                <a:spLocks noChangeArrowheads="1"/>
              </p:cNvSpPr>
              <p:nvPr/>
            </p:nvSpPr>
            <p:spPr bwMode="auto">
              <a:xfrm>
                <a:off x="3485"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2" name="Rectangle 57"/>
              <p:cNvSpPr>
                <a:spLocks noChangeArrowheads="1"/>
              </p:cNvSpPr>
              <p:nvPr/>
            </p:nvSpPr>
            <p:spPr bwMode="auto">
              <a:xfrm>
                <a:off x="3485"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Rectangle 58"/>
              <p:cNvSpPr>
                <a:spLocks noChangeArrowheads="1"/>
              </p:cNvSpPr>
              <p:nvPr/>
            </p:nvSpPr>
            <p:spPr bwMode="auto">
              <a:xfrm>
                <a:off x="3485"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4" name="Rectangle 59"/>
              <p:cNvSpPr>
                <a:spLocks noChangeArrowheads="1"/>
              </p:cNvSpPr>
              <p:nvPr/>
            </p:nvSpPr>
            <p:spPr bwMode="auto">
              <a:xfrm>
                <a:off x="3485"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Rectangle 60"/>
              <p:cNvSpPr>
                <a:spLocks noChangeArrowheads="1"/>
              </p:cNvSpPr>
              <p:nvPr/>
            </p:nvSpPr>
            <p:spPr bwMode="auto">
              <a:xfrm>
                <a:off x="3485"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6" name="Rectangle 61"/>
              <p:cNvSpPr>
                <a:spLocks noChangeArrowheads="1"/>
              </p:cNvSpPr>
              <p:nvPr/>
            </p:nvSpPr>
            <p:spPr bwMode="auto">
              <a:xfrm>
                <a:off x="3485"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Rectangle 62"/>
              <p:cNvSpPr>
                <a:spLocks noChangeArrowheads="1"/>
              </p:cNvSpPr>
              <p:nvPr/>
            </p:nvSpPr>
            <p:spPr bwMode="auto">
              <a:xfrm>
                <a:off x="3485"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8" name="Rectangle 63"/>
              <p:cNvSpPr>
                <a:spLocks noChangeArrowheads="1"/>
              </p:cNvSpPr>
              <p:nvPr/>
            </p:nvSpPr>
            <p:spPr bwMode="auto">
              <a:xfrm>
                <a:off x="3485"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Rectangle 64"/>
              <p:cNvSpPr>
                <a:spLocks noChangeArrowheads="1"/>
              </p:cNvSpPr>
              <p:nvPr/>
            </p:nvSpPr>
            <p:spPr bwMode="auto">
              <a:xfrm>
                <a:off x="3485"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0" name="Rectangle 65"/>
              <p:cNvSpPr>
                <a:spLocks noChangeArrowheads="1"/>
              </p:cNvSpPr>
              <p:nvPr/>
            </p:nvSpPr>
            <p:spPr bwMode="auto">
              <a:xfrm>
                <a:off x="3485"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1" name="Rectangle 66"/>
              <p:cNvSpPr>
                <a:spLocks noChangeArrowheads="1"/>
              </p:cNvSpPr>
              <p:nvPr/>
            </p:nvSpPr>
            <p:spPr bwMode="auto">
              <a:xfrm>
                <a:off x="3485"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2" name="Rectangle 67"/>
              <p:cNvSpPr>
                <a:spLocks noChangeArrowheads="1"/>
              </p:cNvSpPr>
              <p:nvPr/>
            </p:nvSpPr>
            <p:spPr bwMode="auto">
              <a:xfrm>
                <a:off x="3485"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3" name="Rectangle 68"/>
              <p:cNvSpPr>
                <a:spLocks noChangeArrowheads="1"/>
              </p:cNvSpPr>
              <p:nvPr/>
            </p:nvSpPr>
            <p:spPr bwMode="auto">
              <a:xfrm>
                <a:off x="3485"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4" name="Rectangle 69"/>
              <p:cNvSpPr>
                <a:spLocks noChangeArrowheads="1"/>
              </p:cNvSpPr>
              <p:nvPr/>
            </p:nvSpPr>
            <p:spPr bwMode="auto">
              <a:xfrm>
                <a:off x="3485"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5" name="Rectangle 70"/>
              <p:cNvSpPr>
                <a:spLocks noChangeArrowheads="1"/>
              </p:cNvSpPr>
              <p:nvPr/>
            </p:nvSpPr>
            <p:spPr bwMode="auto">
              <a:xfrm>
                <a:off x="3485"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6" name="Rectangle 71"/>
              <p:cNvSpPr>
                <a:spLocks noChangeArrowheads="1"/>
              </p:cNvSpPr>
              <p:nvPr/>
            </p:nvSpPr>
            <p:spPr bwMode="auto">
              <a:xfrm>
                <a:off x="3485"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7" name="Rectangle 72"/>
              <p:cNvSpPr>
                <a:spLocks noChangeArrowheads="1"/>
              </p:cNvSpPr>
              <p:nvPr/>
            </p:nvSpPr>
            <p:spPr bwMode="auto">
              <a:xfrm>
                <a:off x="3485"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8" name="Rectangle 73"/>
              <p:cNvSpPr>
                <a:spLocks noChangeArrowheads="1"/>
              </p:cNvSpPr>
              <p:nvPr/>
            </p:nvSpPr>
            <p:spPr bwMode="auto">
              <a:xfrm>
                <a:off x="3485"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9" name="Rectangle 74"/>
              <p:cNvSpPr>
                <a:spLocks noChangeArrowheads="1"/>
              </p:cNvSpPr>
              <p:nvPr/>
            </p:nvSpPr>
            <p:spPr bwMode="auto">
              <a:xfrm>
                <a:off x="3485"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0" name="Rectangle 75"/>
              <p:cNvSpPr>
                <a:spLocks noChangeArrowheads="1"/>
              </p:cNvSpPr>
              <p:nvPr/>
            </p:nvSpPr>
            <p:spPr bwMode="auto">
              <a:xfrm>
                <a:off x="3485"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1" name="Rectangle 76"/>
              <p:cNvSpPr>
                <a:spLocks noChangeArrowheads="1"/>
              </p:cNvSpPr>
              <p:nvPr/>
            </p:nvSpPr>
            <p:spPr bwMode="auto">
              <a:xfrm>
                <a:off x="3485"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2" name="Rectangle 77"/>
              <p:cNvSpPr>
                <a:spLocks noChangeArrowheads="1"/>
              </p:cNvSpPr>
              <p:nvPr/>
            </p:nvSpPr>
            <p:spPr bwMode="auto">
              <a:xfrm>
                <a:off x="3485"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3" name="Rectangle 78"/>
              <p:cNvSpPr>
                <a:spLocks noChangeArrowheads="1"/>
              </p:cNvSpPr>
              <p:nvPr/>
            </p:nvSpPr>
            <p:spPr bwMode="auto">
              <a:xfrm>
                <a:off x="378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4" name="Rectangle 79"/>
              <p:cNvSpPr>
                <a:spLocks noChangeArrowheads="1"/>
              </p:cNvSpPr>
              <p:nvPr/>
            </p:nvSpPr>
            <p:spPr bwMode="auto">
              <a:xfrm>
                <a:off x="378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5" name="Rectangle 80"/>
              <p:cNvSpPr>
                <a:spLocks noChangeArrowheads="1"/>
              </p:cNvSpPr>
              <p:nvPr/>
            </p:nvSpPr>
            <p:spPr bwMode="auto">
              <a:xfrm>
                <a:off x="378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6" name="Rectangle 81"/>
              <p:cNvSpPr>
                <a:spLocks noChangeArrowheads="1"/>
              </p:cNvSpPr>
              <p:nvPr/>
            </p:nvSpPr>
            <p:spPr bwMode="auto">
              <a:xfrm>
                <a:off x="378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7" name="Rectangle 82"/>
              <p:cNvSpPr>
                <a:spLocks noChangeArrowheads="1"/>
              </p:cNvSpPr>
              <p:nvPr/>
            </p:nvSpPr>
            <p:spPr bwMode="auto">
              <a:xfrm>
                <a:off x="378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8" name="Rectangle 83"/>
              <p:cNvSpPr>
                <a:spLocks noChangeArrowheads="1"/>
              </p:cNvSpPr>
              <p:nvPr/>
            </p:nvSpPr>
            <p:spPr bwMode="auto">
              <a:xfrm>
                <a:off x="378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9" name="Rectangle 84"/>
              <p:cNvSpPr>
                <a:spLocks noChangeArrowheads="1"/>
              </p:cNvSpPr>
              <p:nvPr/>
            </p:nvSpPr>
            <p:spPr bwMode="auto">
              <a:xfrm>
                <a:off x="378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0" name="Rectangle 85"/>
              <p:cNvSpPr>
                <a:spLocks noChangeArrowheads="1"/>
              </p:cNvSpPr>
              <p:nvPr/>
            </p:nvSpPr>
            <p:spPr bwMode="auto">
              <a:xfrm>
                <a:off x="378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1" name="Rectangle 86"/>
              <p:cNvSpPr>
                <a:spLocks noChangeArrowheads="1"/>
              </p:cNvSpPr>
              <p:nvPr/>
            </p:nvSpPr>
            <p:spPr bwMode="auto">
              <a:xfrm>
                <a:off x="378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2" name="Rectangle 87"/>
              <p:cNvSpPr>
                <a:spLocks noChangeArrowheads="1"/>
              </p:cNvSpPr>
              <p:nvPr/>
            </p:nvSpPr>
            <p:spPr bwMode="auto">
              <a:xfrm>
                <a:off x="378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3" name="Rectangle 88"/>
              <p:cNvSpPr>
                <a:spLocks noChangeArrowheads="1"/>
              </p:cNvSpPr>
              <p:nvPr/>
            </p:nvSpPr>
            <p:spPr bwMode="auto">
              <a:xfrm>
                <a:off x="378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4" name="Rectangle 89"/>
              <p:cNvSpPr>
                <a:spLocks noChangeArrowheads="1"/>
              </p:cNvSpPr>
              <p:nvPr/>
            </p:nvSpPr>
            <p:spPr bwMode="auto">
              <a:xfrm>
                <a:off x="378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5" name="Rectangle 90"/>
              <p:cNvSpPr>
                <a:spLocks noChangeArrowheads="1"/>
              </p:cNvSpPr>
              <p:nvPr/>
            </p:nvSpPr>
            <p:spPr bwMode="auto">
              <a:xfrm>
                <a:off x="378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6" name="Rectangle 91"/>
              <p:cNvSpPr>
                <a:spLocks noChangeArrowheads="1"/>
              </p:cNvSpPr>
              <p:nvPr/>
            </p:nvSpPr>
            <p:spPr bwMode="auto">
              <a:xfrm>
                <a:off x="378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7" name="Rectangle 92"/>
              <p:cNvSpPr>
                <a:spLocks noChangeArrowheads="1"/>
              </p:cNvSpPr>
              <p:nvPr/>
            </p:nvSpPr>
            <p:spPr bwMode="auto">
              <a:xfrm>
                <a:off x="378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8" name="Rectangle 93"/>
              <p:cNvSpPr>
                <a:spLocks noChangeArrowheads="1"/>
              </p:cNvSpPr>
              <p:nvPr/>
            </p:nvSpPr>
            <p:spPr bwMode="auto">
              <a:xfrm>
                <a:off x="378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9" name="Rectangle 94"/>
              <p:cNvSpPr>
                <a:spLocks noChangeArrowheads="1"/>
              </p:cNvSpPr>
              <p:nvPr/>
            </p:nvSpPr>
            <p:spPr bwMode="auto">
              <a:xfrm>
                <a:off x="378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0" name="Rectangle 95"/>
              <p:cNvSpPr>
                <a:spLocks noChangeArrowheads="1"/>
              </p:cNvSpPr>
              <p:nvPr/>
            </p:nvSpPr>
            <p:spPr bwMode="auto">
              <a:xfrm>
                <a:off x="378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1" name="Rectangle 96"/>
              <p:cNvSpPr>
                <a:spLocks noChangeArrowheads="1"/>
              </p:cNvSpPr>
              <p:nvPr/>
            </p:nvSpPr>
            <p:spPr bwMode="auto">
              <a:xfrm>
                <a:off x="378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2" name="Rectangle 97"/>
              <p:cNvSpPr>
                <a:spLocks noChangeArrowheads="1"/>
              </p:cNvSpPr>
              <p:nvPr/>
            </p:nvSpPr>
            <p:spPr bwMode="auto">
              <a:xfrm>
                <a:off x="378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Rectangle 98"/>
              <p:cNvSpPr>
                <a:spLocks noChangeArrowheads="1"/>
              </p:cNvSpPr>
              <p:nvPr/>
            </p:nvSpPr>
            <p:spPr bwMode="auto">
              <a:xfrm>
                <a:off x="378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4" name="Rectangle 99"/>
              <p:cNvSpPr>
                <a:spLocks noChangeArrowheads="1"/>
              </p:cNvSpPr>
              <p:nvPr/>
            </p:nvSpPr>
            <p:spPr bwMode="auto">
              <a:xfrm>
                <a:off x="378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5" name="Rectangle 100"/>
              <p:cNvSpPr>
                <a:spLocks noChangeArrowheads="1"/>
              </p:cNvSpPr>
              <p:nvPr/>
            </p:nvSpPr>
            <p:spPr bwMode="auto">
              <a:xfrm>
                <a:off x="378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6" name="Rectangle 101"/>
              <p:cNvSpPr>
                <a:spLocks noChangeArrowheads="1"/>
              </p:cNvSpPr>
              <p:nvPr/>
            </p:nvSpPr>
            <p:spPr bwMode="auto">
              <a:xfrm>
                <a:off x="378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Rectangle 102"/>
              <p:cNvSpPr>
                <a:spLocks noChangeArrowheads="1"/>
              </p:cNvSpPr>
              <p:nvPr/>
            </p:nvSpPr>
            <p:spPr bwMode="auto">
              <a:xfrm>
                <a:off x="378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8" name="Rectangle 103"/>
              <p:cNvSpPr>
                <a:spLocks noChangeArrowheads="1"/>
              </p:cNvSpPr>
              <p:nvPr/>
            </p:nvSpPr>
            <p:spPr bwMode="auto">
              <a:xfrm>
                <a:off x="378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9" name="Rectangle 104"/>
              <p:cNvSpPr>
                <a:spLocks noChangeArrowheads="1"/>
              </p:cNvSpPr>
              <p:nvPr/>
            </p:nvSpPr>
            <p:spPr bwMode="auto">
              <a:xfrm>
                <a:off x="378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0" name="Rectangle 105"/>
              <p:cNvSpPr>
                <a:spLocks noChangeArrowheads="1"/>
              </p:cNvSpPr>
              <p:nvPr/>
            </p:nvSpPr>
            <p:spPr bwMode="auto">
              <a:xfrm>
                <a:off x="378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1" name="Rectangle 106"/>
              <p:cNvSpPr>
                <a:spLocks noChangeArrowheads="1"/>
              </p:cNvSpPr>
              <p:nvPr/>
            </p:nvSpPr>
            <p:spPr bwMode="auto">
              <a:xfrm>
                <a:off x="378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2" name="Rectangle 107"/>
              <p:cNvSpPr>
                <a:spLocks noChangeArrowheads="1"/>
              </p:cNvSpPr>
              <p:nvPr/>
            </p:nvSpPr>
            <p:spPr bwMode="auto">
              <a:xfrm>
                <a:off x="378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3" name="Rectangle 108"/>
              <p:cNvSpPr>
                <a:spLocks noChangeArrowheads="1"/>
              </p:cNvSpPr>
              <p:nvPr/>
            </p:nvSpPr>
            <p:spPr bwMode="auto">
              <a:xfrm>
                <a:off x="378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4" name="Rectangle 109"/>
              <p:cNvSpPr>
                <a:spLocks noChangeArrowheads="1"/>
              </p:cNvSpPr>
              <p:nvPr/>
            </p:nvSpPr>
            <p:spPr bwMode="auto">
              <a:xfrm>
                <a:off x="378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5" name="Rectangle 110"/>
              <p:cNvSpPr>
                <a:spLocks noChangeArrowheads="1"/>
              </p:cNvSpPr>
              <p:nvPr/>
            </p:nvSpPr>
            <p:spPr bwMode="auto">
              <a:xfrm>
                <a:off x="378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6" name="Rectangle 111"/>
              <p:cNvSpPr>
                <a:spLocks noChangeArrowheads="1"/>
              </p:cNvSpPr>
              <p:nvPr/>
            </p:nvSpPr>
            <p:spPr bwMode="auto">
              <a:xfrm>
                <a:off x="378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7" name="Rectangle 112"/>
              <p:cNvSpPr>
                <a:spLocks noChangeArrowheads="1"/>
              </p:cNvSpPr>
              <p:nvPr/>
            </p:nvSpPr>
            <p:spPr bwMode="auto">
              <a:xfrm>
                <a:off x="378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 name="Rectangle 113"/>
              <p:cNvSpPr>
                <a:spLocks noChangeArrowheads="1"/>
              </p:cNvSpPr>
              <p:nvPr/>
            </p:nvSpPr>
            <p:spPr bwMode="auto">
              <a:xfrm>
                <a:off x="378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Rectangle 114"/>
              <p:cNvSpPr>
                <a:spLocks noChangeArrowheads="1"/>
              </p:cNvSpPr>
              <p:nvPr/>
            </p:nvSpPr>
            <p:spPr bwMode="auto">
              <a:xfrm>
                <a:off x="4090"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0" name="Rectangle 115"/>
              <p:cNvSpPr>
                <a:spLocks noChangeArrowheads="1"/>
              </p:cNvSpPr>
              <p:nvPr/>
            </p:nvSpPr>
            <p:spPr bwMode="auto">
              <a:xfrm>
                <a:off x="4090"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Rectangle 116"/>
              <p:cNvSpPr>
                <a:spLocks noChangeArrowheads="1"/>
              </p:cNvSpPr>
              <p:nvPr/>
            </p:nvSpPr>
            <p:spPr bwMode="auto">
              <a:xfrm>
                <a:off x="4090"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 name="Rectangle 117"/>
              <p:cNvSpPr>
                <a:spLocks noChangeArrowheads="1"/>
              </p:cNvSpPr>
              <p:nvPr/>
            </p:nvSpPr>
            <p:spPr bwMode="auto">
              <a:xfrm>
                <a:off x="4090"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Rectangle 118"/>
              <p:cNvSpPr>
                <a:spLocks noChangeArrowheads="1"/>
              </p:cNvSpPr>
              <p:nvPr/>
            </p:nvSpPr>
            <p:spPr bwMode="auto">
              <a:xfrm>
                <a:off x="4090"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4" name="Rectangle 119"/>
              <p:cNvSpPr>
                <a:spLocks noChangeArrowheads="1"/>
              </p:cNvSpPr>
              <p:nvPr/>
            </p:nvSpPr>
            <p:spPr bwMode="auto">
              <a:xfrm>
                <a:off x="4090"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Rectangle 120"/>
              <p:cNvSpPr>
                <a:spLocks noChangeArrowheads="1"/>
              </p:cNvSpPr>
              <p:nvPr/>
            </p:nvSpPr>
            <p:spPr bwMode="auto">
              <a:xfrm>
                <a:off x="4090"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6" name="Rectangle 121"/>
              <p:cNvSpPr>
                <a:spLocks noChangeArrowheads="1"/>
              </p:cNvSpPr>
              <p:nvPr/>
            </p:nvSpPr>
            <p:spPr bwMode="auto">
              <a:xfrm>
                <a:off x="4090"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7" name="Rectangle 122"/>
              <p:cNvSpPr>
                <a:spLocks noChangeArrowheads="1"/>
              </p:cNvSpPr>
              <p:nvPr/>
            </p:nvSpPr>
            <p:spPr bwMode="auto">
              <a:xfrm>
                <a:off x="4090"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8" name="Rectangle 123"/>
              <p:cNvSpPr>
                <a:spLocks noChangeArrowheads="1"/>
              </p:cNvSpPr>
              <p:nvPr/>
            </p:nvSpPr>
            <p:spPr bwMode="auto">
              <a:xfrm>
                <a:off x="4090"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 name="Rectangle 124"/>
              <p:cNvSpPr>
                <a:spLocks noChangeArrowheads="1"/>
              </p:cNvSpPr>
              <p:nvPr/>
            </p:nvSpPr>
            <p:spPr bwMode="auto">
              <a:xfrm>
                <a:off x="4090"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0" name="Rectangle 125"/>
              <p:cNvSpPr>
                <a:spLocks noChangeArrowheads="1"/>
              </p:cNvSpPr>
              <p:nvPr/>
            </p:nvSpPr>
            <p:spPr bwMode="auto">
              <a:xfrm>
                <a:off x="4090"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1" name="Rectangle 126"/>
              <p:cNvSpPr>
                <a:spLocks noChangeArrowheads="1"/>
              </p:cNvSpPr>
              <p:nvPr/>
            </p:nvSpPr>
            <p:spPr bwMode="auto">
              <a:xfrm>
                <a:off x="4090"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2" name="Rectangle 127"/>
              <p:cNvSpPr>
                <a:spLocks noChangeArrowheads="1"/>
              </p:cNvSpPr>
              <p:nvPr/>
            </p:nvSpPr>
            <p:spPr bwMode="auto">
              <a:xfrm>
                <a:off x="4090"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3" name="Rectangle 128"/>
              <p:cNvSpPr>
                <a:spLocks noChangeArrowheads="1"/>
              </p:cNvSpPr>
              <p:nvPr/>
            </p:nvSpPr>
            <p:spPr bwMode="auto">
              <a:xfrm>
                <a:off x="4090"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4" name="Rectangle 129"/>
              <p:cNvSpPr>
                <a:spLocks noChangeArrowheads="1"/>
              </p:cNvSpPr>
              <p:nvPr/>
            </p:nvSpPr>
            <p:spPr bwMode="auto">
              <a:xfrm>
                <a:off x="4090"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Rectangle 130"/>
              <p:cNvSpPr>
                <a:spLocks noChangeArrowheads="1"/>
              </p:cNvSpPr>
              <p:nvPr/>
            </p:nvSpPr>
            <p:spPr bwMode="auto">
              <a:xfrm>
                <a:off x="4090"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6" name="Rectangle 131"/>
              <p:cNvSpPr>
                <a:spLocks noChangeArrowheads="1"/>
              </p:cNvSpPr>
              <p:nvPr/>
            </p:nvSpPr>
            <p:spPr bwMode="auto">
              <a:xfrm>
                <a:off x="4090"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Rectangle 132"/>
              <p:cNvSpPr>
                <a:spLocks noChangeArrowheads="1"/>
              </p:cNvSpPr>
              <p:nvPr/>
            </p:nvSpPr>
            <p:spPr bwMode="auto">
              <a:xfrm>
                <a:off x="4090"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8" name="Rectangle 133"/>
              <p:cNvSpPr>
                <a:spLocks noChangeArrowheads="1"/>
              </p:cNvSpPr>
              <p:nvPr/>
            </p:nvSpPr>
            <p:spPr bwMode="auto">
              <a:xfrm>
                <a:off x="4090"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Rectangle 134"/>
              <p:cNvSpPr>
                <a:spLocks noChangeArrowheads="1"/>
              </p:cNvSpPr>
              <p:nvPr/>
            </p:nvSpPr>
            <p:spPr bwMode="auto">
              <a:xfrm>
                <a:off x="4090"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0" name="Rectangle 135"/>
              <p:cNvSpPr>
                <a:spLocks noChangeArrowheads="1"/>
              </p:cNvSpPr>
              <p:nvPr/>
            </p:nvSpPr>
            <p:spPr bwMode="auto">
              <a:xfrm>
                <a:off x="4090"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1" name="Rectangle 136"/>
              <p:cNvSpPr>
                <a:spLocks noChangeArrowheads="1"/>
              </p:cNvSpPr>
              <p:nvPr/>
            </p:nvSpPr>
            <p:spPr bwMode="auto">
              <a:xfrm>
                <a:off x="4090"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2" name="Rectangle 137"/>
              <p:cNvSpPr>
                <a:spLocks noChangeArrowheads="1"/>
              </p:cNvSpPr>
              <p:nvPr/>
            </p:nvSpPr>
            <p:spPr bwMode="auto">
              <a:xfrm>
                <a:off x="4090"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3" name="Rectangle 138"/>
              <p:cNvSpPr>
                <a:spLocks noChangeArrowheads="1"/>
              </p:cNvSpPr>
              <p:nvPr/>
            </p:nvSpPr>
            <p:spPr bwMode="auto">
              <a:xfrm>
                <a:off x="4090"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4" name="Rectangle 139"/>
              <p:cNvSpPr>
                <a:spLocks noChangeArrowheads="1"/>
              </p:cNvSpPr>
              <p:nvPr/>
            </p:nvSpPr>
            <p:spPr bwMode="auto">
              <a:xfrm>
                <a:off x="4090"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5" name="Rectangle 140"/>
              <p:cNvSpPr>
                <a:spLocks noChangeArrowheads="1"/>
              </p:cNvSpPr>
              <p:nvPr/>
            </p:nvSpPr>
            <p:spPr bwMode="auto">
              <a:xfrm>
                <a:off x="4090"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6" name="Rectangle 141"/>
              <p:cNvSpPr>
                <a:spLocks noChangeArrowheads="1"/>
              </p:cNvSpPr>
              <p:nvPr/>
            </p:nvSpPr>
            <p:spPr bwMode="auto">
              <a:xfrm>
                <a:off x="4090"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7" name="Rectangle 142"/>
              <p:cNvSpPr>
                <a:spLocks noChangeArrowheads="1"/>
              </p:cNvSpPr>
              <p:nvPr/>
            </p:nvSpPr>
            <p:spPr bwMode="auto">
              <a:xfrm>
                <a:off x="4090"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8" name="Rectangle 143"/>
              <p:cNvSpPr>
                <a:spLocks noChangeArrowheads="1"/>
              </p:cNvSpPr>
              <p:nvPr/>
            </p:nvSpPr>
            <p:spPr bwMode="auto">
              <a:xfrm>
                <a:off x="4090"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9" name="Rectangle 144"/>
              <p:cNvSpPr>
                <a:spLocks noChangeArrowheads="1"/>
              </p:cNvSpPr>
              <p:nvPr/>
            </p:nvSpPr>
            <p:spPr bwMode="auto">
              <a:xfrm>
                <a:off x="4090"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0" name="Rectangle 145"/>
              <p:cNvSpPr>
                <a:spLocks noChangeArrowheads="1"/>
              </p:cNvSpPr>
              <p:nvPr/>
            </p:nvSpPr>
            <p:spPr bwMode="auto">
              <a:xfrm>
                <a:off x="4090"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1" name="Rectangle 146"/>
              <p:cNvSpPr>
                <a:spLocks noChangeArrowheads="1"/>
              </p:cNvSpPr>
              <p:nvPr/>
            </p:nvSpPr>
            <p:spPr bwMode="auto">
              <a:xfrm>
                <a:off x="4090"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2" name="Rectangle 147"/>
              <p:cNvSpPr>
                <a:spLocks noChangeArrowheads="1"/>
              </p:cNvSpPr>
              <p:nvPr/>
            </p:nvSpPr>
            <p:spPr bwMode="auto">
              <a:xfrm>
                <a:off x="4090"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3" name="Rectangle 148"/>
              <p:cNvSpPr>
                <a:spLocks noChangeArrowheads="1"/>
              </p:cNvSpPr>
              <p:nvPr/>
            </p:nvSpPr>
            <p:spPr bwMode="auto">
              <a:xfrm>
                <a:off x="4090"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4" name="Rectangle 149"/>
              <p:cNvSpPr>
                <a:spLocks noChangeArrowheads="1"/>
              </p:cNvSpPr>
              <p:nvPr/>
            </p:nvSpPr>
            <p:spPr bwMode="auto">
              <a:xfrm>
                <a:off x="4090"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5" name="Rectangle 150"/>
              <p:cNvSpPr>
                <a:spLocks noChangeArrowheads="1"/>
              </p:cNvSpPr>
              <p:nvPr/>
            </p:nvSpPr>
            <p:spPr bwMode="auto">
              <a:xfrm>
                <a:off x="4392"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6" name="Rectangle 151"/>
              <p:cNvSpPr>
                <a:spLocks noChangeArrowheads="1"/>
              </p:cNvSpPr>
              <p:nvPr/>
            </p:nvSpPr>
            <p:spPr bwMode="auto">
              <a:xfrm>
                <a:off x="4392"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7" name="Rectangle 152"/>
              <p:cNvSpPr>
                <a:spLocks noChangeArrowheads="1"/>
              </p:cNvSpPr>
              <p:nvPr/>
            </p:nvSpPr>
            <p:spPr bwMode="auto">
              <a:xfrm>
                <a:off x="4392"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8" name="Rectangle 153"/>
              <p:cNvSpPr>
                <a:spLocks noChangeArrowheads="1"/>
              </p:cNvSpPr>
              <p:nvPr/>
            </p:nvSpPr>
            <p:spPr bwMode="auto">
              <a:xfrm>
                <a:off x="4392"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9" name="Rectangle 154"/>
              <p:cNvSpPr>
                <a:spLocks noChangeArrowheads="1"/>
              </p:cNvSpPr>
              <p:nvPr/>
            </p:nvSpPr>
            <p:spPr bwMode="auto">
              <a:xfrm>
                <a:off x="4392"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0" name="Rectangle 155"/>
              <p:cNvSpPr>
                <a:spLocks noChangeArrowheads="1"/>
              </p:cNvSpPr>
              <p:nvPr/>
            </p:nvSpPr>
            <p:spPr bwMode="auto">
              <a:xfrm>
                <a:off x="4392"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1" name="Rectangle 156"/>
              <p:cNvSpPr>
                <a:spLocks noChangeArrowheads="1"/>
              </p:cNvSpPr>
              <p:nvPr/>
            </p:nvSpPr>
            <p:spPr bwMode="auto">
              <a:xfrm>
                <a:off x="4392"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2" name="Rectangle 157"/>
              <p:cNvSpPr>
                <a:spLocks noChangeArrowheads="1"/>
              </p:cNvSpPr>
              <p:nvPr/>
            </p:nvSpPr>
            <p:spPr bwMode="auto">
              <a:xfrm>
                <a:off x="4392"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3" name="Rectangle 158"/>
              <p:cNvSpPr>
                <a:spLocks noChangeArrowheads="1"/>
              </p:cNvSpPr>
              <p:nvPr/>
            </p:nvSpPr>
            <p:spPr bwMode="auto">
              <a:xfrm>
                <a:off x="4392"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4" name="Rectangle 159"/>
              <p:cNvSpPr>
                <a:spLocks noChangeArrowheads="1"/>
              </p:cNvSpPr>
              <p:nvPr/>
            </p:nvSpPr>
            <p:spPr bwMode="auto">
              <a:xfrm>
                <a:off x="4392"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5" name="Rectangle 160"/>
              <p:cNvSpPr>
                <a:spLocks noChangeArrowheads="1"/>
              </p:cNvSpPr>
              <p:nvPr/>
            </p:nvSpPr>
            <p:spPr bwMode="auto">
              <a:xfrm>
                <a:off x="4392"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6" name="Rectangle 161"/>
              <p:cNvSpPr>
                <a:spLocks noChangeArrowheads="1"/>
              </p:cNvSpPr>
              <p:nvPr/>
            </p:nvSpPr>
            <p:spPr bwMode="auto">
              <a:xfrm>
                <a:off x="4392"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7" name="Rectangle 162"/>
              <p:cNvSpPr>
                <a:spLocks noChangeArrowheads="1"/>
              </p:cNvSpPr>
              <p:nvPr/>
            </p:nvSpPr>
            <p:spPr bwMode="auto">
              <a:xfrm>
                <a:off x="4392"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8" name="Rectangle 163"/>
              <p:cNvSpPr>
                <a:spLocks noChangeArrowheads="1"/>
              </p:cNvSpPr>
              <p:nvPr/>
            </p:nvSpPr>
            <p:spPr bwMode="auto">
              <a:xfrm>
                <a:off x="4392"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9" name="Rectangle 164"/>
              <p:cNvSpPr>
                <a:spLocks noChangeArrowheads="1"/>
              </p:cNvSpPr>
              <p:nvPr/>
            </p:nvSpPr>
            <p:spPr bwMode="auto">
              <a:xfrm>
                <a:off x="4392"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0" name="Rectangle 165"/>
              <p:cNvSpPr>
                <a:spLocks noChangeArrowheads="1"/>
              </p:cNvSpPr>
              <p:nvPr/>
            </p:nvSpPr>
            <p:spPr bwMode="auto">
              <a:xfrm>
                <a:off x="4392"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1" name="Rectangle 166"/>
              <p:cNvSpPr>
                <a:spLocks noChangeArrowheads="1"/>
              </p:cNvSpPr>
              <p:nvPr/>
            </p:nvSpPr>
            <p:spPr bwMode="auto">
              <a:xfrm>
                <a:off x="4392"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2" name="Rectangle 167"/>
              <p:cNvSpPr>
                <a:spLocks noChangeArrowheads="1"/>
              </p:cNvSpPr>
              <p:nvPr/>
            </p:nvSpPr>
            <p:spPr bwMode="auto">
              <a:xfrm>
                <a:off x="4392"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3" name="Rectangle 168"/>
              <p:cNvSpPr>
                <a:spLocks noChangeArrowheads="1"/>
              </p:cNvSpPr>
              <p:nvPr/>
            </p:nvSpPr>
            <p:spPr bwMode="auto">
              <a:xfrm>
                <a:off x="4392"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4" name="Rectangle 169"/>
              <p:cNvSpPr>
                <a:spLocks noChangeArrowheads="1"/>
              </p:cNvSpPr>
              <p:nvPr/>
            </p:nvSpPr>
            <p:spPr bwMode="auto">
              <a:xfrm>
                <a:off x="4392"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5" name="Rectangle 170"/>
              <p:cNvSpPr>
                <a:spLocks noChangeArrowheads="1"/>
              </p:cNvSpPr>
              <p:nvPr/>
            </p:nvSpPr>
            <p:spPr bwMode="auto">
              <a:xfrm>
                <a:off x="4392"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6" name="Rectangle 171"/>
              <p:cNvSpPr>
                <a:spLocks noChangeArrowheads="1"/>
              </p:cNvSpPr>
              <p:nvPr/>
            </p:nvSpPr>
            <p:spPr bwMode="auto">
              <a:xfrm>
                <a:off x="4392"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7" name="Rectangle 172"/>
              <p:cNvSpPr>
                <a:spLocks noChangeArrowheads="1"/>
              </p:cNvSpPr>
              <p:nvPr/>
            </p:nvSpPr>
            <p:spPr bwMode="auto">
              <a:xfrm>
                <a:off x="4392"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8" name="Rectangle 173"/>
              <p:cNvSpPr>
                <a:spLocks noChangeArrowheads="1"/>
              </p:cNvSpPr>
              <p:nvPr/>
            </p:nvSpPr>
            <p:spPr bwMode="auto">
              <a:xfrm>
                <a:off x="4392"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9" name="Rectangle 174"/>
              <p:cNvSpPr>
                <a:spLocks noChangeArrowheads="1"/>
              </p:cNvSpPr>
              <p:nvPr/>
            </p:nvSpPr>
            <p:spPr bwMode="auto">
              <a:xfrm>
                <a:off x="4392"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0" name="Rectangle 175"/>
              <p:cNvSpPr>
                <a:spLocks noChangeArrowheads="1"/>
              </p:cNvSpPr>
              <p:nvPr/>
            </p:nvSpPr>
            <p:spPr bwMode="auto">
              <a:xfrm>
                <a:off x="4392"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1" name="Rectangle 176"/>
              <p:cNvSpPr>
                <a:spLocks noChangeArrowheads="1"/>
              </p:cNvSpPr>
              <p:nvPr/>
            </p:nvSpPr>
            <p:spPr bwMode="auto">
              <a:xfrm>
                <a:off x="4392"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2" name="Rectangle 177"/>
              <p:cNvSpPr>
                <a:spLocks noChangeArrowheads="1"/>
              </p:cNvSpPr>
              <p:nvPr/>
            </p:nvSpPr>
            <p:spPr bwMode="auto">
              <a:xfrm>
                <a:off x="4392"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3" name="Rectangle 178"/>
              <p:cNvSpPr>
                <a:spLocks noChangeArrowheads="1"/>
              </p:cNvSpPr>
              <p:nvPr/>
            </p:nvSpPr>
            <p:spPr bwMode="auto">
              <a:xfrm>
                <a:off x="4392"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4" name="Rectangle 179"/>
              <p:cNvSpPr>
                <a:spLocks noChangeArrowheads="1"/>
              </p:cNvSpPr>
              <p:nvPr/>
            </p:nvSpPr>
            <p:spPr bwMode="auto">
              <a:xfrm>
                <a:off x="4392"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5" name="Rectangle 180"/>
              <p:cNvSpPr>
                <a:spLocks noChangeArrowheads="1"/>
              </p:cNvSpPr>
              <p:nvPr/>
            </p:nvSpPr>
            <p:spPr bwMode="auto">
              <a:xfrm>
                <a:off x="4392"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6" name="Rectangle 181"/>
              <p:cNvSpPr>
                <a:spLocks noChangeArrowheads="1"/>
              </p:cNvSpPr>
              <p:nvPr/>
            </p:nvSpPr>
            <p:spPr bwMode="auto">
              <a:xfrm>
                <a:off x="4392"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7" name="Rectangle 182"/>
              <p:cNvSpPr>
                <a:spLocks noChangeArrowheads="1"/>
              </p:cNvSpPr>
              <p:nvPr/>
            </p:nvSpPr>
            <p:spPr bwMode="auto">
              <a:xfrm>
                <a:off x="4392"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8" name="Rectangle 183"/>
              <p:cNvSpPr>
                <a:spLocks noChangeArrowheads="1"/>
              </p:cNvSpPr>
              <p:nvPr/>
            </p:nvSpPr>
            <p:spPr bwMode="auto">
              <a:xfrm>
                <a:off x="4392"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9" name="Rectangle 184"/>
              <p:cNvSpPr>
                <a:spLocks noChangeArrowheads="1"/>
              </p:cNvSpPr>
              <p:nvPr/>
            </p:nvSpPr>
            <p:spPr bwMode="auto">
              <a:xfrm>
                <a:off x="4392"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0" name="Rectangle 185"/>
              <p:cNvSpPr>
                <a:spLocks noChangeArrowheads="1"/>
              </p:cNvSpPr>
              <p:nvPr/>
            </p:nvSpPr>
            <p:spPr bwMode="auto">
              <a:xfrm>
                <a:off x="4392"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1" name="Rectangle 186"/>
              <p:cNvSpPr>
                <a:spLocks noChangeArrowheads="1"/>
              </p:cNvSpPr>
              <p:nvPr/>
            </p:nvSpPr>
            <p:spPr bwMode="auto">
              <a:xfrm>
                <a:off x="4695" y="155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2" name="Rectangle 187"/>
              <p:cNvSpPr>
                <a:spLocks noChangeArrowheads="1"/>
              </p:cNvSpPr>
              <p:nvPr/>
            </p:nvSpPr>
            <p:spPr bwMode="auto">
              <a:xfrm>
                <a:off x="4695" y="159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3" name="Rectangle 188"/>
              <p:cNvSpPr>
                <a:spLocks noChangeArrowheads="1"/>
              </p:cNvSpPr>
              <p:nvPr/>
            </p:nvSpPr>
            <p:spPr bwMode="auto">
              <a:xfrm>
                <a:off x="4695" y="1635"/>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4" name="Rectangle 189"/>
              <p:cNvSpPr>
                <a:spLocks noChangeArrowheads="1"/>
              </p:cNvSpPr>
              <p:nvPr/>
            </p:nvSpPr>
            <p:spPr bwMode="auto">
              <a:xfrm>
                <a:off x="4695" y="167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5" name="Rectangle 190"/>
              <p:cNvSpPr>
                <a:spLocks noChangeArrowheads="1"/>
              </p:cNvSpPr>
              <p:nvPr/>
            </p:nvSpPr>
            <p:spPr bwMode="auto">
              <a:xfrm>
                <a:off x="4695" y="1712"/>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6" name="Rectangle 191"/>
              <p:cNvSpPr>
                <a:spLocks noChangeArrowheads="1"/>
              </p:cNvSpPr>
              <p:nvPr/>
            </p:nvSpPr>
            <p:spPr bwMode="auto">
              <a:xfrm>
                <a:off x="4695" y="1751"/>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7" name="Rectangle 192"/>
              <p:cNvSpPr>
                <a:spLocks noChangeArrowheads="1"/>
              </p:cNvSpPr>
              <p:nvPr/>
            </p:nvSpPr>
            <p:spPr bwMode="auto">
              <a:xfrm>
                <a:off x="4695" y="179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8" name="Rectangle 193"/>
              <p:cNvSpPr>
                <a:spLocks noChangeArrowheads="1"/>
              </p:cNvSpPr>
              <p:nvPr/>
            </p:nvSpPr>
            <p:spPr bwMode="auto">
              <a:xfrm>
                <a:off x="4695" y="1828"/>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9" name="Rectangle 194"/>
              <p:cNvSpPr>
                <a:spLocks noChangeArrowheads="1"/>
              </p:cNvSpPr>
              <p:nvPr/>
            </p:nvSpPr>
            <p:spPr bwMode="auto">
              <a:xfrm>
                <a:off x="4695" y="186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0" name="Rectangle 195"/>
              <p:cNvSpPr>
                <a:spLocks noChangeArrowheads="1"/>
              </p:cNvSpPr>
              <p:nvPr/>
            </p:nvSpPr>
            <p:spPr bwMode="auto">
              <a:xfrm>
                <a:off x="4695" y="190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1" name="Rectangle 196"/>
              <p:cNvSpPr>
                <a:spLocks noChangeArrowheads="1"/>
              </p:cNvSpPr>
              <p:nvPr/>
            </p:nvSpPr>
            <p:spPr bwMode="auto">
              <a:xfrm>
                <a:off x="4695" y="194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2" name="Rectangle 197"/>
              <p:cNvSpPr>
                <a:spLocks noChangeArrowheads="1"/>
              </p:cNvSpPr>
              <p:nvPr/>
            </p:nvSpPr>
            <p:spPr bwMode="auto">
              <a:xfrm>
                <a:off x="4695" y="198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3" name="Rectangle 198"/>
              <p:cNvSpPr>
                <a:spLocks noChangeArrowheads="1"/>
              </p:cNvSpPr>
              <p:nvPr/>
            </p:nvSpPr>
            <p:spPr bwMode="auto">
              <a:xfrm>
                <a:off x="4695" y="202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4" name="Rectangle 199"/>
              <p:cNvSpPr>
                <a:spLocks noChangeArrowheads="1"/>
              </p:cNvSpPr>
              <p:nvPr/>
            </p:nvSpPr>
            <p:spPr bwMode="auto">
              <a:xfrm>
                <a:off x="4695" y="206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5" name="Rectangle 200"/>
              <p:cNvSpPr>
                <a:spLocks noChangeArrowheads="1"/>
              </p:cNvSpPr>
              <p:nvPr/>
            </p:nvSpPr>
            <p:spPr bwMode="auto">
              <a:xfrm>
                <a:off x="4695" y="2098"/>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6" name="Rectangle 201"/>
              <p:cNvSpPr>
                <a:spLocks noChangeArrowheads="1"/>
              </p:cNvSpPr>
              <p:nvPr/>
            </p:nvSpPr>
            <p:spPr bwMode="auto">
              <a:xfrm>
                <a:off x="4695" y="213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7" name="Rectangle 202"/>
              <p:cNvSpPr>
                <a:spLocks noChangeArrowheads="1"/>
              </p:cNvSpPr>
              <p:nvPr/>
            </p:nvSpPr>
            <p:spPr bwMode="auto">
              <a:xfrm>
                <a:off x="4695" y="2175"/>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8" name="Rectangle 203"/>
              <p:cNvSpPr>
                <a:spLocks noChangeArrowheads="1"/>
              </p:cNvSpPr>
              <p:nvPr/>
            </p:nvSpPr>
            <p:spPr bwMode="auto">
              <a:xfrm>
                <a:off x="4695" y="221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9" name="Rectangle 204"/>
              <p:cNvSpPr>
                <a:spLocks noChangeArrowheads="1"/>
              </p:cNvSpPr>
              <p:nvPr/>
            </p:nvSpPr>
            <p:spPr bwMode="auto">
              <a:xfrm>
                <a:off x="4695" y="225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406"/>
            <p:cNvGrpSpPr>
              <a:grpSpLocks/>
            </p:cNvGrpSpPr>
            <p:nvPr/>
          </p:nvGrpSpPr>
          <p:grpSpPr bwMode="auto">
            <a:xfrm>
              <a:off x="5056188" y="2473325"/>
              <a:ext cx="3121025" cy="2206625"/>
              <a:chOff x="3185" y="1558"/>
              <a:chExt cx="1966" cy="1390"/>
            </a:xfrm>
          </p:grpSpPr>
          <p:sp>
            <p:nvSpPr>
              <p:cNvPr id="4200" name="Rectangle 206"/>
              <p:cNvSpPr>
                <a:spLocks noChangeArrowheads="1"/>
              </p:cNvSpPr>
              <p:nvPr/>
            </p:nvSpPr>
            <p:spPr bwMode="auto">
              <a:xfrm>
                <a:off x="4695" y="229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Rectangle 207"/>
              <p:cNvSpPr>
                <a:spLocks noChangeArrowheads="1"/>
              </p:cNvSpPr>
              <p:nvPr/>
            </p:nvSpPr>
            <p:spPr bwMode="auto">
              <a:xfrm>
                <a:off x="4695" y="233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2" name="Rectangle 208"/>
              <p:cNvSpPr>
                <a:spLocks noChangeArrowheads="1"/>
              </p:cNvSpPr>
              <p:nvPr/>
            </p:nvSpPr>
            <p:spPr bwMode="auto">
              <a:xfrm>
                <a:off x="4695" y="236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Rectangle 209"/>
              <p:cNvSpPr>
                <a:spLocks noChangeArrowheads="1"/>
              </p:cNvSpPr>
              <p:nvPr/>
            </p:nvSpPr>
            <p:spPr bwMode="auto">
              <a:xfrm>
                <a:off x="4695" y="2407"/>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4" name="Rectangle 210"/>
              <p:cNvSpPr>
                <a:spLocks noChangeArrowheads="1"/>
              </p:cNvSpPr>
              <p:nvPr/>
            </p:nvSpPr>
            <p:spPr bwMode="auto">
              <a:xfrm>
                <a:off x="4695" y="244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Rectangle 211"/>
              <p:cNvSpPr>
                <a:spLocks noChangeArrowheads="1"/>
              </p:cNvSpPr>
              <p:nvPr/>
            </p:nvSpPr>
            <p:spPr bwMode="auto">
              <a:xfrm>
                <a:off x="4695" y="2484"/>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6" name="Rectangle 212"/>
              <p:cNvSpPr>
                <a:spLocks noChangeArrowheads="1"/>
              </p:cNvSpPr>
              <p:nvPr/>
            </p:nvSpPr>
            <p:spPr bwMode="auto">
              <a:xfrm>
                <a:off x="4695" y="252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Rectangle 213"/>
              <p:cNvSpPr>
                <a:spLocks noChangeArrowheads="1"/>
              </p:cNvSpPr>
              <p:nvPr/>
            </p:nvSpPr>
            <p:spPr bwMode="auto">
              <a:xfrm>
                <a:off x="4695" y="2561"/>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8" name="Rectangle 214"/>
              <p:cNvSpPr>
                <a:spLocks noChangeArrowheads="1"/>
              </p:cNvSpPr>
              <p:nvPr/>
            </p:nvSpPr>
            <p:spPr bwMode="auto">
              <a:xfrm>
                <a:off x="4695" y="2600"/>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Rectangle 215"/>
              <p:cNvSpPr>
                <a:spLocks noChangeArrowheads="1"/>
              </p:cNvSpPr>
              <p:nvPr/>
            </p:nvSpPr>
            <p:spPr bwMode="auto">
              <a:xfrm>
                <a:off x="4695" y="263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0" name="Rectangle 216"/>
              <p:cNvSpPr>
                <a:spLocks noChangeArrowheads="1"/>
              </p:cNvSpPr>
              <p:nvPr/>
            </p:nvSpPr>
            <p:spPr bwMode="auto">
              <a:xfrm>
                <a:off x="4695" y="2677"/>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1" name="Rectangle 217"/>
              <p:cNvSpPr>
                <a:spLocks noChangeArrowheads="1"/>
              </p:cNvSpPr>
              <p:nvPr/>
            </p:nvSpPr>
            <p:spPr bwMode="auto">
              <a:xfrm>
                <a:off x="4695" y="2716"/>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2" name="Rectangle 218"/>
              <p:cNvSpPr>
                <a:spLocks noChangeArrowheads="1"/>
              </p:cNvSpPr>
              <p:nvPr/>
            </p:nvSpPr>
            <p:spPr bwMode="auto">
              <a:xfrm>
                <a:off x="4695" y="2754"/>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Rectangle 219"/>
              <p:cNvSpPr>
                <a:spLocks noChangeArrowheads="1"/>
              </p:cNvSpPr>
              <p:nvPr/>
            </p:nvSpPr>
            <p:spPr bwMode="auto">
              <a:xfrm>
                <a:off x="4695" y="2793"/>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4" name="Rectangle 220"/>
              <p:cNvSpPr>
                <a:spLocks noChangeArrowheads="1"/>
              </p:cNvSpPr>
              <p:nvPr/>
            </p:nvSpPr>
            <p:spPr bwMode="auto">
              <a:xfrm>
                <a:off x="4695" y="2832"/>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Rectangle 221"/>
              <p:cNvSpPr>
                <a:spLocks noChangeArrowheads="1"/>
              </p:cNvSpPr>
              <p:nvPr/>
            </p:nvSpPr>
            <p:spPr bwMode="auto">
              <a:xfrm>
                <a:off x="4695" y="2870"/>
                <a:ext cx="4"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6" name="Rectangle 222"/>
              <p:cNvSpPr>
                <a:spLocks noChangeArrowheads="1"/>
              </p:cNvSpPr>
              <p:nvPr/>
            </p:nvSpPr>
            <p:spPr bwMode="auto">
              <a:xfrm>
                <a:off x="4695" y="2909"/>
                <a:ext cx="4"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Rectangle 223"/>
              <p:cNvSpPr>
                <a:spLocks noChangeArrowheads="1"/>
              </p:cNvSpPr>
              <p:nvPr/>
            </p:nvSpPr>
            <p:spPr bwMode="auto">
              <a:xfrm>
                <a:off x="499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8" name="Rectangle 224"/>
              <p:cNvSpPr>
                <a:spLocks noChangeArrowheads="1"/>
              </p:cNvSpPr>
              <p:nvPr/>
            </p:nvSpPr>
            <p:spPr bwMode="auto">
              <a:xfrm>
                <a:off x="499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9" name="Rectangle 225"/>
              <p:cNvSpPr>
                <a:spLocks noChangeArrowheads="1"/>
              </p:cNvSpPr>
              <p:nvPr/>
            </p:nvSpPr>
            <p:spPr bwMode="auto">
              <a:xfrm>
                <a:off x="499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0" name="Rectangle 226"/>
              <p:cNvSpPr>
                <a:spLocks noChangeArrowheads="1"/>
              </p:cNvSpPr>
              <p:nvPr/>
            </p:nvSpPr>
            <p:spPr bwMode="auto">
              <a:xfrm>
                <a:off x="499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Rectangle 227"/>
              <p:cNvSpPr>
                <a:spLocks noChangeArrowheads="1"/>
              </p:cNvSpPr>
              <p:nvPr/>
            </p:nvSpPr>
            <p:spPr bwMode="auto">
              <a:xfrm>
                <a:off x="499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2" name="Rectangle 228"/>
              <p:cNvSpPr>
                <a:spLocks noChangeArrowheads="1"/>
              </p:cNvSpPr>
              <p:nvPr/>
            </p:nvSpPr>
            <p:spPr bwMode="auto">
              <a:xfrm>
                <a:off x="499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Rectangle 229"/>
              <p:cNvSpPr>
                <a:spLocks noChangeArrowheads="1"/>
              </p:cNvSpPr>
              <p:nvPr/>
            </p:nvSpPr>
            <p:spPr bwMode="auto">
              <a:xfrm>
                <a:off x="499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4" name="Rectangle 230"/>
              <p:cNvSpPr>
                <a:spLocks noChangeArrowheads="1"/>
              </p:cNvSpPr>
              <p:nvPr/>
            </p:nvSpPr>
            <p:spPr bwMode="auto">
              <a:xfrm>
                <a:off x="499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5" name="Rectangle 231"/>
              <p:cNvSpPr>
                <a:spLocks noChangeArrowheads="1"/>
              </p:cNvSpPr>
              <p:nvPr/>
            </p:nvSpPr>
            <p:spPr bwMode="auto">
              <a:xfrm>
                <a:off x="499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6" name="Rectangle 232"/>
              <p:cNvSpPr>
                <a:spLocks noChangeArrowheads="1"/>
              </p:cNvSpPr>
              <p:nvPr/>
            </p:nvSpPr>
            <p:spPr bwMode="auto">
              <a:xfrm>
                <a:off x="499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7" name="Rectangle 233"/>
              <p:cNvSpPr>
                <a:spLocks noChangeArrowheads="1"/>
              </p:cNvSpPr>
              <p:nvPr/>
            </p:nvSpPr>
            <p:spPr bwMode="auto">
              <a:xfrm>
                <a:off x="499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8" name="Rectangle 234"/>
              <p:cNvSpPr>
                <a:spLocks noChangeArrowheads="1"/>
              </p:cNvSpPr>
              <p:nvPr/>
            </p:nvSpPr>
            <p:spPr bwMode="auto">
              <a:xfrm>
                <a:off x="499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9" name="Rectangle 235"/>
              <p:cNvSpPr>
                <a:spLocks noChangeArrowheads="1"/>
              </p:cNvSpPr>
              <p:nvPr/>
            </p:nvSpPr>
            <p:spPr bwMode="auto">
              <a:xfrm>
                <a:off x="499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0" name="Rectangle 236"/>
              <p:cNvSpPr>
                <a:spLocks noChangeArrowheads="1"/>
              </p:cNvSpPr>
              <p:nvPr/>
            </p:nvSpPr>
            <p:spPr bwMode="auto">
              <a:xfrm>
                <a:off x="499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1" name="Rectangle 237"/>
              <p:cNvSpPr>
                <a:spLocks noChangeArrowheads="1"/>
              </p:cNvSpPr>
              <p:nvPr/>
            </p:nvSpPr>
            <p:spPr bwMode="auto">
              <a:xfrm>
                <a:off x="499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2" name="Rectangle 238"/>
              <p:cNvSpPr>
                <a:spLocks noChangeArrowheads="1"/>
              </p:cNvSpPr>
              <p:nvPr/>
            </p:nvSpPr>
            <p:spPr bwMode="auto">
              <a:xfrm>
                <a:off x="499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3" name="Rectangle 239"/>
              <p:cNvSpPr>
                <a:spLocks noChangeArrowheads="1"/>
              </p:cNvSpPr>
              <p:nvPr/>
            </p:nvSpPr>
            <p:spPr bwMode="auto">
              <a:xfrm>
                <a:off x="499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4" name="Rectangle 240"/>
              <p:cNvSpPr>
                <a:spLocks noChangeArrowheads="1"/>
              </p:cNvSpPr>
              <p:nvPr/>
            </p:nvSpPr>
            <p:spPr bwMode="auto">
              <a:xfrm>
                <a:off x="499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5" name="Rectangle 241"/>
              <p:cNvSpPr>
                <a:spLocks noChangeArrowheads="1"/>
              </p:cNvSpPr>
              <p:nvPr/>
            </p:nvSpPr>
            <p:spPr bwMode="auto">
              <a:xfrm>
                <a:off x="499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6" name="Rectangle 242"/>
              <p:cNvSpPr>
                <a:spLocks noChangeArrowheads="1"/>
              </p:cNvSpPr>
              <p:nvPr/>
            </p:nvSpPr>
            <p:spPr bwMode="auto">
              <a:xfrm>
                <a:off x="499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7" name="Rectangle 243"/>
              <p:cNvSpPr>
                <a:spLocks noChangeArrowheads="1"/>
              </p:cNvSpPr>
              <p:nvPr/>
            </p:nvSpPr>
            <p:spPr bwMode="auto">
              <a:xfrm>
                <a:off x="499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8" name="Rectangle 244"/>
              <p:cNvSpPr>
                <a:spLocks noChangeArrowheads="1"/>
              </p:cNvSpPr>
              <p:nvPr/>
            </p:nvSpPr>
            <p:spPr bwMode="auto">
              <a:xfrm>
                <a:off x="499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9" name="Rectangle 245"/>
              <p:cNvSpPr>
                <a:spLocks noChangeArrowheads="1"/>
              </p:cNvSpPr>
              <p:nvPr/>
            </p:nvSpPr>
            <p:spPr bwMode="auto">
              <a:xfrm>
                <a:off x="499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0" name="Rectangle 246"/>
              <p:cNvSpPr>
                <a:spLocks noChangeArrowheads="1"/>
              </p:cNvSpPr>
              <p:nvPr/>
            </p:nvSpPr>
            <p:spPr bwMode="auto">
              <a:xfrm>
                <a:off x="499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1" name="Rectangle 247"/>
              <p:cNvSpPr>
                <a:spLocks noChangeArrowheads="1"/>
              </p:cNvSpPr>
              <p:nvPr/>
            </p:nvSpPr>
            <p:spPr bwMode="auto">
              <a:xfrm>
                <a:off x="499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2" name="Rectangle 248"/>
              <p:cNvSpPr>
                <a:spLocks noChangeArrowheads="1"/>
              </p:cNvSpPr>
              <p:nvPr/>
            </p:nvSpPr>
            <p:spPr bwMode="auto">
              <a:xfrm>
                <a:off x="499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3" name="Rectangle 249"/>
              <p:cNvSpPr>
                <a:spLocks noChangeArrowheads="1"/>
              </p:cNvSpPr>
              <p:nvPr/>
            </p:nvSpPr>
            <p:spPr bwMode="auto">
              <a:xfrm>
                <a:off x="499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4" name="Rectangle 250"/>
              <p:cNvSpPr>
                <a:spLocks noChangeArrowheads="1"/>
              </p:cNvSpPr>
              <p:nvPr/>
            </p:nvSpPr>
            <p:spPr bwMode="auto">
              <a:xfrm>
                <a:off x="499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5" name="Rectangle 251"/>
              <p:cNvSpPr>
                <a:spLocks noChangeArrowheads="1"/>
              </p:cNvSpPr>
              <p:nvPr/>
            </p:nvSpPr>
            <p:spPr bwMode="auto">
              <a:xfrm>
                <a:off x="499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6" name="Rectangle 252"/>
              <p:cNvSpPr>
                <a:spLocks noChangeArrowheads="1"/>
              </p:cNvSpPr>
              <p:nvPr/>
            </p:nvSpPr>
            <p:spPr bwMode="auto">
              <a:xfrm>
                <a:off x="499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7" name="Rectangle 253"/>
              <p:cNvSpPr>
                <a:spLocks noChangeArrowheads="1"/>
              </p:cNvSpPr>
              <p:nvPr/>
            </p:nvSpPr>
            <p:spPr bwMode="auto">
              <a:xfrm>
                <a:off x="499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8" name="Rectangle 254"/>
              <p:cNvSpPr>
                <a:spLocks noChangeArrowheads="1"/>
              </p:cNvSpPr>
              <p:nvPr/>
            </p:nvSpPr>
            <p:spPr bwMode="auto">
              <a:xfrm>
                <a:off x="499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9" name="Rectangle 255"/>
              <p:cNvSpPr>
                <a:spLocks noChangeArrowheads="1"/>
              </p:cNvSpPr>
              <p:nvPr/>
            </p:nvSpPr>
            <p:spPr bwMode="auto">
              <a:xfrm>
                <a:off x="499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0" name="Rectangle 256"/>
              <p:cNvSpPr>
                <a:spLocks noChangeArrowheads="1"/>
              </p:cNvSpPr>
              <p:nvPr/>
            </p:nvSpPr>
            <p:spPr bwMode="auto">
              <a:xfrm>
                <a:off x="499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1" name="Rectangle 257"/>
              <p:cNvSpPr>
                <a:spLocks noChangeArrowheads="1"/>
              </p:cNvSpPr>
              <p:nvPr/>
            </p:nvSpPr>
            <p:spPr bwMode="auto">
              <a:xfrm>
                <a:off x="499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2" name="Rectangle 258"/>
              <p:cNvSpPr>
                <a:spLocks noChangeArrowheads="1"/>
              </p:cNvSpPr>
              <p:nvPr/>
            </p:nvSpPr>
            <p:spPr bwMode="auto">
              <a:xfrm>
                <a:off x="499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3" name="Rectangle 259"/>
              <p:cNvSpPr>
                <a:spLocks noChangeArrowheads="1"/>
              </p:cNvSpPr>
              <p:nvPr/>
            </p:nvSpPr>
            <p:spPr bwMode="auto">
              <a:xfrm>
                <a:off x="4997" y="155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4" name="Rectangle 260"/>
              <p:cNvSpPr>
                <a:spLocks noChangeArrowheads="1"/>
              </p:cNvSpPr>
              <p:nvPr/>
            </p:nvSpPr>
            <p:spPr bwMode="auto">
              <a:xfrm>
                <a:off x="4997" y="159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5" name="Rectangle 261"/>
              <p:cNvSpPr>
                <a:spLocks noChangeArrowheads="1"/>
              </p:cNvSpPr>
              <p:nvPr/>
            </p:nvSpPr>
            <p:spPr bwMode="auto">
              <a:xfrm>
                <a:off x="4997" y="1635"/>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6" name="Rectangle 262"/>
              <p:cNvSpPr>
                <a:spLocks noChangeArrowheads="1"/>
              </p:cNvSpPr>
              <p:nvPr/>
            </p:nvSpPr>
            <p:spPr bwMode="auto">
              <a:xfrm>
                <a:off x="4997" y="167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7" name="Rectangle 263"/>
              <p:cNvSpPr>
                <a:spLocks noChangeArrowheads="1"/>
              </p:cNvSpPr>
              <p:nvPr/>
            </p:nvSpPr>
            <p:spPr bwMode="auto">
              <a:xfrm>
                <a:off x="4997" y="1712"/>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8" name="Rectangle 264"/>
              <p:cNvSpPr>
                <a:spLocks noChangeArrowheads="1"/>
              </p:cNvSpPr>
              <p:nvPr/>
            </p:nvSpPr>
            <p:spPr bwMode="auto">
              <a:xfrm>
                <a:off x="4997" y="1751"/>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9" name="Rectangle 265"/>
              <p:cNvSpPr>
                <a:spLocks noChangeArrowheads="1"/>
              </p:cNvSpPr>
              <p:nvPr/>
            </p:nvSpPr>
            <p:spPr bwMode="auto">
              <a:xfrm>
                <a:off x="4997" y="179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0" name="Rectangle 266"/>
              <p:cNvSpPr>
                <a:spLocks noChangeArrowheads="1"/>
              </p:cNvSpPr>
              <p:nvPr/>
            </p:nvSpPr>
            <p:spPr bwMode="auto">
              <a:xfrm>
                <a:off x="4997" y="1828"/>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1" name="Rectangle 267"/>
              <p:cNvSpPr>
                <a:spLocks noChangeArrowheads="1"/>
              </p:cNvSpPr>
              <p:nvPr/>
            </p:nvSpPr>
            <p:spPr bwMode="auto">
              <a:xfrm>
                <a:off x="4997" y="186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2" name="Rectangle 268"/>
              <p:cNvSpPr>
                <a:spLocks noChangeArrowheads="1"/>
              </p:cNvSpPr>
              <p:nvPr/>
            </p:nvSpPr>
            <p:spPr bwMode="auto">
              <a:xfrm>
                <a:off x="4997" y="190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3" name="Rectangle 269"/>
              <p:cNvSpPr>
                <a:spLocks noChangeArrowheads="1"/>
              </p:cNvSpPr>
              <p:nvPr/>
            </p:nvSpPr>
            <p:spPr bwMode="auto">
              <a:xfrm>
                <a:off x="4997" y="194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4" name="Rectangle 270"/>
              <p:cNvSpPr>
                <a:spLocks noChangeArrowheads="1"/>
              </p:cNvSpPr>
              <p:nvPr/>
            </p:nvSpPr>
            <p:spPr bwMode="auto">
              <a:xfrm>
                <a:off x="4997" y="198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5" name="Rectangle 271"/>
              <p:cNvSpPr>
                <a:spLocks noChangeArrowheads="1"/>
              </p:cNvSpPr>
              <p:nvPr/>
            </p:nvSpPr>
            <p:spPr bwMode="auto">
              <a:xfrm>
                <a:off x="4997" y="202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6" name="Rectangle 272"/>
              <p:cNvSpPr>
                <a:spLocks noChangeArrowheads="1"/>
              </p:cNvSpPr>
              <p:nvPr/>
            </p:nvSpPr>
            <p:spPr bwMode="auto">
              <a:xfrm>
                <a:off x="4997" y="206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7" name="Rectangle 273"/>
              <p:cNvSpPr>
                <a:spLocks noChangeArrowheads="1"/>
              </p:cNvSpPr>
              <p:nvPr/>
            </p:nvSpPr>
            <p:spPr bwMode="auto">
              <a:xfrm>
                <a:off x="4997" y="2098"/>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8" name="Rectangle 274"/>
              <p:cNvSpPr>
                <a:spLocks noChangeArrowheads="1"/>
              </p:cNvSpPr>
              <p:nvPr/>
            </p:nvSpPr>
            <p:spPr bwMode="auto">
              <a:xfrm>
                <a:off x="4997" y="213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9" name="Rectangle 275"/>
              <p:cNvSpPr>
                <a:spLocks noChangeArrowheads="1"/>
              </p:cNvSpPr>
              <p:nvPr/>
            </p:nvSpPr>
            <p:spPr bwMode="auto">
              <a:xfrm>
                <a:off x="4997" y="2175"/>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0" name="Rectangle 276"/>
              <p:cNvSpPr>
                <a:spLocks noChangeArrowheads="1"/>
              </p:cNvSpPr>
              <p:nvPr/>
            </p:nvSpPr>
            <p:spPr bwMode="auto">
              <a:xfrm>
                <a:off x="4997" y="221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1" name="Rectangle 277"/>
              <p:cNvSpPr>
                <a:spLocks noChangeArrowheads="1"/>
              </p:cNvSpPr>
              <p:nvPr/>
            </p:nvSpPr>
            <p:spPr bwMode="auto">
              <a:xfrm>
                <a:off x="4997" y="225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2" name="Rectangle 278"/>
              <p:cNvSpPr>
                <a:spLocks noChangeArrowheads="1"/>
              </p:cNvSpPr>
              <p:nvPr/>
            </p:nvSpPr>
            <p:spPr bwMode="auto">
              <a:xfrm>
                <a:off x="4997" y="229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3" name="Rectangle 279"/>
              <p:cNvSpPr>
                <a:spLocks noChangeArrowheads="1"/>
              </p:cNvSpPr>
              <p:nvPr/>
            </p:nvSpPr>
            <p:spPr bwMode="auto">
              <a:xfrm>
                <a:off x="4997" y="233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4" name="Rectangle 280"/>
              <p:cNvSpPr>
                <a:spLocks noChangeArrowheads="1"/>
              </p:cNvSpPr>
              <p:nvPr/>
            </p:nvSpPr>
            <p:spPr bwMode="auto">
              <a:xfrm>
                <a:off x="4997" y="236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5" name="Rectangle 281"/>
              <p:cNvSpPr>
                <a:spLocks noChangeArrowheads="1"/>
              </p:cNvSpPr>
              <p:nvPr/>
            </p:nvSpPr>
            <p:spPr bwMode="auto">
              <a:xfrm>
                <a:off x="4997" y="2407"/>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6" name="Rectangle 282"/>
              <p:cNvSpPr>
                <a:spLocks noChangeArrowheads="1"/>
              </p:cNvSpPr>
              <p:nvPr/>
            </p:nvSpPr>
            <p:spPr bwMode="auto">
              <a:xfrm>
                <a:off x="4997" y="244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7" name="Rectangle 283"/>
              <p:cNvSpPr>
                <a:spLocks noChangeArrowheads="1"/>
              </p:cNvSpPr>
              <p:nvPr/>
            </p:nvSpPr>
            <p:spPr bwMode="auto">
              <a:xfrm>
                <a:off x="4997" y="2484"/>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8" name="Rectangle 284"/>
              <p:cNvSpPr>
                <a:spLocks noChangeArrowheads="1"/>
              </p:cNvSpPr>
              <p:nvPr/>
            </p:nvSpPr>
            <p:spPr bwMode="auto">
              <a:xfrm>
                <a:off x="4997" y="252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9" name="Rectangle 285"/>
              <p:cNvSpPr>
                <a:spLocks noChangeArrowheads="1"/>
              </p:cNvSpPr>
              <p:nvPr/>
            </p:nvSpPr>
            <p:spPr bwMode="auto">
              <a:xfrm>
                <a:off x="4997" y="2561"/>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0" name="Rectangle 286"/>
              <p:cNvSpPr>
                <a:spLocks noChangeArrowheads="1"/>
              </p:cNvSpPr>
              <p:nvPr/>
            </p:nvSpPr>
            <p:spPr bwMode="auto">
              <a:xfrm>
                <a:off x="4997" y="2600"/>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1" name="Rectangle 287"/>
              <p:cNvSpPr>
                <a:spLocks noChangeArrowheads="1"/>
              </p:cNvSpPr>
              <p:nvPr/>
            </p:nvSpPr>
            <p:spPr bwMode="auto">
              <a:xfrm>
                <a:off x="4997" y="263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2" name="Rectangle 288"/>
              <p:cNvSpPr>
                <a:spLocks noChangeArrowheads="1"/>
              </p:cNvSpPr>
              <p:nvPr/>
            </p:nvSpPr>
            <p:spPr bwMode="auto">
              <a:xfrm>
                <a:off x="4997" y="2677"/>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3" name="Rectangle 289"/>
              <p:cNvSpPr>
                <a:spLocks noChangeArrowheads="1"/>
              </p:cNvSpPr>
              <p:nvPr/>
            </p:nvSpPr>
            <p:spPr bwMode="auto">
              <a:xfrm>
                <a:off x="4997" y="2716"/>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4" name="Rectangle 290"/>
              <p:cNvSpPr>
                <a:spLocks noChangeArrowheads="1"/>
              </p:cNvSpPr>
              <p:nvPr/>
            </p:nvSpPr>
            <p:spPr bwMode="auto">
              <a:xfrm>
                <a:off x="4997" y="2754"/>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5" name="Rectangle 291"/>
              <p:cNvSpPr>
                <a:spLocks noChangeArrowheads="1"/>
              </p:cNvSpPr>
              <p:nvPr/>
            </p:nvSpPr>
            <p:spPr bwMode="auto">
              <a:xfrm>
                <a:off x="4997" y="2793"/>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6" name="Rectangle 292"/>
              <p:cNvSpPr>
                <a:spLocks noChangeArrowheads="1"/>
              </p:cNvSpPr>
              <p:nvPr/>
            </p:nvSpPr>
            <p:spPr bwMode="auto">
              <a:xfrm>
                <a:off x="4997" y="2832"/>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7" name="Rectangle 293"/>
              <p:cNvSpPr>
                <a:spLocks noChangeArrowheads="1"/>
              </p:cNvSpPr>
              <p:nvPr/>
            </p:nvSpPr>
            <p:spPr bwMode="auto">
              <a:xfrm>
                <a:off x="4997" y="2870"/>
                <a:ext cx="5"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8" name="Rectangle 294"/>
              <p:cNvSpPr>
                <a:spLocks noChangeArrowheads="1"/>
              </p:cNvSpPr>
              <p:nvPr/>
            </p:nvSpPr>
            <p:spPr bwMode="auto">
              <a:xfrm>
                <a:off x="4997" y="2909"/>
                <a:ext cx="5"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9" name="Line 295"/>
              <p:cNvSpPr>
                <a:spLocks noChangeShapeType="1"/>
              </p:cNvSpPr>
              <p:nvPr/>
            </p:nvSpPr>
            <p:spPr bwMode="auto">
              <a:xfrm>
                <a:off x="3185" y="1558"/>
                <a:ext cx="196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0" name="Line 296"/>
              <p:cNvSpPr>
                <a:spLocks noChangeShapeType="1"/>
              </p:cNvSpPr>
              <p:nvPr/>
            </p:nvSpPr>
            <p:spPr bwMode="auto">
              <a:xfrm flipV="1">
                <a:off x="3185"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91" name="Rectangle 297"/>
              <p:cNvSpPr>
                <a:spLocks noChangeArrowheads="1"/>
              </p:cNvSpPr>
              <p:nvPr/>
            </p:nvSpPr>
            <p:spPr bwMode="auto">
              <a:xfrm>
                <a:off x="5131"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2" name="Rectangle 298"/>
              <p:cNvSpPr>
                <a:spLocks noChangeArrowheads="1"/>
              </p:cNvSpPr>
              <p:nvPr/>
            </p:nvSpPr>
            <p:spPr bwMode="auto">
              <a:xfrm>
                <a:off x="509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3" name="Rectangle 299"/>
              <p:cNvSpPr>
                <a:spLocks noChangeArrowheads="1"/>
              </p:cNvSpPr>
              <p:nvPr/>
            </p:nvSpPr>
            <p:spPr bwMode="auto">
              <a:xfrm>
                <a:off x="505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4" name="Rectangle 300"/>
              <p:cNvSpPr>
                <a:spLocks noChangeArrowheads="1"/>
              </p:cNvSpPr>
              <p:nvPr/>
            </p:nvSpPr>
            <p:spPr bwMode="auto">
              <a:xfrm>
                <a:off x="501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5" name="Rectangle 301"/>
              <p:cNvSpPr>
                <a:spLocks noChangeArrowheads="1"/>
              </p:cNvSpPr>
              <p:nvPr/>
            </p:nvSpPr>
            <p:spPr bwMode="auto">
              <a:xfrm>
                <a:off x="4977"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6" name="Rectangle 302"/>
              <p:cNvSpPr>
                <a:spLocks noChangeArrowheads="1"/>
              </p:cNvSpPr>
              <p:nvPr/>
            </p:nvSpPr>
            <p:spPr bwMode="auto">
              <a:xfrm>
                <a:off x="493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7" name="Rectangle 303"/>
              <p:cNvSpPr>
                <a:spLocks noChangeArrowheads="1"/>
              </p:cNvSpPr>
              <p:nvPr/>
            </p:nvSpPr>
            <p:spPr bwMode="auto">
              <a:xfrm>
                <a:off x="4900"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8" name="Rectangle 304"/>
              <p:cNvSpPr>
                <a:spLocks noChangeArrowheads="1"/>
              </p:cNvSpPr>
              <p:nvPr/>
            </p:nvSpPr>
            <p:spPr bwMode="auto">
              <a:xfrm>
                <a:off x="486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9" name="Rectangle 305"/>
              <p:cNvSpPr>
                <a:spLocks noChangeArrowheads="1"/>
              </p:cNvSpPr>
              <p:nvPr/>
            </p:nvSpPr>
            <p:spPr bwMode="auto">
              <a:xfrm>
                <a:off x="4823"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 name="Rectangle 306"/>
              <p:cNvSpPr>
                <a:spLocks noChangeArrowheads="1"/>
              </p:cNvSpPr>
              <p:nvPr/>
            </p:nvSpPr>
            <p:spPr bwMode="auto">
              <a:xfrm>
                <a:off x="478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 name="Rectangle 307"/>
              <p:cNvSpPr>
                <a:spLocks noChangeArrowheads="1"/>
              </p:cNvSpPr>
              <p:nvPr/>
            </p:nvSpPr>
            <p:spPr bwMode="auto">
              <a:xfrm>
                <a:off x="474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 name="Rectangle 308"/>
              <p:cNvSpPr>
                <a:spLocks noChangeArrowheads="1"/>
              </p:cNvSpPr>
              <p:nvPr/>
            </p:nvSpPr>
            <p:spPr bwMode="auto">
              <a:xfrm>
                <a:off x="470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 name="Rectangle 309"/>
              <p:cNvSpPr>
                <a:spLocks noChangeArrowheads="1"/>
              </p:cNvSpPr>
              <p:nvPr/>
            </p:nvSpPr>
            <p:spPr bwMode="auto">
              <a:xfrm>
                <a:off x="4669"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 name="Rectangle 310"/>
              <p:cNvSpPr>
                <a:spLocks noChangeArrowheads="1"/>
              </p:cNvSpPr>
              <p:nvPr/>
            </p:nvSpPr>
            <p:spPr bwMode="auto">
              <a:xfrm>
                <a:off x="463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 name="Rectangle 311"/>
              <p:cNvSpPr>
                <a:spLocks noChangeArrowheads="1"/>
              </p:cNvSpPr>
              <p:nvPr/>
            </p:nvSpPr>
            <p:spPr bwMode="auto">
              <a:xfrm>
                <a:off x="459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 name="Rectangle 312"/>
              <p:cNvSpPr>
                <a:spLocks noChangeArrowheads="1"/>
              </p:cNvSpPr>
              <p:nvPr/>
            </p:nvSpPr>
            <p:spPr bwMode="auto">
              <a:xfrm>
                <a:off x="455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 name="Rectangle 313"/>
              <p:cNvSpPr>
                <a:spLocks noChangeArrowheads="1"/>
              </p:cNvSpPr>
              <p:nvPr/>
            </p:nvSpPr>
            <p:spPr bwMode="auto">
              <a:xfrm>
                <a:off x="4515"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 name="Rectangle 314"/>
              <p:cNvSpPr>
                <a:spLocks noChangeArrowheads="1"/>
              </p:cNvSpPr>
              <p:nvPr/>
            </p:nvSpPr>
            <p:spPr bwMode="auto">
              <a:xfrm>
                <a:off x="447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 name="Rectangle 315"/>
              <p:cNvSpPr>
                <a:spLocks noChangeArrowheads="1"/>
              </p:cNvSpPr>
              <p:nvPr/>
            </p:nvSpPr>
            <p:spPr bwMode="auto">
              <a:xfrm>
                <a:off x="443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 name="Rectangle 316"/>
              <p:cNvSpPr>
                <a:spLocks noChangeArrowheads="1"/>
              </p:cNvSpPr>
              <p:nvPr/>
            </p:nvSpPr>
            <p:spPr bwMode="auto">
              <a:xfrm>
                <a:off x="440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 name="Rectangle 317"/>
              <p:cNvSpPr>
                <a:spLocks noChangeArrowheads="1"/>
              </p:cNvSpPr>
              <p:nvPr/>
            </p:nvSpPr>
            <p:spPr bwMode="auto">
              <a:xfrm>
                <a:off x="436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 name="Rectangle 318"/>
              <p:cNvSpPr>
                <a:spLocks noChangeArrowheads="1"/>
              </p:cNvSpPr>
              <p:nvPr/>
            </p:nvSpPr>
            <p:spPr bwMode="auto">
              <a:xfrm>
                <a:off x="432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 name="Rectangle 319"/>
              <p:cNvSpPr>
                <a:spLocks noChangeArrowheads="1"/>
              </p:cNvSpPr>
              <p:nvPr/>
            </p:nvSpPr>
            <p:spPr bwMode="auto">
              <a:xfrm>
                <a:off x="428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 name="Rectangle 320"/>
              <p:cNvSpPr>
                <a:spLocks noChangeArrowheads="1"/>
              </p:cNvSpPr>
              <p:nvPr/>
            </p:nvSpPr>
            <p:spPr bwMode="auto">
              <a:xfrm>
                <a:off x="424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 name="Rectangle 321"/>
              <p:cNvSpPr>
                <a:spLocks noChangeArrowheads="1"/>
              </p:cNvSpPr>
              <p:nvPr/>
            </p:nvSpPr>
            <p:spPr bwMode="auto">
              <a:xfrm>
                <a:off x="420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 name="Rectangle 322"/>
              <p:cNvSpPr>
                <a:spLocks noChangeArrowheads="1"/>
              </p:cNvSpPr>
              <p:nvPr/>
            </p:nvSpPr>
            <p:spPr bwMode="auto">
              <a:xfrm>
                <a:off x="416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 name="Rectangle 323"/>
              <p:cNvSpPr>
                <a:spLocks noChangeArrowheads="1"/>
              </p:cNvSpPr>
              <p:nvPr/>
            </p:nvSpPr>
            <p:spPr bwMode="auto">
              <a:xfrm>
                <a:off x="413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 name="Rectangle 324"/>
              <p:cNvSpPr>
                <a:spLocks noChangeArrowheads="1"/>
              </p:cNvSpPr>
              <p:nvPr/>
            </p:nvSpPr>
            <p:spPr bwMode="auto">
              <a:xfrm>
                <a:off x="409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 name="Rectangle 325"/>
              <p:cNvSpPr>
                <a:spLocks noChangeArrowheads="1"/>
              </p:cNvSpPr>
              <p:nvPr/>
            </p:nvSpPr>
            <p:spPr bwMode="auto">
              <a:xfrm>
                <a:off x="405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 name="Rectangle 326"/>
              <p:cNvSpPr>
                <a:spLocks noChangeArrowheads="1"/>
              </p:cNvSpPr>
              <p:nvPr/>
            </p:nvSpPr>
            <p:spPr bwMode="auto">
              <a:xfrm>
                <a:off x="401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 name="Rectangle 327"/>
              <p:cNvSpPr>
                <a:spLocks noChangeArrowheads="1"/>
              </p:cNvSpPr>
              <p:nvPr/>
            </p:nvSpPr>
            <p:spPr bwMode="auto">
              <a:xfrm>
                <a:off x="397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 name="Rectangle 328"/>
              <p:cNvSpPr>
                <a:spLocks noChangeArrowheads="1"/>
              </p:cNvSpPr>
              <p:nvPr/>
            </p:nvSpPr>
            <p:spPr bwMode="auto">
              <a:xfrm>
                <a:off x="393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 name="Rectangle 329"/>
              <p:cNvSpPr>
                <a:spLocks noChangeArrowheads="1"/>
              </p:cNvSpPr>
              <p:nvPr/>
            </p:nvSpPr>
            <p:spPr bwMode="auto">
              <a:xfrm>
                <a:off x="389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 name="Rectangle 330"/>
              <p:cNvSpPr>
                <a:spLocks noChangeArrowheads="1"/>
              </p:cNvSpPr>
              <p:nvPr/>
            </p:nvSpPr>
            <p:spPr bwMode="auto">
              <a:xfrm>
                <a:off x="3860"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Rectangle 331"/>
              <p:cNvSpPr>
                <a:spLocks noChangeArrowheads="1"/>
              </p:cNvSpPr>
              <p:nvPr/>
            </p:nvSpPr>
            <p:spPr bwMode="auto">
              <a:xfrm>
                <a:off x="3822"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6" name="Rectangle 332"/>
              <p:cNvSpPr>
                <a:spLocks noChangeArrowheads="1"/>
              </p:cNvSpPr>
              <p:nvPr/>
            </p:nvSpPr>
            <p:spPr bwMode="auto">
              <a:xfrm>
                <a:off x="378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Rectangle 333"/>
              <p:cNvSpPr>
                <a:spLocks noChangeArrowheads="1"/>
              </p:cNvSpPr>
              <p:nvPr/>
            </p:nvSpPr>
            <p:spPr bwMode="auto">
              <a:xfrm>
                <a:off x="3745"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8" name="Rectangle 334"/>
              <p:cNvSpPr>
                <a:spLocks noChangeArrowheads="1"/>
              </p:cNvSpPr>
              <p:nvPr/>
            </p:nvSpPr>
            <p:spPr bwMode="auto">
              <a:xfrm>
                <a:off x="3706"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9" name="Rectangle 335"/>
              <p:cNvSpPr>
                <a:spLocks noChangeArrowheads="1"/>
              </p:cNvSpPr>
              <p:nvPr/>
            </p:nvSpPr>
            <p:spPr bwMode="auto">
              <a:xfrm>
                <a:off x="3668"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0" name="Rectangle 336"/>
              <p:cNvSpPr>
                <a:spLocks noChangeArrowheads="1"/>
              </p:cNvSpPr>
              <p:nvPr/>
            </p:nvSpPr>
            <p:spPr bwMode="auto">
              <a:xfrm>
                <a:off x="363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Rectangle 337"/>
              <p:cNvSpPr>
                <a:spLocks noChangeArrowheads="1"/>
              </p:cNvSpPr>
              <p:nvPr/>
            </p:nvSpPr>
            <p:spPr bwMode="auto">
              <a:xfrm>
                <a:off x="3591"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2" name="Rectangle 338"/>
              <p:cNvSpPr>
                <a:spLocks noChangeArrowheads="1"/>
              </p:cNvSpPr>
              <p:nvPr/>
            </p:nvSpPr>
            <p:spPr bwMode="auto">
              <a:xfrm>
                <a:off x="355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3" name="Rectangle 339"/>
              <p:cNvSpPr>
                <a:spLocks noChangeArrowheads="1"/>
              </p:cNvSpPr>
              <p:nvPr/>
            </p:nvSpPr>
            <p:spPr bwMode="auto">
              <a:xfrm>
                <a:off x="3514"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4" name="Rectangle 340"/>
              <p:cNvSpPr>
                <a:spLocks noChangeArrowheads="1"/>
              </p:cNvSpPr>
              <p:nvPr/>
            </p:nvSpPr>
            <p:spPr bwMode="auto">
              <a:xfrm>
                <a:off x="3475"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5" name="Rectangle 341"/>
              <p:cNvSpPr>
                <a:spLocks noChangeArrowheads="1"/>
              </p:cNvSpPr>
              <p:nvPr/>
            </p:nvSpPr>
            <p:spPr bwMode="auto">
              <a:xfrm>
                <a:off x="3437"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6" name="Rectangle 342"/>
              <p:cNvSpPr>
                <a:spLocks noChangeArrowheads="1"/>
              </p:cNvSpPr>
              <p:nvPr/>
            </p:nvSpPr>
            <p:spPr bwMode="auto">
              <a:xfrm>
                <a:off x="3399"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Rectangle 343"/>
              <p:cNvSpPr>
                <a:spLocks noChangeArrowheads="1"/>
              </p:cNvSpPr>
              <p:nvPr/>
            </p:nvSpPr>
            <p:spPr bwMode="auto">
              <a:xfrm>
                <a:off x="3360"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8" name="Rectangle 344"/>
              <p:cNvSpPr>
                <a:spLocks noChangeArrowheads="1"/>
              </p:cNvSpPr>
              <p:nvPr/>
            </p:nvSpPr>
            <p:spPr bwMode="auto">
              <a:xfrm>
                <a:off x="3321"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9" name="Rectangle 345"/>
              <p:cNvSpPr>
                <a:spLocks noChangeArrowheads="1"/>
              </p:cNvSpPr>
              <p:nvPr/>
            </p:nvSpPr>
            <p:spPr bwMode="auto">
              <a:xfrm>
                <a:off x="3283"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0" name="Rectangle 346"/>
              <p:cNvSpPr>
                <a:spLocks noChangeArrowheads="1"/>
              </p:cNvSpPr>
              <p:nvPr/>
            </p:nvSpPr>
            <p:spPr bwMode="auto">
              <a:xfrm>
                <a:off x="3244" y="294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1" name="Rectangle 347"/>
              <p:cNvSpPr>
                <a:spLocks noChangeArrowheads="1"/>
              </p:cNvSpPr>
              <p:nvPr/>
            </p:nvSpPr>
            <p:spPr bwMode="auto">
              <a:xfrm>
                <a:off x="3206" y="294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2" name="Rectangle 348"/>
              <p:cNvSpPr>
                <a:spLocks noChangeArrowheads="1"/>
              </p:cNvSpPr>
              <p:nvPr/>
            </p:nvSpPr>
            <p:spPr bwMode="auto">
              <a:xfrm>
                <a:off x="3185" y="2944"/>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3" name="Rectangle 349"/>
              <p:cNvSpPr>
                <a:spLocks noChangeArrowheads="1"/>
              </p:cNvSpPr>
              <p:nvPr/>
            </p:nvSpPr>
            <p:spPr bwMode="auto">
              <a:xfrm>
                <a:off x="5131"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4" name="Rectangle 350"/>
              <p:cNvSpPr>
                <a:spLocks noChangeArrowheads="1"/>
              </p:cNvSpPr>
              <p:nvPr/>
            </p:nvSpPr>
            <p:spPr bwMode="auto">
              <a:xfrm>
                <a:off x="509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Rectangle 351"/>
              <p:cNvSpPr>
                <a:spLocks noChangeArrowheads="1"/>
              </p:cNvSpPr>
              <p:nvPr/>
            </p:nvSpPr>
            <p:spPr bwMode="auto">
              <a:xfrm>
                <a:off x="505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6" name="Rectangle 352"/>
              <p:cNvSpPr>
                <a:spLocks noChangeArrowheads="1"/>
              </p:cNvSpPr>
              <p:nvPr/>
            </p:nvSpPr>
            <p:spPr bwMode="auto">
              <a:xfrm>
                <a:off x="501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7" name="Rectangle 353"/>
              <p:cNvSpPr>
                <a:spLocks noChangeArrowheads="1"/>
              </p:cNvSpPr>
              <p:nvPr/>
            </p:nvSpPr>
            <p:spPr bwMode="auto">
              <a:xfrm>
                <a:off x="4977"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8" name="Rectangle 354"/>
              <p:cNvSpPr>
                <a:spLocks noChangeArrowheads="1"/>
              </p:cNvSpPr>
              <p:nvPr/>
            </p:nvSpPr>
            <p:spPr bwMode="auto">
              <a:xfrm>
                <a:off x="493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9" name="Rectangle 355"/>
              <p:cNvSpPr>
                <a:spLocks noChangeArrowheads="1"/>
              </p:cNvSpPr>
              <p:nvPr/>
            </p:nvSpPr>
            <p:spPr bwMode="auto">
              <a:xfrm>
                <a:off x="4900"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0" name="Rectangle 356"/>
              <p:cNvSpPr>
                <a:spLocks noChangeArrowheads="1"/>
              </p:cNvSpPr>
              <p:nvPr/>
            </p:nvSpPr>
            <p:spPr bwMode="auto">
              <a:xfrm>
                <a:off x="486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1" name="Rectangle 357"/>
              <p:cNvSpPr>
                <a:spLocks noChangeArrowheads="1"/>
              </p:cNvSpPr>
              <p:nvPr/>
            </p:nvSpPr>
            <p:spPr bwMode="auto">
              <a:xfrm>
                <a:off x="4823"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2" name="Rectangle 358"/>
              <p:cNvSpPr>
                <a:spLocks noChangeArrowheads="1"/>
              </p:cNvSpPr>
              <p:nvPr/>
            </p:nvSpPr>
            <p:spPr bwMode="auto">
              <a:xfrm>
                <a:off x="478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Rectangle 359"/>
              <p:cNvSpPr>
                <a:spLocks noChangeArrowheads="1"/>
              </p:cNvSpPr>
              <p:nvPr/>
            </p:nvSpPr>
            <p:spPr bwMode="auto">
              <a:xfrm>
                <a:off x="474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4" name="Rectangle 360"/>
              <p:cNvSpPr>
                <a:spLocks noChangeArrowheads="1"/>
              </p:cNvSpPr>
              <p:nvPr/>
            </p:nvSpPr>
            <p:spPr bwMode="auto">
              <a:xfrm>
                <a:off x="470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5" name="Rectangle 361"/>
              <p:cNvSpPr>
                <a:spLocks noChangeArrowheads="1"/>
              </p:cNvSpPr>
              <p:nvPr/>
            </p:nvSpPr>
            <p:spPr bwMode="auto">
              <a:xfrm>
                <a:off x="4669"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6" name="Rectangle 362"/>
              <p:cNvSpPr>
                <a:spLocks noChangeArrowheads="1"/>
              </p:cNvSpPr>
              <p:nvPr/>
            </p:nvSpPr>
            <p:spPr bwMode="auto">
              <a:xfrm>
                <a:off x="463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Rectangle 363"/>
              <p:cNvSpPr>
                <a:spLocks noChangeArrowheads="1"/>
              </p:cNvSpPr>
              <p:nvPr/>
            </p:nvSpPr>
            <p:spPr bwMode="auto">
              <a:xfrm>
                <a:off x="459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8" name="Rectangle 364"/>
              <p:cNvSpPr>
                <a:spLocks noChangeArrowheads="1"/>
              </p:cNvSpPr>
              <p:nvPr/>
            </p:nvSpPr>
            <p:spPr bwMode="auto">
              <a:xfrm>
                <a:off x="455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Rectangle 365"/>
              <p:cNvSpPr>
                <a:spLocks noChangeArrowheads="1"/>
              </p:cNvSpPr>
              <p:nvPr/>
            </p:nvSpPr>
            <p:spPr bwMode="auto">
              <a:xfrm>
                <a:off x="4515"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0" name="Rectangle 366"/>
              <p:cNvSpPr>
                <a:spLocks noChangeArrowheads="1"/>
              </p:cNvSpPr>
              <p:nvPr/>
            </p:nvSpPr>
            <p:spPr bwMode="auto">
              <a:xfrm>
                <a:off x="447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1" name="Rectangle 367"/>
              <p:cNvSpPr>
                <a:spLocks noChangeArrowheads="1"/>
              </p:cNvSpPr>
              <p:nvPr/>
            </p:nvSpPr>
            <p:spPr bwMode="auto">
              <a:xfrm>
                <a:off x="443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2" name="Rectangle 368"/>
              <p:cNvSpPr>
                <a:spLocks noChangeArrowheads="1"/>
              </p:cNvSpPr>
              <p:nvPr/>
            </p:nvSpPr>
            <p:spPr bwMode="auto">
              <a:xfrm>
                <a:off x="440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Rectangle 369"/>
              <p:cNvSpPr>
                <a:spLocks noChangeArrowheads="1"/>
              </p:cNvSpPr>
              <p:nvPr/>
            </p:nvSpPr>
            <p:spPr bwMode="auto">
              <a:xfrm>
                <a:off x="436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4" name="Rectangle 370"/>
              <p:cNvSpPr>
                <a:spLocks noChangeArrowheads="1"/>
              </p:cNvSpPr>
              <p:nvPr/>
            </p:nvSpPr>
            <p:spPr bwMode="auto">
              <a:xfrm>
                <a:off x="432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5" name="Rectangle 371"/>
              <p:cNvSpPr>
                <a:spLocks noChangeArrowheads="1"/>
              </p:cNvSpPr>
              <p:nvPr/>
            </p:nvSpPr>
            <p:spPr bwMode="auto">
              <a:xfrm>
                <a:off x="428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6" name="Rectangle 372"/>
              <p:cNvSpPr>
                <a:spLocks noChangeArrowheads="1"/>
              </p:cNvSpPr>
              <p:nvPr/>
            </p:nvSpPr>
            <p:spPr bwMode="auto">
              <a:xfrm>
                <a:off x="424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Rectangle 373"/>
              <p:cNvSpPr>
                <a:spLocks noChangeArrowheads="1"/>
              </p:cNvSpPr>
              <p:nvPr/>
            </p:nvSpPr>
            <p:spPr bwMode="auto">
              <a:xfrm>
                <a:off x="420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8" name="Rectangle 374"/>
              <p:cNvSpPr>
                <a:spLocks noChangeArrowheads="1"/>
              </p:cNvSpPr>
              <p:nvPr/>
            </p:nvSpPr>
            <p:spPr bwMode="auto">
              <a:xfrm>
                <a:off x="416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9" name="Rectangle 375"/>
              <p:cNvSpPr>
                <a:spLocks noChangeArrowheads="1"/>
              </p:cNvSpPr>
              <p:nvPr/>
            </p:nvSpPr>
            <p:spPr bwMode="auto">
              <a:xfrm>
                <a:off x="413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0" name="Rectangle 376"/>
              <p:cNvSpPr>
                <a:spLocks noChangeArrowheads="1"/>
              </p:cNvSpPr>
              <p:nvPr/>
            </p:nvSpPr>
            <p:spPr bwMode="auto">
              <a:xfrm>
                <a:off x="409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1" name="Rectangle 377"/>
              <p:cNvSpPr>
                <a:spLocks noChangeArrowheads="1"/>
              </p:cNvSpPr>
              <p:nvPr/>
            </p:nvSpPr>
            <p:spPr bwMode="auto">
              <a:xfrm>
                <a:off x="405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2" name="Rectangle 378"/>
              <p:cNvSpPr>
                <a:spLocks noChangeArrowheads="1"/>
              </p:cNvSpPr>
              <p:nvPr/>
            </p:nvSpPr>
            <p:spPr bwMode="auto">
              <a:xfrm>
                <a:off x="401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3" name="Rectangle 379"/>
              <p:cNvSpPr>
                <a:spLocks noChangeArrowheads="1"/>
              </p:cNvSpPr>
              <p:nvPr/>
            </p:nvSpPr>
            <p:spPr bwMode="auto">
              <a:xfrm>
                <a:off x="397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4" name="Rectangle 380"/>
              <p:cNvSpPr>
                <a:spLocks noChangeArrowheads="1"/>
              </p:cNvSpPr>
              <p:nvPr/>
            </p:nvSpPr>
            <p:spPr bwMode="auto">
              <a:xfrm>
                <a:off x="393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Rectangle 381"/>
              <p:cNvSpPr>
                <a:spLocks noChangeArrowheads="1"/>
              </p:cNvSpPr>
              <p:nvPr/>
            </p:nvSpPr>
            <p:spPr bwMode="auto">
              <a:xfrm>
                <a:off x="389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6" name="Rectangle 382"/>
              <p:cNvSpPr>
                <a:spLocks noChangeArrowheads="1"/>
              </p:cNvSpPr>
              <p:nvPr/>
            </p:nvSpPr>
            <p:spPr bwMode="auto">
              <a:xfrm>
                <a:off x="3860"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Rectangle 383"/>
              <p:cNvSpPr>
                <a:spLocks noChangeArrowheads="1"/>
              </p:cNvSpPr>
              <p:nvPr/>
            </p:nvSpPr>
            <p:spPr bwMode="auto">
              <a:xfrm>
                <a:off x="3822"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8" name="Rectangle 384"/>
              <p:cNvSpPr>
                <a:spLocks noChangeArrowheads="1"/>
              </p:cNvSpPr>
              <p:nvPr/>
            </p:nvSpPr>
            <p:spPr bwMode="auto">
              <a:xfrm>
                <a:off x="378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Rectangle 385"/>
              <p:cNvSpPr>
                <a:spLocks noChangeArrowheads="1"/>
              </p:cNvSpPr>
              <p:nvPr/>
            </p:nvSpPr>
            <p:spPr bwMode="auto">
              <a:xfrm>
                <a:off x="3745"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0" name="Rectangle 386"/>
              <p:cNvSpPr>
                <a:spLocks noChangeArrowheads="1"/>
              </p:cNvSpPr>
              <p:nvPr/>
            </p:nvSpPr>
            <p:spPr bwMode="auto">
              <a:xfrm>
                <a:off x="3706"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Rectangle 387"/>
              <p:cNvSpPr>
                <a:spLocks noChangeArrowheads="1"/>
              </p:cNvSpPr>
              <p:nvPr/>
            </p:nvSpPr>
            <p:spPr bwMode="auto">
              <a:xfrm>
                <a:off x="3668"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2" name="Rectangle 388"/>
              <p:cNvSpPr>
                <a:spLocks noChangeArrowheads="1"/>
              </p:cNvSpPr>
              <p:nvPr/>
            </p:nvSpPr>
            <p:spPr bwMode="auto">
              <a:xfrm>
                <a:off x="363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Rectangle 389"/>
              <p:cNvSpPr>
                <a:spLocks noChangeArrowheads="1"/>
              </p:cNvSpPr>
              <p:nvPr/>
            </p:nvSpPr>
            <p:spPr bwMode="auto">
              <a:xfrm>
                <a:off x="3591"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4" name="Rectangle 390"/>
              <p:cNvSpPr>
                <a:spLocks noChangeArrowheads="1"/>
              </p:cNvSpPr>
              <p:nvPr/>
            </p:nvSpPr>
            <p:spPr bwMode="auto">
              <a:xfrm>
                <a:off x="355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Rectangle 391"/>
              <p:cNvSpPr>
                <a:spLocks noChangeArrowheads="1"/>
              </p:cNvSpPr>
              <p:nvPr/>
            </p:nvSpPr>
            <p:spPr bwMode="auto">
              <a:xfrm>
                <a:off x="3514"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6" name="Rectangle 392"/>
              <p:cNvSpPr>
                <a:spLocks noChangeArrowheads="1"/>
              </p:cNvSpPr>
              <p:nvPr/>
            </p:nvSpPr>
            <p:spPr bwMode="auto">
              <a:xfrm>
                <a:off x="3475"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Rectangle 393"/>
              <p:cNvSpPr>
                <a:spLocks noChangeArrowheads="1"/>
              </p:cNvSpPr>
              <p:nvPr/>
            </p:nvSpPr>
            <p:spPr bwMode="auto">
              <a:xfrm>
                <a:off x="3437"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8" name="Rectangle 394"/>
              <p:cNvSpPr>
                <a:spLocks noChangeArrowheads="1"/>
              </p:cNvSpPr>
              <p:nvPr/>
            </p:nvSpPr>
            <p:spPr bwMode="auto">
              <a:xfrm>
                <a:off x="3399"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Rectangle 395"/>
              <p:cNvSpPr>
                <a:spLocks noChangeArrowheads="1"/>
              </p:cNvSpPr>
              <p:nvPr/>
            </p:nvSpPr>
            <p:spPr bwMode="auto">
              <a:xfrm>
                <a:off x="3360"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0" name="Rectangle 396"/>
              <p:cNvSpPr>
                <a:spLocks noChangeArrowheads="1"/>
              </p:cNvSpPr>
              <p:nvPr/>
            </p:nvSpPr>
            <p:spPr bwMode="auto">
              <a:xfrm>
                <a:off x="3321"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1" name="Rectangle 397"/>
              <p:cNvSpPr>
                <a:spLocks noChangeArrowheads="1"/>
              </p:cNvSpPr>
              <p:nvPr/>
            </p:nvSpPr>
            <p:spPr bwMode="auto">
              <a:xfrm>
                <a:off x="3283"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2" name="Rectangle 398"/>
              <p:cNvSpPr>
                <a:spLocks noChangeArrowheads="1"/>
              </p:cNvSpPr>
              <p:nvPr/>
            </p:nvSpPr>
            <p:spPr bwMode="auto">
              <a:xfrm>
                <a:off x="3244" y="2762"/>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Rectangle 399"/>
              <p:cNvSpPr>
                <a:spLocks noChangeArrowheads="1"/>
              </p:cNvSpPr>
              <p:nvPr/>
            </p:nvSpPr>
            <p:spPr bwMode="auto">
              <a:xfrm>
                <a:off x="3206" y="2762"/>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4" name="Rectangle 400"/>
              <p:cNvSpPr>
                <a:spLocks noChangeArrowheads="1"/>
              </p:cNvSpPr>
              <p:nvPr/>
            </p:nvSpPr>
            <p:spPr bwMode="auto">
              <a:xfrm>
                <a:off x="3185" y="2762"/>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Rectangle 401"/>
              <p:cNvSpPr>
                <a:spLocks noChangeArrowheads="1"/>
              </p:cNvSpPr>
              <p:nvPr/>
            </p:nvSpPr>
            <p:spPr bwMode="auto">
              <a:xfrm>
                <a:off x="5131"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6" name="Rectangle 402"/>
              <p:cNvSpPr>
                <a:spLocks noChangeArrowheads="1"/>
              </p:cNvSpPr>
              <p:nvPr/>
            </p:nvSpPr>
            <p:spPr bwMode="auto">
              <a:xfrm>
                <a:off x="509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Rectangle 403"/>
              <p:cNvSpPr>
                <a:spLocks noChangeArrowheads="1"/>
              </p:cNvSpPr>
              <p:nvPr/>
            </p:nvSpPr>
            <p:spPr bwMode="auto">
              <a:xfrm>
                <a:off x="505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8" name="Rectangle 404"/>
              <p:cNvSpPr>
                <a:spLocks noChangeArrowheads="1"/>
              </p:cNvSpPr>
              <p:nvPr/>
            </p:nvSpPr>
            <p:spPr bwMode="auto">
              <a:xfrm>
                <a:off x="501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Rectangle 405"/>
              <p:cNvSpPr>
                <a:spLocks noChangeArrowheads="1"/>
              </p:cNvSpPr>
              <p:nvPr/>
            </p:nvSpPr>
            <p:spPr bwMode="auto">
              <a:xfrm>
                <a:off x="4977"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07"/>
            <p:cNvGrpSpPr>
              <a:grpSpLocks/>
            </p:cNvGrpSpPr>
            <p:nvPr/>
          </p:nvGrpSpPr>
          <p:grpSpPr bwMode="auto">
            <a:xfrm>
              <a:off x="5056188" y="3232150"/>
              <a:ext cx="3121025" cy="871538"/>
              <a:chOff x="3185" y="2036"/>
              <a:chExt cx="1966" cy="549"/>
            </a:xfrm>
          </p:grpSpPr>
          <p:sp>
            <p:nvSpPr>
              <p:cNvPr id="4000" name="Rectangle 407"/>
              <p:cNvSpPr>
                <a:spLocks noChangeArrowheads="1"/>
              </p:cNvSpPr>
              <p:nvPr/>
            </p:nvSpPr>
            <p:spPr bwMode="auto">
              <a:xfrm>
                <a:off x="493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1" name="Rectangle 408"/>
              <p:cNvSpPr>
                <a:spLocks noChangeArrowheads="1"/>
              </p:cNvSpPr>
              <p:nvPr/>
            </p:nvSpPr>
            <p:spPr bwMode="auto">
              <a:xfrm>
                <a:off x="4900"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2" name="Rectangle 409"/>
              <p:cNvSpPr>
                <a:spLocks noChangeArrowheads="1"/>
              </p:cNvSpPr>
              <p:nvPr/>
            </p:nvSpPr>
            <p:spPr bwMode="auto">
              <a:xfrm>
                <a:off x="486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Rectangle 410"/>
              <p:cNvSpPr>
                <a:spLocks noChangeArrowheads="1"/>
              </p:cNvSpPr>
              <p:nvPr/>
            </p:nvSpPr>
            <p:spPr bwMode="auto">
              <a:xfrm>
                <a:off x="4823"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4" name="Rectangle 411"/>
              <p:cNvSpPr>
                <a:spLocks noChangeArrowheads="1"/>
              </p:cNvSpPr>
              <p:nvPr/>
            </p:nvSpPr>
            <p:spPr bwMode="auto">
              <a:xfrm>
                <a:off x="478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Rectangle 412"/>
              <p:cNvSpPr>
                <a:spLocks noChangeArrowheads="1"/>
              </p:cNvSpPr>
              <p:nvPr/>
            </p:nvSpPr>
            <p:spPr bwMode="auto">
              <a:xfrm>
                <a:off x="474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6" name="Rectangle 413"/>
              <p:cNvSpPr>
                <a:spLocks noChangeArrowheads="1"/>
              </p:cNvSpPr>
              <p:nvPr/>
            </p:nvSpPr>
            <p:spPr bwMode="auto">
              <a:xfrm>
                <a:off x="470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7" name="Rectangle 414"/>
              <p:cNvSpPr>
                <a:spLocks noChangeArrowheads="1"/>
              </p:cNvSpPr>
              <p:nvPr/>
            </p:nvSpPr>
            <p:spPr bwMode="auto">
              <a:xfrm>
                <a:off x="4669"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8" name="Rectangle 415"/>
              <p:cNvSpPr>
                <a:spLocks noChangeArrowheads="1"/>
              </p:cNvSpPr>
              <p:nvPr/>
            </p:nvSpPr>
            <p:spPr bwMode="auto">
              <a:xfrm>
                <a:off x="463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Rectangle 416"/>
              <p:cNvSpPr>
                <a:spLocks noChangeArrowheads="1"/>
              </p:cNvSpPr>
              <p:nvPr/>
            </p:nvSpPr>
            <p:spPr bwMode="auto">
              <a:xfrm>
                <a:off x="459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0" name="Rectangle 417"/>
              <p:cNvSpPr>
                <a:spLocks noChangeArrowheads="1"/>
              </p:cNvSpPr>
              <p:nvPr/>
            </p:nvSpPr>
            <p:spPr bwMode="auto">
              <a:xfrm>
                <a:off x="455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Rectangle 418"/>
              <p:cNvSpPr>
                <a:spLocks noChangeArrowheads="1"/>
              </p:cNvSpPr>
              <p:nvPr/>
            </p:nvSpPr>
            <p:spPr bwMode="auto">
              <a:xfrm>
                <a:off x="4515"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2" name="Rectangle 419"/>
              <p:cNvSpPr>
                <a:spLocks noChangeArrowheads="1"/>
              </p:cNvSpPr>
              <p:nvPr/>
            </p:nvSpPr>
            <p:spPr bwMode="auto">
              <a:xfrm>
                <a:off x="447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Rectangle 420"/>
              <p:cNvSpPr>
                <a:spLocks noChangeArrowheads="1"/>
              </p:cNvSpPr>
              <p:nvPr/>
            </p:nvSpPr>
            <p:spPr bwMode="auto">
              <a:xfrm>
                <a:off x="443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4" name="Rectangle 421"/>
              <p:cNvSpPr>
                <a:spLocks noChangeArrowheads="1"/>
              </p:cNvSpPr>
              <p:nvPr/>
            </p:nvSpPr>
            <p:spPr bwMode="auto">
              <a:xfrm>
                <a:off x="440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Rectangle 422"/>
              <p:cNvSpPr>
                <a:spLocks noChangeArrowheads="1"/>
              </p:cNvSpPr>
              <p:nvPr/>
            </p:nvSpPr>
            <p:spPr bwMode="auto">
              <a:xfrm>
                <a:off x="436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6" name="Rectangle 423"/>
              <p:cNvSpPr>
                <a:spLocks noChangeArrowheads="1"/>
              </p:cNvSpPr>
              <p:nvPr/>
            </p:nvSpPr>
            <p:spPr bwMode="auto">
              <a:xfrm>
                <a:off x="432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Rectangle 424"/>
              <p:cNvSpPr>
                <a:spLocks noChangeArrowheads="1"/>
              </p:cNvSpPr>
              <p:nvPr/>
            </p:nvSpPr>
            <p:spPr bwMode="auto">
              <a:xfrm>
                <a:off x="428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8" name="Rectangle 425"/>
              <p:cNvSpPr>
                <a:spLocks noChangeArrowheads="1"/>
              </p:cNvSpPr>
              <p:nvPr/>
            </p:nvSpPr>
            <p:spPr bwMode="auto">
              <a:xfrm>
                <a:off x="424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9" name="Rectangle 426"/>
              <p:cNvSpPr>
                <a:spLocks noChangeArrowheads="1"/>
              </p:cNvSpPr>
              <p:nvPr/>
            </p:nvSpPr>
            <p:spPr bwMode="auto">
              <a:xfrm>
                <a:off x="420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0" name="Rectangle 427"/>
              <p:cNvSpPr>
                <a:spLocks noChangeArrowheads="1"/>
              </p:cNvSpPr>
              <p:nvPr/>
            </p:nvSpPr>
            <p:spPr bwMode="auto">
              <a:xfrm>
                <a:off x="416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Rectangle 428"/>
              <p:cNvSpPr>
                <a:spLocks noChangeArrowheads="1"/>
              </p:cNvSpPr>
              <p:nvPr/>
            </p:nvSpPr>
            <p:spPr bwMode="auto">
              <a:xfrm>
                <a:off x="413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2" name="Rectangle 429"/>
              <p:cNvSpPr>
                <a:spLocks noChangeArrowheads="1"/>
              </p:cNvSpPr>
              <p:nvPr/>
            </p:nvSpPr>
            <p:spPr bwMode="auto">
              <a:xfrm>
                <a:off x="409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Rectangle 430"/>
              <p:cNvSpPr>
                <a:spLocks noChangeArrowheads="1"/>
              </p:cNvSpPr>
              <p:nvPr/>
            </p:nvSpPr>
            <p:spPr bwMode="auto">
              <a:xfrm>
                <a:off x="405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4" name="Rectangle 431"/>
              <p:cNvSpPr>
                <a:spLocks noChangeArrowheads="1"/>
              </p:cNvSpPr>
              <p:nvPr/>
            </p:nvSpPr>
            <p:spPr bwMode="auto">
              <a:xfrm>
                <a:off x="401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Rectangle 432"/>
              <p:cNvSpPr>
                <a:spLocks noChangeArrowheads="1"/>
              </p:cNvSpPr>
              <p:nvPr/>
            </p:nvSpPr>
            <p:spPr bwMode="auto">
              <a:xfrm>
                <a:off x="397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6" name="Rectangle 433"/>
              <p:cNvSpPr>
                <a:spLocks noChangeArrowheads="1"/>
              </p:cNvSpPr>
              <p:nvPr/>
            </p:nvSpPr>
            <p:spPr bwMode="auto">
              <a:xfrm>
                <a:off x="393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7" name="Rectangle 434"/>
              <p:cNvSpPr>
                <a:spLocks noChangeArrowheads="1"/>
              </p:cNvSpPr>
              <p:nvPr/>
            </p:nvSpPr>
            <p:spPr bwMode="auto">
              <a:xfrm>
                <a:off x="389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8" name="Rectangle 435"/>
              <p:cNvSpPr>
                <a:spLocks noChangeArrowheads="1"/>
              </p:cNvSpPr>
              <p:nvPr/>
            </p:nvSpPr>
            <p:spPr bwMode="auto">
              <a:xfrm>
                <a:off x="3860"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Rectangle 436"/>
              <p:cNvSpPr>
                <a:spLocks noChangeArrowheads="1"/>
              </p:cNvSpPr>
              <p:nvPr/>
            </p:nvSpPr>
            <p:spPr bwMode="auto">
              <a:xfrm>
                <a:off x="3822"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0" name="Rectangle 437"/>
              <p:cNvSpPr>
                <a:spLocks noChangeArrowheads="1"/>
              </p:cNvSpPr>
              <p:nvPr/>
            </p:nvSpPr>
            <p:spPr bwMode="auto">
              <a:xfrm>
                <a:off x="378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1" name="Rectangle 438"/>
              <p:cNvSpPr>
                <a:spLocks noChangeArrowheads="1"/>
              </p:cNvSpPr>
              <p:nvPr/>
            </p:nvSpPr>
            <p:spPr bwMode="auto">
              <a:xfrm>
                <a:off x="3745"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2" name="Rectangle 439"/>
              <p:cNvSpPr>
                <a:spLocks noChangeArrowheads="1"/>
              </p:cNvSpPr>
              <p:nvPr/>
            </p:nvSpPr>
            <p:spPr bwMode="auto">
              <a:xfrm>
                <a:off x="3706"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Rectangle 440"/>
              <p:cNvSpPr>
                <a:spLocks noChangeArrowheads="1"/>
              </p:cNvSpPr>
              <p:nvPr/>
            </p:nvSpPr>
            <p:spPr bwMode="auto">
              <a:xfrm>
                <a:off x="3668"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4" name="Rectangle 441"/>
              <p:cNvSpPr>
                <a:spLocks noChangeArrowheads="1"/>
              </p:cNvSpPr>
              <p:nvPr/>
            </p:nvSpPr>
            <p:spPr bwMode="auto">
              <a:xfrm>
                <a:off x="363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5" name="Rectangle 442"/>
              <p:cNvSpPr>
                <a:spLocks noChangeArrowheads="1"/>
              </p:cNvSpPr>
              <p:nvPr/>
            </p:nvSpPr>
            <p:spPr bwMode="auto">
              <a:xfrm>
                <a:off x="3591"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6" name="Rectangle 443"/>
              <p:cNvSpPr>
                <a:spLocks noChangeArrowheads="1"/>
              </p:cNvSpPr>
              <p:nvPr/>
            </p:nvSpPr>
            <p:spPr bwMode="auto">
              <a:xfrm>
                <a:off x="355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7" name="Rectangle 444"/>
              <p:cNvSpPr>
                <a:spLocks noChangeArrowheads="1"/>
              </p:cNvSpPr>
              <p:nvPr/>
            </p:nvSpPr>
            <p:spPr bwMode="auto">
              <a:xfrm>
                <a:off x="3514"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8" name="Rectangle 445"/>
              <p:cNvSpPr>
                <a:spLocks noChangeArrowheads="1"/>
              </p:cNvSpPr>
              <p:nvPr/>
            </p:nvSpPr>
            <p:spPr bwMode="auto">
              <a:xfrm>
                <a:off x="3475"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9" name="Rectangle 446"/>
              <p:cNvSpPr>
                <a:spLocks noChangeArrowheads="1"/>
              </p:cNvSpPr>
              <p:nvPr/>
            </p:nvSpPr>
            <p:spPr bwMode="auto">
              <a:xfrm>
                <a:off x="3437"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0" name="Rectangle 447"/>
              <p:cNvSpPr>
                <a:spLocks noChangeArrowheads="1"/>
              </p:cNvSpPr>
              <p:nvPr/>
            </p:nvSpPr>
            <p:spPr bwMode="auto">
              <a:xfrm>
                <a:off x="3399"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Rectangle 448"/>
              <p:cNvSpPr>
                <a:spLocks noChangeArrowheads="1"/>
              </p:cNvSpPr>
              <p:nvPr/>
            </p:nvSpPr>
            <p:spPr bwMode="auto">
              <a:xfrm>
                <a:off x="3360"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2" name="Rectangle 449"/>
              <p:cNvSpPr>
                <a:spLocks noChangeArrowheads="1"/>
              </p:cNvSpPr>
              <p:nvPr/>
            </p:nvSpPr>
            <p:spPr bwMode="auto">
              <a:xfrm>
                <a:off x="3321"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3" name="Rectangle 450"/>
              <p:cNvSpPr>
                <a:spLocks noChangeArrowheads="1"/>
              </p:cNvSpPr>
              <p:nvPr/>
            </p:nvSpPr>
            <p:spPr bwMode="auto">
              <a:xfrm>
                <a:off x="3283"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4" name="Rectangle 451"/>
              <p:cNvSpPr>
                <a:spLocks noChangeArrowheads="1"/>
              </p:cNvSpPr>
              <p:nvPr/>
            </p:nvSpPr>
            <p:spPr bwMode="auto">
              <a:xfrm>
                <a:off x="3244" y="2581"/>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Rectangle 452"/>
              <p:cNvSpPr>
                <a:spLocks noChangeArrowheads="1"/>
              </p:cNvSpPr>
              <p:nvPr/>
            </p:nvSpPr>
            <p:spPr bwMode="auto">
              <a:xfrm>
                <a:off x="3206" y="2581"/>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6" name="Rectangle 453"/>
              <p:cNvSpPr>
                <a:spLocks noChangeArrowheads="1"/>
              </p:cNvSpPr>
              <p:nvPr/>
            </p:nvSpPr>
            <p:spPr bwMode="auto">
              <a:xfrm>
                <a:off x="3185" y="2581"/>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Rectangle 454"/>
              <p:cNvSpPr>
                <a:spLocks noChangeArrowheads="1"/>
              </p:cNvSpPr>
              <p:nvPr/>
            </p:nvSpPr>
            <p:spPr bwMode="auto">
              <a:xfrm>
                <a:off x="5131"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8" name="Rectangle 455"/>
              <p:cNvSpPr>
                <a:spLocks noChangeArrowheads="1"/>
              </p:cNvSpPr>
              <p:nvPr/>
            </p:nvSpPr>
            <p:spPr bwMode="auto">
              <a:xfrm>
                <a:off x="509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9" name="Rectangle 456"/>
              <p:cNvSpPr>
                <a:spLocks noChangeArrowheads="1"/>
              </p:cNvSpPr>
              <p:nvPr/>
            </p:nvSpPr>
            <p:spPr bwMode="auto">
              <a:xfrm>
                <a:off x="505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0" name="Rectangle 457"/>
              <p:cNvSpPr>
                <a:spLocks noChangeArrowheads="1"/>
              </p:cNvSpPr>
              <p:nvPr/>
            </p:nvSpPr>
            <p:spPr bwMode="auto">
              <a:xfrm>
                <a:off x="501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1" name="Rectangle 458"/>
              <p:cNvSpPr>
                <a:spLocks noChangeArrowheads="1"/>
              </p:cNvSpPr>
              <p:nvPr/>
            </p:nvSpPr>
            <p:spPr bwMode="auto">
              <a:xfrm>
                <a:off x="4977"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2" name="Rectangle 459"/>
              <p:cNvSpPr>
                <a:spLocks noChangeArrowheads="1"/>
              </p:cNvSpPr>
              <p:nvPr/>
            </p:nvSpPr>
            <p:spPr bwMode="auto">
              <a:xfrm>
                <a:off x="493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3" name="Rectangle 460"/>
              <p:cNvSpPr>
                <a:spLocks noChangeArrowheads="1"/>
              </p:cNvSpPr>
              <p:nvPr/>
            </p:nvSpPr>
            <p:spPr bwMode="auto">
              <a:xfrm>
                <a:off x="4900"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4" name="Rectangle 461"/>
              <p:cNvSpPr>
                <a:spLocks noChangeArrowheads="1"/>
              </p:cNvSpPr>
              <p:nvPr/>
            </p:nvSpPr>
            <p:spPr bwMode="auto">
              <a:xfrm>
                <a:off x="486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5" name="Rectangle 462"/>
              <p:cNvSpPr>
                <a:spLocks noChangeArrowheads="1"/>
              </p:cNvSpPr>
              <p:nvPr/>
            </p:nvSpPr>
            <p:spPr bwMode="auto">
              <a:xfrm>
                <a:off x="4823"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6" name="Rectangle 463"/>
              <p:cNvSpPr>
                <a:spLocks noChangeArrowheads="1"/>
              </p:cNvSpPr>
              <p:nvPr/>
            </p:nvSpPr>
            <p:spPr bwMode="auto">
              <a:xfrm>
                <a:off x="478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7" name="Rectangle 464"/>
              <p:cNvSpPr>
                <a:spLocks noChangeArrowheads="1"/>
              </p:cNvSpPr>
              <p:nvPr/>
            </p:nvSpPr>
            <p:spPr bwMode="auto">
              <a:xfrm>
                <a:off x="474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8" name="Rectangle 465"/>
              <p:cNvSpPr>
                <a:spLocks noChangeArrowheads="1"/>
              </p:cNvSpPr>
              <p:nvPr/>
            </p:nvSpPr>
            <p:spPr bwMode="auto">
              <a:xfrm>
                <a:off x="470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9" name="Rectangle 466"/>
              <p:cNvSpPr>
                <a:spLocks noChangeArrowheads="1"/>
              </p:cNvSpPr>
              <p:nvPr/>
            </p:nvSpPr>
            <p:spPr bwMode="auto">
              <a:xfrm>
                <a:off x="4669"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0" name="Rectangle 467"/>
              <p:cNvSpPr>
                <a:spLocks noChangeArrowheads="1"/>
              </p:cNvSpPr>
              <p:nvPr/>
            </p:nvSpPr>
            <p:spPr bwMode="auto">
              <a:xfrm>
                <a:off x="463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1" name="Rectangle 468"/>
              <p:cNvSpPr>
                <a:spLocks noChangeArrowheads="1"/>
              </p:cNvSpPr>
              <p:nvPr/>
            </p:nvSpPr>
            <p:spPr bwMode="auto">
              <a:xfrm>
                <a:off x="459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2" name="Rectangle 469"/>
              <p:cNvSpPr>
                <a:spLocks noChangeArrowheads="1"/>
              </p:cNvSpPr>
              <p:nvPr/>
            </p:nvSpPr>
            <p:spPr bwMode="auto">
              <a:xfrm>
                <a:off x="455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3" name="Rectangle 470"/>
              <p:cNvSpPr>
                <a:spLocks noChangeArrowheads="1"/>
              </p:cNvSpPr>
              <p:nvPr/>
            </p:nvSpPr>
            <p:spPr bwMode="auto">
              <a:xfrm>
                <a:off x="4515"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4" name="Rectangle 471"/>
              <p:cNvSpPr>
                <a:spLocks noChangeArrowheads="1"/>
              </p:cNvSpPr>
              <p:nvPr/>
            </p:nvSpPr>
            <p:spPr bwMode="auto">
              <a:xfrm>
                <a:off x="447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5" name="Rectangle 472"/>
              <p:cNvSpPr>
                <a:spLocks noChangeArrowheads="1"/>
              </p:cNvSpPr>
              <p:nvPr/>
            </p:nvSpPr>
            <p:spPr bwMode="auto">
              <a:xfrm>
                <a:off x="443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6" name="Rectangle 473"/>
              <p:cNvSpPr>
                <a:spLocks noChangeArrowheads="1"/>
              </p:cNvSpPr>
              <p:nvPr/>
            </p:nvSpPr>
            <p:spPr bwMode="auto">
              <a:xfrm>
                <a:off x="440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Rectangle 474"/>
              <p:cNvSpPr>
                <a:spLocks noChangeArrowheads="1"/>
              </p:cNvSpPr>
              <p:nvPr/>
            </p:nvSpPr>
            <p:spPr bwMode="auto">
              <a:xfrm>
                <a:off x="436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8" name="Rectangle 475"/>
              <p:cNvSpPr>
                <a:spLocks noChangeArrowheads="1"/>
              </p:cNvSpPr>
              <p:nvPr/>
            </p:nvSpPr>
            <p:spPr bwMode="auto">
              <a:xfrm>
                <a:off x="432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9" name="Rectangle 476"/>
              <p:cNvSpPr>
                <a:spLocks noChangeArrowheads="1"/>
              </p:cNvSpPr>
              <p:nvPr/>
            </p:nvSpPr>
            <p:spPr bwMode="auto">
              <a:xfrm>
                <a:off x="428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0" name="Rectangle 477"/>
              <p:cNvSpPr>
                <a:spLocks noChangeArrowheads="1"/>
              </p:cNvSpPr>
              <p:nvPr/>
            </p:nvSpPr>
            <p:spPr bwMode="auto">
              <a:xfrm>
                <a:off x="424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Rectangle 478"/>
              <p:cNvSpPr>
                <a:spLocks noChangeArrowheads="1"/>
              </p:cNvSpPr>
              <p:nvPr/>
            </p:nvSpPr>
            <p:spPr bwMode="auto">
              <a:xfrm>
                <a:off x="420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2" name="Rectangle 479"/>
              <p:cNvSpPr>
                <a:spLocks noChangeArrowheads="1"/>
              </p:cNvSpPr>
              <p:nvPr/>
            </p:nvSpPr>
            <p:spPr bwMode="auto">
              <a:xfrm>
                <a:off x="416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Rectangle 480"/>
              <p:cNvSpPr>
                <a:spLocks noChangeArrowheads="1"/>
              </p:cNvSpPr>
              <p:nvPr/>
            </p:nvSpPr>
            <p:spPr bwMode="auto">
              <a:xfrm>
                <a:off x="413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4" name="Rectangle 481"/>
              <p:cNvSpPr>
                <a:spLocks noChangeArrowheads="1"/>
              </p:cNvSpPr>
              <p:nvPr/>
            </p:nvSpPr>
            <p:spPr bwMode="auto">
              <a:xfrm>
                <a:off x="409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Rectangle 482"/>
              <p:cNvSpPr>
                <a:spLocks noChangeArrowheads="1"/>
              </p:cNvSpPr>
              <p:nvPr/>
            </p:nvSpPr>
            <p:spPr bwMode="auto">
              <a:xfrm>
                <a:off x="405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6" name="Rectangle 483"/>
              <p:cNvSpPr>
                <a:spLocks noChangeArrowheads="1"/>
              </p:cNvSpPr>
              <p:nvPr/>
            </p:nvSpPr>
            <p:spPr bwMode="auto">
              <a:xfrm>
                <a:off x="401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7" name="Rectangle 484"/>
              <p:cNvSpPr>
                <a:spLocks noChangeArrowheads="1"/>
              </p:cNvSpPr>
              <p:nvPr/>
            </p:nvSpPr>
            <p:spPr bwMode="auto">
              <a:xfrm>
                <a:off x="397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8" name="Rectangle 485"/>
              <p:cNvSpPr>
                <a:spLocks noChangeArrowheads="1"/>
              </p:cNvSpPr>
              <p:nvPr/>
            </p:nvSpPr>
            <p:spPr bwMode="auto">
              <a:xfrm>
                <a:off x="393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Rectangle 486"/>
              <p:cNvSpPr>
                <a:spLocks noChangeArrowheads="1"/>
              </p:cNvSpPr>
              <p:nvPr/>
            </p:nvSpPr>
            <p:spPr bwMode="auto">
              <a:xfrm>
                <a:off x="389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0" name="Rectangle 487"/>
              <p:cNvSpPr>
                <a:spLocks noChangeArrowheads="1"/>
              </p:cNvSpPr>
              <p:nvPr/>
            </p:nvSpPr>
            <p:spPr bwMode="auto">
              <a:xfrm>
                <a:off x="3860"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Rectangle 488"/>
              <p:cNvSpPr>
                <a:spLocks noChangeArrowheads="1"/>
              </p:cNvSpPr>
              <p:nvPr/>
            </p:nvSpPr>
            <p:spPr bwMode="auto">
              <a:xfrm>
                <a:off x="3822"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2" name="Rectangle 489"/>
              <p:cNvSpPr>
                <a:spLocks noChangeArrowheads="1"/>
              </p:cNvSpPr>
              <p:nvPr/>
            </p:nvSpPr>
            <p:spPr bwMode="auto">
              <a:xfrm>
                <a:off x="378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3" name="Rectangle 490"/>
              <p:cNvSpPr>
                <a:spLocks noChangeArrowheads="1"/>
              </p:cNvSpPr>
              <p:nvPr/>
            </p:nvSpPr>
            <p:spPr bwMode="auto">
              <a:xfrm>
                <a:off x="3745"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4" name="Rectangle 491"/>
              <p:cNvSpPr>
                <a:spLocks noChangeArrowheads="1"/>
              </p:cNvSpPr>
              <p:nvPr/>
            </p:nvSpPr>
            <p:spPr bwMode="auto">
              <a:xfrm>
                <a:off x="3706"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Rectangle 492"/>
              <p:cNvSpPr>
                <a:spLocks noChangeArrowheads="1"/>
              </p:cNvSpPr>
              <p:nvPr/>
            </p:nvSpPr>
            <p:spPr bwMode="auto">
              <a:xfrm>
                <a:off x="3668"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6" name="Rectangle 493"/>
              <p:cNvSpPr>
                <a:spLocks noChangeArrowheads="1"/>
              </p:cNvSpPr>
              <p:nvPr/>
            </p:nvSpPr>
            <p:spPr bwMode="auto">
              <a:xfrm>
                <a:off x="363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Rectangle 494"/>
              <p:cNvSpPr>
                <a:spLocks noChangeArrowheads="1"/>
              </p:cNvSpPr>
              <p:nvPr/>
            </p:nvSpPr>
            <p:spPr bwMode="auto">
              <a:xfrm>
                <a:off x="3591"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8" name="Rectangle 495"/>
              <p:cNvSpPr>
                <a:spLocks noChangeArrowheads="1"/>
              </p:cNvSpPr>
              <p:nvPr/>
            </p:nvSpPr>
            <p:spPr bwMode="auto">
              <a:xfrm>
                <a:off x="355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Rectangle 496"/>
              <p:cNvSpPr>
                <a:spLocks noChangeArrowheads="1"/>
              </p:cNvSpPr>
              <p:nvPr/>
            </p:nvSpPr>
            <p:spPr bwMode="auto">
              <a:xfrm>
                <a:off x="3514"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0" name="Rectangle 497"/>
              <p:cNvSpPr>
                <a:spLocks noChangeArrowheads="1"/>
              </p:cNvSpPr>
              <p:nvPr/>
            </p:nvSpPr>
            <p:spPr bwMode="auto">
              <a:xfrm>
                <a:off x="3475"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1" name="Rectangle 498"/>
              <p:cNvSpPr>
                <a:spLocks noChangeArrowheads="1"/>
              </p:cNvSpPr>
              <p:nvPr/>
            </p:nvSpPr>
            <p:spPr bwMode="auto">
              <a:xfrm>
                <a:off x="3437"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2" name="Rectangle 499"/>
              <p:cNvSpPr>
                <a:spLocks noChangeArrowheads="1"/>
              </p:cNvSpPr>
              <p:nvPr/>
            </p:nvSpPr>
            <p:spPr bwMode="auto">
              <a:xfrm>
                <a:off x="3399"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3" name="Rectangle 500"/>
              <p:cNvSpPr>
                <a:spLocks noChangeArrowheads="1"/>
              </p:cNvSpPr>
              <p:nvPr/>
            </p:nvSpPr>
            <p:spPr bwMode="auto">
              <a:xfrm>
                <a:off x="3360"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4" name="Rectangle 501"/>
              <p:cNvSpPr>
                <a:spLocks noChangeArrowheads="1"/>
              </p:cNvSpPr>
              <p:nvPr/>
            </p:nvSpPr>
            <p:spPr bwMode="auto">
              <a:xfrm>
                <a:off x="3321"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5" name="Rectangle 502"/>
              <p:cNvSpPr>
                <a:spLocks noChangeArrowheads="1"/>
              </p:cNvSpPr>
              <p:nvPr/>
            </p:nvSpPr>
            <p:spPr bwMode="auto">
              <a:xfrm>
                <a:off x="3283"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Rectangle 503"/>
              <p:cNvSpPr>
                <a:spLocks noChangeArrowheads="1"/>
              </p:cNvSpPr>
              <p:nvPr/>
            </p:nvSpPr>
            <p:spPr bwMode="auto">
              <a:xfrm>
                <a:off x="3244" y="2399"/>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Rectangle 504"/>
              <p:cNvSpPr>
                <a:spLocks noChangeArrowheads="1"/>
              </p:cNvSpPr>
              <p:nvPr/>
            </p:nvSpPr>
            <p:spPr bwMode="auto">
              <a:xfrm>
                <a:off x="3206" y="2399"/>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8" name="Rectangle 505"/>
              <p:cNvSpPr>
                <a:spLocks noChangeArrowheads="1"/>
              </p:cNvSpPr>
              <p:nvPr/>
            </p:nvSpPr>
            <p:spPr bwMode="auto">
              <a:xfrm>
                <a:off x="3185" y="2399"/>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Rectangle 506"/>
              <p:cNvSpPr>
                <a:spLocks noChangeArrowheads="1"/>
              </p:cNvSpPr>
              <p:nvPr/>
            </p:nvSpPr>
            <p:spPr bwMode="auto">
              <a:xfrm>
                <a:off x="5131"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Rectangle 507"/>
              <p:cNvSpPr>
                <a:spLocks noChangeArrowheads="1"/>
              </p:cNvSpPr>
              <p:nvPr/>
            </p:nvSpPr>
            <p:spPr bwMode="auto">
              <a:xfrm>
                <a:off x="509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Rectangle 508"/>
              <p:cNvSpPr>
                <a:spLocks noChangeArrowheads="1"/>
              </p:cNvSpPr>
              <p:nvPr/>
            </p:nvSpPr>
            <p:spPr bwMode="auto">
              <a:xfrm>
                <a:off x="505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Rectangle 509"/>
              <p:cNvSpPr>
                <a:spLocks noChangeArrowheads="1"/>
              </p:cNvSpPr>
              <p:nvPr/>
            </p:nvSpPr>
            <p:spPr bwMode="auto">
              <a:xfrm>
                <a:off x="501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Rectangle 510"/>
              <p:cNvSpPr>
                <a:spLocks noChangeArrowheads="1"/>
              </p:cNvSpPr>
              <p:nvPr/>
            </p:nvSpPr>
            <p:spPr bwMode="auto">
              <a:xfrm>
                <a:off x="4977"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Rectangle 511"/>
              <p:cNvSpPr>
                <a:spLocks noChangeArrowheads="1"/>
              </p:cNvSpPr>
              <p:nvPr/>
            </p:nvSpPr>
            <p:spPr bwMode="auto">
              <a:xfrm>
                <a:off x="493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Rectangle 512"/>
              <p:cNvSpPr>
                <a:spLocks noChangeArrowheads="1"/>
              </p:cNvSpPr>
              <p:nvPr/>
            </p:nvSpPr>
            <p:spPr bwMode="auto">
              <a:xfrm>
                <a:off x="4900"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Rectangle 513"/>
              <p:cNvSpPr>
                <a:spLocks noChangeArrowheads="1"/>
              </p:cNvSpPr>
              <p:nvPr/>
            </p:nvSpPr>
            <p:spPr bwMode="auto">
              <a:xfrm>
                <a:off x="486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Rectangle 514"/>
              <p:cNvSpPr>
                <a:spLocks noChangeArrowheads="1"/>
              </p:cNvSpPr>
              <p:nvPr/>
            </p:nvSpPr>
            <p:spPr bwMode="auto">
              <a:xfrm>
                <a:off x="4823"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Rectangle 515"/>
              <p:cNvSpPr>
                <a:spLocks noChangeArrowheads="1"/>
              </p:cNvSpPr>
              <p:nvPr/>
            </p:nvSpPr>
            <p:spPr bwMode="auto">
              <a:xfrm>
                <a:off x="478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Rectangle 516"/>
              <p:cNvSpPr>
                <a:spLocks noChangeArrowheads="1"/>
              </p:cNvSpPr>
              <p:nvPr/>
            </p:nvSpPr>
            <p:spPr bwMode="auto">
              <a:xfrm>
                <a:off x="474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Rectangle 517"/>
              <p:cNvSpPr>
                <a:spLocks noChangeArrowheads="1"/>
              </p:cNvSpPr>
              <p:nvPr/>
            </p:nvSpPr>
            <p:spPr bwMode="auto">
              <a:xfrm>
                <a:off x="470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Rectangle 518"/>
              <p:cNvSpPr>
                <a:spLocks noChangeArrowheads="1"/>
              </p:cNvSpPr>
              <p:nvPr/>
            </p:nvSpPr>
            <p:spPr bwMode="auto">
              <a:xfrm>
                <a:off x="4669"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Rectangle 519"/>
              <p:cNvSpPr>
                <a:spLocks noChangeArrowheads="1"/>
              </p:cNvSpPr>
              <p:nvPr/>
            </p:nvSpPr>
            <p:spPr bwMode="auto">
              <a:xfrm>
                <a:off x="463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Rectangle 520"/>
              <p:cNvSpPr>
                <a:spLocks noChangeArrowheads="1"/>
              </p:cNvSpPr>
              <p:nvPr/>
            </p:nvSpPr>
            <p:spPr bwMode="auto">
              <a:xfrm>
                <a:off x="459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Rectangle 521"/>
              <p:cNvSpPr>
                <a:spLocks noChangeArrowheads="1"/>
              </p:cNvSpPr>
              <p:nvPr/>
            </p:nvSpPr>
            <p:spPr bwMode="auto">
              <a:xfrm>
                <a:off x="455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Rectangle 522"/>
              <p:cNvSpPr>
                <a:spLocks noChangeArrowheads="1"/>
              </p:cNvSpPr>
              <p:nvPr/>
            </p:nvSpPr>
            <p:spPr bwMode="auto">
              <a:xfrm>
                <a:off x="4515"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Rectangle 523"/>
              <p:cNvSpPr>
                <a:spLocks noChangeArrowheads="1"/>
              </p:cNvSpPr>
              <p:nvPr/>
            </p:nvSpPr>
            <p:spPr bwMode="auto">
              <a:xfrm>
                <a:off x="447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Rectangle 524"/>
              <p:cNvSpPr>
                <a:spLocks noChangeArrowheads="1"/>
              </p:cNvSpPr>
              <p:nvPr/>
            </p:nvSpPr>
            <p:spPr bwMode="auto">
              <a:xfrm>
                <a:off x="443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Rectangle 525"/>
              <p:cNvSpPr>
                <a:spLocks noChangeArrowheads="1"/>
              </p:cNvSpPr>
              <p:nvPr/>
            </p:nvSpPr>
            <p:spPr bwMode="auto">
              <a:xfrm>
                <a:off x="440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Rectangle 526"/>
              <p:cNvSpPr>
                <a:spLocks noChangeArrowheads="1"/>
              </p:cNvSpPr>
              <p:nvPr/>
            </p:nvSpPr>
            <p:spPr bwMode="auto">
              <a:xfrm>
                <a:off x="436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Rectangle 527"/>
              <p:cNvSpPr>
                <a:spLocks noChangeArrowheads="1"/>
              </p:cNvSpPr>
              <p:nvPr/>
            </p:nvSpPr>
            <p:spPr bwMode="auto">
              <a:xfrm>
                <a:off x="432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Rectangle 528"/>
              <p:cNvSpPr>
                <a:spLocks noChangeArrowheads="1"/>
              </p:cNvSpPr>
              <p:nvPr/>
            </p:nvSpPr>
            <p:spPr bwMode="auto">
              <a:xfrm>
                <a:off x="428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Rectangle 529"/>
              <p:cNvSpPr>
                <a:spLocks noChangeArrowheads="1"/>
              </p:cNvSpPr>
              <p:nvPr/>
            </p:nvSpPr>
            <p:spPr bwMode="auto">
              <a:xfrm>
                <a:off x="424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Rectangle 530"/>
              <p:cNvSpPr>
                <a:spLocks noChangeArrowheads="1"/>
              </p:cNvSpPr>
              <p:nvPr/>
            </p:nvSpPr>
            <p:spPr bwMode="auto">
              <a:xfrm>
                <a:off x="420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Rectangle 531"/>
              <p:cNvSpPr>
                <a:spLocks noChangeArrowheads="1"/>
              </p:cNvSpPr>
              <p:nvPr/>
            </p:nvSpPr>
            <p:spPr bwMode="auto">
              <a:xfrm>
                <a:off x="416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Rectangle 532"/>
              <p:cNvSpPr>
                <a:spLocks noChangeArrowheads="1"/>
              </p:cNvSpPr>
              <p:nvPr/>
            </p:nvSpPr>
            <p:spPr bwMode="auto">
              <a:xfrm>
                <a:off x="413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Rectangle 533"/>
              <p:cNvSpPr>
                <a:spLocks noChangeArrowheads="1"/>
              </p:cNvSpPr>
              <p:nvPr/>
            </p:nvSpPr>
            <p:spPr bwMode="auto">
              <a:xfrm>
                <a:off x="409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Rectangle 534"/>
              <p:cNvSpPr>
                <a:spLocks noChangeArrowheads="1"/>
              </p:cNvSpPr>
              <p:nvPr/>
            </p:nvSpPr>
            <p:spPr bwMode="auto">
              <a:xfrm>
                <a:off x="405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Rectangle 535"/>
              <p:cNvSpPr>
                <a:spLocks noChangeArrowheads="1"/>
              </p:cNvSpPr>
              <p:nvPr/>
            </p:nvSpPr>
            <p:spPr bwMode="auto">
              <a:xfrm>
                <a:off x="401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Rectangle 536"/>
              <p:cNvSpPr>
                <a:spLocks noChangeArrowheads="1"/>
              </p:cNvSpPr>
              <p:nvPr/>
            </p:nvSpPr>
            <p:spPr bwMode="auto">
              <a:xfrm>
                <a:off x="397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Rectangle 537"/>
              <p:cNvSpPr>
                <a:spLocks noChangeArrowheads="1"/>
              </p:cNvSpPr>
              <p:nvPr/>
            </p:nvSpPr>
            <p:spPr bwMode="auto">
              <a:xfrm>
                <a:off x="393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Rectangle 538"/>
              <p:cNvSpPr>
                <a:spLocks noChangeArrowheads="1"/>
              </p:cNvSpPr>
              <p:nvPr/>
            </p:nvSpPr>
            <p:spPr bwMode="auto">
              <a:xfrm>
                <a:off x="389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2" name="Rectangle 539"/>
              <p:cNvSpPr>
                <a:spLocks noChangeArrowheads="1"/>
              </p:cNvSpPr>
              <p:nvPr/>
            </p:nvSpPr>
            <p:spPr bwMode="auto">
              <a:xfrm>
                <a:off x="3860"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Rectangle 540"/>
              <p:cNvSpPr>
                <a:spLocks noChangeArrowheads="1"/>
              </p:cNvSpPr>
              <p:nvPr/>
            </p:nvSpPr>
            <p:spPr bwMode="auto">
              <a:xfrm>
                <a:off x="3822"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Rectangle 541"/>
              <p:cNvSpPr>
                <a:spLocks noChangeArrowheads="1"/>
              </p:cNvSpPr>
              <p:nvPr/>
            </p:nvSpPr>
            <p:spPr bwMode="auto">
              <a:xfrm>
                <a:off x="378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Rectangle 542"/>
              <p:cNvSpPr>
                <a:spLocks noChangeArrowheads="1"/>
              </p:cNvSpPr>
              <p:nvPr/>
            </p:nvSpPr>
            <p:spPr bwMode="auto">
              <a:xfrm>
                <a:off x="3745"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6" name="Rectangle 543"/>
              <p:cNvSpPr>
                <a:spLocks noChangeArrowheads="1"/>
              </p:cNvSpPr>
              <p:nvPr/>
            </p:nvSpPr>
            <p:spPr bwMode="auto">
              <a:xfrm>
                <a:off x="3706"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Rectangle 544"/>
              <p:cNvSpPr>
                <a:spLocks noChangeArrowheads="1"/>
              </p:cNvSpPr>
              <p:nvPr/>
            </p:nvSpPr>
            <p:spPr bwMode="auto">
              <a:xfrm>
                <a:off x="3668"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8" name="Rectangle 545"/>
              <p:cNvSpPr>
                <a:spLocks noChangeArrowheads="1"/>
              </p:cNvSpPr>
              <p:nvPr/>
            </p:nvSpPr>
            <p:spPr bwMode="auto">
              <a:xfrm>
                <a:off x="363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Rectangle 546"/>
              <p:cNvSpPr>
                <a:spLocks noChangeArrowheads="1"/>
              </p:cNvSpPr>
              <p:nvPr/>
            </p:nvSpPr>
            <p:spPr bwMode="auto">
              <a:xfrm>
                <a:off x="3591"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Rectangle 547"/>
              <p:cNvSpPr>
                <a:spLocks noChangeArrowheads="1"/>
              </p:cNvSpPr>
              <p:nvPr/>
            </p:nvSpPr>
            <p:spPr bwMode="auto">
              <a:xfrm>
                <a:off x="355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Rectangle 548"/>
              <p:cNvSpPr>
                <a:spLocks noChangeArrowheads="1"/>
              </p:cNvSpPr>
              <p:nvPr/>
            </p:nvSpPr>
            <p:spPr bwMode="auto">
              <a:xfrm>
                <a:off x="3514"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Rectangle 549"/>
              <p:cNvSpPr>
                <a:spLocks noChangeArrowheads="1"/>
              </p:cNvSpPr>
              <p:nvPr/>
            </p:nvSpPr>
            <p:spPr bwMode="auto">
              <a:xfrm>
                <a:off x="3475"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Rectangle 550"/>
              <p:cNvSpPr>
                <a:spLocks noChangeArrowheads="1"/>
              </p:cNvSpPr>
              <p:nvPr/>
            </p:nvSpPr>
            <p:spPr bwMode="auto">
              <a:xfrm>
                <a:off x="3437"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4" name="Rectangle 551"/>
              <p:cNvSpPr>
                <a:spLocks noChangeArrowheads="1"/>
              </p:cNvSpPr>
              <p:nvPr/>
            </p:nvSpPr>
            <p:spPr bwMode="auto">
              <a:xfrm>
                <a:off x="3399"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Rectangle 552"/>
              <p:cNvSpPr>
                <a:spLocks noChangeArrowheads="1"/>
              </p:cNvSpPr>
              <p:nvPr/>
            </p:nvSpPr>
            <p:spPr bwMode="auto">
              <a:xfrm>
                <a:off x="3360"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Rectangle 553"/>
              <p:cNvSpPr>
                <a:spLocks noChangeArrowheads="1"/>
              </p:cNvSpPr>
              <p:nvPr/>
            </p:nvSpPr>
            <p:spPr bwMode="auto">
              <a:xfrm>
                <a:off x="3321"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Rectangle 554"/>
              <p:cNvSpPr>
                <a:spLocks noChangeArrowheads="1"/>
              </p:cNvSpPr>
              <p:nvPr/>
            </p:nvSpPr>
            <p:spPr bwMode="auto">
              <a:xfrm>
                <a:off x="3283"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8" name="Rectangle 555"/>
              <p:cNvSpPr>
                <a:spLocks noChangeArrowheads="1"/>
              </p:cNvSpPr>
              <p:nvPr/>
            </p:nvSpPr>
            <p:spPr bwMode="auto">
              <a:xfrm>
                <a:off x="3244" y="2218"/>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Rectangle 556"/>
              <p:cNvSpPr>
                <a:spLocks noChangeArrowheads="1"/>
              </p:cNvSpPr>
              <p:nvPr/>
            </p:nvSpPr>
            <p:spPr bwMode="auto">
              <a:xfrm>
                <a:off x="3206" y="2218"/>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Rectangle 557"/>
              <p:cNvSpPr>
                <a:spLocks noChangeArrowheads="1"/>
              </p:cNvSpPr>
              <p:nvPr/>
            </p:nvSpPr>
            <p:spPr bwMode="auto">
              <a:xfrm>
                <a:off x="3185" y="2218"/>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Rectangle 558"/>
              <p:cNvSpPr>
                <a:spLocks noChangeArrowheads="1"/>
              </p:cNvSpPr>
              <p:nvPr/>
            </p:nvSpPr>
            <p:spPr bwMode="auto">
              <a:xfrm>
                <a:off x="5131"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Rectangle 559"/>
              <p:cNvSpPr>
                <a:spLocks noChangeArrowheads="1"/>
              </p:cNvSpPr>
              <p:nvPr/>
            </p:nvSpPr>
            <p:spPr bwMode="auto">
              <a:xfrm>
                <a:off x="509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Rectangle 560"/>
              <p:cNvSpPr>
                <a:spLocks noChangeArrowheads="1"/>
              </p:cNvSpPr>
              <p:nvPr/>
            </p:nvSpPr>
            <p:spPr bwMode="auto">
              <a:xfrm>
                <a:off x="505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Rectangle 561"/>
              <p:cNvSpPr>
                <a:spLocks noChangeArrowheads="1"/>
              </p:cNvSpPr>
              <p:nvPr/>
            </p:nvSpPr>
            <p:spPr bwMode="auto">
              <a:xfrm>
                <a:off x="501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Rectangle 562"/>
              <p:cNvSpPr>
                <a:spLocks noChangeArrowheads="1"/>
              </p:cNvSpPr>
              <p:nvPr/>
            </p:nvSpPr>
            <p:spPr bwMode="auto">
              <a:xfrm>
                <a:off x="4977"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Rectangle 563"/>
              <p:cNvSpPr>
                <a:spLocks noChangeArrowheads="1"/>
              </p:cNvSpPr>
              <p:nvPr/>
            </p:nvSpPr>
            <p:spPr bwMode="auto">
              <a:xfrm>
                <a:off x="493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Rectangle 564"/>
              <p:cNvSpPr>
                <a:spLocks noChangeArrowheads="1"/>
              </p:cNvSpPr>
              <p:nvPr/>
            </p:nvSpPr>
            <p:spPr bwMode="auto">
              <a:xfrm>
                <a:off x="4900"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Rectangle 565"/>
              <p:cNvSpPr>
                <a:spLocks noChangeArrowheads="1"/>
              </p:cNvSpPr>
              <p:nvPr/>
            </p:nvSpPr>
            <p:spPr bwMode="auto">
              <a:xfrm>
                <a:off x="486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Rectangle 566"/>
              <p:cNvSpPr>
                <a:spLocks noChangeArrowheads="1"/>
              </p:cNvSpPr>
              <p:nvPr/>
            </p:nvSpPr>
            <p:spPr bwMode="auto">
              <a:xfrm>
                <a:off x="4823"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Rectangle 567"/>
              <p:cNvSpPr>
                <a:spLocks noChangeArrowheads="1"/>
              </p:cNvSpPr>
              <p:nvPr/>
            </p:nvSpPr>
            <p:spPr bwMode="auto">
              <a:xfrm>
                <a:off x="478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Rectangle 568"/>
              <p:cNvSpPr>
                <a:spLocks noChangeArrowheads="1"/>
              </p:cNvSpPr>
              <p:nvPr/>
            </p:nvSpPr>
            <p:spPr bwMode="auto">
              <a:xfrm>
                <a:off x="474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Rectangle 569"/>
              <p:cNvSpPr>
                <a:spLocks noChangeArrowheads="1"/>
              </p:cNvSpPr>
              <p:nvPr/>
            </p:nvSpPr>
            <p:spPr bwMode="auto">
              <a:xfrm>
                <a:off x="470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Rectangle 570"/>
              <p:cNvSpPr>
                <a:spLocks noChangeArrowheads="1"/>
              </p:cNvSpPr>
              <p:nvPr/>
            </p:nvSpPr>
            <p:spPr bwMode="auto">
              <a:xfrm>
                <a:off x="4669"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4" name="Rectangle 571"/>
              <p:cNvSpPr>
                <a:spLocks noChangeArrowheads="1"/>
              </p:cNvSpPr>
              <p:nvPr/>
            </p:nvSpPr>
            <p:spPr bwMode="auto">
              <a:xfrm>
                <a:off x="463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Rectangle 572"/>
              <p:cNvSpPr>
                <a:spLocks noChangeArrowheads="1"/>
              </p:cNvSpPr>
              <p:nvPr/>
            </p:nvSpPr>
            <p:spPr bwMode="auto">
              <a:xfrm>
                <a:off x="459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6" name="Rectangle 573"/>
              <p:cNvSpPr>
                <a:spLocks noChangeArrowheads="1"/>
              </p:cNvSpPr>
              <p:nvPr/>
            </p:nvSpPr>
            <p:spPr bwMode="auto">
              <a:xfrm>
                <a:off x="455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Rectangle 574"/>
              <p:cNvSpPr>
                <a:spLocks noChangeArrowheads="1"/>
              </p:cNvSpPr>
              <p:nvPr/>
            </p:nvSpPr>
            <p:spPr bwMode="auto">
              <a:xfrm>
                <a:off x="4515"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Rectangle 575"/>
              <p:cNvSpPr>
                <a:spLocks noChangeArrowheads="1"/>
              </p:cNvSpPr>
              <p:nvPr/>
            </p:nvSpPr>
            <p:spPr bwMode="auto">
              <a:xfrm>
                <a:off x="447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Rectangle 576"/>
              <p:cNvSpPr>
                <a:spLocks noChangeArrowheads="1"/>
              </p:cNvSpPr>
              <p:nvPr/>
            </p:nvSpPr>
            <p:spPr bwMode="auto">
              <a:xfrm>
                <a:off x="443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Rectangle 577"/>
              <p:cNvSpPr>
                <a:spLocks noChangeArrowheads="1"/>
              </p:cNvSpPr>
              <p:nvPr/>
            </p:nvSpPr>
            <p:spPr bwMode="auto">
              <a:xfrm>
                <a:off x="440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Rectangle 578"/>
              <p:cNvSpPr>
                <a:spLocks noChangeArrowheads="1"/>
              </p:cNvSpPr>
              <p:nvPr/>
            </p:nvSpPr>
            <p:spPr bwMode="auto">
              <a:xfrm>
                <a:off x="436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2" name="Rectangle 579"/>
              <p:cNvSpPr>
                <a:spLocks noChangeArrowheads="1"/>
              </p:cNvSpPr>
              <p:nvPr/>
            </p:nvSpPr>
            <p:spPr bwMode="auto">
              <a:xfrm>
                <a:off x="432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Rectangle 580"/>
              <p:cNvSpPr>
                <a:spLocks noChangeArrowheads="1"/>
              </p:cNvSpPr>
              <p:nvPr/>
            </p:nvSpPr>
            <p:spPr bwMode="auto">
              <a:xfrm>
                <a:off x="428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Rectangle 581"/>
              <p:cNvSpPr>
                <a:spLocks noChangeArrowheads="1"/>
              </p:cNvSpPr>
              <p:nvPr/>
            </p:nvSpPr>
            <p:spPr bwMode="auto">
              <a:xfrm>
                <a:off x="424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Rectangle 582"/>
              <p:cNvSpPr>
                <a:spLocks noChangeArrowheads="1"/>
              </p:cNvSpPr>
              <p:nvPr/>
            </p:nvSpPr>
            <p:spPr bwMode="auto">
              <a:xfrm>
                <a:off x="420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6" name="Rectangle 583"/>
              <p:cNvSpPr>
                <a:spLocks noChangeArrowheads="1"/>
              </p:cNvSpPr>
              <p:nvPr/>
            </p:nvSpPr>
            <p:spPr bwMode="auto">
              <a:xfrm>
                <a:off x="416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7" name="Rectangle 584"/>
              <p:cNvSpPr>
                <a:spLocks noChangeArrowheads="1"/>
              </p:cNvSpPr>
              <p:nvPr/>
            </p:nvSpPr>
            <p:spPr bwMode="auto">
              <a:xfrm>
                <a:off x="413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8" name="Rectangle 585"/>
              <p:cNvSpPr>
                <a:spLocks noChangeArrowheads="1"/>
              </p:cNvSpPr>
              <p:nvPr/>
            </p:nvSpPr>
            <p:spPr bwMode="auto">
              <a:xfrm>
                <a:off x="409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9" name="Rectangle 586"/>
              <p:cNvSpPr>
                <a:spLocks noChangeArrowheads="1"/>
              </p:cNvSpPr>
              <p:nvPr/>
            </p:nvSpPr>
            <p:spPr bwMode="auto">
              <a:xfrm>
                <a:off x="405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0" name="Rectangle 587"/>
              <p:cNvSpPr>
                <a:spLocks noChangeArrowheads="1"/>
              </p:cNvSpPr>
              <p:nvPr/>
            </p:nvSpPr>
            <p:spPr bwMode="auto">
              <a:xfrm>
                <a:off x="401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1" name="Rectangle 588"/>
              <p:cNvSpPr>
                <a:spLocks noChangeArrowheads="1"/>
              </p:cNvSpPr>
              <p:nvPr/>
            </p:nvSpPr>
            <p:spPr bwMode="auto">
              <a:xfrm>
                <a:off x="397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2" name="Rectangle 589"/>
              <p:cNvSpPr>
                <a:spLocks noChangeArrowheads="1"/>
              </p:cNvSpPr>
              <p:nvPr/>
            </p:nvSpPr>
            <p:spPr bwMode="auto">
              <a:xfrm>
                <a:off x="393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Rectangle 590"/>
              <p:cNvSpPr>
                <a:spLocks noChangeArrowheads="1"/>
              </p:cNvSpPr>
              <p:nvPr/>
            </p:nvSpPr>
            <p:spPr bwMode="auto">
              <a:xfrm>
                <a:off x="389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4" name="Rectangle 591"/>
              <p:cNvSpPr>
                <a:spLocks noChangeArrowheads="1"/>
              </p:cNvSpPr>
              <p:nvPr/>
            </p:nvSpPr>
            <p:spPr bwMode="auto">
              <a:xfrm>
                <a:off x="3860"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Rectangle 592"/>
              <p:cNvSpPr>
                <a:spLocks noChangeArrowheads="1"/>
              </p:cNvSpPr>
              <p:nvPr/>
            </p:nvSpPr>
            <p:spPr bwMode="auto">
              <a:xfrm>
                <a:off x="3822"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6" name="Rectangle 593"/>
              <p:cNvSpPr>
                <a:spLocks noChangeArrowheads="1"/>
              </p:cNvSpPr>
              <p:nvPr/>
            </p:nvSpPr>
            <p:spPr bwMode="auto">
              <a:xfrm>
                <a:off x="378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Rectangle 594"/>
              <p:cNvSpPr>
                <a:spLocks noChangeArrowheads="1"/>
              </p:cNvSpPr>
              <p:nvPr/>
            </p:nvSpPr>
            <p:spPr bwMode="auto">
              <a:xfrm>
                <a:off x="3745"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8" name="Rectangle 595"/>
              <p:cNvSpPr>
                <a:spLocks noChangeArrowheads="1"/>
              </p:cNvSpPr>
              <p:nvPr/>
            </p:nvSpPr>
            <p:spPr bwMode="auto">
              <a:xfrm>
                <a:off x="3706"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Rectangle 596"/>
              <p:cNvSpPr>
                <a:spLocks noChangeArrowheads="1"/>
              </p:cNvSpPr>
              <p:nvPr/>
            </p:nvSpPr>
            <p:spPr bwMode="auto">
              <a:xfrm>
                <a:off x="3668"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0" name="Rectangle 597"/>
              <p:cNvSpPr>
                <a:spLocks noChangeArrowheads="1"/>
              </p:cNvSpPr>
              <p:nvPr/>
            </p:nvSpPr>
            <p:spPr bwMode="auto">
              <a:xfrm>
                <a:off x="363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Rectangle 598"/>
              <p:cNvSpPr>
                <a:spLocks noChangeArrowheads="1"/>
              </p:cNvSpPr>
              <p:nvPr/>
            </p:nvSpPr>
            <p:spPr bwMode="auto">
              <a:xfrm>
                <a:off x="3591"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2" name="Rectangle 599"/>
              <p:cNvSpPr>
                <a:spLocks noChangeArrowheads="1"/>
              </p:cNvSpPr>
              <p:nvPr/>
            </p:nvSpPr>
            <p:spPr bwMode="auto">
              <a:xfrm>
                <a:off x="355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Rectangle 600"/>
              <p:cNvSpPr>
                <a:spLocks noChangeArrowheads="1"/>
              </p:cNvSpPr>
              <p:nvPr/>
            </p:nvSpPr>
            <p:spPr bwMode="auto">
              <a:xfrm>
                <a:off x="3514"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4" name="Rectangle 601"/>
              <p:cNvSpPr>
                <a:spLocks noChangeArrowheads="1"/>
              </p:cNvSpPr>
              <p:nvPr/>
            </p:nvSpPr>
            <p:spPr bwMode="auto">
              <a:xfrm>
                <a:off x="3475"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Rectangle 602"/>
              <p:cNvSpPr>
                <a:spLocks noChangeArrowheads="1"/>
              </p:cNvSpPr>
              <p:nvPr/>
            </p:nvSpPr>
            <p:spPr bwMode="auto">
              <a:xfrm>
                <a:off x="3437"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Rectangle 603"/>
              <p:cNvSpPr>
                <a:spLocks noChangeArrowheads="1"/>
              </p:cNvSpPr>
              <p:nvPr/>
            </p:nvSpPr>
            <p:spPr bwMode="auto">
              <a:xfrm>
                <a:off x="3399"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Rectangle 604"/>
              <p:cNvSpPr>
                <a:spLocks noChangeArrowheads="1"/>
              </p:cNvSpPr>
              <p:nvPr/>
            </p:nvSpPr>
            <p:spPr bwMode="auto">
              <a:xfrm>
                <a:off x="3360"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8" name="Rectangle 605"/>
              <p:cNvSpPr>
                <a:spLocks noChangeArrowheads="1"/>
              </p:cNvSpPr>
              <p:nvPr/>
            </p:nvSpPr>
            <p:spPr bwMode="auto">
              <a:xfrm>
                <a:off x="3321"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Rectangle 606"/>
              <p:cNvSpPr>
                <a:spLocks noChangeArrowheads="1"/>
              </p:cNvSpPr>
              <p:nvPr/>
            </p:nvSpPr>
            <p:spPr bwMode="auto">
              <a:xfrm>
                <a:off x="3283"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808"/>
            <p:cNvGrpSpPr>
              <a:grpSpLocks/>
            </p:cNvGrpSpPr>
            <p:nvPr/>
          </p:nvGrpSpPr>
          <p:grpSpPr bwMode="auto">
            <a:xfrm>
              <a:off x="5056188" y="2473325"/>
              <a:ext cx="3121025" cy="2203450"/>
              <a:chOff x="3185" y="1558"/>
              <a:chExt cx="1966" cy="1388"/>
            </a:xfrm>
          </p:grpSpPr>
          <p:sp>
            <p:nvSpPr>
              <p:cNvPr id="3800" name="Rectangle 608"/>
              <p:cNvSpPr>
                <a:spLocks noChangeArrowheads="1"/>
              </p:cNvSpPr>
              <p:nvPr/>
            </p:nvSpPr>
            <p:spPr bwMode="auto">
              <a:xfrm>
                <a:off x="3244" y="2036"/>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Rectangle 609"/>
              <p:cNvSpPr>
                <a:spLocks noChangeArrowheads="1"/>
              </p:cNvSpPr>
              <p:nvPr/>
            </p:nvSpPr>
            <p:spPr bwMode="auto">
              <a:xfrm>
                <a:off x="3206" y="2036"/>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2" name="Rectangle 610"/>
              <p:cNvSpPr>
                <a:spLocks noChangeArrowheads="1"/>
              </p:cNvSpPr>
              <p:nvPr/>
            </p:nvSpPr>
            <p:spPr bwMode="auto">
              <a:xfrm>
                <a:off x="3185" y="2036"/>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3" name="Rectangle 611"/>
              <p:cNvSpPr>
                <a:spLocks noChangeArrowheads="1"/>
              </p:cNvSpPr>
              <p:nvPr/>
            </p:nvSpPr>
            <p:spPr bwMode="auto">
              <a:xfrm>
                <a:off x="5131"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4" name="Rectangle 612"/>
              <p:cNvSpPr>
                <a:spLocks noChangeArrowheads="1"/>
              </p:cNvSpPr>
              <p:nvPr/>
            </p:nvSpPr>
            <p:spPr bwMode="auto">
              <a:xfrm>
                <a:off x="509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5" name="Rectangle 613"/>
              <p:cNvSpPr>
                <a:spLocks noChangeArrowheads="1"/>
              </p:cNvSpPr>
              <p:nvPr/>
            </p:nvSpPr>
            <p:spPr bwMode="auto">
              <a:xfrm>
                <a:off x="505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6" name="Rectangle 614"/>
              <p:cNvSpPr>
                <a:spLocks noChangeArrowheads="1"/>
              </p:cNvSpPr>
              <p:nvPr/>
            </p:nvSpPr>
            <p:spPr bwMode="auto">
              <a:xfrm>
                <a:off x="501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Rectangle 615"/>
              <p:cNvSpPr>
                <a:spLocks noChangeArrowheads="1"/>
              </p:cNvSpPr>
              <p:nvPr/>
            </p:nvSpPr>
            <p:spPr bwMode="auto">
              <a:xfrm>
                <a:off x="4977"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8" name="Rectangle 616"/>
              <p:cNvSpPr>
                <a:spLocks noChangeArrowheads="1"/>
              </p:cNvSpPr>
              <p:nvPr/>
            </p:nvSpPr>
            <p:spPr bwMode="auto">
              <a:xfrm>
                <a:off x="493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Rectangle 617"/>
              <p:cNvSpPr>
                <a:spLocks noChangeArrowheads="1"/>
              </p:cNvSpPr>
              <p:nvPr/>
            </p:nvSpPr>
            <p:spPr bwMode="auto">
              <a:xfrm>
                <a:off x="4900"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0" name="Rectangle 618"/>
              <p:cNvSpPr>
                <a:spLocks noChangeArrowheads="1"/>
              </p:cNvSpPr>
              <p:nvPr/>
            </p:nvSpPr>
            <p:spPr bwMode="auto">
              <a:xfrm>
                <a:off x="486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Rectangle 619"/>
              <p:cNvSpPr>
                <a:spLocks noChangeArrowheads="1"/>
              </p:cNvSpPr>
              <p:nvPr/>
            </p:nvSpPr>
            <p:spPr bwMode="auto">
              <a:xfrm>
                <a:off x="4823"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2" name="Rectangle 620"/>
              <p:cNvSpPr>
                <a:spLocks noChangeArrowheads="1"/>
              </p:cNvSpPr>
              <p:nvPr/>
            </p:nvSpPr>
            <p:spPr bwMode="auto">
              <a:xfrm>
                <a:off x="478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3" name="Rectangle 621"/>
              <p:cNvSpPr>
                <a:spLocks noChangeArrowheads="1"/>
              </p:cNvSpPr>
              <p:nvPr/>
            </p:nvSpPr>
            <p:spPr bwMode="auto">
              <a:xfrm>
                <a:off x="474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4" name="Rectangle 622"/>
              <p:cNvSpPr>
                <a:spLocks noChangeArrowheads="1"/>
              </p:cNvSpPr>
              <p:nvPr/>
            </p:nvSpPr>
            <p:spPr bwMode="auto">
              <a:xfrm>
                <a:off x="470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Rectangle 623"/>
              <p:cNvSpPr>
                <a:spLocks noChangeArrowheads="1"/>
              </p:cNvSpPr>
              <p:nvPr/>
            </p:nvSpPr>
            <p:spPr bwMode="auto">
              <a:xfrm>
                <a:off x="4669"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6" name="Rectangle 624"/>
              <p:cNvSpPr>
                <a:spLocks noChangeArrowheads="1"/>
              </p:cNvSpPr>
              <p:nvPr/>
            </p:nvSpPr>
            <p:spPr bwMode="auto">
              <a:xfrm>
                <a:off x="463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Rectangle 625"/>
              <p:cNvSpPr>
                <a:spLocks noChangeArrowheads="1"/>
              </p:cNvSpPr>
              <p:nvPr/>
            </p:nvSpPr>
            <p:spPr bwMode="auto">
              <a:xfrm>
                <a:off x="459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8" name="Rectangle 626"/>
              <p:cNvSpPr>
                <a:spLocks noChangeArrowheads="1"/>
              </p:cNvSpPr>
              <p:nvPr/>
            </p:nvSpPr>
            <p:spPr bwMode="auto">
              <a:xfrm>
                <a:off x="455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9" name="Rectangle 627"/>
              <p:cNvSpPr>
                <a:spLocks noChangeArrowheads="1"/>
              </p:cNvSpPr>
              <p:nvPr/>
            </p:nvSpPr>
            <p:spPr bwMode="auto">
              <a:xfrm>
                <a:off x="4515"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0" name="Rectangle 628"/>
              <p:cNvSpPr>
                <a:spLocks noChangeArrowheads="1"/>
              </p:cNvSpPr>
              <p:nvPr/>
            </p:nvSpPr>
            <p:spPr bwMode="auto">
              <a:xfrm>
                <a:off x="447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Rectangle 629"/>
              <p:cNvSpPr>
                <a:spLocks noChangeArrowheads="1"/>
              </p:cNvSpPr>
              <p:nvPr/>
            </p:nvSpPr>
            <p:spPr bwMode="auto">
              <a:xfrm>
                <a:off x="443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2" name="Rectangle 630"/>
              <p:cNvSpPr>
                <a:spLocks noChangeArrowheads="1"/>
              </p:cNvSpPr>
              <p:nvPr/>
            </p:nvSpPr>
            <p:spPr bwMode="auto">
              <a:xfrm>
                <a:off x="440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Rectangle 631"/>
              <p:cNvSpPr>
                <a:spLocks noChangeArrowheads="1"/>
              </p:cNvSpPr>
              <p:nvPr/>
            </p:nvSpPr>
            <p:spPr bwMode="auto">
              <a:xfrm>
                <a:off x="436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4" name="Rectangle 632"/>
              <p:cNvSpPr>
                <a:spLocks noChangeArrowheads="1"/>
              </p:cNvSpPr>
              <p:nvPr/>
            </p:nvSpPr>
            <p:spPr bwMode="auto">
              <a:xfrm>
                <a:off x="432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5" name="Rectangle 633"/>
              <p:cNvSpPr>
                <a:spLocks noChangeArrowheads="1"/>
              </p:cNvSpPr>
              <p:nvPr/>
            </p:nvSpPr>
            <p:spPr bwMode="auto">
              <a:xfrm>
                <a:off x="428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6" name="Rectangle 634"/>
              <p:cNvSpPr>
                <a:spLocks noChangeArrowheads="1"/>
              </p:cNvSpPr>
              <p:nvPr/>
            </p:nvSpPr>
            <p:spPr bwMode="auto">
              <a:xfrm>
                <a:off x="424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7" name="Rectangle 635"/>
              <p:cNvSpPr>
                <a:spLocks noChangeArrowheads="1"/>
              </p:cNvSpPr>
              <p:nvPr/>
            </p:nvSpPr>
            <p:spPr bwMode="auto">
              <a:xfrm>
                <a:off x="420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8" name="Rectangle 636"/>
              <p:cNvSpPr>
                <a:spLocks noChangeArrowheads="1"/>
              </p:cNvSpPr>
              <p:nvPr/>
            </p:nvSpPr>
            <p:spPr bwMode="auto">
              <a:xfrm>
                <a:off x="416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9" name="Rectangle 637"/>
              <p:cNvSpPr>
                <a:spLocks noChangeArrowheads="1"/>
              </p:cNvSpPr>
              <p:nvPr/>
            </p:nvSpPr>
            <p:spPr bwMode="auto">
              <a:xfrm>
                <a:off x="413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0" name="Rectangle 638"/>
              <p:cNvSpPr>
                <a:spLocks noChangeArrowheads="1"/>
              </p:cNvSpPr>
              <p:nvPr/>
            </p:nvSpPr>
            <p:spPr bwMode="auto">
              <a:xfrm>
                <a:off x="409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1" name="Rectangle 639"/>
              <p:cNvSpPr>
                <a:spLocks noChangeArrowheads="1"/>
              </p:cNvSpPr>
              <p:nvPr/>
            </p:nvSpPr>
            <p:spPr bwMode="auto">
              <a:xfrm>
                <a:off x="405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2" name="Rectangle 640"/>
              <p:cNvSpPr>
                <a:spLocks noChangeArrowheads="1"/>
              </p:cNvSpPr>
              <p:nvPr/>
            </p:nvSpPr>
            <p:spPr bwMode="auto">
              <a:xfrm>
                <a:off x="401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3" name="Rectangle 641"/>
              <p:cNvSpPr>
                <a:spLocks noChangeArrowheads="1"/>
              </p:cNvSpPr>
              <p:nvPr/>
            </p:nvSpPr>
            <p:spPr bwMode="auto">
              <a:xfrm>
                <a:off x="397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4" name="Rectangle 642"/>
              <p:cNvSpPr>
                <a:spLocks noChangeArrowheads="1"/>
              </p:cNvSpPr>
              <p:nvPr/>
            </p:nvSpPr>
            <p:spPr bwMode="auto">
              <a:xfrm>
                <a:off x="393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Rectangle 643"/>
              <p:cNvSpPr>
                <a:spLocks noChangeArrowheads="1"/>
              </p:cNvSpPr>
              <p:nvPr/>
            </p:nvSpPr>
            <p:spPr bwMode="auto">
              <a:xfrm>
                <a:off x="389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6" name="Rectangle 644"/>
              <p:cNvSpPr>
                <a:spLocks noChangeArrowheads="1"/>
              </p:cNvSpPr>
              <p:nvPr/>
            </p:nvSpPr>
            <p:spPr bwMode="auto">
              <a:xfrm>
                <a:off x="3860"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7" name="Rectangle 645"/>
              <p:cNvSpPr>
                <a:spLocks noChangeArrowheads="1"/>
              </p:cNvSpPr>
              <p:nvPr/>
            </p:nvSpPr>
            <p:spPr bwMode="auto">
              <a:xfrm>
                <a:off x="3822"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8" name="Rectangle 646"/>
              <p:cNvSpPr>
                <a:spLocks noChangeArrowheads="1"/>
              </p:cNvSpPr>
              <p:nvPr/>
            </p:nvSpPr>
            <p:spPr bwMode="auto">
              <a:xfrm>
                <a:off x="378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Rectangle 647"/>
              <p:cNvSpPr>
                <a:spLocks noChangeArrowheads="1"/>
              </p:cNvSpPr>
              <p:nvPr/>
            </p:nvSpPr>
            <p:spPr bwMode="auto">
              <a:xfrm>
                <a:off x="3745"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0" name="Rectangle 648"/>
              <p:cNvSpPr>
                <a:spLocks noChangeArrowheads="1"/>
              </p:cNvSpPr>
              <p:nvPr/>
            </p:nvSpPr>
            <p:spPr bwMode="auto">
              <a:xfrm>
                <a:off x="3706"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1" name="Rectangle 649"/>
              <p:cNvSpPr>
                <a:spLocks noChangeArrowheads="1"/>
              </p:cNvSpPr>
              <p:nvPr/>
            </p:nvSpPr>
            <p:spPr bwMode="auto">
              <a:xfrm>
                <a:off x="3668"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2" name="Rectangle 650"/>
              <p:cNvSpPr>
                <a:spLocks noChangeArrowheads="1"/>
              </p:cNvSpPr>
              <p:nvPr/>
            </p:nvSpPr>
            <p:spPr bwMode="auto">
              <a:xfrm>
                <a:off x="363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Rectangle 651"/>
              <p:cNvSpPr>
                <a:spLocks noChangeArrowheads="1"/>
              </p:cNvSpPr>
              <p:nvPr/>
            </p:nvSpPr>
            <p:spPr bwMode="auto">
              <a:xfrm>
                <a:off x="3591"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4" name="Rectangle 652"/>
              <p:cNvSpPr>
                <a:spLocks noChangeArrowheads="1"/>
              </p:cNvSpPr>
              <p:nvPr/>
            </p:nvSpPr>
            <p:spPr bwMode="auto">
              <a:xfrm>
                <a:off x="355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5" name="Rectangle 653"/>
              <p:cNvSpPr>
                <a:spLocks noChangeArrowheads="1"/>
              </p:cNvSpPr>
              <p:nvPr/>
            </p:nvSpPr>
            <p:spPr bwMode="auto">
              <a:xfrm>
                <a:off x="3514"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6" name="Rectangle 654"/>
              <p:cNvSpPr>
                <a:spLocks noChangeArrowheads="1"/>
              </p:cNvSpPr>
              <p:nvPr/>
            </p:nvSpPr>
            <p:spPr bwMode="auto">
              <a:xfrm>
                <a:off x="3475"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Rectangle 655"/>
              <p:cNvSpPr>
                <a:spLocks noChangeArrowheads="1"/>
              </p:cNvSpPr>
              <p:nvPr/>
            </p:nvSpPr>
            <p:spPr bwMode="auto">
              <a:xfrm>
                <a:off x="3437"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8" name="Rectangle 656"/>
              <p:cNvSpPr>
                <a:spLocks noChangeArrowheads="1"/>
              </p:cNvSpPr>
              <p:nvPr/>
            </p:nvSpPr>
            <p:spPr bwMode="auto">
              <a:xfrm>
                <a:off x="3399"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Rectangle 657"/>
              <p:cNvSpPr>
                <a:spLocks noChangeArrowheads="1"/>
              </p:cNvSpPr>
              <p:nvPr/>
            </p:nvSpPr>
            <p:spPr bwMode="auto">
              <a:xfrm>
                <a:off x="3360"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0" name="Rectangle 658"/>
              <p:cNvSpPr>
                <a:spLocks noChangeArrowheads="1"/>
              </p:cNvSpPr>
              <p:nvPr/>
            </p:nvSpPr>
            <p:spPr bwMode="auto">
              <a:xfrm>
                <a:off x="3321"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1" name="Rectangle 659"/>
              <p:cNvSpPr>
                <a:spLocks noChangeArrowheads="1"/>
              </p:cNvSpPr>
              <p:nvPr/>
            </p:nvSpPr>
            <p:spPr bwMode="auto">
              <a:xfrm>
                <a:off x="3283"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2" name="Rectangle 660"/>
              <p:cNvSpPr>
                <a:spLocks noChangeArrowheads="1"/>
              </p:cNvSpPr>
              <p:nvPr/>
            </p:nvSpPr>
            <p:spPr bwMode="auto">
              <a:xfrm>
                <a:off x="3244" y="1854"/>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Rectangle 661"/>
              <p:cNvSpPr>
                <a:spLocks noChangeArrowheads="1"/>
              </p:cNvSpPr>
              <p:nvPr/>
            </p:nvSpPr>
            <p:spPr bwMode="auto">
              <a:xfrm>
                <a:off x="3206" y="1854"/>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4" name="Rectangle 662"/>
              <p:cNvSpPr>
                <a:spLocks noChangeArrowheads="1"/>
              </p:cNvSpPr>
              <p:nvPr/>
            </p:nvSpPr>
            <p:spPr bwMode="auto">
              <a:xfrm>
                <a:off x="3185" y="1854"/>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Rectangle 663"/>
              <p:cNvSpPr>
                <a:spLocks noChangeArrowheads="1"/>
              </p:cNvSpPr>
              <p:nvPr/>
            </p:nvSpPr>
            <p:spPr bwMode="auto">
              <a:xfrm>
                <a:off x="513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6" name="Rectangle 664"/>
              <p:cNvSpPr>
                <a:spLocks noChangeArrowheads="1"/>
              </p:cNvSpPr>
              <p:nvPr/>
            </p:nvSpPr>
            <p:spPr bwMode="auto">
              <a:xfrm>
                <a:off x="509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7" name="Rectangle 665"/>
              <p:cNvSpPr>
                <a:spLocks noChangeArrowheads="1"/>
              </p:cNvSpPr>
              <p:nvPr/>
            </p:nvSpPr>
            <p:spPr bwMode="auto">
              <a:xfrm>
                <a:off x="505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8" name="Rectangle 666"/>
              <p:cNvSpPr>
                <a:spLocks noChangeArrowheads="1"/>
              </p:cNvSpPr>
              <p:nvPr/>
            </p:nvSpPr>
            <p:spPr bwMode="auto">
              <a:xfrm>
                <a:off x="501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Rectangle 667"/>
              <p:cNvSpPr>
                <a:spLocks noChangeArrowheads="1"/>
              </p:cNvSpPr>
              <p:nvPr/>
            </p:nvSpPr>
            <p:spPr bwMode="auto">
              <a:xfrm>
                <a:off x="4977"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0" name="Rectangle 668"/>
              <p:cNvSpPr>
                <a:spLocks noChangeArrowheads="1"/>
              </p:cNvSpPr>
              <p:nvPr/>
            </p:nvSpPr>
            <p:spPr bwMode="auto">
              <a:xfrm>
                <a:off x="493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Rectangle 669"/>
              <p:cNvSpPr>
                <a:spLocks noChangeArrowheads="1"/>
              </p:cNvSpPr>
              <p:nvPr/>
            </p:nvSpPr>
            <p:spPr bwMode="auto">
              <a:xfrm>
                <a:off x="490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2" name="Rectangle 670"/>
              <p:cNvSpPr>
                <a:spLocks noChangeArrowheads="1"/>
              </p:cNvSpPr>
              <p:nvPr/>
            </p:nvSpPr>
            <p:spPr bwMode="auto">
              <a:xfrm>
                <a:off x="486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3" name="Rectangle 671"/>
              <p:cNvSpPr>
                <a:spLocks noChangeArrowheads="1"/>
              </p:cNvSpPr>
              <p:nvPr/>
            </p:nvSpPr>
            <p:spPr bwMode="auto">
              <a:xfrm>
                <a:off x="4823"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4" name="Rectangle 672"/>
              <p:cNvSpPr>
                <a:spLocks noChangeArrowheads="1"/>
              </p:cNvSpPr>
              <p:nvPr/>
            </p:nvSpPr>
            <p:spPr bwMode="auto">
              <a:xfrm>
                <a:off x="478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Rectangle 673"/>
              <p:cNvSpPr>
                <a:spLocks noChangeArrowheads="1"/>
              </p:cNvSpPr>
              <p:nvPr/>
            </p:nvSpPr>
            <p:spPr bwMode="auto">
              <a:xfrm>
                <a:off x="47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6" name="Rectangle 674"/>
              <p:cNvSpPr>
                <a:spLocks noChangeArrowheads="1"/>
              </p:cNvSpPr>
              <p:nvPr/>
            </p:nvSpPr>
            <p:spPr bwMode="auto">
              <a:xfrm>
                <a:off x="470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Rectangle 675"/>
              <p:cNvSpPr>
                <a:spLocks noChangeArrowheads="1"/>
              </p:cNvSpPr>
              <p:nvPr/>
            </p:nvSpPr>
            <p:spPr bwMode="auto">
              <a:xfrm>
                <a:off x="4669"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8" name="Rectangle 676"/>
              <p:cNvSpPr>
                <a:spLocks noChangeArrowheads="1"/>
              </p:cNvSpPr>
              <p:nvPr/>
            </p:nvSpPr>
            <p:spPr bwMode="auto">
              <a:xfrm>
                <a:off x="463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9" name="Rectangle 677"/>
              <p:cNvSpPr>
                <a:spLocks noChangeArrowheads="1"/>
              </p:cNvSpPr>
              <p:nvPr/>
            </p:nvSpPr>
            <p:spPr bwMode="auto">
              <a:xfrm>
                <a:off x="45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0" name="Rectangle 678"/>
              <p:cNvSpPr>
                <a:spLocks noChangeArrowheads="1"/>
              </p:cNvSpPr>
              <p:nvPr/>
            </p:nvSpPr>
            <p:spPr bwMode="auto">
              <a:xfrm>
                <a:off x="455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1" name="Rectangle 679"/>
              <p:cNvSpPr>
                <a:spLocks noChangeArrowheads="1"/>
              </p:cNvSpPr>
              <p:nvPr/>
            </p:nvSpPr>
            <p:spPr bwMode="auto">
              <a:xfrm>
                <a:off x="451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2" name="Rectangle 680"/>
              <p:cNvSpPr>
                <a:spLocks noChangeArrowheads="1"/>
              </p:cNvSpPr>
              <p:nvPr/>
            </p:nvSpPr>
            <p:spPr bwMode="auto">
              <a:xfrm>
                <a:off x="447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Rectangle 681"/>
              <p:cNvSpPr>
                <a:spLocks noChangeArrowheads="1"/>
              </p:cNvSpPr>
              <p:nvPr/>
            </p:nvSpPr>
            <p:spPr bwMode="auto">
              <a:xfrm>
                <a:off x="44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4" name="Rectangle 682"/>
              <p:cNvSpPr>
                <a:spLocks noChangeArrowheads="1"/>
              </p:cNvSpPr>
              <p:nvPr/>
            </p:nvSpPr>
            <p:spPr bwMode="auto">
              <a:xfrm>
                <a:off x="440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Rectangle 683"/>
              <p:cNvSpPr>
                <a:spLocks noChangeArrowheads="1"/>
              </p:cNvSpPr>
              <p:nvPr/>
            </p:nvSpPr>
            <p:spPr bwMode="auto">
              <a:xfrm>
                <a:off x="436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6" name="Rectangle 684"/>
              <p:cNvSpPr>
                <a:spLocks noChangeArrowheads="1"/>
              </p:cNvSpPr>
              <p:nvPr/>
            </p:nvSpPr>
            <p:spPr bwMode="auto">
              <a:xfrm>
                <a:off x="432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7" name="Rectangle 685"/>
              <p:cNvSpPr>
                <a:spLocks noChangeArrowheads="1"/>
              </p:cNvSpPr>
              <p:nvPr/>
            </p:nvSpPr>
            <p:spPr bwMode="auto">
              <a:xfrm>
                <a:off x="428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8" name="Rectangle 686"/>
              <p:cNvSpPr>
                <a:spLocks noChangeArrowheads="1"/>
              </p:cNvSpPr>
              <p:nvPr/>
            </p:nvSpPr>
            <p:spPr bwMode="auto">
              <a:xfrm>
                <a:off x="42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Rectangle 687"/>
              <p:cNvSpPr>
                <a:spLocks noChangeArrowheads="1"/>
              </p:cNvSpPr>
              <p:nvPr/>
            </p:nvSpPr>
            <p:spPr bwMode="auto">
              <a:xfrm>
                <a:off x="420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0" name="Rectangle 688"/>
              <p:cNvSpPr>
                <a:spLocks noChangeArrowheads="1"/>
              </p:cNvSpPr>
              <p:nvPr/>
            </p:nvSpPr>
            <p:spPr bwMode="auto">
              <a:xfrm>
                <a:off x="416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1" name="Rectangle 689"/>
              <p:cNvSpPr>
                <a:spLocks noChangeArrowheads="1"/>
              </p:cNvSpPr>
              <p:nvPr/>
            </p:nvSpPr>
            <p:spPr bwMode="auto">
              <a:xfrm>
                <a:off x="41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2" name="Rectangle 690"/>
              <p:cNvSpPr>
                <a:spLocks noChangeArrowheads="1"/>
              </p:cNvSpPr>
              <p:nvPr/>
            </p:nvSpPr>
            <p:spPr bwMode="auto">
              <a:xfrm>
                <a:off x="40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Rectangle 691"/>
              <p:cNvSpPr>
                <a:spLocks noChangeArrowheads="1"/>
              </p:cNvSpPr>
              <p:nvPr/>
            </p:nvSpPr>
            <p:spPr bwMode="auto">
              <a:xfrm>
                <a:off x="40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4" name="Rectangle 692"/>
              <p:cNvSpPr>
                <a:spLocks noChangeArrowheads="1"/>
              </p:cNvSpPr>
              <p:nvPr/>
            </p:nvSpPr>
            <p:spPr bwMode="auto">
              <a:xfrm>
                <a:off x="401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5" name="Rectangle 693"/>
              <p:cNvSpPr>
                <a:spLocks noChangeArrowheads="1"/>
              </p:cNvSpPr>
              <p:nvPr/>
            </p:nvSpPr>
            <p:spPr bwMode="auto">
              <a:xfrm>
                <a:off x="397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6" name="Rectangle 694"/>
              <p:cNvSpPr>
                <a:spLocks noChangeArrowheads="1"/>
              </p:cNvSpPr>
              <p:nvPr/>
            </p:nvSpPr>
            <p:spPr bwMode="auto">
              <a:xfrm>
                <a:off x="39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7" name="Rectangle 695"/>
              <p:cNvSpPr>
                <a:spLocks noChangeArrowheads="1"/>
              </p:cNvSpPr>
              <p:nvPr/>
            </p:nvSpPr>
            <p:spPr bwMode="auto">
              <a:xfrm>
                <a:off x="38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8" name="Rectangle 696"/>
              <p:cNvSpPr>
                <a:spLocks noChangeArrowheads="1"/>
              </p:cNvSpPr>
              <p:nvPr/>
            </p:nvSpPr>
            <p:spPr bwMode="auto">
              <a:xfrm>
                <a:off x="386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Rectangle 697"/>
              <p:cNvSpPr>
                <a:spLocks noChangeArrowheads="1"/>
              </p:cNvSpPr>
              <p:nvPr/>
            </p:nvSpPr>
            <p:spPr bwMode="auto">
              <a:xfrm>
                <a:off x="382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0" name="Rectangle 698"/>
              <p:cNvSpPr>
                <a:spLocks noChangeArrowheads="1"/>
              </p:cNvSpPr>
              <p:nvPr/>
            </p:nvSpPr>
            <p:spPr bwMode="auto">
              <a:xfrm>
                <a:off x="378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Rectangle 699"/>
              <p:cNvSpPr>
                <a:spLocks noChangeArrowheads="1"/>
              </p:cNvSpPr>
              <p:nvPr/>
            </p:nvSpPr>
            <p:spPr bwMode="auto">
              <a:xfrm>
                <a:off x="374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2" name="Rectangle 700"/>
              <p:cNvSpPr>
                <a:spLocks noChangeArrowheads="1"/>
              </p:cNvSpPr>
              <p:nvPr/>
            </p:nvSpPr>
            <p:spPr bwMode="auto">
              <a:xfrm>
                <a:off x="3706"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3" name="Rectangle 701"/>
              <p:cNvSpPr>
                <a:spLocks noChangeArrowheads="1"/>
              </p:cNvSpPr>
              <p:nvPr/>
            </p:nvSpPr>
            <p:spPr bwMode="auto">
              <a:xfrm>
                <a:off x="366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4" name="Rectangle 702"/>
              <p:cNvSpPr>
                <a:spLocks noChangeArrowheads="1"/>
              </p:cNvSpPr>
              <p:nvPr/>
            </p:nvSpPr>
            <p:spPr bwMode="auto">
              <a:xfrm>
                <a:off x="36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Rectangle 703"/>
              <p:cNvSpPr>
                <a:spLocks noChangeArrowheads="1"/>
              </p:cNvSpPr>
              <p:nvPr/>
            </p:nvSpPr>
            <p:spPr bwMode="auto">
              <a:xfrm>
                <a:off x="359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6" name="Rectangle 704"/>
              <p:cNvSpPr>
                <a:spLocks noChangeArrowheads="1"/>
              </p:cNvSpPr>
              <p:nvPr/>
            </p:nvSpPr>
            <p:spPr bwMode="auto">
              <a:xfrm>
                <a:off x="35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Rectangle 705"/>
              <p:cNvSpPr>
                <a:spLocks noChangeArrowheads="1"/>
              </p:cNvSpPr>
              <p:nvPr/>
            </p:nvSpPr>
            <p:spPr bwMode="auto">
              <a:xfrm>
                <a:off x="351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8" name="Rectangle 706"/>
              <p:cNvSpPr>
                <a:spLocks noChangeArrowheads="1"/>
              </p:cNvSpPr>
              <p:nvPr/>
            </p:nvSpPr>
            <p:spPr bwMode="auto">
              <a:xfrm>
                <a:off x="347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9" name="Rectangle 707"/>
              <p:cNvSpPr>
                <a:spLocks noChangeArrowheads="1"/>
              </p:cNvSpPr>
              <p:nvPr/>
            </p:nvSpPr>
            <p:spPr bwMode="auto">
              <a:xfrm>
                <a:off x="343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0" name="Rectangle 708"/>
              <p:cNvSpPr>
                <a:spLocks noChangeArrowheads="1"/>
              </p:cNvSpPr>
              <p:nvPr/>
            </p:nvSpPr>
            <p:spPr bwMode="auto">
              <a:xfrm>
                <a:off x="33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1" name="Rectangle 709"/>
              <p:cNvSpPr>
                <a:spLocks noChangeArrowheads="1"/>
              </p:cNvSpPr>
              <p:nvPr/>
            </p:nvSpPr>
            <p:spPr bwMode="auto">
              <a:xfrm>
                <a:off x="336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2" name="Rectangle 710"/>
              <p:cNvSpPr>
                <a:spLocks noChangeArrowheads="1"/>
              </p:cNvSpPr>
              <p:nvPr/>
            </p:nvSpPr>
            <p:spPr bwMode="auto">
              <a:xfrm>
                <a:off x="332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3" name="Rectangle 711"/>
              <p:cNvSpPr>
                <a:spLocks noChangeArrowheads="1"/>
              </p:cNvSpPr>
              <p:nvPr/>
            </p:nvSpPr>
            <p:spPr bwMode="auto">
              <a:xfrm>
                <a:off x="328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4" name="Rectangle 712"/>
              <p:cNvSpPr>
                <a:spLocks noChangeArrowheads="1"/>
              </p:cNvSpPr>
              <p:nvPr/>
            </p:nvSpPr>
            <p:spPr bwMode="auto">
              <a:xfrm>
                <a:off x="324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Rectangle 713"/>
              <p:cNvSpPr>
                <a:spLocks noChangeArrowheads="1"/>
              </p:cNvSpPr>
              <p:nvPr/>
            </p:nvSpPr>
            <p:spPr bwMode="auto">
              <a:xfrm>
                <a:off x="320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6" name="Rectangle 714"/>
              <p:cNvSpPr>
                <a:spLocks noChangeArrowheads="1"/>
              </p:cNvSpPr>
              <p:nvPr/>
            </p:nvSpPr>
            <p:spPr bwMode="auto">
              <a:xfrm>
                <a:off x="3185" y="1673"/>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7" name="Rectangle 715"/>
              <p:cNvSpPr>
                <a:spLocks noChangeArrowheads="1"/>
              </p:cNvSpPr>
              <p:nvPr/>
            </p:nvSpPr>
            <p:spPr bwMode="auto">
              <a:xfrm>
                <a:off x="513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8" name="Rectangle 716"/>
              <p:cNvSpPr>
                <a:spLocks noChangeArrowheads="1"/>
              </p:cNvSpPr>
              <p:nvPr/>
            </p:nvSpPr>
            <p:spPr bwMode="auto">
              <a:xfrm>
                <a:off x="509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Rectangle 717"/>
              <p:cNvSpPr>
                <a:spLocks noChangeArrowheads="1"/>
              </p:cNvSpPr>
              <p:nvPr/>
            </p:nvSpPr>
            <p:spPr bwMode="auto">
              <a:xfrm>
                <a:off x="505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0" name="Rectangle 718"/>
              <p:cNvSpPr>
                <a:spLocks noChangeArrowheads="1"/>
              </p:cNvSpPr>
              <p:nvPr/>
            </p:nvSpPr>
            <p:spPr bwMode="auto">
              <a:xfrm>
                <a:off x="501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1" name="Rectangle 719"/>
              <p:cNvSpPr>
                <a:spLocks noChangeArrowheads="1"/>
              </p:cNvSpPr>
              <p:nvPr/>
            </p:nvSpPr>
            <p:spPr bwMode="auto">
              <a:xfrm>
                <a:off x="4977"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2" name="Rectangle 720"/>
              <p:cNvSpPr>
                <a:spLocks noChangeArrowheads="1"/>
              </p:cNvSpPr>
              <p:nvPr/>
            </p:nvSpPr>
            <p:spPr bwMode="auto">
              <a:xfrm>
                <a:off x="493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3" name="Rectangle 721"/>
              <p:cNvSpPr>
                <a:spLocks noChangeArrowheads="1"/>
              </p:cNvSpPr>
              <p:nvPr/>
            </p:nvSpPr>
            <p:spPr bwMode="auto">
              <a:xfrm>
                <a:off x="490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4" name="Rectangle 722"/>
              <p:cNvSpPr>
                <a:spLocks noChangeArrowheads="1"/>
              </p:cNvSpPr>
              <p:nvPr/>
            </p:nvSpPr>
            <p:spPr bwMode="auto">
              <a:xfrm>
                <a:off x="486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5" name="Rectangle 723"/>
              <p:cNvSpPr>
                <a:spLocks noChangeArrowheads="1"/>
              </p:cNvSpPr>
              <p:nvPr/>
            </p:nvSpPr>
            <p:spPr bwMode="auto">
              <a:xfrm>
                <a:off x="4823"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6" name="Rectangle 724"/>
              <p:cNvSpPr>
                <a:spLocks noChangeArrowheads="1"/>
              </p:cNvSpPr>
              <p:nvPr/>
            </p:nvSpPr>
            <p:spPr bwMode="auto">
              <a:xfrm>
                <a:off x="478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Rectangle 725"/>
              <p:cNvSpPr>
                <a:spLocks noChangeArrowheads="1"/>
              </p:cNvSpPr>
              <p:nvPr/>
            </p:nvSpPr>
            <p:spPr bwMode="auto">
              <a:xfrm>
                <a:off x="47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8" name="Rectangle 726"/>
              <p:cNvSpPr>
                <a:spLocks noChangeArrowheads="1"/>
              </p:cNvSpPr>
              <p:nvPr/>
            </p:nvSpPr>
            <p:spPr bwMode="auto">
              <a:xfrm>
                <a:off x="470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Rectangle 727"/>
              <p:cNvSpPr>
                <a:spLocks noChangeArrowheads="1"/>
              </p:cNvSpPr>
              <p:nvPr/>
            </p:nvSpPr>
            <p:spPr bwMode="auto">
              <a:xfrm>
                <a:off x="4669"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0" name="Rectangle 728"/>
              <p:cNvSpPr>
                <a:spLocks noChangeArrowheads="1"/>
              </p:cNvSpPr>
              <p:nvPr/>
            </p:nvSpPr>
            <p:spPr bwMode="auto">
              <a:xfrm>
                <a:off x="463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1" name="Rectangle 729"/>
              <p:cNvSpPr>
                <a:spLocks noChangeArrowheads="1"/>
              </p:cNvSpPr>
              <p:nvPr/>
            </p:nvSpPr>
            <p:spPr bwMode="auto">
              <a:xfrm>
                <a:off x="45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2" name="Rectangle 730"/>
              <p:cNvSpPr>
                <a:spLocks noChangeArrowheads="1"/>
              </p:cNvSpPr>
              <p:nvPr/>
            </p:nvSpPr>
            <p:spPr bwMode="auto">
              <a:xfrm>
                <a:off x="455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3" name="Rectangle 731"/>
              <p:cNvSpPr>
                <a:spLocks noChangeArrowheads="1"/>
              </p:cNvSpPr>
              <p:nvPr/>
            </p:nvSpPr>
            <p:spPr bwMode="auto">
              <a:xfrm>
                <a:off x="451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4" name="Rectangle 732"/>
              <p:cNvSpPr>
                <a:spLocks noChangeArrowheads="1"/>
              </p:cNvSpPr>
              <p:nvPr/>
            </p:nvSpPr>
            <p:spPr bwMode="auto">
              <a:xfrm>
                <a:off x="447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Rectangle 733"/>
              <p:cNvSpPr>
                <a:spLocks noChangeArrowheads="1"/>
              </p:cNvSpPr>
              <p:nvPr/>
            </p:nvSpPr>
            <p:spPr bwMode="auto">
              <a:xfrm>
                <a:off x="44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6" name="Rectangle 734"/>
              <p:cNvSpPr>
                <a:spLocks noChangeArrowheads="1"/>
              </p:cNvSpPr>
              <p:nvPr/>
            </p:nvSpPr>
            <p:spPr bwMode="auto">
              <a:xfrm>
                <a:off x="440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7" name="Rectangle 735"/>
              <p:cNvSpPr>
                <a:spLocks noChangeArrowheads="1"/>
              </p:cNvSpPr>
              <p:nvPr/>
            </p:nvSpPr>
            <p:spPr bwMode="auto">
              <a:xfrm>
                <a:off x="436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8" name="Rectangle 736"/>
              <p:cNvSpPr>
                <a:spLocks noChangeArrowheads="1"/>
              </p:cNvSpPr>
              <p:nvPr/>
            </p:nvSpPr>
            <p:spPr bwMode="auto">
              <a:xfrm>
                <a:off x="432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Rectangle 737"/>
              <p:cNvSpPr>
                <a:spLocks noChangeArrowheads="1"/>
              </p:cNvSpPr>
              <p:nvPr/>
            </p:nvSpPr>
            <p:spPr bwMode="auto">
              <a:xfrm>
                <a:off x="428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0" name="Rectangle 738"/>
              <p:cNvSpPr>
                <a:spLocks noChangeArrowheads="1"/>
              </p:cNvSpPr>
              <p:nvPr/>
            </p:nvSpPr>
            <p:spPr bwMode="auto">
              <a:xfrm>
                <a:off x="424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1" name="Rectangle 739"/>
              <p:cNvSpPr>
                <a:spLocks noChangeArrowheads="1"/>
              </p:cNvSpPr>
              <p:nvPr/>
            </p:nvSpPr>
            <p:spPr bwMode="auto">
              <a:xfrm>
                <a:off x="420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2" name="Rectangle 740"/>
              <p:cNvSpPr>
                <a:spLocks noChangeArrowheads="1"/>
              </p:cNvSpPr>
              <p:nvPr/>
            </p:nvSpPr>
            <p:spPr bwMode="auto">
              <a:xfrm>
                <a:off x="416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3" name="Rectangle 741"/>
              <p:cNvSpPr>
                <a:spLocks noChangeArrowheads="1"/>
              </p:cNvSpPr>
              <p:nvPr/>
            </p:nvSpPr>
            <p:spPr bwMode="auto">
              <a:xfrm>
                <a:off x="41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4" name="Rectangle 742"/>
              <p:cNvSpPr>
                <a:spLocks noChangeArrowheads="1"/>
              </p:cNvSpPr>
              <p:nvPr/>
            </p:nvSpPr>
            <p:spPr bwMode="auto">
              <a:xfrm>
                <a:off x="409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Rectangle 743"/>
              <p:cNvSpPr>
                <a:spLocks noChangeArrowheads="1"/>
              </p:cNvSpPr>
              <p:nvPr/>
            </p:nvSpPr>
            <p:spPr bwMode="auto">
              <a:xfrm>
                <a:off x="40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6" name="Rectangle 744"/>
              <p:cNvSpPr>
                <a:spLocks noChangeArrowheads="1"/>
              </p:cNvSpPr>
              <p:nvPr/>
            </p:nvSpPr>
            <p:spPr bwMode="auto">
              <a:xfrm>
                <a:off x="401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Rectangle 745"/>
              <p:cNvSpPr>
                <a:spLocks noChangeArrowheads="1"/>
              </p:cNvSpPr>
              <p:nvPr/>
            </p:nvSpPr>
            <p:spPr bwMode="auto">
              <a:xfrm>
                <a:off x="397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8" name="Rectangle 746"/>
              <p:cNvSpPr>
                <a:spLocks noChangeArrowheads="1"/>
              </p:cNvSpPr>
              <p:nvPr/>
            </p:nvSpPr>
            <p:spPr bwMode="auto">
              <a:xfrm>
                <a:off x="393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9" name="Rectangle 747"/>
              <p:cNvSpPr>
                <a:spLocks noChangeArrowheads="1"/>
              </p:cNvSpPr>
              <p:nvPr/>
            </p:nvSpPr>
            <p:spPr bwMode="auto">
              <a:xfrm>
                <a:off x="38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0" name="Rectangle 748"/>
              <p:cNvSpPr>
                <a:spLocks noChangeArrowheads="1"/>
              </p:cNvSpPr>
              <p:nvPr/>
            </p:nvSpPr>
            <p:spPr bwMode="auto">
              <a:xfrm>
                <a:off x="3860"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1" name="Rectangle 749"/>
              <p:cNvSpPr>
                <a:spLocks noChangeArrowheads="1"/>
              </p:cNvSpPr>
              <p:nvPr/>
            </p:nvSpPr>
            <p:spPr bwMode="auto">
              <a:xfrm>
                <a:off x="3822"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2" name="Rectangle 750"/>
              <p:cNvSpPr>
                <a:spLocks noChangeArrowheads="1"/>
              </p:cNvSpPr>
              <p:nvPr/>
            </p:nvSpPr>
            <p:spPr bwMode="auto">
              <a:xfrm>
                <a:off x="378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Rectangle 751"/>
              <p:cNvSpPr>
                <a:spLocks noChangeArrowheads="1"/>
              </p:cNvSpPr>
              <p:nvPr/>
            </p:nvSpPr>
            <p:spPr bwMode="auto">
              <a:xfrm>
                <a:off x="3745"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4" name="Rectangle 752"/>
              <p:cNvSpPr>
                <a:spLocks noChangeArrowheads="1"/>
              </p:cNvSpPr>
              <p:nvPr/>
            </p:nvSpPr>
            <p:spPr bwMode="auto">
              <a:xfrm>
                <a:off x="3706"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5" name="Rectangle 753"/>
              <p:cNvSpPr>
                <a:spLocks noChangeArrowheads="1"/>
              </p:cNvSpPr>
              <p:nvPr/>
            </p:nvSpPr>
            <p:spPr bwMode="auto">
              <a:xfrm>
                <a:off x="3668"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6" name="Rectangle 754"/>
              <p:cNvSpPr>
                <a:spLocks noChangeArrowheads="1"/>
              </p:cNvSpPr>
              <p:nvPr/>
            </p:nvSpPr>
            <p:spPr bwMode="auto">
              <a:xfrm>
                <a:off x="363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Rectangle 755"/>
              <p:cNvSpPr>
                <a:spLocks noChangeArrowheads="1"/>
              </p:cNvSpPr>
              <p:nvPr/>
            </p:nvSpPr>
            <p:spPr bwMode="auto">
              <a:xfrm>
                <a:off x="3591"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8" name="Rectangle 756"/>
              <p:cNvSpPr>
                <a:spLocks noChangeArrowheads="1"/>
              </p:cNvSpPr>
              <p:nvPr/>
            </p:nvSpPr>
            <p:spPr bwMode="auto">
              <a:xfrm>
                <a:off x="355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Rectangle 757"/>
              <p:cNvSpPr>
                <a:spLocks noChangeArrowheads="1"/>
              </p:cNvSpPr>
              <p:nvPr/>
            </p:nvSpPr>
            <p:spPr bwMode="auto">
              <a:xfrm>
                <a:off x="3514"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0" name="Rectangle 758"/>
              <p:cNvSpPr>
                <a:spLocks noChangeArrowheads="1"/>
              </p:cNvSpPr>
              <p:nvPr/>
            </p:nvSpPr>
            <p:spPr bwMode="auto">
              <a:xfrm>
                <a:off x="3475"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Rectangle 759"/>
              <p:cNvSpPr>
                <a:spLocks noChangeArrowheads="1"/>
              </p:cNvSpPr>
              <p:nvPr/>
            </p:nvSpPr>
            <p:spPr bwMode="auto">
              <a:xfrm>
                <a:off x="3437"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2" name="Rectangle 760"/>
              <p:cNvSpPr>
                <a:spLocks noChangeArrowheads="1"/>
              </p:cNvSpPr>
              <p:nvPr/>
            </p:nvSpPr>
            <p:spPr bwMode="auto">
              <a:xfrm>
                <a:off x="3399"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Rectangle 761"/>
              <p:cNvSpPr>
                <a:spLocks noChangeArrowheads="1"/>
              </p:cNvSpPr>
              <p:nvPr/>
            </p:nvSpPr>
            <p:spPr bwMode="auto">
              <a:xfrm>
                <a:off x="3360"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4" name="Rectangle 762"/>
              <p:cNvSpPr>
                <a:spLocks noChangeArrowheads="1"/>
              </p:cNvSpPr>
              <p:nvPr/>
            </p:nvSpPr>
            <p:spPr bwMode="auto">
              <a:xfrm>
                <a:off x="3321"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5" name="Rectangle 763"/>
              <p:cNvSpPr>
                <a:spLocks noChangeArrowheads="1"/>
              </p:cNvSpPr>
              <p:nvPr/>
            </p:nvSpPr>
            <p:spPr bwMode="auto">
              <a:xfrm>
                <a:off x="3283"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6" name="Rectangle 764"/>
              <p:cNvSpPr>
                <a:spLocks noChangeArrowheads="1"/>
              </p:cNvSpPr>
              <p:nvPr/>
            </p:nvSpPr>
            <p:spPr bwMode="auto">
              <a:xfrm>
                <a:off x="3244" y="1673"/>
                <a:ext cx="2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Rectangle 765"/>
              <p:cNvSpPr>
                <a:spLocks noChangeArrowheads="1"/>
              </p:cNvSpPr>
              <p:nvPr/>
            </p:nvSpPr>
            <p:spPr bwMode="auto">
              <a:xfrm>
                <a:off x="3206" y="1673"/>
                <a:ext cx="1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8" name="Rectangle 766"/>
              <p:cNvSpPr>
                <a:spLocks noChangeArrowheads="1"/>
              </p:cNvSpPr>
              <p:nvPr/>
            </p:nvSpPr>
            <p:spPr bwMode="auto">
              <a:xfrm>
                <a:off x="3185" y="1673"/>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9" name="Line 767"/>
              <p:cNvSpPr>
                <a:spLocks noChangeShapeType="1"/>
              </p:cNvSpPr>
              <p:nvPr/>
            </p:nvSpPr>
            <p:spPr bwMode="auto">
              <a:xfrm flipV="1">
                <a:off x="5151"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0" name="Line 768"/>
              <p:cNvSpPr>
                <a:spLocks noChangeShapeType="1"/>
              </p:cNvSpPr>
              <p:nvPr/>
            </p:nvSpPr>
            <p:spPr bwMode="auto">
              <a:xfrm>
                <a:off x="3205" y="2946"/>
                <a:ext cx="4"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1" name="Line 769"/>
              <p:cNvSpPr>
                <a:spLocks noChangeShapeType="1"/>
              </p:cNvSpPr>
              <p:nvPr/>
            </p:nvSpPr>
            <p:spPr bwMode="auto">
              <a:xfrm>
                <a:off x="3254" y="2946"/>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2" name="Line 770"/>
              <p:cNvSpPr>
                <a:spLocks noChangeShapeType="1"/>
              </p:cNvSpPr>
              <p:nvPr/>
            </p:nvSpPr>
            <p:spPr bwMode="auto">
              <a:xfrm>
                <a:off x="3303" y="2946"/>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3" name="Line 771"/>
              <p:cNvSpPr>
                <a:spLocks noChangeShapeType="1"/>
              </p:cNvSpPr>
              <p:nvPr/>
            </p:nvSpPr>
            <p:spPr bwMode="auto">
              <a:xfrm flipV="1">
                <a:off x="3406" y="163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4" name="Line 772"/>
              <p:cNvSpPr>
                <a:spLocks noChangeShapeType="1"/>
              </p:cNvSpPr>
              <p:nvPr/>
            </p:nvSpPr>
            <p:spPr bwMode="auto">
              <a:xfrm flipV="1">
                <a:off x="3406" y="162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5" name="Line 773"/>
              <p:cNvSpPr>
                <a:spLocks noChangeShapeType="1"/>
              </p:cNvSpPr>
              <p:nvPr/>
            </p:nvSpPr>
            <p:spPr bwMode="auto">
              <a:xfrm>
                <a:off x="3381" y="163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6" name="Line 774"/>
              <p:cNvSpPr>
                <a:spLocks noChangeShapeType="1"/>
              </p:cNvSpPr>
              <p:nvPr/>
            </p:nvSpPr>
            <p:spPr bwMode="auto">
              <a:xfrm>
                <a:off x="3406" y="163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7" name="Line 775"/>
              <p:cNvSpPr>
                <a:spLocks noChangeShapeType="1"/>
              </p:cNvSpPr>
              <p:nvPr/>
            </p:nvSpPr>
            <p:spPr bwMode="auto">
              <a:xfrm>
                <a:off x="3401" y="1635"/>
                <a:ext cx="5"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8" name="Line 776"/>
              <p:cNvSpPr>
                <a:spLocks noChangeShapeType="1"/>
              </p:cNvSpPr>
              <p:nvPr/>
            </p:nvSpPr>
            <p:spPr bwMode="auto">
              <a:xfrm flipV="1">
                <a:off x="3455" y="1649"/>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9" name="Line 777"/>
              <p:cNvSpPr>
                <a:spLocks noChangeShapeType="1"/>
              </p:cNvSpPr>
              <p:nvPr/>
            </p:nvSpPr>
            <p:spPr bwMode="auto">
              <a:xfrm flipV="1">
                <a:off x="3455" y="1638"/>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0" name="Line 778"/>
              <p:cNvSpPr>
                <a:spLocks noChangeShapeType="1"/>
              </p:cNvSpPr>
              <p:nvPr/>
            </p:nvSpPr>
            <p:spPr bwMode="auto">
              <a:xfrm>
                <a:off x="3430" y="1649"/>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1" name="Line 779"/>
              <p:cNvSpPr>
                <a:spLocks noChangeShapeType="1"/>
              </p:cNvSpPr>
              <p:nvPr/>
            </p:nvSpPr>
            <p:spPr bwMode="auto">
              <a:xfrm>
                <a:off x="3455" y="1649"/>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2" name="Line 780"/>
              <p:cNvSpPr>
                <a:spLocks noChangeShapeType="1"/>
              </p:cNvSpPr>
              <p:nvPr/>
            </p:nvSpPr>
            <p:spPr bwMode="auto">
              <a:xfrm>
                <a:off x="3451" y="1649"/>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3" name="Line 781"/>
              <p:cNvSpPr>
                <a:spLocks noChangeShapeType="1"/>
              </p:cNvSpPr>
              <p:nvPr/>
            </p:nvSpPr>
            <p:spPr bwMode="auto">
              <a:xfrm flipV="1">
                <a:off x="3504" y="1644"/>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4" name="Line 782"/>
              <p:cNvSpPr>
                <a:spLocks noChangeShapeType="1"/>
              </p:cNvSpPr>
              <p:nvPr/>
            </p:nvSpPr>
            <p:spPr bwMode="auto">
              <a:xfrm flipV="1">
                <a:off x="3504" y="163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5" name="Line 783"/>
              <p:cNvSpPr>
                <a:spLocks noChangeShapeType="1"/>
              </p:cNvSpPr>
              <p:nvPr/>
            </p:nvSpPr>
            <p:spPr bwMode="auto">
              <a:xfrm>
                <a:off x="3480" y="1644"/>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6" name="Line 784"/>
              <p:cNvSpPr>
                <a:spLocks noChangeShapeType="1"/>
              </p:cNvSpPr>
              <p:nvPr/>
            </p:nvSpPr>
            <p:spPr bwMode="auto">
              <a:xfrm>
                <a:off x="3504" y="1644"/>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7" name="Line 785"/>
              <p:cNvSpPr>
                <a:spLocks noChangeShapeType="1"/>
              </p:cNvSpPr>
              <p:nvPr/>
            </p:nvSpPr>
            <p:spPr bwMode="auto">
              <a:xfrm>
                <a:off x="3500" y="1644"/>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8" name="Line 786"/>
              <p:cNvSpPr>
                <a:spLocks noChangeShapeType="1"/>
              </p:cNvSpPr>
              <p:nvPr/>
            </p:nvSpPr>
            <p:spPr bwMode="auto">
              <a:xfrm flipV="1">
                <a:off x="3553" y="166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79" name="Line 787"/>
              <p:cNvSpPr>
                <a:spLocks noChangeShapeType="1"/>
              </p:cNvSpPr>
              <p:nvPr/>
            </p:nvSpPr>
            <p:spPr bwMode="auto">
              <a:xfrm flipV="1">
                <a:off x="3553" y="1653"/>
                <a:ext cx="0" cy="1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0" name="Line 788"/>
              <p:cNvSpPr>
                <a:spLocks noChangeShapeType="1"/>
              </p:cNvSpPr>
              <p:nvPr/>
            </p:nvSpPr>
            <p:spPr bwMode="auto">
              <a:xfrm>
                <a:off x="3529" y="1663"/>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1" name="Line 789"/>
              <p:cNvSpPr>
                <a:spLocks noChangeShapeType="1"/>
              </p:cNvSpPr>
              <p:nvPr/>
            </p:nvSpPr>
            <p:spPr bwMode="auto">
              <a:xfrm>
                <a:off x="3553" y="1663"/>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2" name="Line 790"/>
              <p:cNvSpPr>
                <a:spLocks noChangeShapeType="1"/>
              </p:cNvSpPr>
              <p:nvPr/>
            </p:nvSpPr>
            <p:spPr bwMode="auto">
              <a:xfrm>
                <a:off x="3549" y="1663"/>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3" name="Line 791"/>
              <p:cNvSpPr>
                <a:spLocks noChangeShapeType="1"/>
              </p:cNvSpPr>
              <p:nvPr/>
            </p:nvSpPr>
            <p:spPr bwMode="auto">
              <a:xfrm flipV="1">
                <a:off x="3602" y="1653"/>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4" name="Line 792"/>
              <p:cNvSpPr>
                <a:spLocks noChangeShapeType="1"/>
              </p:cNvSpPr>
              <p:nvPr/>
            </p:nvSpPr>
            <p:spPr bwMode="auto">
              <a:xfrm flipV="1">
                <a:off x="3602" y="1642"/>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5" name="Line 793"/>
              <p:cNvSpPr>
                <a:spLocks noChangeShapeType="1"/>
              </p:cNvSpPr>
              <p:nvPr/>
            </p:nvSpPr>
            <p:spPr bwMode="auto">
              <a:xfrm>
                <a:off x="3578" y="1653"/>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6" name="Line 794"/>
              <p:cNvSpPr>
                <a:spLocks noChangeShapeType="1"/>
              </p:cNvSpPr>
              <p:nvPr/>
            </p:nvSpPr>
            <p:spPr bwMode="auto">
              <a:xfrm>
                <a:off x="3602" y="1653"/>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7" name="Line 795"/>
              <p:cNvSpPr>
                <a:spLocks noChangeShapeType="1"/>
              </p:cNvSpPr>
              <p:nvPr/>
            </p:nvSpPr>
            <p:spPr bwMode="auto">
              <a:xfrm>
                <a:off x="3598" y="1653"/>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8" name="Line 796"/>
              <p:cNvSpPr>
                <a:spLocks noChangeShapeType="1"/>
              </p:cNvSpPr>
              <p:nvPr/>
            </p:nvSpPr>
            <p:spPr bwMode="auto">
              <a:xfrm flipV="1">
                <a:off x="3651" y="166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9" name="Line 797"/>
              <p:cNvSpPr>
                <a:spLocks noChangeShapeType="1"/>
              </p:cNvSpPr>
              <p:nvPr/>
            </p:nvSpPr>
            <p:spPr bwMode="auto">
              <a:xfrm flipV="1">
                <a:off x="3651" y="165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0" name="Line 798"/>
              <p:cNvSpPr>
                <a:spLocks noChangeShapeType="1"/>
              </p:cNvSpPr>
              <p:nvPr/>
            </p:nvSpPr>
            <p:spPr bwMode="auto">
              <a:xfrm>
                <a:off x="3627" y="166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1" name="Line 799"/>
              <p:cNvSpPr>
                <a:spLocks noChangeShapeType="1"/>
              </p:cNvSpPr>
              <p:nvPr/>
            </p:nvSpPr>
            <p:spPr bwMode="auto">
              <a:xfrm>
                <a:off x="3651" y="166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2" name="Line 800"/>
              <p:cNvSpPr>
                <a:spLocks noChangeShapeType="1"/>
              </p:cNvSpPr>
              <p:nvPr/>
            </p:nvSpPr>
            <p:spPr bwMode="auto">
              <a:xfrm>
                <a:off x="3647" y="1665"/>
                <a:ext cx="4"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3" name="Line 801"/>
              <p:cNvSpPr>
                <a:spLocks noChangeShapeType="1"/>
              </p:cNvSpPr>
              <p:nvPr/>
            </p:nvSpPr>
            <p:spPr bwMode="auto">
              <a:xfrm flipV="1">
                <a:off x="3701" y="167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4" name="Line 802"/>
              <p:cNvSpPr>
                <a:spLocks noChangeShapeType="1"/>
              </p:cNvSpPr>
              <p:nvPr/>
            </p:nvSpPr>
            <p:spPr bwMode="auto">
              <a:xfrm flipV="1">
                <a:off x="3701" y="166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5" name="Line 803"/>
              <p:cNvSpPr>
                <a:spLocks noChangeShapeType="1"/>
              </p:cNvSpPr>
              <p:nvPr/>
            </p:nvSpPr>
            <p:spPr bwMode="auto">
              <a:xfrm>
                <a:off x="3676" y="1675"/>
                <a:ext cx="2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6" name="Line 804"/>
              <p:cNvSpPr>
                <a:spLocks noChangeShapeType="1"/>
              </p:cNvSpPr>
              <p:nvPr/>
            </p:nvSpPr>
            <p:spPr bwMode="auto">
              <a:xfrm>
                <a:off x="3701" y="1675"/>
                <a:ext cx="24"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7" name="Line 805"/>
              <p:cNvSpPr>
                <a:spLocks noChangeShapeType="1"/>
              </p:cNvSpPr>
              <p:nvPr/>
            </p:nvSpPr>
            <p:spPr bwMode="auto">
              <a:xfrm>
                <a:off x="3696" y="1675"/>
                <a:ext cx="5"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8" name="Line 806"/>
              <p:cNvSpPr>
                <a:spLocks noChangeShapeType="1"/>
              </p:cNvSpPr>
              <p:nvPr/>
            </p:nvSpPr>
            <p:spPr bwMode="auto">
              <a:xfrm flipV="1">
                <a:off x="3750" y="1655"/>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99" name="Line 807"/>
              <p:cNvSpPr>
                <a:spLocks noChangeShapeType="1"/>
              </p:cNvSpPr>
              <p:nvPr/>
            </p:nvSpPr>
            <p:spPr bwMode="auto">
              <a:xfrm flipV="1">
                <a:off x="3750" y="1644"/>
                <a:ext cx="0" cy="11"/>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600" name="Line 809"/>
            <p:cNvSpPr>
              <a:spLocks noChangeShapeType="1"/>
            </p:cNvSpPr>
            <p:nvPr/>
          </p:nvSpPr>
          <p:spPr bwMode="auto">
            <a:xfrm>
              <a:off x="5913438" y="26273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1" name="Line 810"/>
            <p:cNvSpPr>
              <a:spLocks noChangeShapeType="1"/>
            </p:cNvSpPr>
            <p:nvPr/>
          </p:nvSpPr>
          <p:spPr bwMode="auto">
            <a:xfrm>
              <a:off x="5953125" y="262731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2" name="Line 811"/>
            <p:cNvSpPr>
              <a:spLocks noChangeShapeType="1"/>
            </p:cNvSpPr>
            <p:nvPr/>
          </p:nvSpPr>
          <p:spPr bwMode="auto">
            <a:xfrm>
              <a:off x="5946775" y="26273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3" name="Line 812"/>
            <p:cNvSpPr>
              <a:spLocks noChangeShapeType="1"/>
            </p:cNvSpPr>
            <p:nvPr/>
          </p:nvSpPr>
          <p:spPr bwMode="auto">
            <a:xfrm flipV="1">
              <a:off x="6030913" y="26733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4" name="Line 813"/>
            <p:cNvSpPr>
              <a:spLocks noChangeShapeType="1"/>
            </p:cNvSpPr>
            <p:nvPr/>
          </p:nvSpPr>
          <p:spPr bwMode="auto">
            <a:xfrm flipV="1">
              <a:off x="6030913" y="26558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5" name="Line 814"/>
            <p:cNvSpPr>
              <a:spLocks noChangeShapeType="1"/>
            </p:cNvSpPr>
            <p:nvPr/>
          </p:nvSpPr>
          <p:spPr bwMode="auto">
            <a:xfrm>
              <a:off x="5991225" y="26733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6" name="Line 815"/>
            <p:cNvSpPr>
              <a:spLocks noChangeShapeType="1"/>
            </p:cNvSpPr>
            <p:nvPr/>
          </p:nvSpPr>
          <p:spPr bwMode="auto">
            <a:xfrm>
              <a:off x="6030913" y="267335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7" name="Line 816"/>
            <p:cNvSpPr>
              <a:spLocks noChangeShapeType="1"/>
            </p:cNvSpPr>
            <p:nvPr/>
          </p:nvSpPr>
          <p:spPr bwMode="auto">
            <a:xfrm>
              <a:off x="6024563" y="26733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8" name="Line 817"/>
            <p:cNvSpPr>
              <a:spLocks noChangeShapeType="1"/>
            </p:cNvSpPr>
            <p:nvPr/>
          </p:nvSpPr>
          <p:spPr bwMode="auto">
            <a:xfrm flipV="1">
              <a:off x="6108700" y="26654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09" name="Line 818"/>
            <p:cNvSpPr>
              <a:spLocks noChangeShapeType="1"/>
            </p:cNvSpPr>
            <p:nvPr/>
          </p:nvSpPr>
          <p:spPr bwMode="auto">
            <a:xfrm flipV="1">
              <a:off x="6108700" y="26479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0" name="Line 819"/>
            <p:cNvSpPr>
              <a:spLocks noChangeShapeType="1"/>
            </p:cNvSpPr>
            <p:nvPr/>
          </p:nvSpPr>
          <p:spPr bwMode="auto">
            <a:xfrm>
              <a:off x="6069013" y="26654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1" name="Line 820"/>
            <p:cNvSpPr>
              <a:spLocks noChangeShapeType="1"/>
            </p:cNvSpPr>
            <p:nvPr/>
          </p:nvSpPr>
          <p:spPr bwMode="auto">
            <a:xfrm>
              <a:off x="6108700" y="26654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2" name="Line 821"/>
            <p:cNvSpPr>
              <a:spLocks noChangeShapeType="1"/>
            </p:cNvSpPr>
            <p:nvPr/>
          </p:nvSpPr>
          <p:spPr bwMode="auto">
            <a:xfrm>
              <a:off x="6102350" y="26654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3" name="Line 822"/>
            <p:cNvSpPr>
              <a:spLocks noChangeShapeType="1"/>
            </p:cNvSpPr>
            <p:nvPr/>
          </p:nvSpPr>
          <p:spPr bwMode="auto">
            <a:xfrm flipV="1">
              <a:off x="6186488" y="26828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4" name="Line 823"/>
            <p:cNvSpPr>
              <a:spLocks noChangeShapeType="1"/>
            </p:cNvSpPr>
            <p:nvPr/>
          </p:nvSpPr>
          <p:spPr bwMode="auto">
            <a:xfrm flipV="1">
              <a:off x="6186488" y="26654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5" name="Line 824"/>
            <p:cNvSpPr>
              <a:spLocks noChangeShapeType="1"/>
            </p:cNvSpPr>
            <p:nvPr/>
          </p:nvSpPr>
          <p:spPr bwMode="auto">
            <a:xfrm>
              <a:off x="6148388" y="26828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6" name="Line 825"/>
            <p:cNvSpPr>
              <a:spLocks noChangeShapeType="1"/>
            </p:cNvSpPr>
            <p:nvPr/>
          </p:nvSpPr>
          <p:spPr bwMode="auto">
            <a:xfrm>
              <a:off x="6186488" y="26828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7" name="Line 826"/>
            <p:cNvSpPr>
              <a:spLocks noChangeShapeType="1"/>
            </p:cNvSpPr>
            <p:nvPr/>
          </p:nvSpPr>
          <p:spPr bwMode="auto">
            <a:xfrm>
              <a:off x="6180138" y="26828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8" name="Line 827"/>
            <p:cNvSpPr>
              <a:spLocks noChangeShapeType="1"/>
            </p:cNvSpPr>
            <p:nvPr/>
          </p:nvSpPr>
          <p:spPr bwMode="auto">
            <a:xfrm flipV="1">
              <a:off x="6264275" y="27336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9" name="Line 828"/>
            <p:cNvSpPr>
              <a:spLocks noChangeShapeType="1"/>
            </p:cNvSpPr>
            <p:nvPr/>
          </p:nvSpPr>
          <p:spPr bwMode="auto">
            <a:xfrm flipV="1">
              <a:off x="6264275" y="2716213"/>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0" name="Line 829"/>
            <p:cNvSpPr>
              <a:spLocks noChangeShapeType="1"/>
            </p:cNvSpPr>
            <p:nvPr/>
          </p:nvSpPr>
          <p:spPr bwMode="auto">
            <a:xfrm>
              <a:off x="6226175" y="27336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1" name="Line 830"/>
            <p:cNvSpPr>
              <a:spLocks noChangeShapeType="1"/>
            </p:cNvSpPr>
            <p:nvPr/>
          </p:nvSpPr>
          <p:spPr bwMode="auto">
            <a:xfrm>
              <a:off x="6264275" y="27336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2" name="Line 831"/>
            <p:cNvSpPr>
              <a:spLocks noChangeShapeType="1"/>
            </p:cNvSpPr>
            <p:nvPr/>
          </p:nvSpPr>
          <p:spPr bwMode="auto">
            <a:xfrm>
              <a:off x="6257925" y="27336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3" name="Line 832"/>
            <p:cNvSpPr>
              <a:spLocks noChangeShapeType="1"/>
            </p:cNvSpPr>
            <p:nvPr/>
          </p:nvSpPr>
          <p:spPr bwMode="auto">
            <a:xfrm flipV="1">
              <a:off x="6343650" y="26797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4" name="Line 833"/>
            <p:cNvSpPr>
              <a:spLocks noChangeShapeType="1"/>
            </p:cNvSpPr>
            <p:nvPr/>
          </p:nvSpPr>
          <p:spPr bwMode="auto">
            <a:xfrm flipV="1">
              <a:off x="6343650" y="266223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5" name="Line 834"/>
            <p:cNvSpPr>
              <a:spLocks noChangeShapeType="1"/>
            </p:cNvSpPr>
            <p:nvPr/>
          </p:nvSpPr>
          <p:spPr bwMode="auto">
            <a:xfrm>
              <a:off x="6303963" y="26797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6" name="Line 835"/>
            <p:cNvSpPr>
              <a:spLocks noChangeShapeType="1"/>
            </p:cNvSpPr>
            <p:nvPr/>
          </p:nvSpPr>
          <p:spPr bwMode="auto">
            <a:xfrm>
              <a:off x="6343650" y="26797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7" name="Line 836"/>
            <p:cNvSpPr>
              <a:spLocks noChangeShapeType="1"/>
            </p:cNvSpPr>
            <p:nvPr/>
          </p:nvSpPr>
          <p:spPr bwMode="auto">
            <a:xfrm>
              <a:off x="6335713" y="2679700"/>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8" name="Line 837"/>
            <p:cNvSpPr>
              <a:spLocks noChangeShapeType="1"/>
            </p:cNvSpPr>
            <p:nvPr/>
          </p:nvSpPr>
          <p:spPr bwMode="auto">
            <a:xfrm flipV="1">
              <a:off x="6421438" y="274161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29" name="Line 838"/>
            <p:cNvSpPr>
              <a:spLocks noChangeShapeType="1"/>
            </p:cNvSpPr>
            <p:nvPr/>
          </p:nvSpPr>
          <p:spPr bwMode="auto">
            <a:xfrm flipV="1">
              <a:off x="6421438" y="272415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0" name="Line 839"/>
            <p:cNvSpPr>
              <a:spLocks noChangeShapeType="1"/>
            </p:cNvSpPr>
            <p:nvPr/>
          </p:nvSpPr>
          <p:spPr bwMode="auto">
            <a:xfrm>
              <a:off x="6381750" y="274161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1" name="Line 840"/>
            <p:cNvSpPr>
              <a:spLocks noChangeShapeType="1"/>
            </p:cNvSpPr>
            <p:nvPr/>
          </p:nvSpPr>
          <p:spPr bwMode="auto">
            <a:xfrm>
              <a:off x="6421438" y="274161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2" name="Line 841"/>
            <p:cNvSpPr>
              <a:spLocks noChangeShapeType="1"/>
            </p:cNvSpPr>
            <p:nvPr/>
          </p:nvSpPr>
          <p:spPr bwMode="auto">
            <a:xfrm>
              <a:off x="6415088" y="274161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3" name="Line 842"/>
            <p:cNvSpPr>
              <a:spLocks noChangeShapeType="1"/>
            </p:cNvSpPr>
            <p:nvPr/>
          </p:nvSpPr>
          <p:spPr bwMode="auto">
            <a:xfrm flipV="1">
              <a:off x="6499225" y="27701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4" name="Line 843"/>
            <p:cNvSpPr>
              <a:spLocks noChangeShapeType="1"/>
            </p:cNvSpPr>
            <p:nvPr/>
          </p:nvSpPr>
          <p:spPr bwMode="auto">
            <a:xfrm flipV="1">
              <a:off x="6499225" y="275431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5" name="Line 844"/>
            <p:cNvSpPr>
              <a:spLocks noChangeShapeType="1"/>
            </p:cNvSpPr>
            <p:nvPr/>
          </p:nvSpPr>
          <p:spPr bwMode="auto">
            <a:xfrm>
              <a:off x="6459538" y="2770188"/>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6" name="Line 845"/>
            <p:cNvSpPr>
              <a:spLocks noChangeShapeType="1"/>
            </p:cNvSpPr>
            <p:nvPr/>
          </p:nvSpPr>
          <p:spPr bwMode="auto">
            <a:xfrm>
              <a:off x="6499225" y="2770188"/>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7" name="Line 846"/>
            <p:cNvSpPr>
              <a:spLocks noChangeShapeType="1"/>
            </p:cNvSpPr>
            <p:nvPr/>
          </p:nvSpPr>
          <p:spPr bwMode="auto">
            <a:xfrm>
              <a:off x="6492875" y="2770188"/>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8" name="Line 847"/>
            <p:cNvSpPr>
              <a:spLocks noChangeShapeType="1"/>
            </p:cNvSpPr>
            <p:nvPr/>
          </p:nvSpPr>
          <p:spPr bwMode="auto">
            <a:xfrm flipV="1">
              <a:off x="6577013" y="2762250"/>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39" name="Line 848"/>
            <p:cNvSpPr>
              <a:spLocks noChangeShapeType="1"/>
            </p:cNvSpPr>
            <p:nvPr/>
          </p:nvSpPr>
          <p:spPr bwMode="auto">
            <a:xfrm flipV="1">
              <a:off x="6577013" y="2744788"/>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0" name="Line 849"/>
            <p:cNvSpPr>
              <a:spLocks noChangeShapeType="1"/>
            </p:cNvSpPr>
            <p:nvPr/>
          </p:nvSpPr>
          <p:spPr bwMode="auto">
            <a:xfrm>
              <a:off x="6537325" y="27622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1" name="Line 850"/>
            <p:cNvSpPr>
              <a:spLocks noChangeShapeType="1"/>
            </p:cNvSpPr>
            <p:nvPr/>
          </p:nvSpPr>
          <p:spPr bwMode="auto">
            <a:xfrm>
              <a:off x="6577013" y="27622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2" name="Line 851"/>
            <p:cNvSpPr>
              <a:spLocks noChangeShapeType="1"/>
            </p:cNvSpPr>
            <p:nvPr/>
          </p:nvSpPr>
          <p:spPr bwMode="auto">
            <a:xfrm>
              <a:off x="6570663" y="27622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3" name="Line 852"/>
            <p:cNvSpPr>
              <a:spLocks noChangeShapeType="1"/>
            </p:cNvSpPr>
            <p:nvPr/>
          </p:nvSpPr>
          <p:spPr bwMode="auto">
            <a:xfrm flipV="1">
              <a:off x="6654800" y="2747963"/>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4" name="Line 853"/>
            <p:cNvSpPr>
              <a:spLocks noChangeShapeType="1"/>
            </p:cNvSpPr>
            <p:nvPr/>
          </p:nvSpPr>
          <p:spPr bwMode="auto">
            <a:xfrm flipV="1">
              <a:off x="6654800" y="27305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5" name="Line 854"/>
            <p:cNvSpPr>
              <a:spLocks noChangeShapeType="1"/>
            </p:cNvSpPr>
            <p:nvPr/>
          </p:nvSpPr>
          <p:spPr bwMode="auto">
            <a:xfrm>
              <a:off x="6616700" y="2747963"/>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6" name="Line 855"/>
            <p:cNvSpPr>
              <a:spLocks noChangeShapeType="1"/>
            </p:cNvSpPr>
            <p:nvPr/>
          </p:nvSpPr>
          <p:spPr bwMode="auto">
            <a:xfrm>
              <a:off x="6654800" y="2747963"/>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7" name="Line 856"/>
            <p:cNvSpPr>
              <a:spLocks noChangeShapeType="1"/>
            </p:cNvSpPr>
            <p:nvPr/>
          </p:nvSpPr>
          <p:spPr bwMode="auto">
            <a:xfrm>
              <a:off x="6648450" y="2747963"/>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8" name="Line 857"/>
            <p:cNvSpPr>
              <a:spLocks noChangeShapeType="1"/>
            </p:cNvSpPr>
            <p:nvPr/>
          </p:nvSpPr>
          <p:spPr bwMode="auto">
            <a:xfrm flipV="1">
              <a:off x="6732588" y="2768600"/>
              <a:ext cx="0" cy="1746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49" name="Line 858"/>
            <p:cNvSpPr>
              <a:spLocks noChangeShapeType="1"/>
            </p:cNvSpPr>
            <p:nvPr/>
          </p:nvSpPr>
          <p:spPr bwMode="auto">
            <a:xfrm flipV="1">
              <a:off x="6732588" y="275272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0" name="Line 859"/>
            <p:cNvSpPr>
              <a:spLocks noChangeShapeType="1"/>
            </p:cNvSpPr>
            <p:nvPr/>
          </p:nvSpPr>
          <p:spPr bwMode="auto">
            <a:xfrm>
              <a:off x="6694488" y="27686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1" name="Line 860"/>
            <p:cNvSpPr>
              <a:spLocks noChangeShapeType="1"/>
            </p:cNvSpPr>
            <p:nvPr/>
          </p:nvSpPr>
          <p:spPr bwMode="auto">
            <a:xfrm>
              <a:off x="6732588" y="27686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2" name="Line 861"/>
            <p:cNvSpPr>
              <a:spLocks noChangeShapeType="1"/>
            </p:cNvSpPr>
            <p:nvPr/>
          </p:nvSpPr>
          <p:spPr bwMode="auto">
            <a:xfrm>
              <a:off x="6726238" y="276860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3" name="Line 862"/>
            <p:cNvSpPr>
              <a:spLocks noChangeShapeType="1"/>
            </p:cNvSpPr>
            <p:nvPr/>
          </p:nvSpPr>
          <p:spPr bwMode="auto">
            <a:xfrm flipV="1">
              <a:off x="6811963" y="286702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4" name="Line 863"/>
            <p:cNvSpPr>
              <a:spLocks noChangeShapeType="1"/>
            </p:cNvSpPr>
            <p:nvPr/>
          </p:nvSpPr>
          <p:spPr bwMode="auto">
            <a:xfrm flipV="1">
              <a:off x="6811963" y="2851150"/>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5" name="Line 864"/>
            <p:cNvSpPr>
              <a:spLocks noChangeShapeType="1"/>
            </p:cNvSpPr>
            <p:nvPr/>
          </p:nvSpPr>
          <p:spPr bwMode="auto">
            <a:xfrm>
              <a:off x="6772275" y="286702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6" name="Line 865"/>
            <p:cNvSpPr>
              <a:spLocks noChangeShapeType="1"/>
            </p:cNvSpPr>
            <p:nvPr/>
          </p:nvSpPr>
          <p:spPr bwMode="auto">
            <a:xfrm>
              <a:off x="6811963" y="286702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7" name="Line 866"/>
            <p:cNvSpPr>
              <a:spLocks noChangeShapeType="1"/>
            </p:cNvSpPr>
            <p:nvPr/>
          </p:nvSpPr>
          <p:spPr bwMode="auto">
            <a:xfrm>
              <a:off x="6804025" y="286702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8" name="Line 867"/>
            <p:cNvSpPr>
              <a:spLocks noChangeShapeType="1"/>
            </p:cNvSpPr>
            <p:nvPr/>
          </p:nvSpPr>
          <p:spPr bwMode="auto">
            <a:xfrm flipV="1">
              <a:off x="6889750" y="3025775"/>
              <a:ext cx="0" cy="158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9" name="Line 868"/>
            <p:cNvSpPr>
              <a:spLocks noChangeShapeType="1"/>
            </p:cNvSpPr>
            <p:nvPr/>
          </p:nvSpPr>
          <p:spPr bwMode="auto">
            <a:xfrm flipV="1">
              <a:off x="6889750" y="3011488"/>
              <a:ext cx="0" cy="142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0" name="Line 869"/>
            <p:cNvSpPr>
              <a:spLocks noChangeShapeType="1"/>
            </p:cNvSpPr>
            <p:nvPr/>
          </p:nvSpPr>
          <p:spPr bwMode="auto">
            <a:xfrm>
              <a:off x="6850063" y="30257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1" name="Line 870"/>
            <p:cNvSpPr>
              <a:spLocks noChangeShapeType="1"/>
            </p:cNvSpPr>
            <p:nvPr/>
          </p:nvSpPr>
          <p:spPr bwMode="auto">
            <a:xfrm>
              <a:off x="6889750" y="30257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2" name="Line 871"/>
            <p:cNvSpPr>
              <a:spLocks noChangeShapeType="1"/>
            </p:cNvSpPr>
            <p:nvPr/>
          </p:nvSpPr>
          <p:spPr bwMode="auto">
            <a:xfrm>
              <a:off x="6881813" y="3025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3" name="Line 872"/>
            <p:cNvSpPr>
              <a:spLocks noChangeShapeType="1"/>
            </p:cNvSpPr>
            <p:nvPr/>
          </p:nvSpPr>
          <p:spPr bwMode="auto">
            <a:xfrm flipV="1">
              <a:off x="6967538" y="3416300"/>
              <a:ext cx="0" cy="1428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4" name="Line 873"/>
            <p:cNvSpPr>
              <a:spLocks noChangeShapeType="1"/>
            </p:cNvSpPr>
            <p:nvPr/>
          </p:nvSpPr>
          <p:spPr bwMode="auto">
            <a:xfrm flipV="1">
              <a:off x="6967538" y="3403600"/>
              <a:ext cx="0" cy="127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5" name="Line 874"/>
            <p:cNvSpPr>
              <a:spLocks noChangeShapeType="1"/>
            </p:cNvSpPr>
            <p:nvPr/>
          </p:nvSpPr>
          <p:spPr bwMode="auto">
            <a:xfrm>
              <a:off x="6927850" y="341630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6" name="Line 875"/>
            <p:cNvSpPr>
              <a:spLocks noChangeShapeType="1"/>
            </p:cNvSpPr>
            <p:nvPr/>
          </p:nvSpPr>
          <p:spPr bwMode="auto">
            <a:xfrm>
              <a:off x="6967538" y="3416300"/>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7" name="Line 876"/>
            <p:cNvSpPr>
              <a:spLocks noChangeShapeType="1"/>
            </p:cNvSpPr>
            <p:nvPr/>
          </p:nvSpPr>
          <p:spPr bwMode="auto">
            <a:xfrm>
              <a:off x="6961188" y="341630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8" name="Line 877"/>
            <p:cNvSpPr>
              <a:spLocks noChangeShapeType="1"/>
            </p:cNvSpPr>
            <p:nvPr/>
          </p:nvSpPr>
          <p:spPr bwMode="auto">
            <a:xfrm flipV="1">
              <a:off x="7045325" y="4054475"/>
              <a:ext cx="0" cy="95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9" name="Line 878"/>
            <p:cNvSpPr>
              <a:spLocks noChangeShapeType="1"/>
            </p:cNvSpPr>
            <p:nvPr/>
          </p:nvSpPr>
          <p:spPr bwMode="auto">
            <a:xfrm flipV="1">
              <a:off x="7045325" y="4044950"/>
              <a:ext cx="0" cy="952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0" name="Line 879"/>
            <p:cNvSpPr>
              <a:spLocks noChangeShapeType="1"/>
            </p:cNvSpPr>
            <p:nvPr/>
          </p:nvSpPr>
          <p:spPr bwMode="auto">
            <a:xfrm>
              <a:off x="7005638" y="4054475"/>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1" name="Line 880"/>
            <p:cNvSpPr>
              <a:spLocks noChangeShapeType="1"/>
            </p:cNvSpPr>
            <p:nvPr/>
          </p:nvSpPr>
          <p:spPr bwMode="auto">
            <a:xfrm>
              <a:off x="7045325" y="4054475"/>
              <a:ext cx="381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2" name="Line 881"/>
            <p:cNvSpPr>
              <a:spLocks noChangeShapeType="1"/>
            </p:cNvSpPr>
            <p:nvPr/>
          </p:nvSpPr>
          <p:spPr bwMode="auto">
            <a:xfrm>
              <a:off x="7038975" y="40544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3" name="Line 882"/>
            <p:cNvSpPr>
              <a:spLocks noChangeShapeType="1"/>
            </p:cNvSpPr>
            <p:nvPr/>
          </p:nvSpPr>
          <p:spPr bwMode="auto">
            <a:xfrm flipV="1">
              <a:off x="7123113" y="4603750"/>
              <a:ext cx="0" cy="31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4" name="Line 883"/>
            <p:cNvSpPr>
              <a:spLocks noChangeShapeType="1"/>
            </p:cNvSpPr>
            <p:nvPr/>
          </p:nvSpPr>
          <p:spPr bwMode="auto">
            <a:xfrm flipV="1">
              <a:off x="7123113" y="4600575"/>
              <a:ext cx="0" cy="31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5" name="Line 884"/>
            <p:cNvSpPr>
              <a:spLocks noChangeShapeType="1"/>
            </p:cNvSpPr>
            <p:nvPr/>
          </p:nvSpPr>
          <p:spPr bwMode="auto">
            <a:xfrm>
              <a:off x="7083425" y="46037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6" name="Line 885"/>
            <p:cNvSpPr>
              <a:spLocks noChangeShapeType="1"/>
            </p:cNvSpPr>
            <p:nvPr/>
          </p:nvSpPr>
          <p:spPr bwMode="auto">
            <a:xfrm>
              <a:off x="7123113" y="4603750"/>
              <a:ext cx="3968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7" name="Line 886"/>
            <p:cNvSpPr>
              <a:spLocks noChangeShapeType="1"/>
            </p:cNvSpPr>
            <p:nvPr/>
          </p:nvSpPr>
          <p:spPr bwMode="auto">
            <a:xfrm>
              <a:off x="7116763" y="4603750"/>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8" name="Line 887"/>
            <p:cNvSpPr>
              <a:spLocks noChangeShapeType="1"/>
            </p:cNvSpPr>
            <p:nvPr/>
          </p:nvSpPr>
          <p:spPr bwMode="auto">
            <a:xfrm>
              <a:off x="719455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79" name="Line 888"/>
            <p:cNvSpPr>
              <a:spLocks noChangeShapeType="1"/>
            </p:cNvSpPr>
            <p:nvPr/>
          </p:nvSpPr>
          <p:spPr bwMode="auto">
            <a:xfrm>
              <a:off x="727233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0" name="Line 889"/>
            <p:cNvSpPr>
              <a:spLocks noChangeShapeType="1"/>
            </p:cNvSpPr>
            <p:nvPr/>
          </p:nvSpPr>
          <p:spPr bwMode="auto">
            <a:xfrm>
              <a:off x="735012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1" name="Line 890"/>
            <p:cNvSpPr>
              <a:spLocks noChangeShapeType="1"/>
            </p:cNvSpPr>
            <p:nvPr/>
          </p:nvSpPr>
          <p:spPr bwMode="auto">
            <a:xfrm>
              <a:off x="7427913" y="4676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2" name="Line 891"/>
            <p:cNvSpPr>
              <a:spLocks noChangeShapeType="1"/>
            </p:cNvSpPr>
            <p:nvPr/>
          </p:nvSpPr>
          <p:spPr bwMode="auto">
            <a:xfrm>
              <a:off x="750728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3" name="Line 892"/>
            <p:cNvSpPr>
              <a:spLocks noChangeShapeType="1"/>
            </p:cNvSpPr>
            <p:nvPr/>
          </p:nvSpPr>
          <p:spPr bwMode="auto">
            <a:xfrm>
              <a:off x="758507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4" name="Line 893"/>
            <p:cNvSpPr>
              <a:spLocks noChangeShapeType="1"/>
            </p:cNvSpPr>
            <p:nvPr/>
          </p:nvSpPr>
          <p:spPr bwMode="auto">
            <a:xfrm>
              <a:off x="7662863"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5" name="Line 894"/>
            <p:cNvSpPr>
              <a:spLocks noChangeShapeType="1"/>
            </p:cNvSpPr>
            <p:nvPr/>
          </p:nvSpPr>
          <p:spPr bwMode="auto">
            <a:xfrm>
              <a:off x="774065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6" name="Line 895"/>
            <p:cNvSpPr>
              <a:spLocks noChangeShapeType="1"/>
            </p:cNvSpPr>
            <p:nvPr/>
          </p:nvSpPr>
          <p:spPr bwMode="auto">
            <a:xfrm>
              <a:off x="781843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7" name="Line 896"/>
            <p:cNvSpPr>
              <a:spLocks noChangeShapeType="1"/>
            </p:cNvSpPr>
            <p:nvPr/>
          </p:nvSpPr>
          <p:spPr bwMode="auto">
            <a:xfrm>
              <a:off x="7896225" y="4676775"/>
              <a:ext cx="7937"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8" name="Line 897"/>
            <p:cNvSpPr>
              <a:spLocks noChangeShapeType="1"/>
            </p:cNvSpPr>
            <p:nvPr/>
          </p:nvSpPr>
          <p:spPr bwMode="auto">
            <a:xfrm>
              <a:off x="7975600"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9" name="Line 898"/>
            <p:cNvSpPr>
              <a:spLocks noChangeShapeType="1"/>
            </p:cNvSpPr>
            <p:nvPr/>
          </p:nvSpPr>
          <p:spPr bwMode="auto">
            <a:xfrm>
              <a:off x="8053388"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0" name="Line 899"/>
            <p:cNvSpPr>
              <a:spLocks noChangeShapeType="1"/>
            </p:cNvSpPr>
            <p:nvPr/>
          </p:nvSpPr>
          <p:spPr bwMode="auto">
            <a:xfrm>
              <a:off x="8131175" y="4676775"/>
              <a:ext cx="635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1" name="Line 900"/>
            <p:cNvSpPr>
              <a:spLocks noChangeShapeType="1"/>
            </p:cNvSpPr>
            <p:nvPr/>
          </p:nvSpPr>
          <p:spPr bwMode="auto">
            <a:xfrm>
              <a:off x="5056188" y="4676775"/>
              <a:ext cx="31210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2" name="Line 901"/>
            <p:cNvSpPr>
              <a:spLocks noChangeShapeType="1"/>
            </p:cNvSpPr>
            <p:nvPr/>
          </p:nvSpPr>
          <p:spPr bwMode="auto">
            <a:xfrm>
              <a:off x="5056188"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3" name="Line 902"/>
            <p:cNvSpPr>
              <a:spLocks noChangeShapeType="1"/>
            </p:cNvSpPr>
            <p:nvPr/>
          </p:nvSpPr>
          <p:spPr bwMode="auto">
            <a:xfrm>
              <a:off x="51514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4" name="Line 903"/>
            <p:cNvSpPr>
              <a:spLocks noChangeShapeType="1"/>
            </p:cNvSpPr>
            <p:nvPr/>
          </p:nvSpPr>
          <p:spPr bwMode="auto">
            <a:xfrm>
              <a:off x="52482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5" name="Line 904"/>
            <p:cNvSpPr>
              <a:spLocks noChangeShapeType="1"/>
            </p:cNvSpPr>
            <p:nvPr/>
          </p:nvSpPr>
          <p:spPr bwMode="auto">
            <a:xfrm>
              <a:off x="53435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6" name="Line 905"/>
            <p:cNvSpPr>
              <a:spLocks noChangeShapeType="1"/>
            </p:cNvSpPr>
            <p:nvPr/>
          </p:nvSpPr>
          <p:spPr bwMode="auto">
            <a:xfrm>
              <a:off x="54403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7" name="Line 906"/>
            <p:cNvSpPr>
              <a:spLocks noChangeShapeType="1"/>
            </p:cNvSpPr>
            <p:nvPr/>
          </p:nvSpPr>
          <p:spPr bwMode="auto">
            <a:xfrm>
              <a:off x="55356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8" name="Line 907"/>
            <p:cNvSpPr>
              <a:spLocks noChangeShapeType="1"/>
            </p:cNvSpPr>
            <p:nvPr/>
          </p:nvSpPr>
          <p:spPr bwMode="auto">
            <a:xfrm>
              <a:off x="56324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99" name="Line 908"/>
            <p:cNvSpPr>
              <a:spLocks noChangeShapeType="1"/>
            </p:cNvSpPr>
            <p:nvPr/>
          </p:nvSpPr>
          <p:spPr bwMode="auto">
            <a:xfrm>
              <a:off x="57277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0" name="Line 909"/>
            <p:cNvSpPr>
              <a:spLocks noChangeShapeType="1"/>
            </p:cNvSpPr>
            <p:nvPr/>
          </p:nvSpPr>
          <p:spPr bwMode="auto">
            <a:xfrm>
              <a:off x="58245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1" name="Line 910"/>
            <p:cNvSpPr>
              <a:spLocks noChangeShapeType="1"/>
            </p:cNvSpPr>
            <p:nvPr/>
          </p:nvSpPr>
          <p:spPr bwMode="auto">
            <a:xfrm>
              <a:off x="591978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2" name="Line 911"/>
            <p:cNvSpPr>
              <a:spLocks noChangeShapeType="1"/>
            </p:cNvSpPr>
            <p:nvPr/>
          </p:nvSpPr>
          <p:spPr bwMode="auto">
            <a:xfrm>
              <a:off x="6016625"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3" name="Line 912"/>
            <p:cNvSpPr>
              <a:spLocks noChangeShapeType="1"/>
            </p:cNvSpPr>
            <p:nvPr/>
          </p:nvSpPr>
          <p:spPr bwMode="auto">
            <a:xfrm>
              <a:off x="61118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4" name="Line 913"/>
            <p:cNvSpPr>
              <a:spLocks noChangeShapeType="1"/>
            </p:cNvSpPr>
            <p:nvPr/>
          </p:nvSpPr>
          <p:spPr bwMode="auto">
            <a:xfrm>
              <a:off x="62071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5" name="Line 914"/>
            <p:cNvSpPr>
              <a:spLocks noChangeShapeType="1"/>
            </p:cNvSpPr>
            <p:nvPr/>
          </p:nvSpPr>
          <p:spPr bwMode="auto">
            <a:xfrm>
              <a:off x="63039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6" name="Line 915"/>
            <p:cNvSpPr>
              <a:spLocks noChangeShapeType="1"/>
            </p:cNvSpPr>
            <p:nvPr/>
          </p:nvSpPr>
          <p:spPr bwMode="auto">
            <a:xfrm>
              <a:off x="639921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7" name="Line 916"/>
            <p:cNvSpPr>
              <a:spLocks noChangeShapeType="1"/>
            </p:cNvSpPr>
            <p:nvPr/>
          </p:nvSpPr>
          <p:spPr bwMode="auto">
            <a:xfrm>
              <a:off x="6496050"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8" name="Line 917"/>
            <p:cNvSpPr>
              <a:spLocks noChangeShapeType="1"/>
            </p:cNvSpPr>
            <p:nvPr/>
          </p:nvSpPr>
          <p:spPr bwMode="auto">
            <a:xfrm>
              <a:off x="65913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9" name="Line 918"/>
            <p:cNvSpPr>
              <a:spLocks noChangeShapeType="1"/>
            </p:cNvSpPr>
            <p:nvPr/>
          </p:nvSpPr>
          <p:spPr bwMode="auto">
            <a:xfrm>
              <a:off x="66881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0" name="Line 919"/>
            <p:cNvSpPr>
              <a:spLocks noChangeShapeType="1"/>
            </p:cNvSpPr>
            <p:nvPr/>
          </p:nvSpPr>
          <p:spPr bwMode="auto">
            <a:xfrm>
              <a:off x="678338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1" name="Line 920"/>
            <p:cNvSpPr>
              <a:spLocks noChangeShapeType="1"/>
            </p:cNvSpPr>
            <p:nvPr/>
          </p:nvSpPr>
          <p:spPr bwMode="auto">
            <a:xfrm>
              <a:off x="68802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2" name="Line 921"/>
            <p:cNvSpPr>
              <a:spLocks noChangeShapeType="1"/>
            </p:cNvSpPr>
            <p:nvPr/>
          </p:nvSpPr>
          <p:spPr bwMode="auto">
            <a:xfrm>
              <a:off x="6975475"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3" name="Line 922"/>
            <p:cNvSpPr>
              <a:spLocks noChangeShapeType="1"/>
            </p:cNvSpPr>
            <p:nvPr/>
          </p:nvSpPr>
          <p:spPr bwMode="auto">
            <a:xfrm>
              <a:off x="707231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4" name="Line 923"/>
            <p:cNvSpPr>
              <a:spLocks noChangeShapeType="1"/>
            </p:cNvSpPr>
            <p:nvPr/>
          </p:nvSpPr>
          <p:spPr bwMode="auto">
            <a:xfrm>
              <a:off x="71675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5" name="Line 924"/>
            <p:cNvSpPr>
              <a:spLocks noChangeShapeType="1"/>
            </p:cNvSpPr>
            <p:nvPr/>
          </p:nvSpPr>
          <p:spPr bwMode="auto">
            <a:xfrm>
              <a:off x="72644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6" name="Line 925"/>
            <p:cNvSpPr>
              <a:spLocks noChangeShapeType="1"/>
            </p:cNvSpPr>
            <p:nvPr/>
          </p:nvSpPr>
          <p:spPr bwMode="auto">
            <a:xfrm>
              <a:off x="73596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7" name="Line 926"/>
            <p:cNvSpPr>
              <a:spLocks noChangeShapeType="1"/>
            </p:cNvSpPr>
            <p:nvPr/>
          </p:nvSpPr>
          <p:spPr bwMode="auto">
            <a:xfrm>
              <a:off x="7456488"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8" name="Line 927"/>
            <p:cNvSpPr>
              <a:spLocks noChangeShapeType="1"/>
            </p:cNvSpPr>
            <p:nvPr/>
          </p:nvSpPr>
          <p:spPr bwMode="auto">
            <a:xfrm>
              <a:off x="7551738"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19" name="Line 928"/>
            <p:cNvSpPr>
              <a:spLocks noChangeShapeType="1"/>
            </p:cNvSpPr>
            <p:nvPr/>
          </p:nvSpPr>
          <p:spPr bwMode="auto">
            <a:xfrm>
              <a:off x="764857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0" name="Line 929"/>
            <p:cNvSpPr>
              <a:spLocks noChangeShapeType="1"/>
            </p:cNvSpPr>
            <p:nvPr/>
          </p:nvSpPr>
          <p:spPr bwMode="auto">
            <a:xfrm>
              <a:off x="7743825"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1" name="Line 930"/>
            <p:cNvSpPr>
              <a:spLocks noChangeShapeType="1"/>
            </p:cNvSpPr>
            <p:nvPr/>
          </p:nvSpPr>
          <p:spPr bwMode="auto">
            <a:xfrm>
              <a:off x="7840663"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2" name="Line 931"/>
            <p:cNvSpPr>
              <a:spLocks noChangeShapeType="1"/>
            </p:cNvSpPr>
            <p:nvPr/>
          </p:nvSpPr>
          <p:spPr bwMode="auto">
            <a:xfrm>
              <a:off x="79359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3" name="Line 932"/>
            <p:cNvSpPr>
              <a:spLocks noChangeShapeType="1"/>
            </p:cNvSpPr>
            <p:nvPr/>
          </p:nvSpPr>
          <p:spPr bwMode="auto">
            <a:xfrm>
              <a:off x="7935913" y="4637088"/>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4" name="Line 933"/>
            <p:cNvSpPr>
              <a:spLocks noChangeShapeType="1"/>
            </p:cNvSpPr>
            <p:nvPr/>
          </p:nvSpPr>
          <p:spPr bwMode="auto">
            <a:xfrm>
              <a:off x="803275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5" name="Line 934"/>
            <p:cNvSpPr>
              <a:spLocks noChangeShapeType="1"/>
            </p:cNvSpPr>
            <p:nvPr/>
          </p:nvSpPr>
          <p:spPr bwMode="auto">
            <a:xfrm>
              <a:off x="8128000" y="4657725"/>
              <a:ext cx="0" cy="190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6" name="Rectangle 935"/>
            <p:cNvSpPr>
              <a:spLocks noChangeArrowheads="1"/>
            </p:cNvSpPr>
            <p:nvPr/>
          </p:nvSpPr>
          <p:spPr bwMode="auto">
            <a:xfrm>
              <a:off x="5029200" y="4710113"/>
              <a:ext cx="1397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7" name="Rectangle 936"/>
            <p:cNvSpPr>
              <a:spLocks noChangeArrowheads="1"/>
            </p:cNvSpPr>
            <p:nvPr/>
          </p:nvSpPr>
          <p:spPr bwMode="auto">
            <a:xfrm>
              <a:off x="5859463"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8" name="Rectangle 937"/>
            <p:cNvSpPr>
              <a:spLocks noChangeArrowheads="1"/>
            </p:cNvSpPr>
            <p:nvPr/>
          </p:nvSpPr>
          <p:spPr bwMode="auto">
            <a:xfrm>
              <a:off x="6827838"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29" name="Rectangle 938"/>
            <p:cNvSpPr>
              <a:spLocks noChangeArrowheads="1"/>
            </p:cNvSpPr>
            <p:nvPr/>
          </p:nvSpPr>
          <p:spPr bwMode="auto">
            <a:xfrm>
              <a:off x="7783513" y="4710113"/>
              <a:ext cx="4079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30" name="Line 939"/>
            <p:cNvSpPr>
              <a:spLocks noChangeShapeType="1"/>
            </p:cNvSpPr>
            <p:nvPr/>
          </p:nvSpPr>
          <p:spPr bwMode="auto">
            <a:xfrm>
              <a:off x="5056188" y="2473325"/>
              <a:ext cx="312102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1" name="Line 940"/>
            <p:cNvSpPr>
              <a:spLocks noChangeShapeType="1"/>
            </p:cNvSpPr>
            <p:nvPr/>
          </p:nvSpPr>
          <p:spPr bwMode="auto">
            <a:xfrm flipV="1">
              <a:off x="5056188"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2" name="Line 941"/>
            <p:cNvSpPr>
              <a:spLocks noChangeShapeType="1"/>
            </p:cNvSpPr>
            <p:nvPr/>
          </p:nvSpPr>
          <p:spPr bwMode="auto">
            <a:xfrm flipV="1">
              <a:off x="51514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3" name="Line 942"/>
            <p:cNvSpPr>
              <a:spLocks noChangeShapeType="1"/>
            </p:cNvSpPr>
            <p:nvPr/>
          </p:nvSpPr>
          <p:spPr bwMode="auto">
            <a:xfrm flipV="1">
              <a:off x="52482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4" name="Line 943"/>
            <p:cNvSpPr>
              <a:spLocks noChangeShapeType="1"/>
            </p:cNvSpPr>
            <p:nvPr/>
          </p:nvSpPr>
          <p:spPr bwMode="auto">
            <a:xfrm flipV="1">
              <a:off x="53435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5" name="Line 944"/>
            <p:cNvSpPr>
              <a:spLocks noChangeShapeType="1"/>
            </p:cNvSpPr>
            <p:nvPr/>
          </p:nvSpPr>
          <p:spPr bwMode="auto">
            <a:xfrm flipV="1">
              <a:off x="54403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6" name="Line 945"/>
            <p:cNvSpPr>
              <a:spLocks noChangeShapeType="1"/>
            </p:cNvSpPr>
            <p:nvPr/>
          </p:nvSpPr>
          <p:spPr bwMode="auto">
            <a:xfrm flipV="1">
              <a:off x="55356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7" name="Line 946"/>
            <p:cNvSpPr>
              <a:spLocks noChangeShapeType="1"/>
            </p:cNvSpPr>
            <p:nvPr/>
          </p:nvSpPr>
          <p:spPr bwMode="auto">
            <a:xfrm flipV="1">
              <a:off x="56324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8" name="Line 947"/>
            <p:cNvSpPr>
              <a:spLocks noChangeShapeType="1"/>
            </p:cNvSpPr>
            <p:nvPr/>
          </p:nvSpPr>
          <p:spPr bwMode="auto">
            <a:xfrm flipV="1">
              <a:off x="57277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39" name="Line 948"/>
            <p:cNvSpPr>
              <a:spLocks noChangeShapeType="1"/>
            </p:cNvSpPr>
            <p:nvPr/>
          </p:nvSpPr>
          <p:spPr bwMode="auto">
            <a:xfrm flipV="1">
              <a:off x="58245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0" name="Line 949"/>
            <p:cNvSpPr>
              <a:spLocks noChangeShapeType="1"/>
            </p:cNvSpPr>
            <p:nvPr/>
          </p:nvSpPr>
          <p:spPr bwMode="auto">
            <a:xfrm flipV="1">
              <a:off x="591978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1" name="Line 950"/>
            <p:cNvSpPr>
              <a:spLocks noChangeShapeType="1"/>
            </p:cNvSpPr>
            <p:nvPr/>
          </p:nvSpPr>
          <p:spPr bwMode="auto">
            <a:xfrm flipV="1">
              <a:off x="6016625"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2" name="Line 951"/>
            <p:cNvSpPr>
              <a:spLocks noChangeShapeType="1"/>
            </p:cNvSpPr>
            <p:nvPr/>
          </p:nvSpPr>
          <p:spPr bwMode="auto">
            <a:xfrm flipV="1">
              <a:off x="61118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3" name="Line 952"/>
            <p:cNvSpPr>
              <a:spLocks noChangeShapeType="1"/>
            </p:cNvSpPr>
            <p:nvPr/>
          </p:nvSpPr>
          <p:spPr bwMode="auto">
            <a:xfrm flipV="1">
              <a:off x="62071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4" name="Line 953"/>
            <p:cNvSpPr>
              <a:spLocks noChangeShapeType="1"/>
            </p:cNvSpPr>
            <p:nvPr/>
          </p:nvSpPr>
          <p:spPr bwMode="auto">
            <a:xfrm flipV="1">
              <a:off x="63039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5" name="Line 954"/>
            <p:cNvSpPr>
              <a:spLocks noChangeShapeType="1"/>
            </p:cNvSpPr>
            <p:nvPr/>
          </p:nvSpPr>
          <p:spPr bwMode="auto">
            <a:xfrm flipV="1">
              <a:off x="639921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6" name="Line 955"/>
            <p:cNvSpPr>
              <a:spLocks noChangeShapeType="1"/>
            </p:cNvSpPr>
            <p:nvPr/>
          </p:nvSpPr>
          <p:spPr bwMode="auto">
            <a:xfrm flipV="1">
              <a:off x="6496050"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7" name="Line 956"/>
            <p:cNvSpPr>
              <a:spLocks noChangeShapeType="1"/>
            </p:cNvSpPr>
            <p:nvPr/>
          </p:nvSpPr>
          <p:spPr bwMode="auto">
            <a:xfrm flipV="1">
              <a:off x="65913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8" name="Line 957"/>
            <p:cNvSpPr>
              <a:spLocks noChangeShapeType="1"/>
            </p:cNvSpPr>
            <p:nvPr/>
          </p:nvSpPr>
          <p:spPr bwMode="auto">
            <a:xfrm flipV="1">
              <a:off x="66881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49" name="Line 958"/>
            <p:cNvSpPr>
              <a:spLocks noChangeShapeType="1"/>
            </p:cNvSpPr>
            <p:nvPr/>
          </p:nvSpPr>
          <p:spPr bwMode="auto">
            <a:xfrm flipV="1">
              <a:off x="678338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0" name="Line 959"/>
            <p:cNvSpPr>
              <a:spLocks noChangeShapeType="1"/>
            </p:cNvSpPr>
            <p:nvPr/>
          </p:nvSpPr>
          <p:spPr bwMode="auto">
            <a:xfrm flipV="1">
              <a:off x="68802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1" name="Line 960"/>
            <p:cNvSpPr>
              <a:spLocks noChangeShapeType="1"/>
            </p:cNvSpPr>
            <p:nvPr/>
          </p:nvSpPr>
          <p:spPr bwMode="auto">
            <a:xfrm flipV="1">
              <a:off x="6975475"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2" name="Line 961"/>
            <p:cNvSpPr>
              <a:spLocks noChangeShapeType="1"/>
            </p:cNvSpPr>
            <p:nvPr/>
          </p:nvSpPr>
          <p:spPr bwMode="auto">
            <a:xfrm flipV="1">
              <a:off x="707231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3" name="Line 962"/>
            <p:cNvSpPr>
              <a:spLocks noChangeShapeType="1"/>
            </p:cNvSpPr>
            <p:nvPr/>
          </p:nvSpPr>
          <p:spPr bwMode="auto">
            <a:xfrm flipV="1">
              <a:off x="71675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4" name="Line 963"/>
            <p:cNvSpPr>
              <a:spLocks noChangeShapeType="1"/>
            </p:cNvSpPr>
            <p:nvPr/>
          </p:nvSpPr>
          <p:spPr bwMode="auto">
            <a:xfrm flipV="1">
              <a:off x="72644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5" name="Line 964"/>
            <p:cNvSpPr>
              <a:spLocks noChangeShapeType="1"/>
            </p:cNvSpPr>
            <p:nvPr/>
          </p:nvSpPr>
          <p:spPr bwMode="auto">
            <a:xfrm flipV="1">
              <a:off x="73596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6" name="Line 965"/>
            <p:cNvSpPr>
              <a:spLocks noChangeShapeType="1"/>
            </p:cNvSpPr>
            <p:nvPr/>
          </p:nvSpPr>
          <p:spPr bwMode="auto">
            <a:xfrm flipV="1">
              <a:off x="7456488"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7" name="Line 966"/>
            <p:cNvSpPr>
              <a:spLocks noChangeShapeType="1"/>
            </p:cNvSpPr>
            <p:nvPr/>
          </p:nvSpPr>
          <p:spPr bwMode="auto">
            <a:xfrm flipV="1">
              <a:off x="7551738"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8" name="Line 967"/>
            <p:cNvSpPr>
              <a:spLocks noChangeShapeType="1"/>
            </p:cNvSpPr>
            <p:nvPr/>
          </p:nvSpPr>
          <p:spPr bwMode="auto">
            <a:xfrm flipV="1">
              <a:off x="764857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9" name="Line 968"/>
            <p:cNvSpPr>
              <a:spLocks noChangeShapeType="1"/>
            </p:cNvSpPr>
            <p:nvPr/>
          </p:nvSpPr>
          <p:spPr bwMode="auto">
            <a:xfrm flipV="1">
              <a:off x="7743825"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0" name="Line 969"/>
            <p:cNvSpPr>
              <a:spLocks noChangeShapeType="1"/>
            </p:cNvSpPr>
            <p:nvPr/>
          </p:nvSpPr>
          <p:spPr bwMode="auto">
            <a:xfrm flipV="1">
              <a:off x="7840663"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1" name="Line 970"/>
            <p:cNvSpPr>
              <a:spLocks noChangeShapeType="1"/>
            </p:cNvSpPr>
            <p:nvPr/>
          </p:nvSpPr>
          <p:spPr bwMode="auto">
            <a:xfrm flipV="1">
              <a:off x="79359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2" name="Line 971"/>
            <p:cNvSpPr>
              <a:spLocks noChangeShapeType="1"/>
            </p:cNvSpPr>
            <p:nvPr/>
          </p:nvSpPr>
          <p:spPr bwMode="auto">
            <a:xfrm flipV="1">
              <a:off x="7935913" y="2473325"/>
              <a:ext cx="0" cy="396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3" name="Line 972"/>
            <p:cNvSpPr>
              <a:spLocks noChangeShapeType="1"/>
            </p:cNvSpPr>
            <p:nvPr/>
          </p:nvSpPr>
          <p:spPr bwMode="auto">
            <a:xfrm flipV="1">
              <a:off x="803275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4" name="Line 973"/>
            <p:cNvSpPr>
              <a:spLocks noChangeShapeType="1"/>
            </p:cNvSpPr>
            <p:nvPr/>
          </p:nvSpPr>
          <p:spPr bwMode="auto">
            <a:xfrm flipV="1">
              <a:off x="8128000" y="2473325"/>
              <a:ext cx="0" cy="2063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5" name="Line 974"/>
            <p:cNvSpPr>
              <a:spLocks noChangeShapeType="1"/>
            </p:cNvSpPr>
            <p:nvPr/>
          </p:nvSpPr>
          <p:spPr bwMode="auto">
            <a:xfrm flipV="1">
              <a:off x="5056188" y="2473325"/>
              <a:ext cx="0" cy="220345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66" name="Rectangle 975"/>
            <p:cNvSpPr>
              <a:spLocks noChangeArrowheads="1"/>
            </p:cNvSpPr>
            <p:nvPr/>
          </p:nvSpPr>
          <p:spPr bwMode="auto">
            <a:xfrm rot="16200000">
              <a:off x="4338638" y="3667125"/>
              <a:ext cx="388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Yield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771" name="Rectangle 980"/>
                <p:cNvSpPr>
                  <a:spLocks noChangeArrowheads="1"/>
                </p:cNvSpPr>
                <p:nvPr/>
              </p:nvSpPr>
              <p:spPr bwMode="auto">
                <a:xfrm>
                  <a:off x="5148263" y="4900613"/>
                  <a:ext cx="3003550" cy="236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Inverse squared proton TOF </a:t>
                  </a:r>
                  <a14:m>
                    <m:oMath xmlns:m="http://schemas.openxmlformats.org/officeDocument/2006/math">
                      <m:f>
                        <m:fPr>
                          <m:type m:val="lin"/>
                          <m:ctrlPr>
                            <a:rPr lang="en-US" altLang="en-US" sz="1400" i="1">
                              <a:solidFill>
                                <a:srgbClr val="000000"/>
                              </a:solidFill>
                              <a:latin typeface="Cambria Math"/>
                            </a:rPr>
                          </m:ctrlPr>
                        </m:fPr>
                        <m:num>
                          <m:r>
                            <a:rPr lang="en-US" altLang="en-US" sz="1400" i="1">
                              <a:solidFill>
                                <a:srgbClr val="000000"/>
                              </a:solidFill>
                              <a:latin typeface="Cambria Math"/>
                            </a:rPr>
                            <m:t>1</m:t>
                          </m:r>
                        </m:num>
                        <m:den>
                          <m:sSubSup>
                            <m:sSubSupPr>
                              <m:ctrlPr>
                                <a:rPr lang="en-US" altLang="en-US" sz="1400" i="1">
                                  <a:solidFill>
                                    <a:srgbClr val="000000"/>
                                  </a:solidFill>
                                  <a:latin typeface="Cambria Math"/>
                                </a:rPr>
                              </m:ctrlPr>
                            </m:sSubSupPr>
                            <m:e>
                              <m:r>
                                <a:rPr lang="en-US" altLang="en-US" sz="1400" i="1">
                                  <a:solidFill>
                                    <a:srgbClr val="000000"/>
                                  </a:solidFill>
                                  <a:latin typeface="Cambria Math"/>
                                </a:rPr>
                                <m:t>𝑡</m:t>
                              </m:r>
                            </m:e>
                            <m:sub>
                              <m:r>
                                <a:rPr lang="en-US" altLang="en-US" sz="1400" i="1">
                                  <a:solidFill>
                                    <a:srgbClr val="000000"/>
                                  </a:solidFill>
                                  <a:latin typeface="Cambria Math"/>
                                </a:rPr>
                                <m:t>𝑝</m:t>
                              </m:r>
                            </m:sub>
                            <m:sup>
                              <m:r>
                                <a:rPr lang="en-US" altLang="en-US" sz="1400" i="1">
                                  <a:solidFill>
                                    <a:srgbClr val="000000"/>
                                  </a:solidFill>
                                  <a:latin typeface="Cambria Math"/>
                                </a:rPr>
                                <m:t>2</m:t>
                              </m:r>
                            </m:sup>
                          </m:sSubSup>
                        </m:den>
                      </m:f>
                    </m:oMath>
                  </a14:m>
                  <a:r>
                    <a:rPr lang="en-US" altLang="en-US" sz="1400" dirty="0">
                      <a:solidFill>
                        <a:srgbClr val="000000"/>
                      </a:solidFill>
                      <a:latin typeface="Times New Roman" pitchFamily="18" charset="0"/>
                    </a:rPr>
                    <a:t> [1/</a:t>
                  </a:r>
                  <a:r>
                    <a:rPr lang="el-GR" altLang="en-US" sz="1400" dirty="0">
                      <a:solidFill>
                        <a:srgbClr val="000000"/>
                      </a:solidFill>
                      <a:latin typeface="Times New Roman" pitchFamily="18" charset="0"/>
                    </a:rPr>
                    <a:t>μ</a:t>
                  </a:r>
                  <a:r>
                    <a:rPr lang="en-US" altLang="en-US" sz="1400" dirty="0">
                      <a:solidFill>
                        <a:srgbClr val="000000"/>
                      </a:solidFill>
                      <a:latin typeface="Times New Roman" pitchFamily="18" charset="0"/>
                    </a:rPr>
                    <a:t>s</a:t>
                  </a:r>
                  <a:r>
                    <a:rPr lang="en-US" altLang="en-US" sz="1400" baseline="30000" dirty="0">
                      <a:solidFill>
                        <a:srgbClr val="000000"/>
                      </a:solidFill>
                      <a:latin typeface="Times New Roman" pitchFamily="18" charset="0"/>
                    </a:rPr>
                    <a:t>2</a:t>
                  </a:r>
                  <a:r>
                    <a:rPr lang="en-US" altLang="en-US" sz="1400" dirty="0" smtClean="0">
                      <a:solidFill>
                        <a:srgbClr val="000000"/>
                      </a:solidFill>
                      <a:latin typeface="Times New Roman" pitchFamily="18" charset="0"/>
                    </a:rPr>
                    <a:t>]</a:t>
                  </a:r>
                  <a:r>
                    <a:rPr kumimoji="0" lang="en-US" altLang="en-US" sz="1400" b="0" i="0" u="none" strike="noStrike" cap="none" normalizeH="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3771" name="Rectangle 980"/>
                <p:cNvSpPr>
                  <a:spLocks noRot="1" noChangeAspect="1" noMove="1" noResize="1" noEditPoints="1" noAdjustHandles="1" noChangeArrowheads="1" noChangeShapeType="1" noTextEdit="1"/>
                </p:cNvSpPr>
                <p:nvPr/>
              </p:nvSpPr>
              <p:spPr bwMode="auto">
                <a:xfrm>
                  <a:off x="5148263" y="4900613"/>
                  <a:ext cx="3003550" cy="236538"/>
                </a:xfrm>
                <a:prstGeom prst="rect">
                  <a:avLst/>
                </a:prstGeom>
                <a:blipFill rotWithShape="1">
                  <a:blip r:embed="rId16"/>
                  <a:stretch>
                    <a:fillRect l="-3659" t="-141026" r="-813" b="-2102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772" name="Rectangle 981"/>
            <p:cNvSpPr>
              <a:spLocks noChangeArrowheads="1"/>
            </p:cNvSpPr>
            <p:nvPr/>
          </p:nvSpPr>
          <p:spPr bwMode="auto">
            <a:xfrm>
              <a:off x="7580313" y="4900613"/>
              <a:ext cx="44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3" name="Rectangle 982"/>
            <p:cNvSpPr>
              <a:spLocks noChangeArrowheads="1"/>
            </p:cNvSpPr>
            <p:nvPr/>
          </p:nvSpPr>
          <p:spPr bwMode="auto">
            <a:xfrm>
              <a:off x="7770813" y="49006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4" name="Rectangle 983"/>
            <p:cNvSpPr>
              <a:spLocks noChangeArrowheads="1"/>
            </p:cNvSpPr>
            <p:nvPr/>
          </p:nvSpPr>
          <p:spPr bwMode="auto">
            <a:xfrm>
              <a:off x="7924800" y="49006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7" name="Rectangle 986"/>
            <p:cNvSpPr>
              <a:spLocks noChangeArrowheads="1"/>
            </p:cNvSpPr>
            <p:nvPr/>
          </p:nvSpPr>
          <p:spPr bwMode="auto">
            <a:xfrm>
              <a:off x="7847013" y="48879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79" name="Line 988"/>
            <p:cNvSpPr>
              <a:spLocks noChangeShapeType="1"/>
            </p:cNvSpPr>
            <p:nvPr/>
          </p:nvSpPr>
          <p:spPr bwMode="auto">
            <a:xfrm flipH="1">
              <a:off x="5056188" y="4676775"/>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0" name="Line 989"/>
            <p:cNvSpPr>
              <a:spLocks noChangeShapeType="1"/>
            </p:cNvSpPr>
            <p:nvPr/>
          </p:nvSpPr>
          <p:spPr bwMode="auto">
            <a:xfrm flipH="1">
              <a:off x="5056188" y="46037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1" name="Line 990"/>
            <p:cNvSpPr>
              <a:spLocks noChangeShapeType="1"/>
            </p:cNvSpPr>
            <p:nvPr/>
          </p:nvSpPr>
          <p:spPr bwMode="auto">
            <a:xfrm flipH="1">
              <a:off x="5056188" y="453231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2" name="Line 991"/>
            <p:cNvSpPr>
              <a:spLocks noChangeShapeType="1"/>
            </p:cNvSpPr>
            <p:nvPr/>
          </p:nvSpPr>
          <p:spPr bwMode="auto">
            <a:xfrm flipH="1">
              <a:off x="5056188" y="446087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3" name="Line 992"/>
            <p:cNvSpPr>
              <a:spLocks noChangeShapeType="1"/>
            </p:cNvSpPr>
            <p:nvPr/>
          </p:nvSpPr>
          <p:spPr bwMode="auto">
            <a:xfrm flipH="1">
              <a:off x="5056188" y="4387850"/>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4" name="Line 993"/>
            <p:cNvSpPr>
              <a:spLocks noChangeShapeType="1"/>
            </p:cNvSpPr>
            <p:nvPr/>
          </p:nvSpPr>
          <p:spPr bwMode="auto">
            <a:xfrm flipH="1">
              <a:off x="5056188" y="431641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5" name="Line 994"/>
            <p:cNvSpPr>
              <a:spLocks noChangeShapeType="1"/>
            </p:cNvSpPr>
            <p:nvPr/>
          </p:nvSpPr>
          <p:spPr bwMode="auto">
            <a:xfrm flipH="1">
              <a:off x="5056188" y="42433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6" name="Line 995"/>
            <p:cNvSpPr>
              <a:spLocks noChangeShapeType="1"/>
            </p:cNvSpPr>
            <p:nvPr/>
          </p:nvSpPr>
          <p:spPr bwMode="auto">
            <a:xfrm flipH="1">
              <a:off x="5056188" y="41719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7" name="Line 996"/>
            <p:cNvSpPr>
              <a:spLocks noChangeShapeType="1"/>
            </p:cNvSpPr>
            <p:nvPr/>
          </p:nvSpPr>
          <p:spPr bwMode="auto">
            <a:xfrm flipH="1">
              <a:off x="5056188" y="4100513"/>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8" name="Line 997"/>
            <p:cNvSpPr>
              <a:spLocks noChangeShapeType="1"/>
            </p:cNvSpPr>
            <p:nvPr/>
          </p:nvSpPr>
          <p:spPr bwMode="auto">
            <a:xfrm flipH="1">
              <a:off x="5056188" y="40274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89" name="Line 998"/>
            <p:cNvSpPr>
              <a:spLocks noChangeShapeType="1"/>
            </p:cNvSpPr>
            <p:nvPr/>
          </p:nvSpPr>
          <p:spPr bwMode="auto">
            <a:xfrm flipH="1">
              <a:off x="5056188" y="39560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0" name="Line 999"/>
            <p:cNvSpPr>
              <a:spLocks noChangeShapeType="1"/>
            </p:cNvSpPr>
            <p:nvPr/>
          </p:nvSpPr>
          <p:spPr bwMode="auto">
            <a:xfrm flipH="1">
              <a:off x="5056188" y="38830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1" name="Line 1000"/>
            <p:cNvSpPr>
              <a:spLocks noChangeShapeType="1"/>
            </p:cNvSpPr>
            <p:nvPr/>
          </p:nvSpPr>
          <p:spPr bwMode="auto">
            <a:xfrm flipH="1">
              <a:off x="5056188" y="3811588"/>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2" name="Line 1001"/>
            <p:cNvSpPr>
              <a:spLocks noChangeShapeType="1"/>
            </p:cNvSpPr>
            <p:nvPr/>
          </p:nvSpPr>
          <p:spPr bwMode="auto">
            <a:xfrm flipH="1">
              <a:off x="5056188" y="3740150"/>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3" name="Line 1002"/>
            <p:cNvSpPr>
              <a:spLocks noChangeShapeType="1"/>
            </p:cNvSpPr>
            <p:nvPr/>
          </p:nvSpPr>
          <p:spPr bwMode="auto">
            <a:xfrm flipH="1">
              <a:off x="5056188" y="36671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4" name="Line 1003"/>
            <p:cNvSpPr>
              <a:spLocks noChangeShapeType="1"/>
            </p:cNvSpPr>
            <p:nvPr/>
          </p:nvSpPr>
          <p:spPr bwMode="auto">
            <a:xfrm flipH="1">
              <a:off x="5056188" y="35956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5" name="Line 1004"/>
            <p:cNvSpPr>
              <a:spLocks noChangeShapeType="1"/>
            </p:cNvSpPr>
            <p:nvPr/>
          </p:nvSpPr>
          <p:spPr bwMode="auto">
            <a:xfrm flipH="1">
              <a:off x="5056188" y="3522663"/>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6" name="Line 1005"/>
            <p:cNvSpPr>
              <a:spLocks noChangeShapeType="1"/>
            </p:cNvSpPr>
            <p:nvPr/>
          </p:nvSpPr>
          <p:spPr bwMode="auto">
            <a:xfrm flipH="1">
              <a:off x="5056188" y="3451225"/>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7" name="Line 1006"/>
            <p:cNvSpPr>
              <a:spLocks noChangeShapeType="1"/>
            </p:cNvSpPr>
            <p:nvPr/>
          </p:nvSpPr>
          <p:spPr bwMode="auto">
            <a:xfrm flipH="1">
              <a:off x="5056188" y="3379788"/>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8" name="Line 1007"/>
            <p:cNvSpPr>
              <a:spLocks noChangeShapeType="1"/>
            </p:cNvSpPr>
            <p:nvPr/>
          </p:nvSpPr>
          <p:spPr bwMode="auto">
            <a:xfrm flipH="1">
              <a:off x="5056188" y="3306763"/>
              <a:ext cx="2698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99" name="Line 1008"/>
            <p:cNvSpPr>
              <a:spLocks noChangeShapeType="1"/>
            </p:cNvSpPr>
            <p:nvPr/>
          </p:nvSpPr>
          <p:spPr bwMode="auto">
            <a:xfrm flipH="1">
              <a:off x="5056188" y="3235325"/>
              <a:ext cx="55562"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210"/>
            <p:cNvGrpSpPr>
              <a:grpSpLocks/>
            </p:cNvGrpSpPr>
            <p:nvPr/>
          </p:nvGrpSpPr>
          <p:grpSpPr bwMode="auto">
            <a:xfrm>
              <a:off x="4648200" y="2473325"/>
              <a:ext cx="3529012" cy="2325688"/>
              <a:chOff x="2928" y="1558"/>
              <a:chExt cx="2223" cy="1465"/>
            </a:xfrm>
          </p:grpSpPr>
          <p:sp>
            <p:nvSpPr>
              <p:cNvPr id="3400" name="Line 1010"/>
              <p:cNvSpPr>
                <a:spLocks noChangeShapeType="1"/>
              </p:cNvSpPr>
              <p:nvPr/>
            </p:nvSpPr>
            <p:spPr bwMode="auto">
              <a:xfrm flipH="1">
                <a:off x="3185" y="1992"/>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1" name="Line 1011"/>
              <p:cNvSpPr>
                <a:spLocks noChangeShapeType="1"/>
              </p:cNvSpPr>
              <p:nvPr/>
            </p:nvSpPr>
            <p:spPr bwMode="auto">
              <a:xfrm flipH="1">
                <a:off x="3185" y="1947"/>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2" name="Line 1012"/>
              <p:cNvSpPr>
                <a:spLocks noChangeShapeType="1"/>
              </p:cNvSpPr>
              <p:nvPr/>
            </p:nvSpPr>
            <p:spPr bwMode="auto">
              <a:xfrm flipH="1">
                <a:off x="3185" y="1902"/>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3" name="Line 1013"/>
              <p:cNvSpPr>
                <a:spLocks noChangeShapeType="1"/>
              </p:cNvSpPr>
              <p:nvPr/>
            </p:nvSpPr>
            <p:spPr bwMode="auto">
              <a:xfrm flipH="1">
                <a:off x="3185" y="1856"/>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4" name="Line 1014"/>
              <p:cNvSpPr>
                <a:spLocks noChangeShapeType="1"/>
              </p:cNvSpPr>
              <p:nvPr/>
            </p:nvSpPr>
            <p:spPr bwMode="auto">
              <a:xfrm flipH="1">
                <a:off x="3185" y="1811"/>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5" name="Line 1015"/>
              <p:cNvSpPr>
                <a:spLocks noChangeShapeType="1"/>
              </p:cNvSpPr>
              <p:nvPr/>
            </p:nvSpPr>
            <p:spPr bwMode="auto">
              <a:xfrm flipH="1">
                <a:off x="3185" y="1765"/>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6" name="Line 1016"/>
              <p:cNvSpPr>
                <a:spLocks noChangeShapeType="1"/>
              </p:cNvSpPr>
              <p:nvPr/>
            </p:nvSpPr>
            <p:spPr bwMode="auto">
              <a:xfrm flipH="1">
                <a:off x="3185" y="1720"/>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7" name="Line 1017"/>
              <p:cNvSpPr>
                <a:spLocks noChangeShapeType="1"/>
              </p:cNvSpPr>
              <p:nvPr/>
            </p:nvSpPr>
            <p:spPr bwMode="auto">
              <a:xfrm flipH="1">
                <a:off x="3185" y="1675"/>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8" name="Line 1018"/>
              <p:cNvSpPr>
                <a:spLocks noChangeShapeType="1"/>
              </p:cNvSpPr>
              <p:nvPr/>
            </p:nvSpPr>
            <p:spPr bwMode="auto">
              <a:xfrm flipH="1">
                <a:off x="3185" y="1675"/>
                <a:ext cx="35"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09" name="Line 1019"/>
              <p:cNvSpPr>
                <a:spLocks noChangeShapeType="1"/>
              </p:cNvSpPr>
              <p:nvPr/>
            </p:nvSpPr>
            <p:spPr bwMode="auto">
              <a:xfrm flipH="1">
                <a:off x="3185" y="1629"/>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0" name="Line 1020"/>
              <p:cNvSpPr>
                <a:spLocks noChangeShapeType="1"/>
              </p:cNvSpPr>
              <p:nvPr/>
            </p:nvSpPr>
            <p:spPr bwMode="auto">
              <a:xfrm flipH="1">
                <a:off x="3185" y="1584"/>
                <a:ext cx="17"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1" name="Rectangle 1021"/>
              <p:cNvSpPr>
                <a:spLocks noChangeArrowheads="1"/>
              </p:cNvSpPr>
              <p:nvPr/>
            </p:nvSpPr>
            <p:spPr bwMode="auto">
              <a:xfrm>
                <a:off x="3064" y="2886"/>
                <a:ext cx="8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2" name="Rectangle 1022"/>
              <p:cNvSpPr>
                <a:spLocks noChangeArrowheads="1"/>
              </p:cNvSpPr>
              <p:nvPr/>
            </p:nvSpPr>
            <p:spPr bwMode="auto">
              <a:xfrm>
                <a:off x="2960" y="2525"/>
                <a:ext cx="23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3" name="Rectangle 1023"/>
              <p:cNvSpPr>
                <a:spLocks noChangeArrowheads="1"/>
              </p:cNvSpPr>
              <p:nvPr/>
            </p:nvSpPr>
            <p:spPr bwMode="auto">
              <a:xfrm>
                <a:off x="2960" y="2163"/>
                <a:ext cx="23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8000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4" name="Rectangle 1024"/>
              <p:cNvSpPr>
                <a:spLocks noChangeArrowheads="1"/>
              </p:cNvSpPr>
              <p:nvPr/>
            </p:nvSpPr>
            <p:spPr bwMode="auto">
              <a:xfrm>
                <a:off x="2928" y="1802"/>
                <a:ext cx="28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itchFamily="18" charset="0"/>
                    <a:cs typeface="Arial" pitchFamily="34" charset="0"/>
                  </a:rPr>
                  <a:t>12000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5" name="Line 1025"/>
              <p:cNvSpPr>
                <a:spLocks noChangeShapeType="1"/>
              </p:cNvSpPr>
              <p:nvPr/>
            </p:nvSpPr>
            <p:spPr bwMode="auto">
              <a:xfrm flipV="1">
                <a:off x="5151" y="1558"/>
                <a:ext cx="0" cy="1388"/>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6" name="Line 1026"/>
              <p:cNvSpPr>
                <a:spLocks noChangeShapeType="1"/>
              </p:cNvSpPr>
              <p:nvPr/>
            </p:nvSpPr>
            <p:spPr bwMode="auto">
              <a:xfrm>
                <a:off x="5115" y="2946"/>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7" name="Line 1027"/>
              <p:cNvSpPr>
                <a:spLocks noChangeShapeType="1"/>
              </p:cNvSpPr>
              <p:nvPr/>
            </p:nvSpPr>
            <p:spPr bwMode="auto">
              <a:xfrm>
                <a:off x="5133" y="290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8" name="Line 1028"/>
              <p:cNvSpPr>
                <a:spLocks noChangeShapeType="1"/>
              </p:cNvSpPr>
              <p:nvPr/>
            </p:nvSpPr>
            <p:spPr bwMode="auto">
              <a:xfrm>
                <a:off x="5133" y="285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9" name="Line 1029"/>
              <p:cNvSpPr>
                <a:spLocks noChangeShapeType="1"/>
              </p:cNvSpPr>
              <p:nvPr/>
            </p:nvSpPr>
            <p:spPr bwMode="auto">
              <a:xfrm>
                <a:off x="5133" y="281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0" name="Line 1030"/>
              <p:cNvSpPr>
                <a:spLocks noChangeShapeType="1"/>
              </p:cNvSpPr>
              <p:nvPr/>
            </p:nvSpPr>
            <p:spPr bwMode="auto">
              <a:xfrm>
                <a:off x="5115" y="2764"/>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1" name="Line 1031"/>
              <p:cNvSpPr>
                <a:spLocks noChangeShapeType="1"/>
              </p:cNvSpPr>
              <p:nvPr/>
            </p:nvSpPr>
            <p:spPr bwMode="auto">
              <a:xfrm>
                <a:off x="5133" y="271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2" name="Line 1032"/>
              <p:cNvSpPr>
                <a:spLocks noChangeShapeType="1"/>
              </p:cNvSpPr>
              <p:nvPr/>
            </p:nvSpPr>
            <p:spPr bwMode="auto">
              <a:xfrm>
                <a:off x="5133" y="2673"/>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3" name="Line 1033"/>
              <p:cNvSpPr>
                <a:spLocks noChangeShapeType="1"/>
              </p:cNvSpPr>
              <p:nvPr/>
            </p:nvSpPr>
            <p:spPr bwMode="auto">
              <a:xfrm>
                <a:off x="5133" y="2628"/>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4" name="Line 1034"/>
              <p:cNvSpPr>
                <a:spLocks noChangeShapeType="1"/>
              </p:cNvSpPr>
              <p:nvPr/>
            </p:nvSpPr>
            <p:spPr bwMode="auto">
              <a:xfrm>
                <a:off x="5115" y="2583"/>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5" name="Line 1035"/>
              <p:cNvSpPr>
                <a:spLocks noChangeShapeType="1"/>
              </p:cNvSpPr>
              <p:nvPr/>
            </p:nvSpPr>
            <p:spPr bwMode="auto">
              <a:xfrm>
                <a:off x="5133" y="2537"/>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6" name="Line 1036"/>
              <p:cNvSpPr>
                <a:spLocks noChangeShapeType="1"/>
              </p:cNvSpPr>
              <p:nvPr/>
            </p:nvSpPr>
            <p:spPr bwMode="auto">
              <a:xfrm>
                <a:off x="5133" y="249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7" name="Line 1037"/>
              <p:cNvSpPr>
                <a:spLocks noChangeShapeType="1"/>
              </p:cNvSpPr>
              <p:nvPr/>
            </p:nvSpPr>
            <p:spPr bwMode="auto">
              <a:xfrm>
                <a:off x="5133" y="2446"/>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8" name="Line 1038"/>
              <p:cNvSpPr>
                <a:spLocks noChangeShapeType="1"/>
              </p:cNvSpPr>
              <p:nvPr/>
            </p:nvSpPr>
            <p:spPr bwMode="auto">
              <a:xfrm>
                <a:off x="5115" y="2401"/>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29" name="Line 1039"/>
              <p:cNvSpPr>
                <a:spLocks noChangeShapeType="1"/>
              </p:cNvSpPr>
              <p:nvPr/>
            </p:nvSpPr>
            <p:spPr bwMode="auto">
              <a:xfrm>
                <a:off x="5133" y="2356"/>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0" name="Line 1040"/>
              <p:cNvSpPr>
                <a:spLocks noChangeShapeType="1"/>
              </p:cNvSpPr>
              <p:nvPr/>
            </p:nvSpPr>
            <p:spPr bwMode="auto">
              <a:xfrm>
                <a:off x="5133" y="231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1" name="Line 1041"/>
              <p:cNvSpPr>
                <a:spLocks noChangeShapeType="1"/>
              </p:cNvSpPr>
              <p:nvPr/>
            </p:nvSpPr>
            <p:spPr bwMode="auto">
              <a:xfrm>
                <a:off x="5133" y="226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2" name="Line 1042"/>
              <p:cNvSpPr>
                <a:spLocks noChangeShapeType="1"/>
              </p:cNvSpPr>
              <p:nvPr/>
            </p:nvSpPr>
            <p:spPr bwMode="auto">
              <a:xfrm>
                <a:off x="5115" y="2219"/>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3" name="Line 1043"/>
              <p:cNvSpPr>
                <a:spLocks noChangeShapeType="1"/>
              </p:cNvSpPr>
              <p:nvPr/>
            </p:nvSpPr>
            <p:spPr bwMode="auto">
              <a:xfrm>
                <a:off x="5133" y="2174"/>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4" name="Line 1044"/>
              <p:cNvSpPr>
                <a:spLocks noChangeShapeType="1"/>
              </p:cNvSpPr>
              <p:nvPr/>
            </p:nvSpPr>
            <p:spPr bwMode="auto">
              <a:xfrm>
                <a:off x="5133" y="212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5" name="Line 1045"/>
              <p:cNvSpPr>
                <a:spLocks noChangeShapeType="1"/>
              </p:cNvSpPr>
              <p:nvPr/>
            </p:nvSpPr>
            <p:spPr bwMode="auto">
              <a:xfrm>
                <a:off x="5133" y="2083"/>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6" name="Line 1046"/>
              <p:cNvSpPr>
                <a:spLocks noChangeShapeType="1"/>
              </p:cNvSpPr>
              <p:nvPr/>
            </p:nvSpPr>
            <p:spPr bwMode="auto">
              <a:xfrm>
                <a:off x="5115" y="2038"/>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7" name="Line 1047"/>
              <p:cNvSpPr>
                <a:spLocks noChangeShapeType="1"/>
              </p:cNvSpPr>
              <p:nvPr/>
            </p:nvSpPr>
            <p:spPr bwMode="auto">
              <a:xfrm>
                <a:off x="5133" y="199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8" name="Line 1048"/>
              <p:cNvSpPr>
                <a:spLocks noChangeShapeType="1"/>
              </p:cNvSpPr>
              <p:nvPr/>
            </p:nvSpPr>
            <p:spPr bwMode="auto">
              <a:xfrm>
                <a:off x="5133" y="1947"/>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39" name="Line 1049"/>
              <p:cNvSpPr>
                <a:spLocks noChangeShapeType="1"/>
              </p:cNvSpPr>
              <p:nvPr/>
            </p:nvSpPr>
            <p:spPr bwMode="auto">
              <a:xfrm>
                <a:off x="5133" y="1902"/>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0" name="Line 1050"/>
              <p:cNvSpPr>
                <a:spLocks noChangeShapeType="1"/>
              </p:cNvSpPr>
              <p:nvPr/>
            </p:nvSpPr>
            <p:spPr bwMode="auto">
              <a:xfrm>
                <a:off x="5115" y="1856"/>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1" name="Line 1051"/>
              <p:cNvSpPr>
                <a:spLocks noChangeShapeType="1"/>
              </p:cNvSpPr>
              <p:nvPr/>
            </p:nvSpPr>
            <p:spPr bwMode="auto">
              <a:xfrm>
                <a:off x="5133" y="1811"/>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2" name="Line 1052"/>
              <p:cNvSpPr>
                <a:spLocks noChangeShapeType="1"/>
              </p:cNvSpPr>
              <p:nvPr/>
            </p:nvSpPr>
            <p:spPr bwMode="auto">
              <a:xfrm>
                <a:off x="5133" y="1765"/>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3" name="Line 1053"/>
              <p:cNvSpPr>
                <a:spLocks noChangeShapeType="1"/>
              </p:cNvSpPr>
              <p:nvPr/>
            </p:nvSpPr>
            <p:spPr bwMode="auto">
              <a:xfrm>
                <a:off x="5133" y="1720"/>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4" name="Line 1054"/>
              <p:cNvSpPr>
                <a:spLocks noChangeShapeType="1"/>
              </p:cNvSpPr>
              <p:nvPr/>
            </p:nvSpPr>
            <p:spPr bwMode="auto">
              <a:xfrm>
                <a:off x="5115" y="1675"/>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5" name="Line 1055"/>
              <p:cNvSpPr>
                <a:spLocks noChangeShapeType="1"/>
              </p:cNvSpPr>
              <p:nvPr/>
            </p:nvSpPr>
            <p:spPr bwMode="auto">
              <a:xfrm>
                <a:off x="5115" y="1675"/>
                <a:ext cx="36"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6" name="Line 1056"/>
              <p:cNvSpPr>
                <a:spLocks noChangeShapeType="1"/>
              </p:cNvSpPr>
              <p:nvPr/>
            </p:nvSpPr>
            <p:spPr bwMode="auto">
              <a:xfrm>
                <a:off x="5133" y="1629"/>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7" name="Line 1057"/>
              <p:cNvSpPr>
                <a:spLocks noChangeShapeType="1"/>
              </p:cNvSpPr>
              <p:nvPr/>
            </p:nvSpPr>
            <p:spPr bwMode="auto">
              <a:xfrm>
                <a:off x="5133" y="1584"/>
                <a:ext cx="18" cy="0"/>
              </a:xfrm>
              <a:prstGeom prst="line">
                <a:avLst/>
              </a:prstGeom>
              <a:noFill/>
              <a:ln w="63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8" name="Freeform 1058"/>
              <p:cNvSpPr>
                <a:spLocks/>
              </p:cNvSpPr>
              <p:nvPr/>
            </p:nvSpPr>
            <p:spPr bwMode="auto">
              <a:xfrm>
                <a:off x="3241" y="1621"/>
                <a:ext cx="576" cy="79"/>
              </a:xfrm>
              <a:custGeom>
                <a:avLst/>
                <a:gdLst>
                  <a:gd name="T0" fmla="*/ 0 w 2535"/>
                  <a:gd name="T1" fmla="*/ 0 h 349"/>
                  <a:gd name="T2" fmla="*/ 52 w 2535"/>
                  <a:gd name="T3" fmla="*/ 7 h 349"/>
                  <a:gd name="T4" fmla="*/ 104 w 2535"/>
                  <a:gd name="T5" fmla="*/ 14 h 349"/>
                  <a:gd name="T6" fmla="*/ 155 w 2535"/>
                  <a:gd name="T7" fmla="*/ 21 h 349"/>
                  <a:gd name="T8" fmla="*/ 207 w 2535"/>
                  <a:gd name="T9" fmla="*/ 28 h 349"/>
                  <a:gd name="T10" fmla="*/ 259 w 2535"/>
                  <a:gd name="T11" fmla="*/ 35 h 349"/>
                  <a:gd name="T12" fmla="*/ 362 w 2535"/>
                  <a:gd name="T13" fmla="*/ 50 h 349"/>
                  <a:gd name="T14" fmla="*/ 414 w 2535"/>
                  <a:gd name="T15" fmla="*/ 57 h 349"/>
                  <a:gd name="T16" fmla="*/ 466 w 2535"/>
                  <a:gd name="T17" fmla="*/ 64 h 349"/>
                  <a:gd name="T18" fmla="*/ 517 w 2535"/>
                  <a:gd name="T19" fmla="*/ 71 h 349"/>
                  <a:gd name="T20" fmla="*/ 569 w 2535"/>
                  <a:gd name="T21" fmla="*/ 78 h 349"/>
                  <a:gd name="T22" fmla="*/ 621 w 2535"/>
                  <a:gd name="T23" fmla="*/ 85 h 349"/>
                  <a:gd name="T24" fmla="*/ 673 w 2535"/>
                  <a:gd name="T25" fmla="*/ 92 h 349"/>
                  <a:gd name="T26" fmla="*/ 724 w 2535"/>
                  <a:gd name="T27" fmla="*/ 99 h 349"/>
                  <a:gd name="T28" fmla="*/ 776 w 2535"/>
                  <a:gd name="T29" fmla="*/ 107 h 349"/>
                  <a:gd name="T30" fmla="*/ 828 w 2535"/>
                  <a:gd name="T31" fmla="*/ 114 h 349"/>
                  <a:gd name="T32" fmla="*/ 931 w 2535"/>
                  <a:gd name="T33" fmla="*/ 128 h 349"/>
                  <a:gd name="T34" fmla="*/ 983 w 2535"/>
                  <a:gd name="T35" fmla="*/ 135 h 349"/>
                  <a:gd name="T36" fmla="*/ 1035 w 2535"/>
                  <a:gd name="T37" fmla="*/ 142 h 349"/>
                  <a:gd name="T38" fmla="*/ 1086 w 2535"/>
                  <a:gd name="T39" fmla="*/ 149 h 349"/>
                  <a:gd name="T40" fmla="*/ 1138 w 2535"/>
                  <a:gd name="T41" fmla="*/ 157 h 349"/>
                  <a:gd name="T42" fmla="*/ 1242 w 2535"/>
                  <a:gd name="T43" fmla="*/ 171 h 349"/>
                  <a:gd name="T44" fmla="*/ 1293 w 2535"/>
                  <a:gd name="T45" fmla="*/ 178 h 349"/>
                  <a:gd name="T46" fmla="*/ 1345 w 2535"/>
                  <a:gd name="T47" fmla="*/ 185 h 349"/>
                  <a:gd name="T48" fmla="*/ 1397 w 2535"/>
                  <a:gd name="T49" fmla="*/ 192 h 349"/>
                  <a:gd name="T50" fmla="*/ 1500 w 2535"/>
                  <a:gd name="T51" fmla="*/ 207 h 349"/>
                  <a:gd name="T52" fmla="*/ 1552 w 2535"/>
                  <a:gd name="T53" fmla="*/ 214 h 349"/>
                  <a:gd name="T54" fmla="*/ 1604 w 2535"/>
                  <a:gd name="T55" fmla="*/ 221 h 349"/>
                  <a:gd name="T56" fmla="*/ 1655 w 2535"/>
                  <a:gd name="T57" fmla="*/ 228 h 349"/>
                  <a:gd name="T58" fmla="*/ 1707 w 2535"/>
                  <a:gd name="T59" fmla="*/ 235 h 349"/>
                  <a:gd name="T60" fmla="*/ 1759 w 2535"/>
                  <a:gd name="T61" fmla="*/ 242 h 349"/>
                  <a:gd name="T62" fmla="*/ 1811 w 2535"/>
                  <a:gd name="T63" fmla="*/ 249 h 349"/>
                  <a:gd name="T64" fmla="*/ 1914 w 2535"/>
                  <a:gd name="T65" fmla="*/ 264 h 349"/>
                  <a:gd name="T66" fmla="*/ 1966 w 2535"/>
                  <a:gd name="T67" fmla="*/ 271 h 349"/>
                  <a:gd name="T68" fmla="*/ 2017 w 2535"/>
                  <a:gd name="T69" fmla="*/ 278 h 349"/>
                  <a:gd name="T70" fmla="*/ 2069 w 2535"/>
                  <a:gd name="T71" fmla="*/ 285 h 349"/>
                  <a:gd name="T72" fmla="*/ 2121 w 2535"/>
                  <a:gd name="T73" fmla="*/ 292 h 349"/>
                  <a:gd name="T74" fmla="*/ 2224 w 2535"/>
                  <a:gd name="T75" fmla="*/ 306 h 349"/>
                  <a:gd name="T76" fmla="*/ 2276 w 2535"/>
                  <a:gd name="T77" fmla="*/ 314 h 349"/>
                  <a:gd name="T78" fmla="*/ 2328 w 2535"/>
                  <a:gd name="T79" fmla="*/ 321 h 349"/>
                  <a:gd name="T80" fmla="*/ 2380 w 2535"/>
                  <a:gd name="T81" fmla="*/ 328 h 349"/>
                  <a:gd name="T82" fmla="*/ 2483 w 2535"/>
                  <a:gd name="T83" fmla="*/ 342 h 349"/>
                  <a:gd name="T84" fmla="*/ 2535 w 2535"/>
                  <a:gd name="T85"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5" h="349">
                    <a:moveTo>
                      <a:pt x="0" y="0"/>
                    </a:moveTo>
                    <a:lnTo>
                      <a:pt x="52" y="7"/>
                    </a:lnTo>
                    <a:lnTo>
                      <a:pt x="104" y="14"/>
                    </a:lnTo>
                    <a:lnTo>
                      <a:pt x="155" y="21"/>
                    </a:lnTo>
                    <a:lnTo>
                      <a:pt x="207" y="28"/>
                    </a:lnTo>
                    <a:lnTo>
                      <a:pt x="259" y="35"/>
                    </a:lnTo>
                    <a:lnTo>
                      <a:pt x="362" y="50"/>
                    </a:lnTo>
                    <a:lnTo>
                      <a:pt x="414" y="57"/>
                    </a:lnTo>
                    <a:lnTo>
                      <a:pt x="466" y="64"/>
                    </a:lnTo>
                    <a:lnTo>
                      <a:pt x="517" y="71"/>
                    </a:lnTo>
                    <a:lnTo>
                      <a:pt x="569" y="78"/>
                    </a:lnTo>
                    <a:lnTo>
                      <a:pt x="621" y="85"/>
                    </a:lnTo>
                    <a:lnTo>
                      <a:pt x="673" y="92"/>
                    </a:lnTo>
                    <a:lnTo>
                      <a:pt x="724" y="99"/>
                    </a:lnTo>
                    <a:lnTo>
                      <a:pt x="776" y="107"/>
                    </a:lnTo>
                    <a:lnTo>
                      <a:pt x="828" y="114"/>
                    </a:lnTo>
                    <a:lnTo>
                      <a:pt x="931" y="128"/>
                    </a:lnTo>
                    <a:lnTo>
                      <a:pt x="983" y="135"/>
                    </a:lnTo>
                    <a:lnTo>
                      <a:pt x="1035" y="142"/>
                    </a:lnTo>
                    <a:lnTo>
                      <a:pt x="1086" y="149"/>
                    </a:lnTo>
                    <a:lnTo>
                      <a:pt x="1138" y="157"/>
                    </a:lnTo>
                    <a:lnTo>
                      <a:pt x="1242" y="171"/>
                    </a:lnTo>
                    <a:lnTo>
                      <a:pt x="1293" y="178"/>
                    </a:lnTo>
                    <a:lnTo>
                      <a:pt x="1345" y="185"/>
                    </a:lnTo>
                    <a:lnTo>
                      <a:pt x="1397" y="192"/>
                    </a:lnTo>
                    <a:lnTo>
                      <a:pt x="1500" y="207"/>
                    </a:lnTo>
                    <a:lnTo>
                      <a:pt x="1552" y="214"/>
                    </a:lnTo>
                    <a:lnTo>
                      <a:pt x="1604" y="221"/>
                    </a:lnTo>
                    <a:lnTo>
                      <a:pt x="1655" y="228"/>
                    </a:lnTo>
                    <a:lnTo>
                      <a:pt x="1707" y="235"/>
                    </a:lnTo>
                    <a:lnTo>
                      <a:pt x="1759" y="242"/>
                    </a:lnTo>
                    <a:lnTo>
                      <a:pt x="1811" y="249"/>
                    </a:lnTo>
                    <a:lnTo>
                      <a:pt x="1914" y="264"/>
                    </a:lnTo>
                    <a:lnTo>
                      <a:pt x="1966" y="271"/>
                    </a:lnTo>
                    <a:lnTo>
                      <a:pt x="2017" y="278"/>
                    </a:lnTo>
                    <a:lnTo>
                      <a:pt x="2069" y="285"/>
                    </a:lnTo>
                    <a:lnTo>
                      <a:pt x="2121" y="292"/>
                    </a:lnTo>
                    <a:lnTo>
                      <a:pt x="2224" y="306"/>
                    </a:lnTo>
                    <a:lnTo>
                      <a:pt x="2276" y="314"/>
                    </a:lnTo>
                    <a:lnTo>
                      <a:pt x="2328" y="321"/>
                    </a:lnTo>
                    <a:lnTo>
                      <a:pt x="2380" y="328"/>
                    </a:lnTo>
                    <a:lnTo>
                      <a:pt x="2483" y="342"/>
                    </a:lnTo>
                    <a:lnTo>
                      <a:pt x="2535" y="349"/>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9" name="Freeform 1059"/>
              <p:cNvSpPr>
                <a:spLocks/>
              </p:cNvSpPr>
              <p:nvPr/>
            </p:nvSpPr>
            <p:spPr bwMode="auto">
              <a:xfrm>
                <a:off x="3817" y="1700"/>
                <a:ext cx="577" cy="80"/>
              </a:xfrm>
              <a:custGeom>
                <a:avLst/>
                <a:gdLst>
                  <a:gd name="T0" fmla="*/ 0 w 2534"/>
                  <a:gd name="T1" fmla="*/ 0 h 350"/>
                  <a:gd name="T2" fmla="*/ 51 w 2534"/>
                  <a:gd name="T3" fmla="*/ 7 h 350"/>
                  <a:gd name="T4" fmla="*/ 103 w 2534"/>
                  <a:gd name="T5" fmla="*/ 15 h 350"/>
                  <a:gd name="T6" fmla="*/ 155 w 2534"/>
                  <a:gd name="T7" fmla="*/ 22 h 350"/>
                  <a:gd name="T8" fmla="*/ 258 w 2534"/>
                  <a:gd name="T9" fmla="*/ 36 h 350"/>
                  <a:gd name="T10" fmla="*/ 310 w 2534"/>
                  <a:gd name="T11" fmla="*/ 43 h 350"/>
                  <a:gd name="T12" fmla="*/ 362 w 2534"/>
                  <a:gd name="T13" fmla="*/ 50 h 350"/>
                  <a:gd name="T14" fmla="*/ 414 w 2534"/>
                  <a:gd name="T15" fmla="*/ 57 h 350"/>
                  <a:gd name="T16" fmla="*/ 517 w 2534"/>
                  <a:gd name="T17" fmla="*/ 72 h 350"/>
                  <a:gd name="T18" fmla="*/ 569 w 2534"/>
                  <a:gd name="T19" fmla="*/ 79 h 350"/>
                  <a:gd name="T20" fmla="*/ 620 w 2534"/>
                  <a:gd name="T21" fmla="*/ 86 h 350"/>
                  <a:gd name="T22" fmla="*/ 672 w 2534"/>
                  <a:gd name="T23" fmla="*/ 93 h 350"/>
                  <a:gd name="T24" fmla="*/ 724 w 2534"/>
                  <a:gd name="T25" fmla="*/ 100 h 350"/>
                  <a:gd name="T26" fmla="*/ 827 w 2534"/>
                  <a:gd name="T27" fmla="*/ 114 h 350"/>
                  <a:gd name="T28" fmla="*/ 879 w 2534"/>
                  <a:gd name="T29" fmla="*/ 122 h 350"/>
                  <a:gd name="T30" fmla="*/ 931 w 2534"/>
                  <a:gd name="T31" fmla="*/ 129 h 350"/>
                  <a:gd name="T32" fmla="*/ 983 w 2534"/>
                  <a:gd name="T33" fmla="*/ 136 h 350"/>
                  <a:gd name="T34" fmla="*/ 1034 w 2534"/>
                  <a:gd name="T35" fmla="*/ 143 h 350"/>
                  <a:gd name="T36" fmla="*/ 1086 w 2534"/>
                  <a:gd name="T37" fmla="*/ 150 h 350"/>
                  <a:gd name="T38" fmla="*/ 1138 w 2534"/>
                  <a:gd name="T39" fmla="*/ 157 h 350"/>
                  <a:gd name="T40" fmla="*/ 1241 w 2534"/>
                  <a:gd name="T41" fmla="*/ 172 h 350"/>
                  <a:gd name="T42" fmla="*/ 1293 w 2534"/>
                  <a:gd name="T43" fmla="*/ 179 h 350"/>
                  <a:gd name="T44" fmla="*/ 1345 w 2534"/>
                  <a:gd name="T45" fmla="*/ 186 h 350"/>
                  <a:gd name="T46" fmla="*/ 1396 w 2534"/>
                  <a:gd name="T47" fmla="*/ 193 h 350"/>
                  <a:gd name="T48" fmla="*/ 1500 w 2534"/>
                  <a:gd name="T49" fmla="*/ 207 h 350"/>
                  <a:gd name="T50" fmla="*/ 1551 w 2534"/>
                  <a:gd name="T51" fmla="*/ 214 h 350"/>
                  <a:gd name="T52" fmla="*/ 1603 w 2534"/>
                  <a:gd name="T53" fmla="*/ 221 h 350"/>
                  <a:gd name="T54" fmla="*/ 1655 w 2534"/>
                  <a:gd name="T55" fmla="*/ 229 h 350"/>
                  <a:gd name="T56" fmla="*/ 1707 w 2534"/>
                  <a:gd name="T57" fmla="*/ 236 h 350"/>
                  <a:gd name="T58" fmla="*/ 1810 w 2534"/>
                  <a:gd name="T59" fmla="*/ 250 h 350"/>
                  <a:gd name="T60" fmla="*/ 1862 w 2534"/>
                  <a:gd name="T61" fmla="*/ 257 h 350"/>
                  <a:gd name="T62" fmla="*/ 1914 w 2534"/>
                  <a:gd name="T63" fmla="*/ 264 h 350"/>
                  <a:gd name="T64" fmla="*/ 1965 w 2534"/>
                  <a:gd name="T65" fmla="*/ 271 h 350"/>
                  <a:gd name="T66" fmla="*/ 2017 w 2534"/>
                  <a:gd name="T67" fmla="*/ 279 h 350"/>
                  <a:gd name="T68" fmla="*/ 2069 w 2534"/>
                  <a:gd name="T69" fmla="*/ 286 h 350"/>
                  <a:gd name="T70" fmla="*/ 2120 w 2534"/>
                  <a:gd name="T71" fmla="*/ 293 h 350"/>
                  <a:gd name="T72" fmla="*/ 2172 w 2534"/>
                  <a:gd name="T73" fmla="*/ 300 h 350"/>
                  <a:gd name="T74" fmla="*/ 2224 w 2534"/>
                  <a:gd name="T75" fmla="*/ 307 h 350"/>
                  <a:gd name="T76" fmla="*/ 2276 w 2534"/>
                  <a:gd name="T77" fmla="*/ 314 h 350"/>
                  <a:gd name="T78" fmla="*/ 2379 w 2534"/>
                  <a:gd name="T79" fmla="*/ 329 h 350"/>
                  <a:gd name="T80" fmla="*/ 2431 w 2534"/>
                  <a:gd name="T81" fmla="*/ 336 h 350"/>
                  <a:gd name="T82" fmla="*/ 2483 w 2534"/>
                  <a:gd name="T83" fmla="*/ 343 h 350"/>
                  <a:gd name="T84" fmla="*/ 2534 w 2534"/>
                  <a:gd name="T8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4" h="350">
                    <a:moveTo>
                      <a:pt x="0" y="0"/>
                    </a:moveTo>
                    <a:lnTo>
                      <a:pt x="51" y="7"/>
                    </a:lnTo>
                    <a:lnTo>
                      <a:pt x="103" y="15"/>
                    </a:lnTo>
                    <a:lnTo>
                      <a:pt x="155" y="22"/>
                    </a:lnTo>
                    <a:lnTo>
                      <a:pt x="258" y="36"/>
                    </a:lnTo>
                    <a:lnTo>
                      <a:pt x="310" y="43"/>
                    </a:lnTo>
                    <a:lnTo>
                      <a:pt x="362" y="50"/>
                    </a:lnTo>
                    <a:lnTo>
                      <a:pt x="414" y="57"/>
                    </a:lnTo>
                    <a:lnTo>
                      <a:pt x="517" y="72"/>
                    </a:lnTo>
                    <a:lnTo>
                      <a:pt x="569" y="79"/>
                    </a:lnTo>
                    <a:lnTo>
                      <a:pt x="620" y="86"/>
                    </a:lnTo>
                    <a:lnTo>
                      <a:pt x="672" y="93"/>
                    </a:lnTo>
                    <a:lnTo>
                      <a:pt x="724" y="100"/>
                    </a:lnTo>
                    <a:lnTo>
                      <a:pt x="827" y="114"/>
                    </a:lnTo>
                    <a:lnTo>
                      <a:pt x="879" y="122"/>
                    </a:lnTo>
                    <a:lnTo>
                      <a:pt x="931" y="129"/>
                    </a:lnTo>
                    <a:lnTo>
                      <a:pt x="983" y="136"/>
                    </a:lnTo>
                    <a:lnTo>
                      <a:pt x="1034" y="143"/>
                    </a:lnTo>
                    <a:lnTo>
                      <a:pt x="1086" y="150"/>
                    </a:lnTo>
                    <a:lnTo>
                      <a:pt x="1138" y="157"/>
                    </a:lnTo>
                    <a:lnTo>
                      <a:pt x="1241" y="172"/>
                    </a:lnTo>
                    <a:lnTo>
                      <a:pt x="1293" y="179"/>
                    </a:lnTo>
                    <a:lnTo>
                      <a:pt x="1345" y="186"/>
                    </a:lnTo>
                    <a:lnTo>
                      <a:pt x="1396" y="193"/>
                    </a:lnTo>
                    <a:lnTo>
                      <a:pt x="1500" y="207"/>
                    </a:lnTo>
                    <a:lnTo>
                      <a:pt x="1551" y="214"/>
                    </a:lnTo>
                    <a:lnTo>
                      <a:pt x="1603" y="221"/>
                    </a:lnTo>
                    <a:lnTo>
                      <a:pt x="1655" y="229"/>
                    </a:lnTo>
                    <a:lnTo>
                      <a:pt x="1707" y="236"/>
                    </a:lnTo>
                    <a:lnTo>
                      <a:pt x="1810" y="250"/>
                    </a:lnTo>
                    <a:lnTo>
                      <a:pt x="1862" y="257"/>
                    </a:lnTo>
                    <a:lnTo>
                      <a:pt x="1914" y="264"/>
                    </a:lnTo>
                    <a:lnTo>
                      <a:pt x="1965" y="271"/>
                    </a:lnTo>
                    <a:lnTo>
                      <a:pt x="2017" y="279"/>
                    </a:lnTo>
                    <a:lnTo>
                      <a:pt x="2069" y="286"/>
                    </a:lnTo>
                    <a:lnTo>
                      <a:pt x="2120" y="293"/>
                    </a:lnTo>
                    <a:lnTo>
                      <a:pt x="2172" y="300"/>
                    </a:lnTo>
                    <a:lnTo>
                      <a:pt x="2224" y="307"/>
                    </a:lnTo>
                    <a:lnTo>
                      <a:pt x="2276" y="314"/>
                    </a:lnTo>
                    <a:lnTo>
                      <a:pt x="2379" y="329"/>
                    </a:lnTo>
                    <a:lnTo>
                      <a:pt x="2431" y="336"/>
                    </a:lnTo>
                    <a:lnTo>
                      <a:pt x="2483" y="343"/>
                    </a:lnTo>
                    <a:lnTo>
                      <a:pt x="2534" y="350"/>
                    </a:ln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0" name="Line 1060"/>
              <p:cNvSpPr>
                <a:spLocks noChangeShapeType="1"/>
              </p:cNvSpPr>
              <p:nvPr/>
            </p:nvSpPr>
            <p:spPr bwMode="auto">
              <a:xfrm>
                <a:off x="4394" y="1780"/>
                <a:ext cx="11" cy="2"/>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1" name="Line 1061"/>
              <p:cNvSpPr>
                <a:spLocks noChangeShapeType="1"/>
              </p:cNvSpPr>
              <p:nvPr/>
            </p:nvSpPr>
            <p:spPr bwMode="auto">
              <a:xfrm flipV="1">
                <a:off x="3241" y="1620"/>
                <a:ext cx="0" cy="1326"/>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2" name="Line 1062"/>
              <p:cNvSpPr>
                <a:spLocks noChangeShapeType="1"/>
              </p:cNvSpPr>
              <p:nvPr/>
            </p:nvSpPr>
            <p:spPr bwMode="auto">
              <a:xfrm flipV="1">
                <a:off x="4405" y="1783"/>
                <a:ext cx="0" cy="1163"/>
              </a:xfrm>
              <a:prstGeom prst="line">
                <a:avLst/>
              </a:prstGeom>
              <a:noFill/>
              <a:ln w="1270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3" name="Line 1063"/>
              <p:cNvSpPr>
                <a:spLocks noChangeShapeType="1"/>
              </p:cNvSpPr>
              <p:nvPr/>
            </p:nvSpPr>
            <p:spPr bwMode="auto">
              <a:xfrm>
                <a:off x="3205"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4" name="Line 1064"/>
              <p:cNvSpPr>
                <a:spLocks noChangeShapeType="1"/>
              </p:cNvSpPr>
              <p:nvPr/>
            </p:nvSpPr>
            <p:spPr bwMode="auto">
              <a:xfrm>
                <a:off x="3254"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5" name="Line 1065"/>
              <p:cNvSpPr>
                <a:spLocks noChangeShapeType="1"/>
              </p:cNvSpPr>
              <p:nvPr/>
            </p:nvSpPr>
            <p:spPr bwMode="auto">
              <a:xfrm>
                <a:off x="3303"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6" name="Line 1066"/>
              <p:cNvSpPr>
                <a:spLocks noChangeShapeType="1"/>
              </p:cNvSpPr>
              <p:nvPr/>
            </p:nvSpPr>
            <p:spPr bwMode="auto">
              <a:xfrm flipV="1">
                <a:off x="3406" y="1699"/>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7" name="Line 1067"/>
              <p:cNvSpPr>
                <a:spLocks noChangeShapeType="1"/>
              </p:cNvSpPr>
              <p:nvPr/>
            </p:nvSpPr>
            <p:spPr bwMode="auto">
              <a:xfrm flipV="1">
                <a:off x="3406" y="168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8" name="Line 1068"/>
              <p:cNvSpPr>
                <a:spLocks noChangeShapeType="1"/>
              </p:cNvSpPr>
              <p:nvPr/>
            </p:nvSpPr>
            <p:spPr bwMode="auto">
              <a:xfrm>
                <a:off x="3381" y="169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59" name="Line 1069"/>
              <p:cNvSpPr>
                <a:spLocks noChangeShapeType="1"/>
              </p:cNvSpPr>
              <p:nvPr/>
            </p:nvSpPr>
            <p:spPr bwMode="auto">
              <a:xfrm>
                <a:off x="3406" y="169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0" name="Line 1070"/>
              <p:cNvSpPr>
                <a:spLocks noChangeShapeType="1"/>
              </p:cNvSpPr>
              <p:nvPr/>
            </p:nvSpPr>
            <p:spPr bwMode="auto">
              <a:xfrm>
                <a:off x="3401" y="1699"/>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1" name="Line 1071"/>
              <p:cNvSpPr>
                <a:spLocks noChangeShapeType="1"/>
              </p:cNvSpPr>
              <p:nvPr/>
            </p:nvSpPr>
            <p:spPr bwMode="auto">
              <a:xfrm flipV="1">
                <a:off x="3455" y="172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2" name="Line 1072"/>
              <p:cNvSpPr>
                <a:spLocks noChangeShapeType="1"/>
              </p:cNvSpPr>
              <p:nvPr/>
            </p:nvSpPr>
            <p:spPr bwMode="auto">
              <a:xfrm flipV="1">
                <a:off x="3455" y="1712"/>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3" name="Line 1073"/>
              <p:cNvSpPr>
                <a:spLocks noChangeShapeType="1"/>
              </p:cNvSpPr>
              <p:nvPr/>
            </p:nvSpPr>
            <p:spPr bwMode="auto">
              <a:xfrm>
                <a:off x="3430"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4" name="Line 1074"/>
              <p:cNvSpPr>
                <a:spLocks noChangeShapeType="1"/>
              </p:cNvSpPr>
              <p:nvPr/>
            </p:nvSpPr>
            <p:spPr bwMode="auto">
              <a:xfrm>
                <a:off x="3455"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5" name="Line 1075"/>
              <p:cNvSpPr>
                <a:spLocks noChangeShapeType="1"/>
              </p:cNvSpPr>
              <p:nvPr/>
            </p:nvSpPr>
            <p:spPr bwMode="auto">
              <a:xfrm>
                <a:off x="3451" y="172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6" name="Line 1076"/>
              <p:cNvSpPr>
                <a:spLocks noChangeShapeType="1"/>
              </p:cNvSpPr>
              <p:nvPr/>
            </p:nvSpPr>
            <p:spPr bwMode="auto">
              <a:xfrm flipV="1">
                <a:off x="3504" y="1745"/>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7" name="Line 1077"/>
              <p:cNvSpPr>
                <a:spLocks noChangeShapeType="1"/>
              </p:cNvSpPr>
              <p:nvPr/>
            </p:nvSpPr>
            <p:spPr bwMode="auto">
              <a:xfrm flipV="1">
                <a:off x="3504" y="1735"/>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8" name="Line 1078"/>
              <p:cNvSpPr>
                <a:spLocks noChangeShapeType="1"/>
              </p:cNvSpPr>
              <p:nvPr/>
            </p:nvSpPr>
            <p:spPr bwMode="auto">
              <a:xfrm>
                <a:off x="3480" y="1745"/>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9" name="Line 1079"/>
              <p:cNvSpPr>
                <a:spLocks noChangeShapeType="1"/>
              </p:cNvSpPr>
              <p:nvPr/>
            </p:nvSpPr>
            <p:spPr bwMode="auto">
              <a:xfrm>
                <a:off x="3504" y="1745"/>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0" name="Line 1080"/>
              <p:cNvSpPr>
                <a:spLocks noChangeShapeType="1"/>
              </p:cNvSpPr>
              <p:nvPr/>
            </p:nvSpPr>
            <p:spPr bwMode="auto">
              <a:xfrm>
                <a:off x="3500" y="1745"/>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1" name="Line 1081"/>
              <p:cNvSpPr>
                <a:spLocks noChangeShapeType="1"/>
              </p:cNvSpPr>
              <p:nvPr/>
            </p:nvSpPr>
            <p:spPr bwMode="auto">
              <a:xfrm flipV="1">
                <a:off x="3553" y="172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2" name="Line 1082"/>
              <p:cNvSpPr>
                <a:spLocks noChangeShapeType="1"/>
              </p:cNvSpPr>
              <p:nvPr/>
            </p:nvSpPr>
            <p:spPr bwMode="auto">
              <a:xfrm flipV="1">
                <a:off x="3553" y="171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3" name="Line 1083"/>
              <p:cNvSpPr>
                <a:spLocks noChangeShapeType="1"/>
              </p:cNvSpPr>
              <p:nvPr/>
            </p:nvSpPr>
            <p:spPr bwMode="auto">
              <a:xfrm>
                <a:off x="3529" y="1723"/>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4" name="Line 1084"/>
              <p:cNvSpPr>
                <a:spLocks noChangeShapeType="1"/>
              </p:cNvSpPr>
              <p:nvPr/>
            </p:nvSpPr>
            <p:spPr bwMode="auto">
              <a:xfrm>
                <a:off x="3553" y="172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5" name="Line 1085"/>
              <p:cNvSpPr>
                <a:spLocks noChangeShapeType="1"/>
              </p:cNvSpPr>
              <p:nvPr/>
            </p:nvSpPr>
            <p:spPr bwMode="auto">
              <a:xfrm>
                <a:off x="3549" y="172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6" name="Line 1086"/>
              <p:cNvSpPr>
                <a:spLocks noChangeShapeType="1"/>
              </p:cNvSpPr>
              <p:nvPr/>
            </p:nvSpPr>
            <p:spPr bwMode="auto">
              <a:xfrm flipV="1">
                <a:off x="3602" y="174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7" name="Line 1087"/>
              <p:cNvSpPr>
                <a:spLocks noChangeShapeType="1"/>
              </p:cNvSpPr>
              <p:nvPr/>
            </p:nvSpPr>
            <p:spPr bwMode="auto">
              <a:xfrm flipV="1">
                <a:off x="3602" y="173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8" name="Line 1088"/>
              <p:cNvSpPr>
                <a:spLocks noChangeShapeType="1"/>
              </p:cNvSpPr>
              <p:nvPr/>
            </p:nvSpPr>
            <p:spPr bwMode="auto">
              <a:xfrm>
                <a:off x="3578" y="174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79" name="Line 1089"/>
              <p:cNvSpPr>
                <a:spLocks noChangeShapeType="1"/>
              </p:cNvSpPr>
              <p:nvPr/>
            </p:nvSpPr>
            <p:spPr bwMode="auto">
              <a:xfrm>
                <a:off x="3602" y="174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0" name="Line 1090"/>
              <p:cNvSpPr>
                <a:spLocks noChangeShapeType="1"/>
              </p:cNvSpPr>
              <p:nvPr/>
            </p:nvSpPr>
            <p:spPr bwMode="auto">
              <a:xfrm>
                <a:off x="3598" y="1744"/>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1" name="Line 1091"/>
              <p:cNvSpPr>
                <a:spLocks noChangeShapeType="1"/>
              </p:cNvSpPr>
              <p:nvPr/>
            </p:nvSpPr>
            <p:spPr bwMode="auto">
              <a:xfrm flipV="1">
                <a:off x="3651" y="174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2" name="Line 1092"/>
              <p:cNvSpPr>
                <a:spLocks noChangeShapeType="1"/>
              </p:cNvSpPr>
              <p:nvPr/>
            </p:nvSpPr>
            <p:spPr bwMode="auto">
              <a:xfrm flipV="1">
                <a:off x="3651" y="173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3" name="Line 1093"/>
              <p:cNvSpPr>
                <a:spLocks noChangeShapeType="1"/>
              </p:cNvSpPr>
              <p:nvPr/>
            </p:nvSpPr>
            <p:spPr bwMode="auto">
              <a:xfrm>
                <a:off x="3627" y="174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4" name="Line 1094"/>
              <p:cNvSpPr>
                <a:spLocks noChangeShapeType="1"/>
              </p:cNvSpPr>
              <p:nvPr/>
            </p:nvSpPr>
            <p:spPr bwMode="auto">
              <a:xfrm>
                <a:off x="3651" y="174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5" name="Line 1095"/>
              <p:cNvSpPr>
                <a:spLocks noChangeShapeType="1"/>
              </p:cNvSpPr>
              <p:nvPr/>
            </p:nvSpPr>
            <p:spPr bwMode="auto">
              <a:xfrm>
                <a:off x="3647" y="1748"/>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6" name="Line 1096"/>
              <p:cNvSpPr>
                <a:spLocks noChangeShapeType="1"/>
              </p:cNvSpPr>
              <p:nvPr/>
            </p:nvSpPr>
            <p:spPr bwMode="auto">
              <a:xfrm flipV="1">
                <a:off x="3701" y="176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7" name="Line 1097"/>
              <p:cNvSpPr>
                <a:spLocks noChangeShapeType="1"/>
              </p:cNvSpPr>
              <p:nvPr/>
            </p:nvSpPr>
            <p:spPr bwMode="auto">
              <a:xfrm flipV="1">
                <a:off x="3701" y="1750"/>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8" name="Line 1098"/>
              <p:cNvSpPr>
                <a:spLocks noChangeShapeType="1"/>
              </p:cNvSpPr>
              <p:nvPr/>
            </p:nvSpPr>
            <p:spPr bwMode="auto">
              <a:xfrm>
                <a:off x="3676" y="176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89" name="Line 1099"/>
              <p:cNvSpPr>
                <a:spLocks noChangeShapeType="1"/>
              </p:cNvSpPr>
              <p:nvPr/>
            </p:nvSpPr>
            <p:spPr bwMode="auto">
              <a:xfrm>
                <a:off x="3701" y="176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0" name="Line 1100"/>
              <p:cNvSpPr>
                <a:spLocks noChangeShapeType="1"/>
              </p:cNvSpPr>
              <p:nvPr/>
            </p:nvSpPr>
            <p:spPr bwMode="auto">
              <a:xfrm>
                <a:off x="3696" y="1761"/>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1" name="Line 1101"/>
              <p:cNvSpPr>
                <a:spLocks noChangeShapeType="1"/>
              </p:cNvSpPr>
              <p:nvPr/>
            </p:nvSpPr>
            <p:spPr bwMode="auto">
              <a:xfrm flipV="1">
                <a:off x="3750" y="177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2" name="Line 1102"/>
              <p:cNvSpPr>
                <a:spLocks noChangeShapeType="1"/>
              </p:cNvSpPr>
              <p:nvPr/>
            </p:nvSpPr>
            <p:spPr bwMode="auto">
              <a:xfrm flipV="1">
                <a:off x="3750" y="1763"/>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3" name="Line 1103"/>
              <p:cNvSpPr>
                <a:spLocks noChangeShapeType="1"/>
              </p:cNvSpPr>
              <p:nvPr/>
            </p:nvSpPr>
            <p:spPr bwMode="auto">
              <a:xfrm>
                <a:off x="3725" y="177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4" name="Line 1104"/>
              <p:cNvSpPr>
                <a:spLocks noChangeShapeType="1"/>
              </p:cNvSpPr>
              <p:nvPr/>
            </p:nvSpPr>
            <p:spPr bwMode="auto">
              <a:xfrm>
                <a:off x="3750" y="177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5" name="Line 1105"/>
              <p:cNvSpPr>
                <a:spLocks noChangeShapeType="1"/>
              </p:cNvSpPr>
              <p:nvPr/>
            </p:nvSpPr>
            <p:spPr bwMode="auto">
              <a:xfrm>
                <a:off x="3746" y="1774"/>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6" name="Line 1106"/>
              <p:cNvSpPr>
                <a:spLocks noChangeShapeType="1"/>
              </p:cNvSpPr>
              <p:nvPr/>
            </p:nvSpPr>
            <p:spPr bwMode="auto">
              <a:xfrm flipV="1">
                <a:off x="3799" y="175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7" name="Line 1107"/>
              <p:cNvSpPr>
                <a:spLocks noChangeShapeType="1"/>
              </p:cNvSpPr>
              <p:nvPr/>
            </p:nvSpPr>
            <p:spPr bwMode="auto">
              <a:xfrm flipV="1">
                <a:off x="3799" y="174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8" name="Line 1108"/>
              <p:cNvSpPr>
                <a:spLocks noChangeShapeType="1"/>
              </p:cNvSpPr>
              <p:nvPr/>
            </p:nvSpPr>
            <p:spPr bwMode="auto">
              <a:xfrm>
                <a:off x="3774" y="175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9" name="Line 1109"/>
              <p:cNvSpPr>
                <a:spLocks noChangeShapeType="1"/>
              </p:cNvSpPr>
              <p:nvPr/>
            </p:nvSpPr>
            <p:spPr bwMode="auto">
              <a:xfrm>
                <a:off x="3799" y="175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0" name="Line 1110"/>
              <p:cNvSpPr>
                <a:spLocks noChangeShapeType="1"/>
              </p:cNvSpPr>
              <p:nvPr/>
            </p:nvSpPr>
            <p:spPr bwMode="auto">
              <a:xfrm>
                <a:off x="3795" y="175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1" name="Line 1111"/>
              <p:cNvSpPr>
                <a:spLocks noChangeShapeType="1"/>
              </p:cNvSpPr>
              <p:nvPr/>
            </p:nvSpPr>
            <p:spPr bwMode="auto">
              <a:xfrm flipV="1">
                <a:off x="3848" y="176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2" name="Line 1112"/>
              <p:cNvSpPr>
                <a:spLocks noChangeShapeType="1"/>
              </p:cNvSpPr>
              <p:nvPr/>
            </p:nvSpPr>
            <p:spPr bwMode="auto">
              <a:xfrm flipV="1">
                <a:off x="3848" y="1756"/>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3" name="Line 1113"/>
              <p:cNvSpPr>
                <a:spLocks noChangeShapeType="1"/>
              </p:cNvSpPr>
              <p:nvPr/>
            </p:nvSpPr>
            <p:spPr bwMode="auto">
              <a:xfrm>
                <a:off x="3823" y="176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4" name="Line 1114"/>
              <p:cNvSpPr>
                <a:spLocks noChangeShapeType="1"/>
              </p:cNvSpPr>
              <p:nvPr/>
            </p:nvSpPr>
            <p:spPr bwMode="auto">
              <a:xfrm>
                <a:off x="3848" y="176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5" name="Line 1115"/>
              <p:cNvSpPr>
                <a:spLocks noChangeShapeType="1"/>
              </p:cNvSpPr>
              <p:nvPr/>
            </p:nvSpPr>
            <p:spPr bwMode="auto">
              <a:xfrm>
                <a:off x="3844" y="1767"/>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6" name="Line 1116"/>
              <p:cNvSpPr>
                <a:spLocks noChangeShapeType="1"/>
              </p:cNvSpPr>
              <p:nvPr/>
            </p:nvSpPr>
            <p:spPr bwMode="auto">
              <a:xfrm flipV="1">
                <a:off x="3897" y="178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7" name="Line 1117"/>
              <p:cNvSpPr>
                <a:spLocks noChangeShapeType="1"/>
              </p:cNvSpPr>
              <p:nvPr/>
            </p:nvSpPr>
            <p:spPr bwMode="auto">
              <a:xfrm flipV="1">
                <a:off x="3897" y="177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8" name="Line 1118"/>
              <p:cNvSpPr>
                <a:spLocks noChangeShapeType="1"/>
              </p:cNvSpPr>
              <p:nvPr/>
            </p:nvSpPr>
            <p:spPr bwMode="auto">
              <a:xfrm>
                <a:off x="3873" y="178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09" name="Line 1119"/>
              <p:cNvSpPr>
                <a:spLocks noChangeShapeType="1"/>
              </p:cNvSpPr>
              <p:nvPr/>
            </p:nvSpPr>
            <p:spPr bwMode="auto">
              <a:xfrm>
                <a:off x="3897" y="178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0" name="Line 1120"/>
              <p:cNvSpPr>
                <a:spLocks noChangeShapeType="1"/>
              </p:cNvSpPr>
              <p:nvPr/>
            </p:nvSpPr>
            <p:spPr bwMode="auto">
              <a:xfrm>
                <a:off x="3893" y="178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1" name="Line 1121"/>
              <p:cNvSpPr>
                <a:spLocks noChangeShapeType="1"/>
              </p:cNvSpPr>
              <p:nvPr/>
            </p:nvSpPr>
            <p:spPr bwMode="auto">
              <a:xfrm flipV="1">
                <a:off x="3946" y="1788"/>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2" name="Line 1122"/>
              <p:cNvSpPr>
                <a:spLocks noChangeShapeType="1"/>
              </p:cNvSpPr>
              <p:nvPr/>
            </p:nvSpPr>
            <p:spPr bwMode="auto">
              <a:xfrm flipV="1">
                <a:off x="3946" y="177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3" name="Line 1123"/>
              <p:cNvSpPr>
                <a:spLocks noChangeShapeType="1"/>
              </p:cNvSpPr>
              <p:nvPr/>
            </p:nvSpPr>
            <p:spPr bwMode="auto">
              <a:xfrm>
                <a:off x="3922" y="178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4" name="Line 1124"/>
              <p:cNvSpPr>
                <a:spLocks noChangeShapeType="1"/>
              </p:cNvSpPr>
              <p:nvPr/>
            </p:nvSpPr>
            <p:spPr bwMode="auto">
              <a:xfrm>
                <a:off x="3946" y="178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5" name="Line 1125"/>
              <p:cNvSpPr>
                <a:spLocks noChangeShapeType="1"/>
              </p:cNvSpPr>
              <p:nvPr/>
            </p:nvSpPr>
            <p:spPr bwMode="auto">
              <a:xfrm>
                <a:off x="3942" y="1788"/>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 name="Line 1126"/>
              <p:cNvSpPr>
                <a:spLocks noChangeShapeType="1"/>
              </p:cNvSpPr>
              <p:nvPr/>
            </p:nvSpPr>
            <p:spPr bwMode="auto">
              <a:xfrm flipV="1">
                <a:off x="3996" y="179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7" name="Line 1127"/>
              <p:cNvSpPr>
                <a:spLocks noChangeShapeType="1"/>
              </p:cNvSpPr>
              <p:nvPr/>
            </p:nvSpPr>
            <p:spPr bwMode="auto">
              <a:xfrm flipV="1">
                <a:off x="3996" y="1787"/>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8" name="Line 1128"/>
              <p:cNvSpPr>
                <a:spLocks noChangeShapeType="1"/>
              </p:cNvSpPr>
              <p:nvPr/>
            </p:nvSpPr>
            <p:spPr bwMode="auto">
              <a:xfrm>
                <a:off x="3971" y="1797"/>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9" name="Line 1129"/>
              <p:cNvSpPr>
                <a:spLocks noChangeShapeType="1"/>
              </p:cNvSpPr>
              <p:nvPr/>
            </p:nvSpPr>
            <p:spPr bwMode="auto">
              <a:xfrm>
                <a:off x="3996" y="1797"/>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0" name="Line 1130"/>
              <p:cNvSpPr>
                <a:spLocks noChangeShapeType="1"/>
              </p:cNvSpPr>
              <p:nvPr/>
            </p:nvSpPr>
            <p:spPr bwMode="auto">
              <a:xfrm>
                <a:off x="3991" y="1797"/>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1" name="Line 1131"/>
              <p:cNvSpPr>
                <a:spLocks noChangeShapeType="1"/>
              </p:cNvSpPr>
              <p:nvPr/>
            </p:nvSpPr>
            <p:spPr bwMode="auto">
              <a:xfrm flipV="1">
                <a:off x="4045" y="179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2" name="Line 1132"/>
              <p:cNvSpPr>
                <a:spLocks noChangeShapeType="1"/>
              </p:cNvSpPr>
              <p:nvPr/>
            </p:nvSpPr>
            <p:spPr bwMode="auto">
              <a:xfrm flipV="1">
                <a:off x="4045" y="1780"/>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3" name="Line 1133"/>
              <p:cNvSpPr>
                <a:spLocks noChangeShapeType="1"/>
              </p:cNvSpPr>
              <p:nvPr/>
            </p:nvSpPr>
            <p:spPr bwMode="auto">
              <a:xfrm>
                <a:off x="4020" y="179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4" name="Line 1134"/>
              <p:cNvSpPr>
                <a:spLocks noChangeShapeType="1"/>
              </p:cNvSpPr>
              <p:nvPr/>
            </p:nvSpPr>
            <p:spPr bwMode="auto">
              <a:xfrm>
                <a:off x="4045" y="179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5" name="Line 1135"/>
              <p:cNvSpPr>
                <a:spLocks noChangeShapeType="1"/>
              </p:cNvSpPr>
              <p:nvPr/>
            </p:nvSpPr>
            <p:spPr bwMode="auto">
              <a:xfrm>
                <a:off x="4041" y="179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6" name="Line 1136"/>
              <p:cNvSpPr>
                <a:spLocks noChangeShapeType="1"/>
              </p:cNvSpPr>
              <p:nvPr/>
            </p:nvSpPr>
            <p:spPr bwMode="auto">
              <a:xfrm flipV="1">
                <a:off x="4094" y="180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7" name="Line 1137"/>
              <p:cNvSpPr>
                <a:spLocks noChangeShapeType="1"/>
              </p:cNvSpPr>
              <p:nvPr/>
            </p:nvSpPr>
            <p:spPr bwMode="auto">
              <a:xfrm flipV="1">
                <a:off x="4094" y="1799"/>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8" name="Line 1138"/>
              <p:cNvSpPr>
                <a:spLocks noChangeShapeType="1"/>
              </p:cNvSpPr>
              <p:nvPr/>
            </p:nvSpPr>
            <p:spPr bwMode="auto">
              <a:xfrm>
                <a:off x="4069" y="180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29" name="Line 1139"/>
              <p:cNvSpPr>
                <a:spLocks noChangeShapeType="1"/>
              </p:cNvSpPr>
              <p:nvPr/>
            </p:nvSpPr>
            <p:spPr bwMode="auto">
              <a:xfrm>
                <a:off x="4094" y="180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0" name="Line 1140"/>
              <p:cNvSpPr>
                <a:spLocks noChangeShapeType="1"/>
              </p:cNvSpPr>
              <p:nvPr/>
            </p:nvSpPr>
            <p:spPr bwMode="auto">
              <a:xfrm>
                <a:off x="4090" y="180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1" name="Line 1141"/>
              <p:cNvSpPr>
                <a:spLocks noChangeShapeType="1"/>
              </p:cNvSpPr>
              <p:nvPr/>
            </p:nvSpPr>
            <p:spPr bwMode="auto">
              <a:xfrm flipV="1">
                <a:off x="4143" y="1800"/>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2" name="Line 1142"/>
              <p:cNvSpPr>
                <a:spLocks noChangeShapeType="1"/>
              </p:cNvSpPr>
              <p:nvPr/>
            </p:nvSpPr>
            <p:spPr bwMode="auto">
              <a:xfrm flipV="1">
                <a:off x="4143" y="1789"/>
                <a:ext cx="0" cy="11"/>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3" name="Line 1143"/>
              <p:cNvSpPr>
                <a:spLocks noChangeShapeType="1"/>
              </p:cNvSpPr>
              <p:nvPr/>
            </p:nvSpPr>
            <p:spPr bwMode="auto">
              <a:xfrm>
                <a:off x="4118" y="180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4" name="Line 1144"/>
              <p:cNvSpPr>
                <a:spLocks noChangeShapeType="1"/>
              </p:cNvSpPr>
              <p:nvPr/>
            </p:nvSpPr>
            <p:spPr bwMode="auto">
              <a:xfrm>
                <a:off x="4143" y="180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5" name="Line 1145"/>
              <p:cNvSpPr>
                <a:spLocks noChangeShapeType="1"/>
              </p:cNvSpPr>
              <p:nvPr/>
            </p:nvSpPr>
            <p:spPr bwMode="auto">
              <a:xfrm>
                <a:off x="4139" y="180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6" name="Line 1146"/>
              <p:cNvSpPr>
                <a:spLocks noChangeShapeType="1"/>
              </p:cNvSpPr>
              <p:nvPr/>
            </p:nvSpPr>
            <p:spPr bwMode="auto">
              <a:xfrm flipV="1">
                <a:off x="4192" y="180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7" name="Line 1147"/>
              <p:cNvSpPr>
                <a:spLocks noChangeShapeType="1"/>
              </p:cNvSpPr>
              <p:nvPr/>
            </p:nvSpPr>
            <p:spPr bwMode="auto">
              <a:xfrm flipV="1">
                <a:off x="4192" y="1793"/>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8" name="Line 1148"/>
              <p:cNvSpPr>
                <a:spLocks noChangeShapeType="1"/>
              </p:cNvSpPr>
              <p:nvPr/>
            </p:nvSpPr>
            <p:spPr bwMode="auto">
              <a:xfrm>
                <a:off x="4168" y="1803"/>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39" name="Line 1149"/>
              <p:cNvSpPr>
                <a:spLocks noChangeShapeType="1"/>
              </p:cNvSpPr>
              <p:nvPr/>
            </p:nvSpPr>
            <p:spPr bwMode="auto">
              <a:xfrm>
                <a:off x="4192" y="1803"/>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0" name="Line 1150"/>
              <p:cNvSpPr>
                <a:spLocks noChangeShapeType="1"/>
              </p:cNvSpPr>
              <p:nvPr/>
            </p:nvSpPr>
            <p:spPr bwMode="auto">
              <a:xfrm>
                <a:off x="4188" y="1803"/>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1" name="Line 1151"/>
              <p:cNvSpPr>
                <a:spLocks noChangeShapeType="1"/>
              </p:cNvSpPr>
              <p:nvPr/>
            </p:nvSpPr>
            <p:spPr bwMode="auto">
              <a:xfrm flipV="1">
                <a:off x="4241" y="183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2" name="Line 1152"/>
              <p:cNvSpPr>
                <a:spLocks noChangeShapeType="1"/>
              </p:cNvSpPr>
              <p:nvPr/>
            </p:nvSpPr>
            <p:spPr bwMode="auto">
              <a:xfrm flipV="1">
                <a:off x="4241" y="182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3" name="Line 1153"/>
              <p:cNvSpPr>
                <a:spLocks noChangeShapeType="1"/>
              </p:cNvSpPr>
              <p:nvPr/>
            </p:nvSpPr>
            <p:spPr bwMode="auto">
              <a:xfrm>
                <a:off x="4217" y="183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4" name="Line 1154"/>
              <p:cNvSpPr>
                <a:spLocks noChangeShapeType="1"/>
              </p:cNvSpPr>
              <p:nvPr/>
            </p:nvSpPr>
            <p:spPr bwMode="auto">
              <a:xfrm>
                <a:off x="4241" y="183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5" name="Line 1155"/>
              <p:cNvSpPr>
                <a:spLocks noChangeShapeType="1"/>
              </p:cNvSpPr>
              <p:nvPr/>
            </p:nvSpPr>
            <p:spPr bwMode="auto">
              <a:xfrm>
                <a:off x="4237" y="183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6" name="Line 1156"/>
              <p:cNvSpPr>
                <a:spLocks noChangeShapeType="1"/>
              </p:cNvSpPr>
              <p:nvPr/>
            </p:nvSpPr>
            <p:spPr bwMode="auto">
              <a:xfrm flipV="1">
                <a:off x="4291" y="183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7" name="Line 1157"/>
              <p:cNvSpPr>
                <a:spLocks noChangeShapeType="1"/>
              </p:cNvSpPr>
              <p:nvPr/>
            </p:nvSpPr>
            <p:spPr bwMode="auto">
              <a:xfrm flipV="1">
                <a:off x="4291" y="1824"/>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8" name="Line 1158"/>
              <p:cNvSpPr>
                <a:spLocks noChangeShapeType="1"/>
              </p:cNvSpPr>
              <p:nvPr/>
            </p:nvSpPr>
            <p:spPr bwMode="auto">
              <a:xfrm>
                <a:off x="4266" y="1834"/>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9" name="Line 1159"/>
              <p:cNvSpPr>
                <a:spLocks noChangeShapeType="1"/>
              </p:cNvSpPr>
              <p:nvPr/>
            </p:nvSpPr>
            <p:spPr bwMode="auto">
              <a:xfrm>
                <a:off x="4291" y="1834"/>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0" name="Line 1160"/>
              <p:cNvSpPr>
                <a:spLocks noChangeShapeType="1"/>
              </p:cNvSpPr>
              <p:nvPr/>
            </p:nvSpPr>
            <p:spPr bwMode="auto">
              <a:xfrm>
                <a:off x="4286" y="1834"/>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1" name="Line 1161"/>
              <p:cNvSpPr>
                <a:spLocks noChangeShapeType="1"/>
              </p:cNvSpPr>
              <p:nvPr/>
            </p:nvSpPr>
            <p:spPr bwMode="auto">
              <a:xfrm flipV="1">
                <a:off x="4340" y="184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2" name="Line 1162"/>
              <p:cNvSpPr>
                <a:spLocks noChangeShapeType="1"/>
              </p:cNvSpPr>
              <p:nvPr/>
            </p:nvSpPr>
            <p:spPr bwMode="auto">
              <a:xfrm flipV="1">
                <a:off x="4340" y="1838"/>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3" name="Line 1163"/>
              <p:cNvSpPr>
                <a:spLocks noChangeShapeType="1"/>
              </p:cNvSpPr>
              <p:nvPr/>
            </p:nvSpPr>
            <p:spPr bwMode="auto">
              <a:xfrm>
                <a:off x="4315" y="1848"/>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4" name="Line 1164"/>
              <p:cNvSpPr>
                <a:spLocks noChangeShapeType="1"/>
              </p:cNvSpPr>
              <p:nvPr/>
            </p:nvSpPr>
            <p:spPr bwMode="auto">
              <a:xfrm>
                <a:off x="4340" y="1848"/>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5" name="Line 1165"/>
              <p:cNvSpPr>
                <a:spLocks noChangeShapeType="1"/>
              </p:cNvSpPr>
              <p:nvPr/>
            </p:nvSpPr>
            <p:spPr bwMode="auto">
              <a:xfrm>
                <a:off x="4335" y="1848"/>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6" name="Line 1166"/>
              <p:cNvSpPr>
                <a:spLocks noChangeShapeType="1"/>
              </p:cNvSpPr>
              <p:nvPr/>
            </p:nvSpPr>
            <p:spPr bwMode="auto">
              <a:xfrm flipV="1">
                <a:off x="4389" y="1872"/>
                <a:ext cx="0" cy="9"/>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7" name="Line 1167"/>
              <p:cNvSpPr>
                <a:spLocks noChangeShapeType="1"/>
              </p:cNvSpPr>
              <p:nvPr/>
            </p:nvSpPr>
            <p:spPr bwMode="auto">
              <a:xfrm flipV="1">
                <a:off x="4389" y="1862"/>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8" name="Line 1168"/>
              <p:cNvSpPr>
                <a:spLocks noChangeShapeType="1"/>
              </p:cNvSpPr>
              <p:nvPr/>
            </p:nvSpPr>
            <p:spPr bwMode="auto">
              <a:xfrm>
                <a:off x="4364" y="187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9" name="Line 1169"/>
              <p:cNvSpPr>
                <a:spLocks noChangeShapeType="1"/>
              </p:cNvSpPr>
              <p:nvPr/>
            </p:nvSpPr>
            <p:spPr bwMode="auto">
              <a:xfrm>
                <a:off x="4389" y="187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0" name="Line 1170"/>
              <p:cNvSpPr>
                <a:spLocks noChangeShapeType="1"/>
              </p:cNvSpPr>
              <p:nvPr/>
            </p:nvSpPr>
            <p:spPr bwMode="auto">
              <a:xfrm>
                <a:off x="4385" y="187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1" name="Line 1171"/>
              <p:cNvSpPr>
                <a:spLocks noChangeShapeType="1"/>
              </p:cNvSpPr>
              <p:nvPr/>
            </p:nvSpPr>
            <p:spPr bwMode="auto">
              <a:xfrm flipV="1">
                <a:off x="4438" y="189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2" name="Line 1172"/>
              <p:cNvSpPr>
                <a:spLocks noChangeShapeType="1"/>
              </p:cNvSpPr>
              <p:nvPr/>
            </p:nvSpPr>
            <p:spPr bwMode="auto">
              <a:xfrm flipV="1">
                <a:off x="4438" y="1881"/>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3" name="Line 1173"/>
              <p:cNvSpPr>
                <a:spLocks noChangeShapeType="1"/>
              </p:cNvSpPr>
              <p:nvPr/>
            </p:nvSpPr>
            <p:spPr bwMode="auto">
              <a:xfrm>
                <a:off x="4413" y="1891"/>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4" name="Line 1174"/>
              <p:cNvSpPr>
                <a:spLocks noChangeShapeType="1"/>
              </p:cNvSpPr>
              <p:nvPr/>
            </p:nvSpPr>
            <p:spPr bwMode="auto">
              <a:xfrm>
                <a:off x="4438" y="1891"/>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5" name="Line 1175"/>
              <p:cNvSpPr>
                <a:spLocks noChangeShapeType="1"/>
              </p:cNvSpPr>
              <p:nvPr/>
            </p:nvSpPr>
            <p:spPr bwMode="auto">
              <a:xfrm>
                <a:off x="4434" y="1891"/>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6" name="Line 1176"/>
              <p:cNvSpPr>
                <a:spLocks noChangeShapeType="1"/>
              </p:cNvSpPr>
              <p:nvPr/>
            </p:nvSpPr>
            <p:spPr bwMode="auto">
              <a:xfrm flipV="1">
                <a:off x="4487" y="1990"/>
                <a:ext cx="0" cy="9"/>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7" name="Line 1177"/>
              <p:cNvSpPr>
                <a:spLocks noChangeShapeType="1"/>
              </p:cNvSpPr>
              <p:nvPr/>
            </p:nvSpPr>
            <p:spPr bwMode="auto">
              <a:xfrm flipV="1">
                <a:off x="4487" y="1980"/>
                <a:ext cx="0" cy="1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8" name="Line 1178"/>
              <p:cNvSpPr>
                <a:spLocks noChangeShapeType="1"/>
              </p:cNvSpPr>
              <p:nvPr/>
            </p:nvSpPr>
            <p:spPr bwMode="auto">
              <a:xfrm>
                <a:off x="4462" y="199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9" name="Line 1179"/>
              <p:cNvSpPr>
                <a:spLocks noChangeShapeType="1"/>
              </p:cNvSpPr>
              <p:nvPr/>
            </p:nvSpPr>
            <p:spPr bwMode="auto">
              <a:xfrm>
                <a:off x="4487" y="199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0" name="Line 1180"/>
              <p:cNvSpPr>
                <a:spLocks noChangeShapeType="1"/>
              </p:cNvSpPr>
              <p:nvPr/>
            </p:nvSpPr>
            <p:spPr bwMode="auto">
              <a:xfrm>
                <a:off x="4483" y="199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1" name="Line 1181"/>
              <p:cNvSpPr>
                <a:spLocks noChangeShapeType="1"/>
              </p:cNvSpPr>
              <p:nvPr/>
            </p:nvSpPr>
            <p:spPr bwMode="auto">
              <a:xfrm flipV="1">
                <a:off x="4536" y="2240"/>
                <a:ext cx="0" cy="8"/>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2" name="Line 1182"/>
              <p:cNvSpPr>
                <a:spLocks noChangeShapeType="1"/>
              </p:cNvSpPr>
              <p:nvPr/>
            </p:nvSpPr>
            <p:spPr bwMode="auto">
              <a:xfrm flipV="1">
                <a:off x="4536" y="2232"/>
                <a:ext cx="0" cy="8"/>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3" name="Line 1183"/>
              <p:cNvSpPr>
                <a:spLocks noChangeShapeType="1"/>
              </p:cNvSpPr>
              <p:nvPr/>
            </p:nvSpPr>
            <p:spPr bwMode="auto">
              <a:xfrm>
                <a:off x="4512" y="2240"/>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4" name="Line 1184"/>
              <p:cNvSpPr>
                <a:spLocks noChangeShapeType="1"/>
              </p:cNvSpPr>
              <p:nvPr/>
            </p:nvSpPr>
            <p:spPr bwMode="auto">
              <a:xfrm>
                <a:off x="4536" y="2240"/>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5" name="Line 1185"/>
              <p:cNvSpPr>
                <a:spLocks noChangeShapeType="1"/>
              </p:cNvSpPr>
              <p:nvPr/>
            </p:nvSpPr>
            <p:spPr bwMode="auto">
              <a:xfrm>
                <a:off x="4532" y="2240"/>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6" name="Line 1186"/>
              <p:cNvSpPr>
                <a:spLocks noChangeShapeType="1"/>
              </p:cNvSpPr>
              <p:nvPr/>
            </p:nvSpPr>
            <p:spPr bwMode="auto">
              <a:xfrm flipV="1">
                <a:off x="4585" y="2582"/>
                <a:ext cx="0" cy="6"/>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7" name="Line 1187"/>
              <p:cNvSpPr>
                <a:spLocks noChangeShapeType="1"/>
              </p:cNvSpPr>
              <p:nvPr/>
            </p:nvSpPr>
            <p:spPr bwMode="auto">
              <a:xfrm flipV="1">
                <a:off x="4585" y="2576"/>
                <a:ext cx="0" cy="6"/>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8" name="Line 1188"/>
              <p:cNvSpPr>
                <a:spLocks noChangeShapeType="1"/>
              </p:cNvSpPr>
              <p:nvPr/>
            </p:nvSpPr>
            <p:spPr bwMode="auto">
              <a:xfrm>
                <a:off x="4561" y="2582"/>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9" name="Line 1189"/>
              <p:cNvSpPr>
                <a:spLocks noChangeShapeType="1"/>
              </p:cNvSpPr>
              <p:nvPr/>
            </p:nvSpPr>
            <p:spPr bwMode="auto">
              <a:xfrm>
                <a:off x="4585" y="2582"/>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0" name="Line 1190"/>
              <p:cNvSpPr>
                <a:spLocks noChangeShapeType="1"/>
              </p:cNvSpPr>
              <p:nvPr/>
            </p:nvSpPr>
            <p:spPr bwMode="auto">
              <a:xfrm>
                <a:off x="4581" y="2582"/>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1" name="Line 1191"/>
              <p:cNvSpPr>
                <a:spLocks noChangeShapeType="1"/>
              </p:cNvSpPr>
              <p:nvPr/>
            </p:nvSpPr>
            <p:spPr bwMode="auto">
              <a:xfrm flipV="1">
                <a:off x="4634" y="2889"/>
                <a:ext cx="0" cy="3"/>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2" name="Line 1192"/>
              <p:cNvSpPr>
                <a:spLocks noChangeShapeType="1"/>
              </p:cNvSpPr>
              <p:nvPr/>
            </p:nvSpPr>
            <p:spPr bwMode="auto">
              <a:xfrm flipV="1">
                <a:off x="4634" y="2887"/>
                <a:ext cx="0" cy="2"/>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3" name="Line 1193"/>
              <p:cNvSpPr>
                <a:spLocks noChangeShapeType="1"/>
              </p:cNvSpPr>
              <p:nvPr/>
            </p:nvSpPr>
            <p:spPr bwMode="auto">
              <a:xfrm>
                <a:off x="4610" y="2889"/>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4" name="Line 1194"/>
              <p:cNvSpPr>
                <a:spLocks noChangeShapeType="1"/>
              </p:cNvSpPr>
              <p:nvPr/>
            </p:nvSpPr>
            <p:spPr bwMode="auto">
              <a:xfrm>
                <a:off x="4634" y="2889"/>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5" name="Line 1195"/>
              <p:cNvSpPr>
                <a:spLocks noChangeShapeType="1"/>
              </p:cNvSpPr>
              <p:nvPr/>
            </p:nvSpPr>
            <p:spPr bwMode="auto">
              <a:xfrm>
                <a:off x="4630" y="2889"/>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6" name="Line 1196"/>
              <p:cNvSpPr>
                <a:spLocks noChangeShapeType="1"/>
              </p:cNvSpPr>
              <p:nvPr/>
            </p:nvSpPr>
            <p:spPr bwMode="auto">
              <a:xfrm>
                <a:off x="4684" y="2946"/>
                <a:ext cx="0"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7" name="Line 1197"/>
              <p:cNvSpPr>
                <a:spLocks noChangeShapeType="1"/>
              </p:cNvSpPr>
              <p:nvPr/>
            </p:nvSpPr>
            <p:spPr bwMode="auto">
              <a:xfrm>
                <a:off x="4684" y="2946"/>
                <a:ext cx="0"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8" name="Line 1198"/>
              <p:cNvSpPr>
                <a:spLocks noChangeShapeType="1"/>
              </p:cNvSpPr>
              <p:nvPr/>
            </p:nvSpPr>
            <p:spPr bwMode="auto">
              <a:xfrm>
                <a:off x="4659" y="2946"/>
                <a:ext cx="2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9" name="Line 1199"/>
              <p:cNvSpPr>
                <a:spLocks noChangeShapeType="1"/>
              </p:cNvSpPr>
              <p:nvPr/>
            </p:nvSpPr>
            <p:spPr bwMode="auto">
              <a:xfrm>
                <a:off x="4684" y="2946"/>
                <a:ext cx="24"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0" name="Line 1200"/>
              <p:cNvSpPr>
                <a:spLocks noChangeShapeType="1"/>
              </p:cNvSpPr>
              <p:nvPr/>
            </p:nvSpPr>
            <p:spPr bwMode="auto">
              <a:xfrm>
                <a:off x="4679" y="2946"/>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1" name="Line 1201"/>
              <p:cNvSpPr>
                <a:spLocks noChangeShapeType="1"/>
              </p:cNvSpPr>
              <p:nvPr/>
            </p:nvSpPr>
            <p:spPr bwMode="auto">
              <a:xfrm>
                <a:off x="4729"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2" name="Line 1202"/>
              <p:cNvSpPr>
                <a:spLocks noChangeShapeType="1"/>
              </p:cNvSpPr>
              <p:nvPr/>
            </p:nvSpPr>
            <p:spPr bwMode="auto">
              <a:xfrm>
                <a:off x="4778"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3" name="Line 1203"/>
              <p:cNvSpPr>
                <a:spLocks noChangeShapeType="1"/>
              </p:cNvSpPr>
              <p:nvPr/>
            </p:nvSpPr>
            <p:spPr bwMode="auto">
              <a:xfrm>
                <a:off x="4827"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4" name="Line 1204"/>
              <p:cNvSpPr>
                <a:spLocks noChangeShapeType="1"/>
              </p:cNvSpPr>
              <p:nvPr/>
            </p:nvSpPr>
            <p:spPr bwMode="auto">
              <a:xfrm>
                <a:off x="4876"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5" name="Line 1205"/>
              <p:cNvSpPr>
                <a:spLocks noChangeShapeType="1"/>
              </p:cNvSpPr>
              <p:nvPr/>
            </p:nvSpPr>
            <p:spPr bwMode="auto">
              <a:xfrm>
                <a:off x="4925"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6" name="Line 1206"/>
              <p:cNvSpPr>
                <a:spLocks noChangeShapeType="1"/>
              </p:cNvSpPr>
              <p:nvPr/>
            </p:nvSpPr>
            <p:spPr bwMode="auto">
              <a:xfrm>
                <a:off x="4974" y="2946"/>
                <a:ext cx="5"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7" name="Line 1207"/>
              <p:cNvSpPr>
                <a:spLocks noChangeShapeType="1"/>
              </p:cNvSpPr>
              <p:nvPr/>
            </p:nvSpPr>
            <p:spPr bwMode="auto">
              <a:xfrm>
                <a:off x="5024"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8" name="Line 1208"/>
              <p:cNvSpPr>
                <a:spLocks noChangeShapeType="1"/>
              </p:cNvSpPr>
              <p:nvPr/>
            </p:nvSpPr>
            <p:spPr bwMode="auto">
              <a:xfrm>
                <a:off x="5073"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99" name="Line 1209"/>
              <p:cNvSpPr>
                <a:spLocks noChangeShapeType="1"/>
              </p:cNvSpPr>
              <p:nvPr/>
            </p:nvSpPr>
            <p:spPr bwMode="auto">
              <a:xfrm>
                <a:off x="5122" y="2946"/>
                <a:ext cx="4" cy="0"/>
              </a:xfrm>
              <a:prstGeom prst="line">
                <a:avLst/>
              </a:prstGeom>
              <a:noFill/>
              <a:ln w="9525"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411"/>
            <p:cNvGrpSpPr>
              <a:grpSpLocks/>
            </p:cNvGrpSpPr>
            <p:nvPr/>
          </p:nvGrpSpPr>
          <p:grpSpPr bwMode="auto">
            <a:xfrm>
              <a:off x="5087938" y="2679700"/>
              <a:ext cx="3049587" cy="1997075"/>
              <a:chOff x="3205" y="1688"/>
              <a:chExt cx="1921" cy="1258"/>
            </a:xfrm>
          </p:grpSpPr>
          <p:sp>
            <p:nvSpPr>
              <p:cNvPr id="3200" name="Freeform 1211"/>
              <p:cNvSpPr>
                <a:spLocks/>
              </p:cNvSpPr>
              <p:nvPr/>
            </p:nvSpPr>
            <p:spPr bwMode="auto">
              <a:xfrm>
                <a:off x="3215" y="1689"/>
                <a:ext cx="661" cy="91"/>
              </a:xfrm>
              <a:custGeom>
                <a:avLst/>
                <a:gdLst>
                  <a:gd name="T0" fmla="*/ 0 w 2903"/>
                  <a:gd name="T1" fmla="*/ 0 h 401"/>
                  <a:gd name="T2" fmla="*/ 59 w 2903"/>
                  <a:gd name="T3" fmla="*/ 8 h 401"/>
                  <a:gd name="T4" fmla="*/ 118 w 2903"/>
                  <a:gd name="T5" fmla="*/ 17 h 401"/>
                  <a:gd name="T6" fmla="*/ 237 w 2903"/>
                  <a:gd name="T7" fmla="*/ 33 h 401"/>
                  <a:gd name="T8" fmla="*/ 296 w 2903"/>
                  <a:gd name="T9" fmla="*/ 41 h 401"/>
                  <a:gd name="T10" fmla="*/ 355 w 2903"/>
                  <a:gd name="T11" fmla="*/ 49 h 401"/>
                  <a:gd name="T12" fmla="*/ 414 w 2903"/>
                  <a:gd name="T13" fmla="*/ 57 h 401"/>
                  <a:gd name="T14" fmla="*/ 533 w 2903"/>
                  <a:gd name="T15" fmla="*/ 74 h 401"/>
                  <a:gd name="T16" fmla="*/ 592 w 2903"/>
                  <a:gd name="T17" fmla="*/ 82 h 401"/>
                  <a:gd name="T18" fmla="*/ 651 w 2903"/>
                  <a:gd name="T19" fmla="*/ 90 h 401"/>
                  <a:gd name="T20" fmla="*/ 711 w 2903"/>
                  <a:gd name="T21" fmla="*/ 98 h 401"/>
                  <a:gd name="T22" fmla="*/ 770 w 2903"/>
                  <a:gd name="T23" fmla="*/ 107 h 401"/>
                  <a:gd name="T24" fmla="*/ 829 w 2903"/>
                  <a:gd name="T25" fmla="*/ 115 h 401"/>
                  <a:gd name="T26" fmla="*/ 888 w 2903"/>
                  <a:gd name="T27" fmla="*/ 123 h 401"/>
                  <a:gd name="T28" fmla="*/ 1007 w 2903"/>
                  <a:gd name="T29" fmla="*/ 139 h 401"/>
                  <a:gd name="T30" fmla="*/ 1066 w 2903"/>
                  <a:gd name="T31" fmla="*/ 147 h 401"/>
                  <a:gd name="T32" fmla="*/ 1126 w 2903"/>
                  <a:gd name="T33" fmla="*/ 156 h 401"/>
                  <a:gd name="T34" fmla="*/ 1185 w 2903"/>
                  <a:gd name="T35" fmla="*/ 164 h 401"/>
                  <a:gd name="T36" fmla="*/ 1303 w 2903"/>
                  <a:gd name="T37" fmla="*/ 180 h 401"/>
                  <a:gd name="T38" fmla="*/ 1363 w 2903"/>
                  <a:gd name="T39" fmla="*/ 188 h 401"/>
                  <a:gd name="T40" fmla="*/ 1422 w 2903"/>
                  <a:gd name="T41" fmla="*/ 196 h 401"/>
                  <a:gd name="T42" fmla="*/ 1481 w 2903"/>
                  <a:gd name="T43" fmla="*/ 205 h 401"/>
                  <a:gd name="T44" fmla="*/ 1540 w 2903"/>
                  <a:gd name="T45" fmla="*/ 213 h 401"/>
                  <a:gd name="T46" fmla="*/ 1659 w 2903"/>
                  <a:gd name="T47" fmla="*/ 229 h 401"/>
                  <a:gd name="T48" fmla="*/ 1718 w 2903"/>
                  <a:gd name="T49" fmla="*/ 237 h 401"/>
                  <a:gd name="T50" fmla="*/ 1777 w 2903"/>
                  <a:gd name="T51" fmla="*/ 246 h 401"/>
                  <a:gd name="T52" fmla="*/ 1837 w 2903"/>
                  <a:gd name="T53" fmla="*/ 254 h 401"/>
                  <a:gd name="T54" fmla="*/ 1896 w 2903"/>
                  <a:gd name="T55" fmla="*/ 262 h 401"/>
                  <a:gd name="T56" fmla="*/ 1955 w 2903"/>
                  <a:gd name="T57" fmla="*/ 270 h 401"/>
                  <a:gd name="T58" fmla="*/ 2014 w 2903"/>
                  <a:gd name="T59" fmla="*/ 278 h 401"/>
                  <a:gd name="T60" fmla="*/ 2074 w 2903"/>
                  <a:gd name="T61" fmla="*/ 286 h 401"/>
                  <a:gd name="T62" fmla="*/ 2133 w 2903"/>
                  <a:gd name="T63" fmla="*/ 295 h 401"/>
                  <a:gd name="T64" fmla="*/ 2251 w 2903"/>
                  <a:gd name="T65" fmla="*/ 311 h 401"/>
                  <a:gd name="T66" fmla="*/ 2311 w 2903"/>
                  <a:gd name="T67" fmla="*/ 319 h 401"/>
                  <a:gd name="T68" fmla="*/ 2370 w 2903"/>
                  <a:gd name="T69" fmla="*/ 327 h 401"/>
                  <a:gd name="T70" fmla="*/ 2429 w 2903"/>
                  <a:gd name="T71" fmla="*/ 335 h 401"/>
                  <a:gd name="T72" fmla="*/ 2548 w 2903"/>
                  <a:gd name="T73" fmla="*/ 352 h 401"/>
                  <a:gd name="T74" fmla="*/ 2607 w 2903"/>
                  <a:gd name="T75" fmla="*/ 360 h 401"/>
                  <a:gd name="T76" fmla="*/ 2666 w 2903"/>
                  <a:gd name="T77" fmla="*/ 368 h 401"/>
                  <a:gd name="T78" fmla="*/ 2726 w 2903"/>
                  <a:gd name="T79" fmla="*/ 376 h 401"/>
                  <a:gd name="T80" fmla="*/ 2844 w 2903"/>
                  <a:gd name="T81" fmla="*/ 393 h 401"/>
                  <a:gd name="T82" fmla="*/ 2903 w 2903"/>
                  <a:gd name="T8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3" h="401">
                    <a:moveTo>
                      <a:pt x="0" y="0"/>
                    </a:moveTo>
                    <a:lnTo>
                      <a:pt x="59" y="8"/>
                    </a:lnTo>
                    <a:lnTo>
                      <a:pt x="118" y="17"/>
                    </a:lnTo>
                    <a:lnTo>
                      <a:pt x="237" y="33"/>
                    </a:lnTo>
                    <a:lnTo>
                      <a:pt x="296" y="41"/>
                    </a:lnTo>
                    <a:lnTo>
                      <a:pt x="355" y="49"/>
                    </a:lnTo>
                    <a:lnTo>
                      <a:pt x="414" y="57"/>
                    </a:lnTo>
                    <a:lnTo>
                      <a:pt x="533" y="74"/>
                    </a:lnTo>
                    <a:lnTo>
                      <a:pt x="592" y="82"/>
                    </a:lnTo>
                    <a:lnTo>
                      <a:pt x="651" y="90"/>
                    </a:lnTo>
                    <a:lnTo>
                      <a:pt x="711" y="98"/>
                    </a:lnTo>
                    <a:lnTo>
                      <a:pt x="770" y="107"/>
                    </a:lnTo>
                    <a:lnTo>
                      <a:pt x="829" y="115"/>
                    </a:lnTo>
                    <a:lnTo>
                      <a:pt x="888" y="123"/>
                    </a:lnTo>
                    <a:lnTo>
                      <a:pt x="1007" y="139"/>
                    </a:lnTo>
                    <a:lnTo>
                      <a:pt x="1066" y="147"/>
                    </a:lnTo>
                    <a:lnTo>
                      <a:pt x="1126" y="156"/>
                    </a:lnTo>
                    <a:lnTo>
                      <a:pt x="1185" y="164"/>
                    </a:lnTo>
                    <a:lnTo>
                      <a:pt x="1303" y="180"/>
                    </a:lnTo>
                    <a:lnTo>
                      <a:pt x="1363" y="188"/>
                    </a:lnTo>
                    <a:lnTo>
                      <a:pt x="1422" y="196"/>
                    </a:lnTo>
                    <a:lnTo>
                      <a:pt x="1481" y="205"/>
                    </a:lnTo>
                    <a:lnTo>
                      <a:pt x="1540" y="213"/>
                    </a:lnTo>
                    <a:lnTo>
                      <a:pt x="1659" y="229"/>
                    </a:lnTo>
                    <a:lnTo>
                      <a:pt x="1718" y="237"/>
                    </a:lnTo>
                    <a:lnTo>
                      <a:pt x="1777" y="246"/>
                    </a:lnTo>
                    <a:lnTo>
                      <a:pt x="1837" y="254"/>
                    </a:lnTo>
                    <a:lnTo>
                      <a:pt x="1896" y="262"/>
                    </a:lnTo>
                    <a:lnTo>
                      <a:pt x="1955" y="270"/>
                    </a:lnTo>
                    <a:lnTo>
                      <a:pt x="2014" y="278"/>
                    </a:lnTo>
                    <a:lnTo>
                      <a:pt x="2074" y="286"/>
                    </a:lnTo>
                    <a:lnTo>
                      <a:pt x="2133" y="295"/>
                    </a:lnTo>
                    <a:lnTo>
                      <a:pt x="2251" y="311"/>
                    </a:lnTo>
                    <a:lnTo>
                      <a:pt x="2311" y="319"/>
                    </a:lnTo>
                    <a:lnTo>
                      <a:pt x="2370" y="327"/>
                    </a:lnTo>
                    <a:lnTo>
                      <a:pt x="2429" y="335"/>
                    </a:lnTo>
                    <a:lnTo>
                      <a:pt x="2548" y="352"/>
                    </a:lnTo>
                    <a:lnTo>
                      <a:pt x="2607" y="360"/>
                    </a:lnTo>
                    <a:lnTo>
                      <a:pt x="2666" y="368"/>
                    </a:lnTo>
                    <a:lnTo>
                      <a:pt x="2726" y="376"/>
                    </a:lnTo>
                    <a:lnTo>
                      <a:pt x="2844" y="393"/>
                    </a:lnTo>
                    <a:lnTo>
                      <a:pt x="2903" y="401"/>
                    </a:lnTo>
                  </a:path>
                </a:pathLst>
              </a:custGeom>
              <a:noFill/>
              <a:ln w="127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1" name="Freeform 1212"/>
              <p:cNvSpPr>
                <a:spLocks/>
              </p:cNvSpPr>
              <p:nvPr/>
            </p:nvSpPr>
            <p:spPr bwMode="auto">
              <a:xfrm>
                <a:off x="3876" y="1780"/>
                <a:ext cx="660" cy="91"/>
              </a:xfrm>
              <a:custGeom>
                <a:avLst/>
                <a:gdLst>
                  <a:gd name="T0" fmla="*/ 0 w 2904"/>
                  <a:gd name="T1" fmla="*/ 0 h 401"/>
                  <a:gd name="T2" fmla="*/ 60 w 2904"/>
                  <a:gd name="T3" fmla="*/ 8 h 401"/>
                  <a:gd name="T4" fmla="*/ 119 w 2904"/>
                  <a:gd name="T5" fmla="*/ 16 h 401"/>
                  <a:gd name="T6" fmla="*/ 178 w 2904"/>
                  <a:gd name="T7" fmla="*/ 24 h 401"/>
                  <a:gd name="T8" fmla="*/ 237 w 2904"/>
                  <a:gd name="T9" fmla="*/ 33 h 401"/>
                  <a:gd name="T10" fmla="*/ 297 w 2904"/>
                  <a:gd name="T11" fmla="*/ 41 h 401"/>
                  <a:gd name="T12" fmla="*/ 415 w 2904"/>
                  <a:gd name="T13" fmla="*/ 57 h 401"/>
                  <a:gd name="T14" fmla="*/ 475 w 2904"/>
                  <a:gd name="T15" fmla="*/ 65 h 401"/>
                  <a:gd name="T16" fmla="*/ 534 w 2904"/>
                  <a:gd name="T17" fmla="*/ 73 h 401"/>
                  <a:gd name="T18" fmla="*/ 593 w 2904"/>
                  <a:gd name="T19" fmla="*/ 82 h 401"/>
                  <a:gd name="T20" fmla="*/ 712 w 2904"/>
                  <a:gd name="T21" fmla="*/ 98 h 401"/>
                  <a:gd name="T22" fmla="*/ 771 w 2904"/>
                  <a:gd name="T23" fmla="*/ 106 h 401"/>
                  <a:gd name="T24" fmla="*/ 889 w 2904"/>
                  <a:gd name="T25" fmla="*/ 122 h 401"/>
                  <a:gd name="T26" fmla="*/ 949 w 2904"/>
                  <a:gd name="T27" fmla="*/ 131 h 401"/>
                  <a:gd name="T28" fmla="*/ 1008 w 2904"/>
                  <a:gd name="T29" fmla="*/ 139 h 401"/>
                  <a:gd name="T30" fmla="*/ 1067 w 2904"/>
                  <a:gd name="T31" fmla="*/ 147 h 401"/>
                  <a:gd name="T32" fmla="*/ 1186 w 2904"/>
                  <a:gd name="T33" fmla="*/ 163 h 401"/>
                  <a:gd name="T34" fmla="*/ 1245 w 2904"/>
                  <a:gd name="T35" fmla="*/ 172 h 401"/>
                  <a:gd name="T36" fmla="*/ 1304 w 2904"/>
                  <a:gd name="T37" fmla="*/ 180 h 401"/>
                  <a:gd name="T38" fmla="*/ 1363 w 2904"/>
                  <a:gd name="T39" fmla="*/ 188 h 401"/>
                  <a:gd name="T40" fmla="*/ 1423 w 2904"/>
                  <a:gd name="T41" fmla="*/ 196 h 401"/>
                  <a:gd name="T42" fmla="*/ 1482 w 2904"/>
                  <a:gd name="T43" fmla="*/ 204 h 401"/>
                  <a:gd name="T44" fmla="*/ 1541 w 2904"/>
                  <a:gd name="T45" fmla="*/ 212 h 401"/>
                  <a:gd name="T46" fmla="*/ 1660 w 2904"/>
                  <a:gd name="T47" fmla="*/ 229 h 401"/>
                  <a:gd name="T48" fmla="*/ 1719 w 2904"/>
                  <a:gd name="T49" fmla="*/ 237 h 401"/>
                  <a:gd name="T50" fmla="*/ 1778 w 2904"/>
                  <a:gd name="T51" fmla="*/ 245 h 401"/>
                  <a:gd name="T52" fmla="*/ 1838 w 2904"/>
                  <a:gd name="T53" fmla="*/ 253 h 401"/>
                  <a:gd name="T54" fmla="*/ 1956 w 2904"/>
                  <a:gd name="T55" fmla="*/ 270 h 401"/>
                  <a:gd name="T56" fmla="*/ 2015 w 2904"/>
                  <a:gd name="T57" fmla="*/ 278 h 401"/>
                  <a:gd name="T58" fmla="*/ 2075 w 2904"/>
                  <a:gd name="T59" fmla="*/ 286 h 401"/>
                  <a:gd name="T60" fmla="*/ 2134 w 2904"/>
                  <a:gd name="T61" fmla="*/ 294 h 401"/>
                  <a:gd name="T62" fmla="*/ 2252 w 2904"/>
                  <a:gd name="T63" fmla="*/ 311 h 401"/>
                  <a:gd name="T64" fmla="*/ 2312 w 2904"/>
                  <a:gd name="T65" fmla="*/ 319 h 401"/>
                  <a:gd name="T66" fmla="*/ 2371 w 2904"/>
                  <a:gd name="T67" fmla="*/ 327 h 401"/>
                  <a:gd name="T68" fmla="*/ 2430 w 2904"/>
                  <a:gd name="T69" fmla="*/ 335 h 401"/>
                  <a:gd name="T70" fmla="*/ 2549 w 2904"/>
                  <a:gd name="T71" fmla="*/ 351 h 401"/>
                  <a:gd name="T72" fmla="*/ 2608 w 2904"/>
                  <a:gd name="T73" fmla="*/ 360 h 401"/>
                  <a:gd name="T74" fmla="*/ 2667 w 2904"/>
                  <a:gd name="T75" fmla="*/ 368 h 401"/>
                  <a:gd name="T76" fmla="*/ 2727 w 2904"/>
                  <a:gd name="T77" fmla="*/ 376 h 401"/>
                  <a:gd name="T78" fmla="*/ 2786 w 2904"/>
                  <a:gd name="T79" fmla="*/ 384 h 401"/>
                  <a:gd name="T80" fmla="*/ 2845 w 2904"/>
                  <a:gd name="T81" fmla="*/ 392 h 401"/>
                  <a:gd name="T82" fmla="*/ 2904 w 2904"/>
                  <a:gd name="T8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4" h="401">
                    <a:moveTo>
                      <a:pt x="0" y="0"/>
                    </a:moveTo>
                    <a:lnTo>
                      <a:pt x="60" y="8"/>
                    </a:lnTo>
                    <a:lnTo>
                      <a:pt x="119" y="16"/>
                    </a:lnTo>
                    <a:lnTo>
                      <a:pt x="178" y="24"/>
                    </a:lnTo>
                    <a:lnTo>
                      <a:pt x="237" y="33"/>
                    </a:lnTo>
                    <a:lnTo>
                      <a:pt x="297" y="41"/>
                    </a:lnTo>
                    <a:lnTo>
                      <a:pt x="415" y="57"/>
                    </a:lnTo>
                    <a:lnTo>
                      <a:pt x="475" y="65"/>
                    </a:lnTo>
                    <a:lnTo>
                      <a:pt x="534" y="73"/>
                    </a:lnTo>
                    <a:lnTo>
                      <a:pt x="593" y="82"/>
                    </a:lnTo>
                    <a:lnTo>
                      <a:pt x="712" y="98"/>
                    </a:lnTo>
                    <a:lnTo>
                      <a:pt x="771" y="106"/>
                    </a:lnTo>
                    <a:lnTo>
                      <a:pt x="889" y="122"/>
                    </a:lnTo>
                    <a:lnTo>
                      <a:pt x="949" y="131"/>
                    </a:lnTo>
                    <a:lnTo>
                      <a:pt x="1008" y="139"/>
                    </a:lnTo>
                    <a:lnTo>
                      <a:pt x="1067" y="147"/>
                    </a:lnTo>
                    <a:lnTo>
                      <a:pt x="1186" y="163"/>
                    </a:lnTo>
                    <a:lnTo>
                      <a:pt x="1245" y="172"/>
                    </a:lnTo>
                    <a:lnTo>
                      <a:pt x="1304" y="180"/>
                    </a:lnTo>
                    <a:lnTo>
                      <a:pt x="1363" y="188"/>
                    </a:lnTo>
                    <a:lnTo>
                      <a:pt x="1423" y="196"/>
                    </a:lnTo>
                    <a:lnTo>
                      <a:pt x="1482" y="204"/>
                    </a:lnTo>
                    <a:lnTo>
                      <a:pt x="1541" y="212"/>
                    </a:lnTo>
                    <a:lnTo>
                      <a:pt x="1660" y="229"/>
                    </a:lnTo>
                    <a:lnTo>
                      <a:pt x="1719" y="237"/>
                    </a:lnTo>
                    <a:lnTo>
                      <a:pt x="1778" y="245"/>
                    </a:lnTo>
                    <a:lnTo>
                      <a:pt x="1838" y="253"/>
                    </a:lnTo>
                    <a:lnTo>
                      <a:pt x="1956" y="270"/>
                    </a:lnTo>
                    <a:lnTo>
                      <a:pt x="2015" y="278"/>
                    </a:lnTo>
                    <a:lnTo>
                      <a:pt x="2075" y="286"/>
                    </a:lnTo>
                    <a:lnTo>
                      <a:pt x="2134" y="294"/>
                    </a:lnTo>
                    <a:lnTo>
                      <a:pt x="2252" y="311"/>
                    </a:lnTo>
                    <a:lnTo>
                      <a:pt x="2312" y="319"/>
                    </a:lnTo>
                    <a:lnTo>
                      <a:pt x="2371" y="327"/>
                    </a:lnTo>
                    <a:lnTo>
                      <a:pt x="2430" y="335"/>
                    </a:lnTo>
                    <a:lnTo>
                      <a:pt x="2549" y="351"/>
                    </a:lnTo>
                    <a:lnTo>
                      <a:pt x="2608" y="360"/>
                    </a:lnTo>
                    <a:lnTo>
                      <a:pt x="2667" y="368"/>
                    </a:lnTo>
                    <a:lnTo>
                      <a:pt x="2727" y="376"/>
                    </a:lnTo>
                    <a:lnTo>
                      <a:pt x="2786" y="384"/>
                    </a:lnTo>
                    <a:lnTo>
                      <a:pt x="2845" y="392"/>
                    </a:lnTo>
                    <a:lnTo>
                      <a:pt x="2904" y="401"/>
                    </a:lnTo>
                  </a:path>
                </a:pathLst>
              </a:custGeom>
              <a:noFill/>
              <a:ln w="12700"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2" name="Line 1213"/>
              <p:cNvSpPr>
                <a:spLocks noChangeShapeType="1"/>
              </p:cNvSpPr>
              <p:nvPr/>
            </p:nvSpPr>
            <p:spPr bwMode="auto">
              <a:xfrm>
                <a:off x="4536" y="1871"/>
                <a:ext cx="14" cy="2"/>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3" name="Line 1214"/>
              <p:cNvSpPr>
                <a:spLocks noChangeShapeType="1"/>
              </p:cNvSpPr>
              <p:nvPr/>
            </p:nvSpPr>
            <p:spPr bwMode="auto">
              <a:xfrm flipV="1">
                <a:off x="3215" y="1688"/>
                <a:ext cx="0" cy="1258"/>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4" name="Line 1215"/>
              <p:cNvSpPr>
                <a:spLocks noChangeShapeType="1"/>
              </p:cNvSpPr>
              <p:nvPr/>
            </p:nvSpPr>
            <p:spPr bwMode="auto">
              <a:xfrm flipV="1">
                <a:off x="4551" y="1874"/>
                <a:ext cx="0" cy="1072"/>
              </a:xfrm>
              <a:prstGeom prst="line">
                <a:avLst/>
              </a:prstGeom>
              <a:noFill/>
              <a:ln w="1270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5" name="Line 1216"/>
              <p:cNvSpPr>
                <a:spLocks noChangeShapeType="1"/>
              </p:cNvSpPr>
              <p:nvPr/>
            </p:nvSpPr>
            <p:spPr bwMode="auto">
              <a:xfrm>
                <a:off x="3205"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6" name="Line 1217"/>
              <p:cNvSpPr>
                <a:spLocks noChangeShapeType="1"/>
              </p:cNvSpPr>
              <p:nvPr/>
            </p:nvSpPr>
            <p:spPr bwMode="auto">
              <a:xfrm>
                <a:off x="3254"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7" name="Line 1218"/>
              <p:cNvSpPr>
                <a:spLocks noChangeShapeType="1"/>
              </p:cNvSpPr>
              <p:nvPr/>
            </p:nvSpPr>
            <p:spPr bwMode="auto">
              <a:xfrm>
                <a:off x="3303"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8" name="Line 1219"/>
              <p:cNvSpPr>
                <a:spLocks noChangeShapeType="1"/>
              </p:cNvSpPr>
              <p:nvPr/>
            </p:nvSpPr>
            <p:spPr bwMode="auto">
              <a:xfrm>
                <a:off x="3352"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9" name="Line 1220"/>
              <p:cNvSpPr>
                <a:spLocks noChangeShapeType="1"/>
              </p:cNvSpPr>
              <p:nvPr/>
            </p:nvSpPr>
            <p:spPr bwMode="auto">
              <a:xfrm flipV="1">
                <a:off x="3406" y="2893"/>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0" name="Line 1221"/>
              <p:cNvSpPr>
                <a:spLocks noChangeShapeType="1"/>
              </p:cNvSpPr>
              <p:nvPr/>
            </p:nvSpPr>
            <p:spPr bwMode="auto">
              <a:xfrm flipV="1">
                <a:off x="3406" y="2891"/>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1" name="Line 1222"/>
              <p:cNvSpPr>
                <a:spLocks noChangeShapeType="1"/>
              </p:cNvSpPr>
              <p:nvPr/>
            </p:nvSpPr>
            <p:spPr bwMode="auto">
              <a:xfrm>
                <a:off x="3381" y="289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2" name="Line 1223"/>
              <p:cNvSpPr>
                <a:spLocks noChangeShapeType="1"/>
              </p:cNvSpPr>
              <p:nvPr/>
            </p:nvSpPr>
            <p:spPr bwMode="auto">
              <a:xfrm>
                <a:off x="3406" y="289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3" name="Line 1224"/>
              <p:cNvSpPr>
                <a:spLocks noChangeShapeType="1"/>
              </p:cNvSpPr>
              <p:nvPr/>
            </p:nvSpPr>
            <p:spPr bwMode="auto">
              <a:xfrm>
                <a:off x="3401" y="2893"/>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4" name="Line 1225"/>
              <p:cNvSpPr>
                <a:spLocks noChangeShapeType="1"/>
              </p:cNvSpPr>
              <p:nvPr/>
            </p:nvSpPr>
            <p:spPr bwMode="auto">
              <a:xfrm flipV="1">
                <a:off x="3455" y="220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5" name="Line 1226"/>
              <p:cNvSpPr>
                <a:spLocks noChangeShapeType="1"/>
              </p:cNvSpPr>
              <p:nvPr/>
            </p:nvSpPr>
            <p:spPr bwMode="auto">
              <a:xfrm flipV="1">
                <a:off x="3455" y="2200"/>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6" name="Line 1227"/>
              <p:cNvSpPr>
                <a:spLocks noChangeShapeType="1"/>
              </p:cNvSpPr>
              <p:nvPr/>
            </p:nvSpPr>
            <p:spPr bwMode="auto">
              <a:xfrm>
                <a:off x="3430" y="220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7" name="Line 1228"/>
              <p:cNvSpPr>
                <a:spLocks noChangeShapeType="1"/>
              </p:cNvSpPr>
              <p:nvPr/>
            </p:nvSpPr>
            <p:spPr bwMode="auto">
              <a:xfrm>
                <a:off x="3455" y="220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8" name="Line 1229"/>
              <p:cNvSpPr>
                <a:spLocks noChangeShapeType="1"/>
              </p:cNvSpPr>
              <p:nvPr/>
            </p:nvSpPr>
            <p:spPr bwMode="auto">
              <a:xfrm>
                <a:off x="3451" y="220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9" name="Line 1230"/>
              <p:cNvSpPr>
                <a:spLocks noChangeShapeType="1"/>
              </p:cNvSpPr>
              <p:nvPr/>
            </p:nvSpPr>
            <p:spPr bwMode="auto">
              <a:xfrm flipV="1">
                <a:off x="3504" y="191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0" name="Line 1231"/>
              <p:cNvSpPr>
                <a:spLocks noChangeShapeType="1"/>
              </p:cNvSpPr>
              <p:nvPr/>
            </p:nvSpPr>
            <p:spPr bwMode="auto">
              <a:xfrm flipV="1">
                <a:off x="3504" y="190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1" name="Line 1232"/>
              <p:cNvSpPr>
                <a:spLocks noChangeShapeType="1"/>
              </p:cNvSpPr>
              <p:nvPr/>
            </p:nvSpPr>
            <p:spPr bwMode="auto">
              <a:xfrm>
                <a:off x="3480" y="191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2" name="Line 1233"/>
              <p:cNvSpPr>
                <a:spLocks noChangeShapeType="1"/>
              </p:cNvSpPr>
              <p:nvPr/>
            </p:nvSpPr>
            <p:spPr bwMode="auto">
              <a:xfrm>
                <a:off x="3504" y="191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3" name="Line 1234"/>
              <p:cNvSpPr>
                <a:spLocks noChangeShapeType="1"/>
              </p:cNvSpPr>
              <p:nvPr/>
            </p:nvSpPr>
            <p:spPr bwMode="auto">
              <a:xfrm>
                <a:off x="3500" y="191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4" name="Line 1235"/>
              <p:cNvSpPr>
                <a:spLocks noChangeShapeType="1"/>
              </p:cNvSpPr>
              <p:nvPr/>
            </p:nvSpPr>
            <p:spPr bwMode="auto">
              <a:xfrm flipV="1">
                <a:off x="3553" y="1909"/>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5" name="Line 1236"/>
              <p:cNvSpPr>
                <a:spLocks noChangeShapeType="1"/>
              </p:cNvSpPr>
              <p:nvPr/>
            </p:nvSpPr>
            <p:spPr bwMode="auto">
              <a:xfrm flipV="1">
                <a:off x="3553" y="1900"/>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6" name="Line 1237"/>
              <p:cNvSpPr>
                <a:spLocks noChangeShapeType="1"/>
              </p:cNvSpPr>
              <p:nvPr/>
            </p:nvSpPr>
            <p:spPr bwMode="auto">
              <a:xfrm>
                <a:off x="3529" y="1909"/>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7" name="Line 1238"/>
              <p:cNvSpPr>
                <a:spLocks noChangeShapeType="1"/>
              </p:cNvSpPr>
              <p:nvPr/>
            </p:nvSpPr>
            <p:spPr bwMode="auto">
              <a:xfrm>
                <a:off x="3553" y="1909"/>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8" name="Line 1239"/>
              <p:cNvSpPr>
                <a:spLocks noChangeShapeType="1"/>
              </p:cNvSpPr>
              <p:nvPr/>
            </p:nvSpPr>
            <p:spPr bwMode="auto">
              <a:xfrm>
                <a:off x="3549" y="1909"/>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9" name="Line 1240"/>
              <p:cNvSpPr>
                <a:spLocks noChangeShapeType="1"/>
              </p:cNvSpPr>
              <p:nvPr/>
            </p:nvSpPr>
            <p:spPr bwMode="auto">
              <a:xfrm flipV="1">
                <a:off x="3602" y="1925"/>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0" name="Line 1241"/>
              <p:cNvSpPr>
                <a:spLocks noChangeShapeType="1"/>
              </p:cNvSpPr>
              <p:nvPr/>
            </p:nvSpPr>
            <p:spPr bwMode="auto">
              <a:xfrm flipV="1">
                <a:off x="3602" y="191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1" name="Line 1242"/>
              <p:cNvSpPr>
                <a:spLocks noChangeShapeType="1"/>
              </p:cNvSpPr>
              <p:nvPr/>
            </p:nvSpPr>
            <p:spPr bwMode="auto">
              <a:xfrm>
                <a:off x="3578" y="192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2" name="Line 1243"/>
              <p:cNvSpPr>
                <a:spLocks noChangeShapeType="1"/>
              </p:cNvSpPr>
              <p:nvPr/>
            </p:nvSpPr>
            <p:spPr bwMode="auto">
              <a:xfrm>
                <a:off x="3602" y="192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3" name="Line 1244"/>
              <p:cNvSpPr>
                <a:spLocks noChangeShapeType="1"/>
              </p:cNvSpPr>
              <p:nvPr/>
            </p:nvSpPr>
            <p:spPr bwMode="auto">
              <a:xfrm>
                <a:off x="3598" y="192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4" name="Line 1245"/>
              <p:cNvSpPr>
                <a:spLocks noChangeShapeType="1"/>
              </p:cNvSpPr>
              <p:nvPr/>
            </p:nvSpPr>
            <p:spPr bwMode="auto">
              <a:xfrm flipV="1">
                <a:off x="3651" y="193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5" name="Line 1246"/>
              <p:cNvSpPr>
                <a:spLocks noChangeShapeType="1"/>
              </p:cNvSpPr>
              <p:nvPr/>
            </p:nvSpPr>
            <p:spPr bwMode="auto">
              <a:xfrm flipV="1">
                <a:off x="3651" y="192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6" name="Line 1247"/>
              <p:cNvSpPr>
                <a:spLocks noChangeShapeType="1"/>
              </p:cNvSpPr>
              <p:nvPr/>
            </p:nvSpPr>
            <p:spPr bwMode="auto">
              <a:xfrm>
                <a:off x="3627" y="193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7" name="Line 1248"/>
              <p:cNvSpPr>
                <a:spLocks noChangeShapeType="1"/>
              </p:cNvSpPr>
              <p:nvPr/>
            </p:nvSpPr>
            <p:spPr bwMode="auto">
              <a:xfrm>
                <a:off x="3651" y="193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8" name="Line 1249"/>
              <p:cNvSpPr>
                <a:spLocks noChangeShapeType="1"/>
              </p:cNvSpPr>
              <p:nvPr/>
            </p:nvSpPr>
            <p:spPr bwMode="auto">
              <a:xfrm>
                <a:off x="3647" y="193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9" name="Line 1250"/>
              <p:cNvSpPr>
                <a:spLocks noChangeShapeType="1"/>
              </p:cNvSpPr>
              <p:nvPr/>
            </p:nvSpPr>
            <p:spPr bwMode="auto">
              <a:xfrm flipV="1">
                <a:off x="3701" y="1940"/>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0" name="Line 1251"/>
              <p:cNvSpPr>
                <a:spLocks noChangeShapeType="1"/>
              </p:cNvSpPr>
              <p:nvPr/>
            </p:nvSpPr>
            <p:spPr bwMode="auto">
              <a:xfrm flipV="1">
                <a:off x="3701" y="193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1" name="Line 1252"/>
              <p:cNvSpPr>
                <a:spLocks noChangeShapeType="1"/>
              </p:cNvSpPr>
              <p:nvPr/>
            </p:nvSpPr>
            <p:spPr bwMode="auto">
              <a:xfrm>
                <a:off x="3676" y="194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2" name="Line 1253"/>
              <p:cNvSpPr>
                <a:spLocks noChangeShapeType="1"/>
              </p:cNvSpPr>
              <p:nvPr/>
            </p:nvSpPr>
            <p:spPr bwMode="auto">
              <a:xfrm>
                <a:off x="3701" y="194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3" name="Line 1254"/>
              <p:cNvSpPr>
                <a:spLocks noChangeShapeType="1"/>
              </p:cNvSpPr>
              <p:nvPr/>
            </p:nvSpPr>
            <p:spPr bwMode="auto">
              <a:xfrm>
                <a:off x="3696" y="1940"/>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4" name="Line 1255"/>
              <p:cNvSpPr>
                <a:spLocks noChangeShapeType="1"/>
              </p:cNvSpPr>
              <p:nvPr/>
            </p:nvSpPr>
            <p:spPr bwMode="auto">
              <a:xfrm flipV="1">
                <a:off x="3750" y="195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5" name="Line 1256"/>
              <p:cNvSpPr>
                <a:spLocks noChangeShapeType="1"/>
              </p:cNvSpPr>
              <p:nvPr/>
            </p:nvSpPr>
            <p:spPr bwMode="auto">
              <a:xfrm flipV="1">
                <a:off x="3750" y="1946"/>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6" name="Line 1257"/>
              <p:cNvSpPr>
                <a:spLocks noChangeShapeType="1"/>
              </p:cNvSpPr>
              <p:nvPr/>
            </p:nvSpPr>
            <p:spPr bwMode="auto">
              <a:xfrm>
                <a:off x="3725" y="195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7" name="Line 1258"/>
              <p:cNvSpPr>
                <a:spLocks noChangeShapeType="1"/>
              </p:cNvSpPr>
              <p:nvPr/>
            </p:nvSpPr>
            <p:spPr bwMode="auto">
              <a:xfrm>
                <a:off x="3750" y="195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8" name="Line 1259"/>
              <p:cNvSpPr>
                <a:spLocks noChangeShapeType="1"/>
              </p:cNvSpPr>
              <p:nvPr/>
            </p:nvSpPr>
            <p:spPr bwMode="auto">
              <a:xfrm>
                <a:off x="3746" y="195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9" name="Line 1260"/>
              <p:cNvSpPr>
                <a:spLocks noChangeShapeType="1"/>
              </p:cNvSpPr>
              <p:nvPr/>
            </p:nvSpPr>
            <p:spPr bwMode="auto">
              <a:xfrm flipV="1">
                <a:off x="3799" y="1943"/>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0" name="Line 1261"/>
              <p:cNvSpPr>
                <a:spLocks noChangeShapeType="1"/>
              </p:cNvSpPr>
              <p:nvPr/>
            </p:nvSpPr>
            <p:spPr bwMode="auto">
              <a:xfrm flipV="1">
                <a:off x="3799" y="1934"/>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1" name="Line 1262"/>
              <p:cNvSpPr>
                <a:spLocks noChangeShapeType="1"/>
              </p:cNvSpPr>
              <p:nvPr/>
            </p:nvSpPr>
            <p:spPr bwMode="auto">
              <a:xfrm>
                <a:off x="3774" y="194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2" name="Line 1263"/>
              <p:cNvSpPr>
                <a:spLocks noChangeShapeType="1"/>
              </p:cNvSpPr>
              <p:nvPr/>
            </p:nvSpPr>
            <p:spPr bwMode="auto">
              <a:xfrm>
                <a:off x="3799" y="194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3" name="Line 1264"/>
              <p:cNvSpPr>
                <a:spLocks noChangeShapeType="1"/>
              </p:cNvSpPr>
              <p:nvPr/>
            </p:nvSpPr>
            <p:spPr bwMode="auto">
              <a:xfrm>
                <a:off x="3795" y="1943"/>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4" name="Line 1265"/>
              <p:cNvSpPr>
                <a:spLocks noChangeShapeType="1"/>
              </p:cNvSpPr>
              <p:nvPr/>
            </p:nvSpPr>
            <p:spPr bwMode="auto">
              <a:xfrm flipV="1">
                <a:off x="3848" y="1957"/>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5" name="Line 1266"/>
              <p:cNvSpPr>
                <a:spLocks noChangeShapeType="1"/>
              </p:cNvSpPr>
              <p:nvPr/>
            </p:nvSpPr>
            <p:spPr bwMode="auto">
              <a:xfrm flipV="1">
                <a:off x="3848" y="194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6" name="Line 1267"/>
              <p:cNvSpPr>
                <a:spLocks noChangeShapeType="1"/>
              </p:cNvSpPr>
              <p:nvPr/>
            </p:nvSpPr>
            <p:spPr bwMode="auto">
              <a:xfrm>
                <a:off x="3823" y="1957"/>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7" name="Line 1268"/>
              <p:cNvSpPr>
                <a:spLocks noChangeShapeType="1"/>
              </p:cNvSpPr>
              <p:nvPr/>
            </p:nvSpPr>
            <p:spPr bwMode="auto">
              <a:xfrm>
                <a:off x="3848" y="1957"/>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8" name="Line 1269"/>
              <p:cNvSpPr>
                <a:spLocks noChangeShapeType="1"/>
              </p:cNvSpPr>
              <p:nvPr/>
            </p:nvSpPr>
            <p:spPr bwMode="auto">
              <a:xfrm>
                <a:off x="3844" y="1957"/>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9" name="Line 1270"/>
              <p:cNvSpPr>
                <a:spLocks noChangeShapeType="1"/>
              </p:cNvSpPr>
              <p:nvPr/>
            </p:nvSpPr>
            <p:spPr bwMode="auto">
              <a:xfrm flipV="1">
                <a:off x="3897" y="1974"/>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0" name="Line 1271"/>
              <p:cNvSpPr>
                <a:spLocks noChangeShapeType="1"/>
              </p:cNvSpPr>
              <p:nvPr/>
            </p:nvSpPr>
            <p:spPr bwMode="auto">
              <a:xfrm flipV="1">
                <a:off x="3897" y="1964"/>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1" name="Line 1272"/>
              <p:cNvSpPr>
                <a:spLocks noChangeShapeType="1"/>
              </p:cNvSpPr>
              <p:nvPr/>
            </p:nvSpPr>
            <p:spPr bwMode="auto">
              <a:xfrm>
                <a:off x="3873" y="1974"/>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2" name="Line 1273"/>
              <p:cNvSpPr>
                <a:spLocks noChangeShapeType="1"/>
              </p:cNvSpPr>
              <p:nvPr/>
            </p:nvSpPr>
            <p:spPr bwMode="auto">
              <a:xfrm>
                <a:off x="3897" y="1974"/>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3" name="Line 1274"/>
              <p:cNvSpPr>
                <a:spLocks noChangeShapeType="1"/>
              </p:cNvSpPr>
              <p:nvPr/>
            </p:nvSpPr>
            <p:spPr bwMode="auto">
              <a:xfrm>
                <a:off x="3893" y="1974"/>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4" name="Line 1275"/>
              <p:cNvSpPr>
                <a:spLocks noChangeShapeType="1"/>
              </p:cNvSpPr>
              <p:nvPr/>
            </p:nvSpPr>
            <p:spPr bwMode="auto">
              <a:xfrm flipV="1">
                <a:off x="3946" y="1995"/>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5" name="Line 1276"/>
              <p:cNvSpPr>
                <a:spLocks noChangeShapeType="1"/>
              </p:cNvSpPr>
              <p:nvPr/>
            </p:nvSpPr>
            <p:spPr bwMode="auto">
              <a:xfrm flipV="1">
                <a:off x="3946" y="198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6" name="Line 1277"/>
              <p:cNvSpPr>
                <a:spLocks noChangeShapeType="1"/>
              </p:cNvSpPr>
              <p:nvPr/>
            </p:nvSpPr>
            <p:spPr bwMode="auto">
              <a:xfrm>
                <a:off x="3922" y="1995"/>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7" name="Line 1278"/>
              <p:cNvSpPr>
                <a:spLocks noChangeShapeType="1"/>
              </p:cNvSpPr>
              <p:nvPr/>
            </p:nvSpPr>
            <p:spPr bwMode="auto">
              <a:xfrm>
                <a:off x="3946" y="1995"/>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8" name="Line 1279"/>
              <p:cNvSpPr>
                <a:spLocks noChangeShapeType="1"/>
              </p:cNvSpPr>
              <p:nvPr/>
            </p:nvSpPr>
            <p:spPr bwMode="auto">
              <a:xfrm>
                <a:off x="3942" y="1995"/>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9" name="Line 1280"/>
              <p:cNvSpPr>
                <a:spLocks noChangeShapeType="1"/>
              </p:cNvSpPr>
              <p:nvPr/>
            </p:nvSpPr>
            <p:spPr bwMode="auto">
              <a:xfrm flipV="1">
                <a:off x="3996" y="198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0" name="Line 1281"/>
              <p:cNvSpPr>
                <a:spLocks noChangeShapeType="1"/>
              </p:cNvSpPr>
              <p:nvPr/>
            </p:nvSpPr>
            <p:spPr bwMode="auto">
              <a:xfrm flipV="1">
                <a:off x="3996" y="1971"/>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1" name="Line 1282"/>
              <p:cNvSpPr>
                <a:spLocks noChangeShapeType="1"/>
              </p:cNvSpPr>
              <p:nvPr/>
            </p:nvSpPr>
            <p:spPr bwMode="auto">
              <a:xfrm>
                <a:off x="3971" y="198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2" name="Line 1283"/>
              <p:cNvSpPr>
                <a:spLocks noChangeShapeType="1"/>
              </p:cNvSpPr>
              <p:nvPr/>
            </p:nvSpPr>
            <p:spPr bwMode="auto">
              <a:xfrm>
                <a:off x="3996" y="1981"/>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3" name="Line 1284"/>
              <p:cNvSpPr>
                <a:spLocks noChangeShapeType="1"/>
              </p:cNvSpPr>
              <p:nvPr/>
            </p:nvSpPr>
            <p:spPr bwMode="auto">
              <a:xfrm>
                <a:off x="3991" y="1981"/>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4" name="Line 1285"/>
              <p:cNvSpPr>
                <a:spLocks noChangeShapeType="1"/>
              </p:cNvSpPr>
              <p:nvPr/>
            </p:nvSpPr>
            <p:spPr bwMode="auto">
              <a:xfrm flipV="1">
                <a:off x="4045" y="199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5" name="Line 1286"/>
              <p:cNvSpPr>
                <a:spLocks noChangeShapeType="1"/>
              </p:cNvSpPr>
              <p:nvPr/>
            </p:nvSpPr>
            <p:spPr bwMode="auto">
              <a:xfrm flipV="1">
                <a:off x="4045" y="1983"/>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6" name="Line 1287"/>
              <p:cNvSpPr>
                <a:spLocks noChangeShapeType="1"/>
              </p:cNvSpPr>
              <p:nvPr/>
            </p:nvSpPr>
            <p:spPr bwMode="auto">
              <a:xfrm>
                <a:off x="4020" y="199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7" name="Line 1288"/>
              <p:cNvSpPr>
                <a:spLocks noChangeShapeType="1"/>
              </p:cNvSpPr>
              <p:nvPr/>
            </p:nvSpPr>
            <p:spPr bwMode="auto">
              <a:xfrm>
                <a:off x="4045" y="199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8" name="Line 1289"/>
              <p:cNvSpPr>
                <a:spLocks noChangeShapeType="1"/>
              </p:cNvSpPr>
              <p:nvPr/>
            </p:nvSpPr>
            <p:spPr bwMode="auto">
              <a:xfrm>
                <a:off x="4041" y="199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9" name="Line 1290"/>
              <p:cNvSpPr>
                <a:spLocks noChangeShapeType="1"/>
              </p:cNvSpPr>
              <p:nvPr/>
            </p:nvSpPr>
            <p:spPr bwMode="auto">
              <a:xfrm flipV="1">
                <a:off x="4094" y="2002"/>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0" name="Line 1291"/>
              <p:cNvSpPr>
                <a:spLocks noChangeShapeType="1"/>
              </p:cNvSpPr>
              <p:nvPr/>
            </p:nvSpPr>
            <p:spPr bwMode="auto">
              <a:xfrm flipV="1">
                <a:off x="4094" y="1993"/>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1" name="Line 1292"/>
              <p:cNvSpPr>
                <a:spLocks noChangeShapeType="1"/>
              </p:cNvSpPr>
              <p:nvPr/>
            </p:nvSpPr>
            <p:spPr bwMode="auto">
              <a:xfrm>
                <a:off x="4069" y="200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2" name="Line 1293"/>
              <p:cNvSpPr>
                <a:spLocks noChangeShapeType="1"/>
              </p:cNvSpPr>
              <p:nvPr/>
            </p:nvSpPr>
            <p:spPr bwMode="auto">
              <a:xfrm>
                <a:off x="4094" y="200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3" name="Line 1294"/>
              <p:cNvSpPr>
                <a:spLocks noChangeShapeType="1"/>
              </p:cNvSpPr>
              <p:nvPr/>
            </p:nvSpPr>
            <p:spPr bwMode="auto">
              <a:xfrm>
                <a:off x="4090" y="200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4" name="Line 1295"/>
              <p:cNvSpPr>
                <a:spLocks noChangeShapeType="1"/>
              </p:cNvSpPr>
              <p:nvPr/>
            </p:nvSpPr>
            <p:spPr bwMode="auto">
              <a:xfrm flipV="1">
                <a:off x="4143" y="201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5" name="Line 1296"/>
              <p:cNvSpPr>
                <a:spLocks noChangeShapeType="1"/>
              </p:cNvSpPr>
              <p:nvPr/>
            </p:nvSpPr>
            <p:spPr bwMode="auto">
              <a:xfrm flipV="1">
                <a:off x="4143" y="2002"/>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6" name="Line 1297"/>
              <p:cNvSpPr>
                <a:spLocks noChangeShapeType="1"/>
              </p:cNvSpPr>
              <p:nvPr/>
            </p:nvSpPr>
            <p:spPr bwMode="auto">
              <a:xfrm>
                <a:off x="4118" y="201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7" name="Line 1298"/>
              <p:cNvSpPr>
                <a:spLocks noChangeShapeType="1"/>
              </p:cNvSpPr>
              <p:nvPr/>
            </p:nvSpPr>
            <p:spPr bwMode="auto">
              <a:xfrm>
                <a:off x="4143" y="201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8" name="Line 1299"/>
              <p:cNvSpPr>
                <a:spLocks noChangeShapeType="1"/>
              </p:cNvSpPr>
              <p:nvPr/>
            </p:nvSpPr>
            <p:spPr bwMode="auto">
              <a:xfrm>
                <a:off x="4139" y="201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9" name="Line 1300"/>
              <p:cNvSpPr>
                <a:spLocks noChangeShapeType="1"/>
              </p:cNvSpPr>
              <p:nvPr/>
            </p:nvSpPr>
            <p:spPr bwMode="auto">
              <a:xfrm flipV="1">
                <a:off x="4192" y="2020"/>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0" name="Line 1301"/>
              <p:cNvSpPr>
                <a:spLocks noChangeShapeType="1"/>
              </p:cNvSpPr>
              <p:nvPr/>
            </p:nvSpPr>
            <p:spPr bwMode="auto">
              <a:xfrm flipV="1">
                <a:off x="4192" y="201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1" name="Line 1302"/>
              <p:cNvSpPr>
                <a:spLocks noChangeShapeType="1"/>
              </p:cNvSpPr>
              <p:nvPr/>
            </p:nvSpPr>
            <p:spPr bwMode="auto">
              <a:xfrm>
                <a:off x="4168" y="202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2" name="Line 1303"/>
              <p:cNvSpPr>
                <a:spLocks noChangeShapeType="1"/>
              </p:cNvSpPr>
              <p:nvPr/>
            </p:nvSpPr>
            <p:spPr bwMode="auto">
              <a:xfrm>
                <a:off x="4192" y="202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3" name="Line 1304"/>
              <p:cNvSpPr>
                <a:spLocks noChangeShapeType="1"/>
              </p:cNvSpPr>
              <p:nvPr/>
            </p:nvSpPr>
            <p:spPr bwMode="auto">
              <a:xfrm>
                <a:off x="4188" y="2020"/>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4" name="Line 1305"/>
              <p:cNvSpPr>
                <a:spLocks noChangeShapeType="1"/>
              </p:cNvSpPr>
              <p:nvPr/>
            </p:nvSpPr>
            <p:spPr bwMode="auto">
              <a:xfrm flipV="1">
                <a:off x="4241" y="202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5" name="Line 1306"/>
              <p:cNvSpPr>
                <a:spLocks noChangeShapeType="1"/>
              </p:cNvSpPr>
              <p:nvPr/>
            </p:nvSpPr>
            <p:spPr bwMode="auto">
              <a:xfrm flipV="1">
                <a:off x="4241" y="201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6" name="Line 1307"/>
              <p:cNvSpPr>
                <a:spLocks noChangeShapeType="1"/>
              </p:cNvSpPr>
              <p:nvPr/>
            </p:nvSpPr>
            <p:spPr bwMode="auto">
              <a:xfrm>
                <a:off x="4217" y="202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7" name="Line 1308"/>
              <p:cNvSpPr>
                <a:spLocks noChangeShapeType="1"/>
              </p:cNvSpPr>
              <p:nvPr/>
            </p:nvSpPr>
            <p:spPr bwMode="auto">
              <a:xfrm>
                <a:off x="4241" y="202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8" name="Line 1309"/>
              <p:cNvSpPr>
                <a:spLocks noChangeShapeType="1"/>
              </p:cNvSpPr>
              <p:nvPr/>
            </p:nvSpPr>
            <p:spPr bwMode="auto">
              <a:xfrm>
                <a:off x="4237" y="202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9" name="Line 1310"/>
              <p:cNvSpPr>
                <a:spLocks noChangeShapeType="1"/>
              </p:cNvSpPr>
              <p:nvPr/>
            </p:nvSpPr>
            <p:spPr bwMode="auto">
              <a:xfrm flipV="1">
                <a:off x="4291" y="2018"/>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0" name="Line 1311"/>
              <p:cNvSpPr>
                <a:spLocks noChangeShapeType="1"/>
              </p:cNvSpPr>
              <p:nvPr/>
            </p:nvSpPr>
            <p:spPr bwMode="auto">
              <a:xfrm flipV="1">
                <a:off x="4291" y="2009"/>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1" name="Line 1312"/>
              <p:cNvSpPr>
                <a:spLocks noChangeShapeType="1"/>
              </p:cNvSpPr>
              <p:nvPr/>
            </p:nvSpPr>
            <p:spPr bwMode="auto">
              <a:xfrm>
                <a:off x="4266" y="201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2" name="Line 1313"/>
              <p:cNvSpPr>
                <a:spLocks noChangeShapeType="1"/>
              </p:cNvSpPr>
              <p:nvPr/>
            </p:nvSpPr>
            <p:spPr bwMode="auto">
              <a:xfrm>
                <a:off x="4291" y="201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3" name="Line 1314"/>
              <p:cNvSpPr>
                <a:spLocks noChangeShapeType="1"/>
              </p:cNvSpPr>
              <p:nvPr/>
            </p:nvSpPr>
            <p:spPr bwMode="auto">
              <a:xfrm>
                <a:off x="4286" y="2018"/>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4" name="Line 1315"/>
              <p:cNvSpPr>
                <a:spLocks noChangeShapeType="1"/>
              </p:cNvSpPr>
              <p:nvPr/>
            </p:nvSpPr>
            <p:spPr bwMode="auto">
              <a:xfrm flipV="1">
                <a:off x="4340" y="2046"/>
                <a:ext cx="0" cy="1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5" name="Line 1316"/>
              <p:cNvSpPr>
                <a:spLocks noChangeShapeType="1"/>
              </p:cNvSpPr>
              <p:nvPr/>
            </p:nvSpPr>
            <p:spPr bwMode="auto">
              <a:xfrm flipV="1">
                <a:off x="4340" y="2038"/>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6" name="Line 1317"/>
              <p:cNvSpPr>
                <a:spLocks noChangeShapeType="1"/>
              </p:cNvSpPr>
              <p:nvPr/>
            </p:nvSpPr>
            <p:spPr bwMode="auto">
              <a:xfrm>
                <a:off x="4315" y="204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7" name="Line 1318"/>
              <p:cNvSpPr>
                <a:spLocks noChangeShapeType="1"/>
              </p:cNvSpPr>
              <p:nvPr/>
            </p:nvSpPr>
            <p:spPr bwMode="auto">
              <a:xfrm>
                <a:off x="4340" y="204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8" name="Line 1319"/>
              <p:cNvSpPr>
                <a:spLocks noChangeShapeType="1"/>
              </p:cNvSpPr>
              <p:nvPr/>
            </p:nvSpPr>
            <p:spPr bwMode="auto">
              <a:xfrm>
                <a:off x="4335" y="2046"/>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9" name="Line 1320"/>
              <p:cNvSpPr>
                <a:spLocks noChangeShapeType="1"/>
              </p:cNvSpPr>
              <p:nvPr/>
            </p:nvSpPr>
            <p:spPr bwMode="auto">
              <a:xfrm flipV="1">
                <a:off x="4389" y="2058"/>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0" name="Line 1321"/>
              <p:cNvSpPr>
                <a:spLocks noChangeShapeType="1"/>
              </p:cNvSpPr>
              <p:nvPr/>
            </p:nvSpPr>
            <p:spPr bwMode="auto">
              <a:xfrm flipV="1">
                <a:off x="4389" y="2049"/>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1" name="Line 1322"/>
              <p:cNvSpPr>
                <a:spLocks noChangeShapeType="1"/>
              </p:cNvSpPr>
              <p:nvPr/>
            </p:nvSpPr>
            <p:spPr bwMode="auto">
              <a:xfrm>
                <a:off x="4364" y="2058"/>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2" name="Line 1323"/>
              <p:cNvSpPr>
                <a:spLocks noChangeShapeType="1"/>
              </p:cNvSpPr>
              <p:nvPr/>
            </p:nvSpPr>
            <p:spPr bwMode="auto">
              <a:xfrm>
                <a:off x="4389" y="2058"/>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3" name="Line 1324"/>
              <p:cNvSpPr>
                <a:spLocks noChangeShapeType="1"/>
              </p:cNvSpPr>
              <p:nvPr/>
            </p:nvSpPr>
            <p:spPr bwMode="auto">
              <a:xfrm>
                <a:off x="4385" y="2058"/>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4" name="Line 1325"/>
              <p:cNvSpPr>
                <a:spLocks noChangeShapeType="1"/>
              </p:cNvSpPr>
              <p:nvPr/>
            </p:nvSpPr>
            <p:spPr bwMode="auto">
              <a:xfrm flipV="1">
                <a:off x="4438" y="2050"/>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5" name="Line 1326"/>
              <p:cNvSpPr>
                <a:spLocks noChangeShapeType="1"/>
              </p:cNvSpPr>
              <p:nvPr/>
            </p:nvSpPr>
            <p:spPr bwMode="auto">
              <a:xfrm flipV="1">
                <a:off x="4438" y="204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6" name="Line 1327"/>
              <p:cNvSpPr>
                <a:spLocks noChangeShapeType="1"/>
              </p:cNvSpPr>
              <p:nvPr/>
            </p:nvSpPr>
            <p:spPr bwMode="auto">
              <a:xfrm>
                <a:off x="4413" y="2050"/>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7" name="Line 1328"/>
              <p:cNvSpPr>
                <a:spLocks noChangeShapeType="1"/>
              </p:cNvSpPr>
              <p:nvPr/>
            </p:nvSpPr>
            <p:spPr bwMode="auto">
              <a:xfrm>
                <a:off x="4438" y="2050"/>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8" name="Line 1329"/>
              <p:cNvSpPr>
                <a:spLocks noChangeShapeType="1"/>
              </p:cNvSpPr>
              <p:nvPr/>
            </p:nvSpPr>
            <p:spPr bwMode="auto">
              <a:xfrm>
                <a:off x="4434" y="2050"/>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9" name="Line 1330"/>
              <p:cNvSpPr>
                <a:spLocks noChangeShapeType="1"/>
              </p:cNvSpPr>
              <p:nvPr/>
            </p:nvSpPr>
            <p:spPr bwMode="auto">
              <a:xfrm flipV="1">
                <a:off x="4487" y="206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0" name="Line 1331"/>
              <p:cNvSpPr>
                <a:spLocks noChangeShapeType="1"/>
              </p:cNvSpPr>
              <p:nvPr/>
            </p:nvSpPr>
            <p:spPr bwMode="auto">
              <a:xfrm flipV="1">
                <a:off x="4487" y="2052"/>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1" name="Line 1332"/>
              <p:cNvSpPr>
                <a:spLocks noChangeShapeType="1"/>
              </p:cNvSpPr>
              <p:nvPr/>
            </p:nvSpPr>
            <p:spPr bwMode="auto">
              <a:xfrm>
                <a:off x="4462" y="206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2" name="Line 1333"/>
              <p:cNvSpPr>
                <a:spLocks noChangeShapeType="1"/>
              </p:cNvSpPr>
              <p:nvPr/>
            </p:nvSpPr>
            <p:spPr bwMode="auto">
              <a:xfrm>
                <a:off x="4487" y="206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3" name="Line 1334"/>
              <p:cNvSpPr>
                <a:spLocks noChangeShapeType="1"/>
              </p:cNvSpPr>
              <p:nvPr/>
            </p:nvSpPr>
            <p:spPr bwMode="auto">
              <a:xfrm>
                <a:off x="4483" y="2061"/>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4" name="Line 1335"/>
              <p:cNvSpPr>
                <a:spLocks noChangeShapeType="1"/>
              </p:cNvSpPr>
              <p:nvPr/>
            </p:nvSpPr>
            <p:spPr bwMode="auto">
              <a:xfrm flipV="1">
                <a:off x="4536" y="2126"/>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5" name="Line 1336"/>
              <p:cNvSpPr>
                <a:spLocks noChangeShapeType="1"/>
              </p:cNvSpPr>
              <p:nvPr/>
            </p:nvSpPr>
            <p:spPr bwMode="auto">
              <a:xfrm flipV="1">
                <a:off x="4536" y="2118"/>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6" name="Line 1337"/>
              <p:cNvSpPr>
                <a:spLocks noChangeShapeType="1"/>
              </p:cNvSpPr>
              <p:nvPr/>
            </p:nvSpPr>
            <p:spPr bwMode="auto">
              <a:xfrm>
                <a:off x="4512" y="2126"/>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7" name="Line 1338"/>
              <p:cNvSpPr>
                <a:spLocks noChangeShapeType="1"/>
              </p:cNvSpPr>
              <p:nvPr/>
            </p:nvSpPr>
            <p:spPr bwMode="auto">
              <a:xfrm>
                <a:off x="4536" y="2126"/>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8" name="Line 1339"/>
              <p:cNvSpPr>
                <a:spLocks noChangeShapeType="1"/>
              </p:cNvSpPr>
              <p:nvPr/>
            </p:nvSpPr>
            <p:spPr bwMode="auto">
              <a:xfrm>
                <a:off x="4532" y="212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9" name="Line 1340"/>
              <p:cNvSpPr>
                <a:spLocks noChangeShapeType="1"/>
              </p:cNvSpPr>
              <p:nvPr/>
            </p:nvSpPr>
            <p:spPr bwMode="auto">
              <a:xfrm flipV="1">
                <a:off x="4585" y="2231"/>
                <a:ext cx="0" cy="9"/>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0" name="Line 1341"/>
              <p:cNvSpPr>
                <a:spLocks noChangeShapeType="1"/>
              </p:cNvSpPr>
              <p:nvPr/>
            </p:nvSpPr>
            <p:spPr bwMode="auto">
              <a:xfrm flipV="1">
                <a:off x="4585" y="2223"/>
                <a:ext cx="0" cy="8"/>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1" name="Line 1342"/>
              <p:cNvSpPr>
                <a:spLocks noChangeShapeType="1"/>
              </p:cNvSpPr>
              <p:nvPr/>
            </p:nvSpPr>
            <p:spPr bwMode="auto">
              <a:xfrm>
                <a:off x="4561" y="2231"/>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2" name="Line 1343"/>
              <p:cNvSpPr>
                <a:spLocks noChangeShapeType="1"/>
              </p:cNvSpPr>
              <p:nvPr/>
            </p:nvSpPr>
            <p:spPr bwMode="auto">
              <a:xfrm>
                <a:off x="4585" y="2231"/>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3" name="Line 1344"/>
              <p:cNvSpPr>
                <a:spLocks noChangeShapeType="1"/>
              </p:cNvSpPr>
              <p:nvPr/>
            </p:nvSpPr>
            <p:spPr bwMode="auto">
              <a:xfrm>
                <a:off x="4581" y="2231"/>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4" name="Line 1345"/>
              <p:cNvSpPr>
                <a:spLocks noChangeShapeType="1"/>
              </p:cNvSpPr>
              <p:nvPr/>
            </p:nvSpPr>
            <p:spPr bwMode="auto">
              <a:xfrm flipV="1">
                <a:off x="4634" y="2422"/>
                <a:ext cx="0" cy="7"/>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5" name="Line 1346"/>
              <p:cNvSpPr>
                <a:spLocks noChangeShapeType="1"/>
              </p:cNvSpPr>
              <p:nvPr/>
            </p:nvSpPr>
            <p:spPr bwMode="auto">
              <a:xfrm flipV="1">
                <a:off x="4634" y="2415"/>
                <a:ext cx="0" cy="7"/>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6" name="Line 1347"/>
              <p:cNvSpPr>
                <a:spLocks noChangeShapeType="1"/>
              </p:cNvSpPr>
              <p:nvPr/>
            </p:nvSpPr>
            <p:spPr bwMode="auto">
              <a:xfrm>
                <a:off x="4610" y="2422"/>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7" name="Line 1348"/>
              <p:cNvSpPr>
                <a:spLocks noChangeShapeType="1"/>
              </p:cNvSpPr>
              <p:nvPr/>
            </p:nvSpPr>
            <p:spPr bwMode="auto">
              <a:xfrm>
                <a:off x="4634" y="2422"/>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8" name="Line 1349"/>
              <p:cNvSpPr>
                <a:spLocks noChangeShapeType="1"/>
              </p:cNvSpPr>
              <p:nvPr/>
            </p:nvSpPr>
            <p:spPr bwMode="auto">
              <a:xfrm>
                <a:off x="4630" y="2422"/>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9" name="Line 1350"/>
              <p:cNvSpPr>
                <a:spLocks noChangeShapeType="1"/>
              </p:cNvSpPr>
              <p:nvPr/>
            </p:nvSpPr>
            <p:spPr bwMode="auto">
              <a:xfrm flipV="1">
                <a:off x="4684" y="2693"/>
                <a:ext cx="0" cy="5"/>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0" name="Line 1351"/>
              <p:cNvSpPr>
                <a:spLocks noChangeShapeType="1"/>
              </p:cNvSpPr>
              <p:nvPr/>
            </p:nvSpPr>
            <p:spPr bwMode="auto">
              <a:xfrm flipV="1">
                <a:off x="4684" y="2688"/>
                <a:ext cx="0" cy="5"/>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1" name="Line 1352"/>
              <p:cNvSpPr>
                <a:spLocks noChangeShapeType="1"/>
              </p:cNvSpPr>
              <p:nvPr/>
            </p:nvSpPr>
            <p:spPr bwMode="auto">
              <a:xfrm>
                <a:off x="4659" y="269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2" name="Line 1353"/>
              <p:cNvSpPr>
                <a:spLocks noChangeShapeType="1"/>
              </p:cNvSpPr>
              <p:nvPr/>
            </p:nvSpPr>
            <p:spPr bwMode="auto">
              <a:xfrm>
                <a:off x="4684" y="269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3" name="Line 1354"/>
              <p:cNvSpPr>
                <a:spLocks noChangeShapeType="1"/>
              </p:cNvSpPr>
              <p:nvPr/>
            </p:nvSpPr>
            <p:spPr bwMode="auto">
              <a:xfrm>
                <a:off x="4679" y="2693"/>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4" name="Line 1355"/>
              <p:cNvSpPr>
                <a:spLocks noChangeShapeType="1"/>
              </p:cNvSpPr>
              <p:nvPr/>
            </p:nvSpPr>
            <p:spPr bwMode="auto">
              <a:xfrm flipV="1">
                <a:off x="4733" y="2913"/>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5" name="Line 1356"/>
              <p:cNvSpPr>
                <a:spLocks noChangeShapeType="1"/>
              </p:cNvSpPr>
              <p:nvPr/>
            </p:nvSpPr>
            <p:spPr bwMode="auto">
              <a:xfrm flipV="1">
                <a:off x="4733" y="2911"/>
                <a:ext cx="0" cy="2"/>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6" name="Line 1357"/>
              <p:cNvSpPr>
                <a:spLocks noChangeShapeType="1"/>
              </p:cNvSpPr>
              <p:nvPr/>
            </p:nvSpPr>
            <p:spPr bwMode="auto">
              <a:xfrm>
                <a:off x="4708" y="2913"/>
                <a:ext cx="25"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7" name="Line 1358"/>
              <p:cNvSpPr>
                <a:spLocks noChangeShapeType="1"/>
              </p:cNvSpPr>
              <p:nvPr/>
            </p:nvSpPr>
            <p:spPr bwMode="auto">
              <a:xfrm>
                <a:off x="4733" y="2913"/>
                <a:ext cx="24" cy="0"/>
              </a:xfrm>
              <a:prstGeom prst="line">
                <a:avLst/>
              </a:prstGeom>
              <a:noFill/>
              <a:ln w="1905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8" name="Line 1359"/>
              <p:cNvSpPr>
                <a:spLocks noChangeShapeType="1"/>
              </p:cNvSpPr>
              <p:nvPr/>
            </p:nvSpPr>
            <p:spPr bwMode="auto">
              <a:xfrm>
                <a:off x="4729" y="2913"/>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9" name="Line 1360"/>
              <p:cNvSpPr>
                <a:spLocks noChangeShapeType="1"/>
              </p:cNvSpPr>
              <p:nvPr/>
            </p:nvSpPr>
            <p:spPr bwMode="auto">
              <a:xfrm>
                <a:off x="4778"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0" name="Line 1361"/>
              <p:cNvSpPr>
                <a:spLocks noChangeShapeType="1"/>
              </p:cNvSpPr>
              <p:nvPr/>
            </p:nvSpPr>
            <p:spPr bwMode="auto">
              <a:xfrm>
                <a:off x="4827"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1" name="Line 1362"/>
              <p:cNvSpPr>
                <a:spLocks noChangeShapeType="1"/>
              </p:cNvSpPr>
              <p:nvPr/>
            </p:nvSpPr>
            <p:spPr bwMode="auto">
              <a:xfrm>
                <a:off x="4876"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2" name="Line 1363"/>
              <p:cNvSpPr>
                <a:spLocks noChangeShapeType="1"/>
              </p:cNvSpPr>
              <p:nvPr/>
            </p:nvSpPr>
            <p:spPr bwMode="auto">
              <a:xfrm>
                <a:off x="4925"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3" name="Line 1364"/>
              <p:cNvSpPr>
                <a:spLocks noChangeShapeType="1"/>
              </p:cNvSpPr>
              <p:nvPr/>
            </p:nvSpPr>
            <p:spPr bwMode="auto">
              <a:xfrm>
                <a:off x="4974" y="2946"/>
                <a:ext cx="5"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4" name="Line 1365"/>
              <p:cNvSpPr>
                <a:spLocks noChangeShapeType="1"/>
              </p:cNvSpPr>
              <p:nvPr/>
            </p:nvSpPr>
            <p:spPr bwMode="auto">
              <a:xfrm>
                <a:off x="5024"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5" name="Line 1366"/>
              <p:cNvSpPr>
                <a:spLocks noChangeShapeType="1"/>
              </p:cNvSpPr>
              <p:nvPr/>
            </p:nvSpPr>
            <p:spPr bwMode="auto">
              <a:xfrm>
                <a:off x="5073"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6" name="Line 1367"/>
              <p:cNvSpPr>
                <a:spLocks noChangeShapeType="1"/>
              </p:cNvSpPr>
              <p:nvPr/>
            </p:nvSpPr>
            <p:spPr bwMode="auto">
              <a:xfrm>
                <a:off x="5122" y="2946"/>
                <a:ext cx="4" cy="0"/>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7" name="Freeform 1368"/>
              <p:cNvSpPr>
                <a:spLocks/>
              </p:cNvSpPr>
              <p:nvPr/>
            </p:nvSpPr>
            <p:spPr bwMode="auto">
              <a:xfrm>
                <a:off x="3448" y="1913"/>
                <a:ext cx="588" cy="81"/>
              </a:xfrm>
              <a:custGeom>
                <a:avLst/>
                <a:gdLst>
                  <a:gd name="T0" fmla="*/ 0 w 2586"/>
                  <a:gd name="T1" fmla="*/ 0 h 357"/>
                  <a:gd name="T2" fmla="*/ 53 w 2586"/>
                  <a:gd name="T3" fmla="*/ 7 h 357"/>
                  <a:gd name="T4" fmla="*/ 106 w 2586"/>
                  <a:gd name="T5" fmla="*/ 14 h 357"/>
                  <a:gd name="T6" fmla="*/ 159 w 2586"/>
                  <a:gd name="T7" fmla="*/ 22 h 357"/>
                  <a:gd name="T8" fmla="*/ 211 w 2586"/>
                  <a:gd name="T9" fmla="*/ 29 h 357"/>
                  <a:gd name="T10" fmla="*/ 264 w 2586"/>
                  <a:gd name="T11" fmla="*/ 36 h 357"/>
                  <a:gd name="T12" fmla="*/ 317 w 2586"/>
                  <a:gd name="T13" fmla="*/ 43 h 357"/>
                  <a:gd name="T14" fmla="*/ 370 w 2586"/>
                  <a:gd name="T15" fmla="*/ 51 h 357"/>
                  <a:gd name="T16" fmla="*/ 422 w 2586"/>
                  <a:gd name="T17" fmla="*/ 58 h 357"/>
                  <a:gd name="T18" fmla="*/ 528 w 2586"/>
                  <a:gd name="T19" fmla="*/ 73 h 357"/>
                  <a:gd name="T20" fmla="*/ 581 w 2586"/>
                  <a:gd name="T21" fmla="*/ 80 h 357"/>
                  <a:gd name="T22" fmla="*/ 634 w 2586"/>
                  <a:gd name="T23" fmla="*/ 87 h 357"/>
                  <a:gd name="T24" fmla="*/ 686 w 2586"/>
                  <a:gd name="T25" fmla="*/ 94 h 357"/>
                  <a:gd name="T26" fmla="*/ 739 w 2586"/>
                  <a:gd name="T27" fmla="*/ 102 h 357"/>
                  <a:gd name="T28" fmla="*/ 845 w 2586"/>
                  <a:gd name="T29" fmla="*/ 116 h 357"/>
                  <a:gd name="T30" fmla="*/ 897 w 2586"/>
                  <a:gd name="T31" fmla="*/ 124 h 357"/>
                  <a:gd name="T32" fmla="*/ 950 w 2586"/>
                  <a:gd name="T33" fmla="*/ 131 h 357"/>
                  <a:gd name="T34" fmla="*/ 1003 w 2586"/>
                  <a:gd name="T35" fmla="*/ 138 h 357"/>
                  <a:gd name="T36" fmla="*/ 1056 w 2586"/>
                  <a:gd name="T37" fmla="*/ 145 h 357"/>
                  <a:gd name="T38" fmla="*/ 1108 w 2586"/>
                  <a:gd name="T39" fmla="*/ 153 h 357"/>
                  <a:gd name="T40" fmla="*/ 1161 w 2586"/>
                  <a:gd name="T41" fmla="*/ 160 h 357"/>
                  <a:gd name="T42" fmla="*/ 1214 w 2586"/>
                  <a:gd name="T43" fmla="*/ 167 h 357"/>
                  <a:gd name="T44" fmla="*/ 1267 w 2586"/>
                  <a:gd name="T45" fmla="*/ 175 h 357"/>
                  <a:gd name="T46" fmla="*/ 1320 w 2586"/>
                  <a:gd name="T47" fmla="*/ 182 h 357"/>
                  <a:gd name="T48" fmla="*/ 1372 w 2586"/>
                  <a:gd name="T49" fmla="*/ 189 h 357"/>
                  <a:gd name="T50" fmla="*/ 1425 w 2586"/>
                  <a:gd name="T51" fmla="*/ 196 h 357"/>
                  <a:gd name="T52" fmla="*/ 1478 w 2586"/>
                  <a:gd name="T53" fmla="*/ 204 h 357"/>
                  <a:gd name="T54" fmla="*/ 1531 w 2586"/>
                  <a:gd name="T55" fmla="*/ 211 h 357"/>
                  <a:gd name="T56" fmla="*/ 1583 w 2586"/>
                  <a:gd name="T57" fmla="*/ 218 h 357"/>
                  <a:gd name="T58" fmla="*/ 1742 w 2586"/>
                  <a:gd name="T59" fmla="*/ 240 h 357"/>
                  <a:gd name="T60" fmla="*/ 1794 w 2586"/>
                  <a:gd name="T61" fmla="*/ 247 h 357"/>
                  <a:gd name="T62" fmla="*/ 1900 w 2586"/>
                  <a:gd name="T63" fmla="*/ 262 h 357"/>
                  <a:gd name="T64" fmla="*/ 1953 w 2586"/>
                  <a:gd name="T65" fmla="*/ 269 h 357"/>
                  <a:gd name="T66" fmla="*/ 2006 w 2586"/>
                  <a:gd name="T67" fmla="*/ 276 h 357"/>
                  <a:gd name="T68" fmla="*/ 2058 w 2586"/>
                  <a:gd name="T69" fmla="*/ 284 h 357"/>
                  <a:gd name="T70" fmla="*/ 2164 w 2586"/>
                  <a:gd name="T71" fmla="*/ 298 h 357"/>
                  <a:gd name="T72" fmla="*/ 2217 w 2586"/>
                  <a:gd name="T73" fmla="*/ 306 h 357"/>
                  <a:gd name="T74" fmla="*/ 2322 w 2586"/>
                  <a:gd name="T75" fmla="*/ 320 h 357"/>
                  <a:gd name="T76" fmla="*/ 2375 w 2586"/>
                  <a:gd name="T77" fmla="*/ 327 h 357"/>
                  <a:gd name="T78" fmla="*/ 2428 w 2586"/>
                  <a:gd name="T79" fmla="*/ 335 h 357"/>
                  <a:gd name="T80" fmla="*/ 2480 w 2586"/>
                  <a:gd name="T81" fmla="*/ 342 h 357"/>
                  <a:gd name="T82" fmla="*/ 2533 w 2586"/>
                  <a:gd name="T83" fmla="*/ 349 h 357"/>
                  <a:gd name="T84" fmla="*/ 2586 w 2586"/>
                  <a:gd name="T85"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6" h="357">
                    <a:moveTo>
                      <a:pt x="0" y="0"/>
                    </a:moveTo>
                    <a:lnTo>
                      <a:pt x="53" y="7"/>
                    </a:lnTo>
                    <a:lnTo>
                      <a:pt x="106" y="14"/>
                    </a:lnTo>
                    <a:lnTo>
                      <a:pt x="159" y="22"/>
                    </a:lnTo>
                    <a:lnTo>
                      <a:pt x="211" y="29"/>
                    </a:lnTo>
                    <a:lnTo>
                      <a:pt x="264" y="36"/>
                    </a:lnTo>
                    <a:lnTo>
                      <a:pt x="317" y="43"/>
                    </a:lnTo>
                    <a:lnTo>
                      <a:pt x="370" y="51"/>
                    </a:lnTo>
                    <a:lnTo>
                      <a:pt x="422" y="58"/>
                    </a:lnTo>
                    <a:lnTo>
                      <a:pt x="528" y="73"/>
                    </a:lnTo>
                    <a:lnTo>
                      <a:pt x="581" y="80"/>
                    </a:lnTo>
                    <a:lnTo>
                      <a:pt x="634" y="87"/>
                    </a:lnTo>
                    <a:lnTo>
                      <a:pt x="686" y="94"/>
                    </a:lnTo>
                    <a:lnTo>
                      <a:pt x="739" y="102"/>
                    </a:lnTo>
                    <a:lnTo>
                      <a:pt x="845" y="116"/>
                    </a:lnTo>
                    <a:lnTo>
                      <a:pt x="897" y="124"/>
                    </a:lnTo>
                    <a:lnTo>
                      <a:pt x="950" y="131"/>
                    </a:lnTo>
                    <a:lnTo>
                      <a:pt x="1003" y="138"/>
                    </a:lnTo>
                    <a:lnTo>
                      <a:pt x="1056" y="145"/>
                    </a:lnTo>
                    <a:lnTo>
                      <a:pt x="1108" y="153"/>
                    </a:lnTo>
                    <a:lnTo>
                      <a:pt x="1161" y="160"/>
                    </a:lnTo>
                    <a:lnTo>
                      <a:pt x="1214" y="167"/>
                    </a:lnTo>
                    <a:lnTo>
                      <a:pt x="1267" y="175"/>
                    </a:lnTo>
                    <a:lnTo>
                      <a:pt x="1320" y="182"/>
                    </a:lnTo>
                    <a:lnTo>
                      <a:pt x="1372" y="189"/>
                    </a:lnTo>
                    <a:lnTo>
                      <a:pt x="1425" y="196"/>
                    </a:lnTo>
                    <a:lnTo>
                      <a:pt x="1478" y="204"/>
                    </a:lnTo>
                    <a:lnTo>
                      <a:pt x="1531" y="211"/>
                    </a:lnTo>
                    <a:lnTo>
                      <a:pt x="1583" y="218"/>
                    </a:lnTo>
                    <a:lnTo>
                      <a:pt x="1742" y="240"/>
                    </a:lnTo>
                    <a:lnTo>
                      <a:pt x="1794" y="247"/>
                    </a:lnTo>
                    <a:lnTo>
                      <a:pt x="1900" y="262"/>
                    </a:lnTo>
                    <a:lnTo>
                      <a:pt x="1953" y="269"/>
                    </a:lnTo>
                    <a:lnTo>
                      <a:pt x="2006" y="276"/>
                    </a:lnTo>
                    <a:lnTo>
                      <a:pt x="2058" y="284"/>
                    </a:lnTo>
                    <a:lnTo>
                      <a:pt x="2164" y="298"/>
                    </a:lnTo>
                    <a:lnTo>
                      <a:pt x="2217" y="306"/>
                    </a:lnTo>
                    <a:lnTo>
                      <a:pt x="2322" y="320"/>
                    </a:lnTo>
                    <a:lnTo>
                      <a:pt x="2375" y="327"/>
                    </a:lnTo>
                    <a:lnTo>
                      <a:pt x="2428" y="335"/>
                    </a:lnTo>
                    <a:lnTo>
                      <a:pt x="2480" y="342"/>
                    </a:lnTo>
                    <a:lnTo>
                      <a:pt x="2533" y="349"/>
                    </a:lnTo>
                    <a:lnTo>
                      <a:pt x="2586" y="357"/>
                    </a:lnTo>
                  </a:path>
                </a:pathLst>
              </a:custGeom>
              <a:noFill/>
              <a:ln w="12700" cap="flat">
                <a:solidFill>
                  <a:srgbClr val="3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8" name="Freeform 1369"/>
              <p:cNvSpPr>
                <a:spLocks/>
              </p:cNvSpPr>
              <p:nvPr/>
            </p:nvSpPr>
            <p:spPr bwMode="auto">
              <a:xfrm>
                <a:off x="4036" y="1994"/>
                <a:ext cx="588" cy="81"/>
              </a:xfrm>
              <a:custGeom>
                <a:avLst/>
                <a:gdLst>
                  <a:gd name="T0" fmla="*/ 0 w 2586"/>
                  <a:gd name="T1" fmla="*/ 0 h 356"/>
                  <a:gd name="T2" fmla="*/ 53 w 2586"/>
                  <a:gd name="T3" fmla="*/ 7 h 356"/>
                  <a:gd name="T4" fmla="*/ 106 w 2586"/>
                  <a:gd name="T5" fmla="*/ 14 h 356"/>
                  <a:gd name="T6" fmla="*/ 211 w 2586"/>
                  <a:gd name="T7" fmla="*/ 29 h 356"/>
                  <a:gd name="T8" fmla="*/ 264 w 2586"/>
                  <a:gd name="T9" fmla="*/ 36 h 356"/>
                  <a:gd name="T10" fmla="*/ 317 w 2586"/>
                  <a:gd name="T11" fmla="*/ 43 h 356"/>
                  <a:gd name="T12" fmla="*/ 369 w 2586"/>
                  <a:gd name="T13" fmla="*/ 50 h 356"/>
                  <a:gd name="T14" fmla="*/ 422 w 2586"/>
                  <a:gd name="T15" fmla="*/ 58 h 356"/>
                  <a:gd name="T16" fmla="*/ 475 w 2586"/>
                  <a:gd name="T17" fmla="*/ 65 h 356"/>
                  <a:gd name="T18" fmla="*/ 528 w 2586"/>
                  <a:gd name="T19" fmla="*/ 72 h 356"/>
                  <a:gd name="T20" fmla="*/ 633 w 2586"/>
                  <a:gd name="T21" fmla="*/ 87 h 356"/>
                  <a:gd name="T22" fmla="*/ 686 w 2586"/>
                  <a:gd name="T23" fmla="*/ 94 h 356"/>
                  <a:gd name="T24" fmla="*/ 792 w 2586"/>
                  <a:gd name="T25" fmla="*/ 109 h 356"/>
                  <a:gd name="T26" fmla="*/ 844 w 2586"/>
                  <a:gd name="T27" fmla="*/ 116 h 356"/>
                  <a:gd name="T28" fmla="*/ 897 w 2586"/>
                  <a:gd name="T29" fmla="*/ 123 h 356"/>
                  <a:gd name="T30" fmla="*/ 950 w 2586"/>
                  <a:gd name="T31" fmla="*/ 131 h 356"/>
                  <a:gd name="T32" fmla="*/ 1003 w 2586"/>
                  <a:gd name="T33" fmla="*/ 138 h 356"/>
                  <a:gd name="T34" fmla="*/ 1055 w 2586"/>
                  <a:gd name="T35" fmla="*/ 145 h 356"/>
                  <a:gd name="T36" fmla="*/ 1108 w 2586"/>
                  <a:gd name="T37" fmla="*/ 152 h 356"/>
                  <a:gd name="T38" fmla="*/ 1161 w 2586"/>
                  <a:gd name="T39" fmla="*/ 160 h 356"/>
                  <a:gd name="T40" fmla="*/ 1214 w 2586"/>
                  <a:gd name="T41" fmla="*/ 167 h 356"/>
                  <a:gd name="T42" fmla="*/ 1267 w 2586"/>
                  <a:gd name="T43" fmla="*/ 174 h 356"/>
                  <a:gd name="T44" fmla="*/ 1319 w 2586"/>
                  <a:gd name="T45" fmla="*/ 182 h 356"/>
                  <a:gd name="T46" fmla="*/ 1372 w 2586"/>
                  <a:gd name="T47" fmla="*/ 189 h 356"/>
                  <a:gd name="T48" fmla="*/ 1425 w 2586"/>
                  <a:gd name="T49" fmla="*/ 196 h 356"/>
                  <a:gd name="T50" fmla="*/ 1478 w 2586"/>
                  <a:gd name="T51" fmla="*/ 203 h 356"/>
                  <a:gd name="T52" fmla="*/ 1530 w 2586"/>
                  <a:gd name="T53" fmla="*/ 211 h 356"/>
                  <a:gd name="T54" fmla="*/ 1583 w 2586"/>
                  <a:gd name="T55" fmla="*/ 218 h 356"/>
                  <a:gd name="T56" fmla="*/ 1689 w 2586"/>
                  <a:gd name="T57" fmla="*/ 233 h 356"/>
                  <a:gd name="T58" fmla="*/ 1741 w 2586"/>
                  <a:gd name="T59" fmla="*/ 240 h 356"/>
                  <a:gd name="T60" fmla="*/ 1847 w 2586"/>
                  <a:gd name="T61" fmla="*/ 254 h 356"/>
                  <a:gd name="T62" fmla="*/ 1900 w 2586"/>
                  <a:gd name="T63" fmla="*/ 262 h 356"/>
                  <a:gd name="T64" fmla="*/ 1953 w 2586"/>
                  <a:gd name="T65" fmla="*/ 269 h 356"/>
                  <a:gd name="T66" fmla="*/ 2005 w 2586"/>
                  <a:gd name="T67" fmla="*/ 276 h 356"/>
                  <a:gd name="T68" fmla="*/ 2058 w 2586"/>
                  <a:gd name="T69" fmla="*/ 283 h 356"/>
                  <a:gd name="T70" fmla="*/ 2111 w 2586"/>
                  <a:gd name="T71" fmla="*/ 291 h 356"/>
                  <a:gd name="T72" fmla="*/ 2164 w 2586"/>
                  <a:gd name="T73" fmla="*/ 298 h 356"/>
                  <a:gd name="T74" fmla="*/ 2269 w 2586"/>
                  <a:gd name="T75" fmla="*/ 313 h 356"/>
                  <a:gd name="T76" fmla="*/ 2322 w 2586"/>
                  <a:gd name="T77" fmla="*/ 320 h 356"/>
                  <a:gd name="T78" fmla="*/ 2427 w 2586"/>
                  <a:gd name="T79" fmla="*/ 334 h 356"/>
                  <a:gd name="T80" fmla="*/ 2480 w 2586"/>
                  <a:gd name="T81" fmla="*/ 342 h 356"/>
                  <a:gd name="T82" fmla="*/ 2533 w 2586"/>
                  <a:gd name="T83" fmla="*/ 349 h 356"/>
                  <a:gd name="T84" fmla="*/ 2586 w 2586"/>
                  <a:gd name="T85"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6" h="356">
                    <a:moveTo>
                      <a:pt x="0" y="0"/>
                    </a:moveTo>
                    <a:lnTo>
                      <a:pt x="53" y="7"/>
                    </a:lnTo>
                    <a:lnTo>
                      <a:pt x="106" y="14"/>
                    </a:lnTo>
                    <a:lnTo>
                      <a:pt x="211" y="29"/>
                    </a:lnTo>
                    <a:lnTo>
                      <a:pt x="264" y="36"/>
                    </a:lnTo>
                    <a:lnTo>
                      <a:pt x="317" y="43"/>
                    </a:lnTo>
                    <a:lnTo>
                      <a:pt x="369" y="50"/>
                    </a:lnTo>
                    <a:lnTo>
                      <a:pt x="422" y="58"/>
                    </a:lnTo>
                    <a:lnTo>
                      <a:pt x="475" y="65"/>
                    </a:lnTo>
                    <a:lnTo>
                      <a:pt x="528" y="72"/>
                    </a:lnTo>
                    <a:lnTo>
                      <a:pt x="633" y="87"/>
                    </a:lnTo>
                    <a:lnTo>
                      <a:pt x="686" y="94"/>
                    </a:lnTo>
                    <a:lnTo>
                      <a:pt x="792" y="109"/>
                    </a:lnTo>
                    <a:lnTo>
                      <a:pt x="844" y="116"/>
                    </a:lnTo>
                    <a:lnTo>
                      <a:pt x="897" y="123"/>
                    </a:lnTo>
                    <a:lnTo>
                      <a:pt x="950" y="131"/>
                    </a:lnTo>
                    <a:lnTo>
                      <a:pt x="1003" y="138"/>
                    </a:lnTo>
                    <a:lnTo>
                      <a:pt x="1055" y="145"/>
                    </a:lnTo>
                    <a:lnTo>
                      <a:pt x="1108" y="152"/>
                    </a:lnTo>
                    <a:lnTo>
                      <a:pt x="1161" y="160"/>
                    </a:lnTo>
                    <a:lnTo>
                      <a:pt x="1214" y="167"/>
                    </a:lnTo>
                    <a:lnTo>
                      <a:pt x="1267" y="174"/>
                    </a:lnTo>
                    <a:lnTo>
                      <a:pt x="1319" y="182"/>
                    </a:lnTo>
                    <a:lnTo>
                      <a:pt x="1372" y="189"/>
                    </a:lnTo>
                    <a:lnTo>
                      <a:pt x="1425" y="196"/>
                    </a:lnTo>
                    <a:lnTo>
                      <a:pt x="1478" y="203"/>
                    </a:lnTo>
                    <a:lnTo>
                      <a:pt x="1530" y="211"/>
                    </a:lnTo>
                    <a:lnTo>
                      <a:pt x="1583" y="218"/>
                    </a:lnTo>
                    <a:lnTo>
                      <a:pt x="1689" y="233"/>
                    </a:lnTo>
                    <a:lnTo>
                      <a:pt x="1741" y="240"/>
                    </a:lnTo>
                    <a:lnTo>
                      <a:pt x="1847" y="254"/>
                    </a:lnTo>
                    <a:lnTo>
                      <a:pt x="1900" y="262"/>
                    </a:lnTo>
                    <a:lnTo>
                      <a:pt x="1953" y="269"/>
                    </a:lnTo>
                    <a:lnTo>
                      <a:pt x="2005" y="276"/>
                    </a:lnTo>
                    <a:lnTo>
                      <a:pt x="2058" y="283"/>
                    </a:lnTo>
                    <a:lnTo>
                      <a:pt x="2111" y="291"/>
                    </a:lnTo>
                    <a:lnTo>
                      <a:pt x="2164" y="298"/>
                    </a:lnTo>
                    <a:lnTo>
                      <a:pt x="2269" y="313"/>
                    </a:lnTo>
                    <a:lnTo>
                      <a:pt x="2322" y="320"/>
                    </a:lnTo>
                    <a:lnTo>
                      <a:pt x="2427" y="334"/>
                    </a:lnTo>
                    <a:lnTo>
                      <a:pt x="2480" y="342"/>
                    </a:lnTo>
                    <a:lnTo>
                      <a:pt x="2533" y="349"/>
                    </a:lnTo>
                    <a:lnTo>
                      <a:pt x="2586" y="356"/>
                    </a:lnTo>
                  </a:path>
                </a:pathLst>
              </a:custGeom>
              <a:noFill/>
              <a:ln w="12700" cap="flat">
                <a:solidFill>
                  <a:srgbClr val="35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59" name="Line 1370"/>
              <p:cNvSpPr>
                <a:spLocks noChangeShapeType="1"/>
              </p:cNvSpPr>
              <p:nvPr/>
            </p:nvSpPr>
            <p:spPr bwMode="auto">
              <a:xfrm>
                <a:off x="4624" y="2075"/>
                <a:ext cx="12" cy="2"/>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0" name="Line 1371"/>
              <p:cNvSpPr>
                <a:spLocks noChangeShapeType="1"/>
              </p:cNvSpPr>
              <p:nvPr/>
            </p:nvSpPr>
            <p:spPr bwMode="auto">
              <a:xfrm flipV="1">
                <a:off x="3448" y="1912"/>
                <a:ext cx="0" cy="1034"/>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1" name="Line 1372"/>
              <p:cNvSpPr>
                <a:spLocks noChangeShapeType="1"/>
              </p:cNvSpPr>
              <p:nvPr/>
            </p:nvSpPr>
            <p:spPr bwMode="auto">
              <a:xfrm flipV="1">
                <a:off x="4636" y="2078"/>
                <a:ext cx="0" cy="868"/>
              </a:xfrm>
              <a:prstGeom prst="line">
                <a:avLst/>
              </a:prstGeom>
              <a:noFill/>
              <a:ln w="12700"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2" name="Line 1373"/>
              <p:cNvSpPr>
                <a:spLocks noChangeShapeType="1"/>
              </p:cNvSpPr>
              <p:nvPr/>
            </p:nvSpPr>
            <p:spPr bwMode="auto">
              <a:xfrm>
                <a:off x="3205"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3" name="Line 1374"/>
              <p:cNvSpPr>
                <a:spLocks noChangeShapeType="1"/>
              </p:cNvSpPr>
              <p:nvPr/>
            </p:nvSpPr>
            <p:spPr bwMode="auto">
              <a:xfrm>
                <a:off x="3254"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4" name="Line 1375"/>
              <p:cNvSpPr>
                <a:spLocks noChangeShapeType="1"/>
              </p:cNvSpPr>
              <p:nvPr/>
            </p:nvSpPr>
            <p:spPr bwMode="auto">
              <a:xfrm>
                <a:off x="3303"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5" name="Line 1376"/>
              <p:cNvSpPr>
                <a:spLocks noChangeShapeType="1"/>
              </p:cNvSpPr>
              <p:nvPr/>
            </p:nvSpPr>
            <p:spPr bwMode="auto">
              <a:xfrm>
                <a:off x="3352"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6" name="Line 1377"/>
              <p:cNvSpPr>
                <a:spLocks noChangeShapeType="1"/>
              </p:cNvSpPr>
              <p:nvPr/>
            </p:nvSpPr>
            <p:spPr bwMode="auto">
              <a:xfrm>
                <a:off x="3401" y="2946"/>
                <a:ext cx="5"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7" name="Line 1378"/>
              <p:cNvSpPr>
                <a:spLocks noChangeShapeType="1"/>
              </p:cNvSpPr>
              <p:nvPr/>
            </p:nvSpPr>
            <p:spPr bwMode="auto">
              <a:xfrm>
                <a:off x="3451"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8" name="Line 1379"/>
              <p:cNvSpPr>
                <a:spLocks noChangeShapeType="1"/>
              </p:cNvSpPr>
              <p:nvPr/>
            </p:nvSpPr>
            <p:spPr bwMode="auto">
              <a:xfrm>
                <a:off x="3500"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9" name="Line 1380"/>
              <p:cNvSpPr>
                <a:spLocks noChangeShapeType="1"/>
              </p:cNvSpPr>
              <p:nvPr/>
            </p:nvSpPr>
            <p:spPr bwMode="auto">
              <a:xfrm>
                <a:off x="3549"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0" name="Line 1381"/>
              <p:cNvSpPr>
                <a:spLocks noChangeShapeType="1"/>
              </p:cNvSpPr>
              <p:nvPr/>
            </p:nvSpPr>
            <p:spPr bwMode="auto">
              <a:xfrm>
                <a:off x="3598"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1" name="Line 1382"/>
              <p:cNvSpPr>
                <a:spLocks noChangeShapeType="1"/>
              </p:cNvSpPr>
              <p:nvPr/>
            </p:nvSpPr>
            <p:spPr bwMode="auto">
              <a:xfrm>
                <a:off x="3647"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2" name="Line 1383"/>
              <p:cNvSpPr>
                <a:spLocks noChangeShapeType="1"/>
              </p:cNvSpPr>
              <p:nvPr/>
            </p:nvSpPr>
            <p:spPr bwMode="auto">
              <a:xfrm>
                <a:off x="3696" y="2946"/>
                <a:ext cx="5"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3" name="Line 1384"/>
              <p:cNvSpPr>
                <a:spLocks noChangeShapeType="1"/>
              </p:cNvSpPr>
              <p:nvPr/>
            </p:nvSpPr>
            <p:spPr bwMode="auto">
              <a:xfrm>
                <a:off x="3750" y="2946"/>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4" name="Line 1385"/>
              <p:cNvSpPr>
                <a:spLocks noChangeShapeType="1"/>
              </p:cNvSpPr>
              <p:nvPr/>
            </p:nvSpPr>
            <p:spPr bwMode="auto">
              <a:xfrm flipV="1">
                <a:off x="3750" y="2946"/>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5" name="Line 1386"/>
              <p:cNvSpPr>
                <a:spLocks noChangeShapeType="1"/>
              </p:cNvSpPr>
              <p:nvPr/>
            </p:nvSpPr>
            <p:spPr bwMode="auto">
              <a:xfrm>
                <a:off x="3725" y="2946"/>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6" name="Line 1387"/>
              <p:cNvSpPr>
                <a:spLocks noChangeShapeType="1"/>
              </p:cNvSpPr>
              <p:nvPr/>
            </p:nvSpPr>
            <p:spPr bwMode="auto">
              <a:xfrm>
                <a:off x="3750" y="2946"/>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7" name="Line 1388"/>
              <p:cNvSpPr>
                <a:spLocks noChangeShapeType="1"/>
              </p:cNvSpPr>
              <p:nvPr/>
            </p:nvSpPr>
            <p:spPr bwMode="auto">
              <a:xfrm>
                <a:off x="3746" y="2946"/>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8" name="Line 1389"/>
              <p:cNvSpPr>
                <a:spLocks noChangeShapeType="1"/>
              </p:cNvSpPr>
              <p:nvPr/>
            </p:nvSpPr>
            <p:spPr bwMode="auto">
              <a:xfrm flipV="1">
                <a:off x="3799" y="2942"/>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79" name="Line 1390"/>
              <p:cNvSpPr>
                <a:spLocks noChangeShapeType="1"/>
              </p:cNvSpPr>
              <p:nvPr/>
            </p:nvSpPr>
            <p:spPr bwMode="auto">
              <a:xfrm flipV="1">
                <a:off x="3799" y="2941"/>
                <a:ext cx="0" cy="1"/>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0" name="Line 1391"/>
              <p:cNvSpPr>
                <a:spLocks noChangeShapeType="1"/>
              </p:cNvSpPr>
              <p:nvPr/>
            </p:nvSpPr>
            <p:spPr bwMode="auto">
              <a:xfrm>
                <a:off x="3774" y="294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1" name="Line 1392"/>
              <p:cNvSpPr>
                <a:spLocks noChangeShapeType="1"/>
              </p:cNvSpPr>
              <p:nvPr/>
            </p:nvSpPr>
            <p:spPr bwMode="auto">
              <a:xfrm>
                <a:off x="3799" y="2942"/>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2" name="Line 1393"/>
              <p:cNvSpPr>
                <a:spLocks noChangeShapeType="1"/>
              </p:cNvSpPr>
              <p:nvPr/>
            </p:nvSpPr>
            <p:spPr bwMode="auto">
              <a:xfrm>
                <a:off x="3795" y="2942"/>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3" name="Line 1394"/>
              <p:cNvSpPr>
                <a:spLocks noChangeShapeType="1"/>
              </p:cNvSpPr>
              <p:nvPr/>
            </p:nvSpPr>
            <p:spPr bwMode="auto">
              <a:xfrm flipV="1">
                <a:off x="3848" y="2882"/>
                <a:ext cx="0" cy="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4" name="Line 1395"/>
              <p:cNvSpPr>
                <a:spLocks noChangeShapeType="1"/>
              </p:cNvSpPr>
              <p:nvPr/>
            </p:nvSpPr>
            <p:spPr bwMode="auto">
              <a:xfrm flipV="1">
                <a:off x="3848" y="2880"/>
                <a:ext cx="0" cy="2"/>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5" name="Line 1396"/>
              <p:cNvSpPr>
                <a:spLocks noChangeShapeType="1"/>
              </p:cNvSpPr>
              <p:nvPr/>
            </p:nvSpPr>
            <p:spPr bwMode="auto">
              <a:xfrm>
                <a:off x="3823" y="288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6" name="Line 1397"/>
              <p:cNvSpPr>
                <a:spLocks noChangeShapeType="1"/>
              </p:cNvSpPr>
              <p:nvPr/>
            </p:nvSpPr>
            <p:spPr bwMode="auto">
              <a:xfrm>
                <a:off x="3848" y="2882"/>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7" name="Line 1398"/>
              <p:cNvSpPr>
                <a:spLocks noChangeShapeType="1"/>
              </p:cNvSpPr>
              <p:nvPr/>
            </p:nvSpPr>
            <p:spPr bwMode="auto">
              <a:xfrm>
                <a:off x="3844" y="2882"/>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8" name="Line 1399"/>
              <p:cNvSpPr>
                <a:spLocks noChangeShapeType="1"/>
              </p:cNvSpPr>
              <p:nvPr/>
            </p:nvSpPr>
            <p:spPr bwMode="auto">
              <a:xfrm flipV="1">
                <a:off x="3897" y="2655"/>
                <a:ext cx="0" cy="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9" name="Line 1400"/>
              <p:cNvSpPr>
                <a:spLocks noChangeShapeType="1"/>
              </p:cNvSpPr>
              <p:nvPr/>
            </p:nvSpPr>
            <p:spPr bwMode="auto">
              <a:xfrm flipV="1">
                <a:off x="3897" y="2649"/>
                <a:ext cx="0" cy="6"/>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0" name="Line 1401"/>
              <p:cNvSpPr>
                <a:spLocks noChangeShapeType="1"/>
              </p:cNvSpPr>
              <p:nvPr/>
            </p:nvSpPr>
            <p:spPr bwMode="auto">
              <a:xfrm>
                <a:off x="3873" y="2655"/>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1" name="Line 1402"/>
              <p:cNvSpPr>
                <a:spLocks noChangeShapeType="1"/>
              </p:cNvSpPr>
              <p:nvPr/>
            </p:nvSpPr>
            <p:spPr bwMode="auto">
              <a:xfrm>
                <a:off x="3897" y="2655"/>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2" name="Line 1403"/>
              <p:cNvSpPr>
                <a:spLocks noChangeShapeType="1"/>
              </p:cNvSpPr>
              <p:nvPr/>
            </p:nvSpPr>
            <p:spPr bwMode="auto">
              <a:xfrm>
                <a:off x="3893" y="2655"/>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3" name="Line 1404"/>
              <p:cNvSpPr>
                <a:spLocks noChangeShapeType="1"/>
              </p:cNvSpPr>
              <p:nvPr/>
            </p:nvSpPr>
            <p:spPr bwMode="auto">
              <a:xfrm flipV="1">
                <a:off x="3946" y="2375"/>
                <a:ext cx="0" cy="7"/>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4" name="Line 1405"/>
              <p:cNvSpPr>
                <a:spLocks noChangeShapeType="1"/>
              </p:cNvSpPr>
              <p:nvPr/>
            </p:nvSpPr>
            <p:spPr bwMode="auto">
              <a:xfrm flipV="1">
                <a:off x="3946" y="2368"/>
                <a:ext cx="0" cy="7"/>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5" name="Line 1406"/>
              <p:cNvSpPr>
                <a:spLocks noChangeShapeType="1"/>
              </p:cNvSpPr>
              <p:nvPr/>
            </p:nvSpPr>
            <p:spPr bwMode="auto">
              <a:xfrm>
                <a:off x="3922" y="2375"/>
                <a:ext cx="24"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6" name="Line 1407"/>
              <p:cNvSpPr>
                <a:spLocks noChangeShapeType="1"/>
              </p:cNvSpPr>
              <p:nvPr/>
            </p:nvSpPr>
            <p:spPr bwMode="auto">
              <a:xfrm>
                <a:off x="3946" y="2375"/>
                <a:ext cx="25"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7" name="Line 1408"/>
              <p:cNvSpPr>
                <a:spLocks noChangeShapeType="1"/>
              </p:cNvSpPr>
              <p:nvPr/>
            </p:nvSpPr>
            <p:spPr bwMode="auto">
              <a:xfrm>
                <a:off x="3942" y="2375"/>
                <a:ext cx="4"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8" name="Line 1409"/>
              <p:cNvSpPr>
                <a:spLocks noChangeShapeType="1"/>
              </p:cNvSpPr>
              <p:nvPr/>
            </p:nvSpPr>
            <p:spPr bwMode="auto">
              <a:xfrm flipV="1">
                <a:off x="3996" y="2295"/>
                <a:ext cx="0" cy="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99" name="Line 1410"/>
              <p:cNvSpPr>
                <a:spLocks noChangeShapeType="1"/>
              </p:cNvSpPr>
              <p:nvPr/>
            </p:nvSpPr>
            <p:spPr bwMode="auto">
              <a:xfrm flipV="1">
                <a:off x="3996" y="2287"/>
                <a:ext cx="0" cy="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62" name="Line 1412"/>
            <p:cNvSpPr>
              <a:spLocks noChangeShapeType="1"/>
            </p:cNvSpPr>
            <p:nvPr/>
          </p:nvSpPr>
          <p:spPr bwMode="auto">
            <a:xfrm>
              <a:off x="6303964" y="36433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3" name="Line 1413"/>
            <p:cNvSpPr>
              <a:spLocks noChangeShapeType="1"/>
            </p:cNvSpPr>
            <p:nvPr/>
          </p:nvSpPr>
          <p:spPr bwMode="auto">
            <a:xfrm>
              <a:off x="6343652" y="36433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4" name="Line 1414"/>
            <p:cNvSpPr>
              <a:spLocks noChangeShapeType="1"/>
            </p:cNvSpPr>
            <p:nvPr/>
          </p:nvSpPr>
          <p:spPr bwMode="auto">
            <a:xfrm>
              <a:off x="6335714" y="364331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5" name="Line 1415"/>
            <p:cNvSpPr>
              <a:spLocks noChangeShapeType="1"/>
            </p:cNvSpPr>
            <p:nvPr/>
          </p:nvSpPr>
          <p:spPr bwMode="auto">
            <a:xfrm flipV="1">
              <a:off x="6421439" y="3679825"/>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6" name="Line 1416"/>
            <p:cNvSpPr>
              <a:spLocks noChangeShapeType="1"/>
            </p:cNvSpPr>
            <p:nvPr/>
          </p:nvSpPr>
          <p:spPr bwMode="auto">
            <a:xfrm flipV="1">
              <a:off x="6421439" y="36687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 name="Line 1417"/>
            <p:cNvSpPr>
              <a:spLocks noChangeShapeType="1"/>
            </p:cNvSpPr>
            <p:nvPr/>
          </p:nvSpPr>
          <p:spPr bwMode="auto">
            <a:xfrm>
              <a:off x="6381752" y="36798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 name="Line 1418"/>
            <p:cNvSpPr>
              <a:spLocks noChangeShapeType="1"/>
            </p:cNvSpPr>
            <p:nvPr/>
          </p:nvSpPr>
          <p:spPr bwMode="auto">
            <a:xfrm>
              <a:off x="6421439" y="3679825"/>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 name="Line 1419"/>
            <p:cNvSpPr>
              <a:spLocks noChangeShapeType="1"/>
            </p:cNvSpPr>
            <p:nvPr/>
          </p:nvSpPr>
          <p:spPr bwMode="auto">
            <a:xfrm>
              <a:off x="6415089" y="367982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 name="Line 1420"/>
            <p:cNvSpPr>
              <a:spLocks noChangeShapeType="1"/>
            </p:cNvSpPr>
            <p:nvPr/>
          </p:nvSpPr>
          <p:spPr bwMode="auto">
            <a:xfrm flipV="1">
              <a:off x="6499227" y="36703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1" name="Line 1421"/>
            <p:cNvSpPr>
              <a:spLocks noChangeShapeType="1"/>
            </p:cNvSpPr>
            <p:nvPr/>
          </p:nvSpPr>
          <p:spPr bwMode="auto">
            <a:xfrm flipV="1">
              <a:off x="6499227" y="36576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2" name="Line 1422"/>
            <p:cNvSpPr>
              <a:spLocks noChangeShapeType="1"/>
            </p:cNvSpPr>
            <p:nvPr/>
          </p:nvSpPr>
          <p:spPr bwMode="auto">
            <a:xfrm>
              <a:off x="6459539" y="36703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3" name="Line 1423"/>
            <p:cNvSpPr>
              <a:spLocks noChangeShapeType="1"/>
            </p:cNvSpPr>
            <p:nvPr/>
          </p:nvSpPr>
          <p:spPr bwMode="auto">
            <a:xfrm>
              <a:off x="6499227" y="36703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4" name="Line 1424"/>
            <p:cNvSpPr>
              <a:spLocks noChangeShapeType="1"/>
            </p:cNvSpPr>
            <p:nvPr/>
          </p:nvSpPr>
          <p:spPr bwMode="auto">
            <a:xfrm>
              <a:off x="6492877" y="36703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5" name="Line 1425"/>
            <p:cNvSpPr>
              <a:spLocks noChangeShapeType="1"/>
            </p:cNvSpPr>
            <p:nvPr/>
          </p:nvSpPr>
          <p:spPr bwMode="auto">
            <a:xfrm flipV="1">
              <a:off x="6577014" y="368300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6" name="Line 1426"/>
            <p:cNvSpPr>
              <a:spLocks noChangeShapeType="1"/>
            </p:cNvSpPr>
            <p:nvPr/>
          </p:nvSpPr>
          <p:spPr bwMode="auto">
            <a:xfrm flipV="1">
              <a:off x="6577014" y="36718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7" name="Line 1427"/>
            <p:cNvSpPr>
              <a:spLocks noChangeShapeType="1"/>
            </p:cNvSpPr>
            <p:nvPr/>
          </p:nvSpPr>
          <p:spPr bwMode="auto">
            <a:xfrm>
              <a:off x="6537327" y="3683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8" name="Line 1428"/>
            <p:cNvSpPr>
              <a:spLocks noChangeShapeType="1"/>
            </p:cNvSpPr>
            <p:nvPr/>
          </p:nvSpPr>
          <p:spPr bwMode="auto">
            <a:xfrm>
              <a:off x="6577014" y="3683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9" name="Line 1429"/>
            <p:cNvSpPr>
              <a:spLocks noChangeShapeType="1"/>
            </p:cNvSpPr>
            <p:nvPr/>
          </p:nvSpPr>
          <p:spPr bwMode="auto">
            <a:xfrm>
              <a:off x="6570664" y="36830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6" name="Line 1430"/>
            <p:cNvSpPr>
              <a:spLocks noChangeShapeType="1"/>
            </p:cNvSpPr>
            <p:nvPr/>
          </p:nvSpPr>
          <p:spPr bwMode="auto">
            <a:xfrm flipV="1">
              <a:off x="6654802" y="3700463"/>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7" name="Line 1431"/>
            <p:cNvSpPr>
              <a:spLocks noChangeShapeType="1"/>
            </p:cNvSpPr>
            <p:nvPr/>
          </p:nvSpPr>
          <p:spPr bwMode="auto">
            <a:xfrm flipV="1">
              <a:off x="6654802" y="36893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8" name="Line 1432"/>
            <p:cNvSpPr>
              <a:spLocks noChangeShapeType="1"/>
            </p:cNvSpPr>
            <p:nvPr/>
          </p:nvSpPr>
          <p:spPr bwMode="auto">
            <a:xfrm>
              <a:off x="6616702" y="37004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9" name="Line 1433"/>
            <p:cNvSpPr>
              <a:spLocks noChangeShapeType="1"/>
            </p:cNvSpPr>
            <p:nvPr/>
          </p:nvSpPr>
          <p:spPr bwMode="auto">
            <a:xfrm>
              <a:off x="6654802" y="37004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0" name="Line 1434"/>
            <p:cNvSpPr>
              <a:spLocks noChangeShapeType="1"/>
            </p:cNvSpPr>
            <p:nvPr/>
          </p:nvSpPr>
          <p:spPr bwMode="auto">
            <a:xfrm>
              <a:off x="6648452" y="370046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1" name="Line 1435"/>
            <p:cNvSpPr>
              <a:spLocks noChangeShapeType="1"/>
            </p:cNvSpPr>
            <p:nvPr/>
          </p:nvSpPr>
          <p:spPr bwMode="auto">
            <a:xfrm flipV="1">
              <a:off x="6732589" y="3694113"/>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2" name="Line 1436"/>
            <p:cNvSpPr>
              <a:spLocks noChangeShapeType="1"/>
            </p:cNvSpPr>
            <p:nvPr/>
          </p:nvSpPr>
          <p:spPr bwMode="auto">
            <a:xfrm flipV="1">
              <a:off x="6732589" y="36830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3" name="Line 1437"/>
            <p:cNvSpPr>
              <a:spLocks noChangeShapeType="1"/>
            </p:cNvSpPr>
            <p:nvPr/>
          </p:nvSpPr>
          <p:spPr bwMode="auto">
            <a:xfrm>
              <a:off x="6694489" y="36941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4" name="Line 1438"/>
            <p:cNvSpPr>
              <a:spLocks noChangeShapeType="1"/>
            </p:cNvSpPr>
            <p:nvPr/>
          </p:nvSpPr>
          <p:spPr bwMode="auto">
            <a:xfrm>
              <a:off x="6732589" y="36941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5" name="Line 1439"/>
            <p:cNvSpPr>
              <a:spLocks noChangeShapeType="1"/>
            </p:cNvSpPr>
            <p:nvPr/>
          </p:nvSpPr>
          <p:spPr bwMode="auto">
            <a:xfrm>
              <a:off x="6726239" y="369411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6" name="Line 1440"/>
            <p:cNvSpPr>
              <a:spLocks noChangeShapeType="1"/>
            </p:cNvSpPr>
            <p:nvPr/>
          </p:nvSpPr>
          <p:spPr bwMode="auto">
            <a:xfrm flipV="1">
              <a:off x="6811964" y="373856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7" name="Line 1441"/>
            <p:cNvSpPr>
              <a:spLocks noChangeShapeType="1"/>
            </p:cNvSpPr>
            <p:nvPr/>
          </p:nvSpPr>
          <p:spPr bwMode="auto">
            <a:xfrm flipV="1">
              <a:off x="6811964" y="37274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8" name="Line 1442"/>
            <p:cNvSpPr>
              <a:spLocks noChangeShapeType="1"/>
            </p:cNvSpPr>
            <p:nvPr/>
          </p:nvSpPr>
          <p:spPr bwMode="auto">
            <a:xfrm>
              <a:off x="6772277" y="37385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9" name="Line 1443"/>
            <p:cNvSpPr>
              <a:spLocks noChangeShapeType="1"/>
            </p:cNvSpPr>
            <p:nvPr/>
          </p:nvSpPr>
          <p:spPr bwMode="auto">
            <a:xfrm>
              <a:off x="6811964" y="37385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0" name="Line 1444"/>
            <p:cNvSpPr>
              <a:spLocks noChangeShapeType="1"/>
            </p:cNvSpPr>
            <p:nvPr/>
          </p:nvSpPr>
          <p:spPr bwMode="auto">
            <a:xfrm>
              <a:off x="6804027" y="373856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1" name="Line 1445"/>
            <p:cNvSpPr>
              <a:spLocks noChangeShapeType="1"/>
            </p:cNvSpPr>
            <p:nvPr/>
          </p:nvSpPr>
          <p:spPr bwMode="auto">
            <a:xfrm flipV="1">
              <a:off x="6889752" y="37322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2" name="Line 1446"/>
            <p:cNvSpPr>
              <a:spLocks noChangeShapeType="1"/>
            </p:cNvSpPr>
            <p:nvPr/>
          </p:nvSpPr>
          <p:spPr bwMode="auto">
            <a:xfrm flipV="1">
              <a:off x="6889752" y="37211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3" name="Line 1447"/>
            <p:cNvSpPr>
              <a:spLocks noChangeShapeType="1"/>
            </p:cNvSpPr>
            <p:nvPr/>
          </p:nvSpPr>
          <p:spPr bwMode="auto">
            <a:xfrm>
              <a:off x="6850064" y="373221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4" name="Line 1448"/>
            <p:cNvSpPr>
              <a:spLocks noChangeShapeType="1"/>
            </p:cNvSpPr>
            <p:nvPr/>
          </p:nvSpPr>
          <p:spPr bwMode="auto">
            <a:xfrm>
              <a:off x="6889752" y="373221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5" name="Line 1449"/>
            <p:cNvSpPr>
              <a:spLocks noChangeShapeType="1"/>
            </p:cNvSpPr>
            <p:nvPr/>
          </p:nvSpPr>
          <p:spPr bwMode="auto">
            <a:xfrm>
              <a:off x="6881814" y="3732213"/>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6" name="Line 1450"/>
            <p:cNvSpPr>
              <a:spLocks noChangeShapeType="1"/>
            </p:cNvSpPr>
            <p:nvPr/>
          </p:nvSpPr>
          <p:spPr bwMode="auto">
            <a:xfrm flipV="1">
              <a:off x="6967539" y="37528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7" name="Line 1451"/>
            <p:cNvSpPr>
              <a:spLocks noChangeShapeType="1"/>
            </p:cNvSpPr>
            <p:nvPr/>
          </p:nvSpPr>
          <p:spPr bwMode="auto">
            <a:xfrm flipV="1">
              <a:off x="6967539" y="3740150"/>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8" name="Line 1452"/>
            <p:cNvSpPr>
              <a:spLocks noChangeShapeType="1"/>
            </p:cNvSpPr>
            <p:nvPr/>
          </p:nvSpPr>
          <p:spPr bwMode="auto">
            <a:xfrm>
              <a:off x="6927852" y="37528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 name="Line 1453"/>
            <p:cNvSpPr>
              <a:spLocks noChangeShapeType="1"/>
            </p:cNvSpPr>
            <p:nvPr/>
          </p:nvSpPr>
          <p:spPr bwMode="auto">
            <a:xfrm>
              <a:off x="6967539" y="37528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 name="Line 1454"/>
            <p:cNvSpPr>
              <a:spLocks noChangeShapeType="1"/>
            </p:cNvSpPr>
            <p:nvPr/>
          </p:nvSpPr>
          <p:spPr bwMode="auto">
            <a:xfrm>
              <a:off x="6961189" y="375285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 name="Line 1455"/>
            <p:cNvSpPr>
              <a:spLocks noChangeShapeType="1"/>
            </p:cNvSpPr>
            <p:nvPr/>
          </p:nvSpPr>
          <p:spPr bwMode="auto">
            <a:xfrm flipV="1">
              <a:off x="7045327" y="37592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 name="Line 1456"/>
            <p:cNvSpPr>
              <a:spLocks noChangeShapeType="1"/>
            </p:cNvSpPr>
            <p:nvPr/>
          </p:nvSpPr>
          <p:spPr bwMode="auto">
            <a:xfrm flipV="1">
              <a:off x="7045327" y="37480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 name="Line 1457"/>
            <p:cNvSpPr>
              <a:spLocks noChangeShapeType="1"/>
            </p:cNvSpPr>
            <p:nvPr/>
          </p:nvSpPr>
          <p:spPr bwMode="auto">
            <a:xfrm>
              <a:off x="7005639" y="37592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 name="Line 1458"/>
            <p:cNvSpPr>
              <a:spLocks noChangeShapeType="1"/>
            </p:cNvSpPr>
            <p:nvPr/>
          </p:nvSpPr>
          <p:spPr bwMode="auto">
            <a:xfrm>
              <a:off x="7045327" y="37592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 name="Line 1459"/>
            <p:cNvSpPr>
              <a:spLocks noChangeShapeType="1"/>
            </p:cNvSpPr>
            <p:nvPr/>
          </p:nvSpPr>
          <p:spPr bwMode="auto">
            <a:xfrm>
              <a:off x="7038977" y="37592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0" name="Line 1460"/>
            <p:cNvSpPr>
              <a:spLocks noChangeShapeType="1"/>
            </p:cNvSpPr>
            <p:nvPr/>
          </p:nvSpPr>
          <p:spPr bwMode="auto">
            <a:xfrm flipV="1">
              <a:off x="7123114" y="3781425"/>
              <a:ext cx="0" cy="1270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1" name="Line 1461"/>
            <p:cNvSpPr>
              <a:spLocks noChangeShapeType="1"/>
            </p:cNvSpPr>
            <p:nvPr/>
          </p:nvSpPr>
          <p:spPr bwMode="auto">
            <a:xfrm flipV="1">
              <a:off x="7123114" y="3770313"/>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2" name="Line 1462"/>
            <p:cNvSpPr>
              <a:spLocks noChangeShapeType="1"/>
            </p:cNvSpPr>
            <p:nvPr/>
          </p:nvSpPr>
          <p:spPr bwMode="auto">
            <a:xfrm>
              <a:off x="7083427" y="37814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3" name="Line 1463"/>
            <p:cNvSpPr>
              <a:spLocks noChangeShapeType="1"/>
            </p:cNvSpPr>
            <p:nvPr/>
          </p:nvSpPr>
          <p:spPr bwMode="auto">
            <a:xfrm>
              <a:off x="7123114" y="3781425"/>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4" name="Line 1464"/>
            <p:cNvSpPr>
              <a:spLocks noChangeShapeType="1"/>
            </p:cNvSpPr>
            <p:nvPr/>
          </p:nvSpPr>
          <p:spPr bwMode="auto">
            <a:xfrm>
              <a:off x="7116764" y="378142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5" name="Line 1465"/>
            <p:cNvSpPr>
              <a:spLocks noChangeShapeType="1"/>
            </p:cNvSpPr>
            <p:nvPr/>
          </p:nvSpPr>
          <p:spPr bwMode="auto">
            <a:xfrm flipV="1">
              <a:off x="7200902" y="379730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6" name="Line 1466"/>
            <p:cNvSpPr>
              <a:spLocks noChangeShapeType="1"/>
            </p:cNvSpPr>
            <p:nvPr/>
          </p:nvSpPr>
          <p:spPr bwMode="auto">
            <a:xfrm flipV="1">
              <a:off x="7200902" y="37861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7" name="Line 1467"/>
            <p:cNvSpPr>
              <a:spLocks noChangeShapeType="1"/>
            </p:cNvSpPr>
            <p:nvPr/>
          </p:nvSpPr>
          <p:spPr bwMode="auto">
            <a:xfrm>
              <a:off x="7162802" y="37973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8" name="Line 1468"/>
            <p:cNvSpPr>
              <a:spLocks noChangeShapeType="1"/>
            </p:cNvSpPr>
            <p:nvPr/>
          </p:nvSpPr>
          <p:spPr bwMode="auto">
            <a:xfrm>
              <a:off x="7200902" y="37973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9" name="Line 1469"/>
            <p:cNvSpPr>
              <a:spLocks noChangeShapeType="1"/>
            </p:cNvSpPr>
            <p:nvPr/>
          </p:nvSpPr>
          <p:spPr bwMode="auto">
            <a:xfrm>
              <a:off x="7194552" y="37973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0" name="Line 1470"/>
            <p:cNvSpPr>
              <a:spLocks noChangeShapeType="1"/>
            </p:cNvSpPr>
            <p:nvPr/>
          </p:nvSpPr>
          <p:spPr bwMode="auto">
            <a:xfrm flipV="1">
              <a:off x="7278689" y="3852863"/>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1" name="Line 1471"/>
            <p:cNvSpPr>
              <a:spLocks noChangeShapeType="1"/>
            </p:cNvSpPr>
            <p:nvPr/>
          </p:nvSpPr>
          <p:spPr bwMode="auto">
            <a:xfrm flipV="1">
              <a:off x="7278689" y="3841750"/>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2" name="Line 1472"/>
            <p:cNvSpPr>
              <a:spLocks noChangeShapeType="1"/>
            </p:cNvSpPr>
            <p:nvPr/>
          </p:nvSpPr>
          <p:spPr bwMode="auto">
            <a:xfrm>
              <a:off x="7240589" y="3852863"/>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3" name="Line 1473"/>
            <p:cNvSpPr>
              <a:spLocks noChangeShapeType="1"/>
            </p:cNvSpPr>
            <p:nvPr/>
          </p:nvSpPr>
          <p:spPr bwMode="auto">
            <a:xfrm>
              <a:off x="7278689" y="3852863"/>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4" name="Line 1474"/>
            <p:cNvSpPr>
              <a:spLocks noChangeShapeType="1"/>
            </p:cNvSpPr>
            <p:nvPr/>
          </p:nvSpPr>
          <p:spPr bwMode="auto">
            <a:xfrm>
              <a:off x="7272339" y="3852863"/>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5" name="Line 1475"/>
            <p:cNvSpPr>
              <a:spLocks noChangeShapeType="1"/>
            </p:cNvSpPr>
            <p:nvPr/>
          </p:nvSpPr>
          <p:spPr bwMode="auto">
            <a:xfrm flipV="1">
              <a:off x="7356477" y="3937000"/>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6" name="Line 1476"/>
            <p:cNvSpPr>
              <a:spLocks noChangeShapeType="1"/>
            </p:cNvSpPr>
            <p:nvPr/>
          </p:nvSpPr>
          <p:spPr bwMode="auto">
            <a:xfrm flipV="1">
              <a:off x="7356477" y="3925888"/>
              <a:ext cx="0" cy="1111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7" name="Line 1477"/>
            <p:cNvSpPr>
              <a:spLocks noChangeShapeType="1"/>
            </p:cNvSpPr>
            <p:nvPr/>
          </p:nvSpPr>
          <p:spPr bwMode="auto">
            <a:xfrm>
              <a:off x="7318377" y="393700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8" name="Line 1478"/>
            <p:cNvSpPr>
              <a:spLocks noChangeShapeType="1"/>
            </p:cNvSpPr>
            <p:nvPr/>
          </p:nvSpPr>
          <p:spPr bwMode="auto">
            <a:xfrm>
              <a:off x="7356477" y="393700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9" name="Line 1479"/>
            <p:cNvSpPr>
              <a:spLocks noChangeShapeType="1"/>
            </p:cNvSpPr>
            <p:nvPr/>
          </p:nvSpPr>
          <p:spPr bwMode="auto">
            <a:xfrm>
              <a:off x="7350127" y="393700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0" name="Line 1480"/>
            <p:cNvSpPr>
              <a:spLocks noChangeShapeType="1"/>
            </p:cNvSpPr>
            <p:nvPr/>
          </p:nvSpPr>
          <p:spPr bwMode="auto">
            <a:xfrm flipV="1">
              <a:off x="7435852" y="4121150"/>
              <a:ext cx="0" cy="793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1" name="Line 1481"/>
            <p:cNvSpPr>
              <a:spLocks noChangeShapeType="1"/>
            </p:cNvSpPr>
            <p:nvPr/>
          </p:nvSpPr>
          <p:spPr bwMode="auto">
            <a:xfrm flipV="1">
              <a:off x="7435852" y="4111625"/>
              <a:ext cx="0" cy="952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2" name="Line 1482"/>
            <p:cNvSpPr>
              <a:spLocks noChangeShapeType="1"/>
            </p:cNvSpPr>
            <p:nvPr/>
          </p:nvSpPr>
          <p:spPr bwMode="auto">
            <a:xfrm>
              <a:off x="7396164" y="41211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3" name="Line 1483"/>
            <p:cNvSpPr>
              <a:spLocks noChangeShapeType="1"/>
            </p:cNvSpPr>
            <p:nvPr/>
          </p:nvSpPr>
          <p:spPr bwMode="auto">
            <a:xfrm>
              <a:off x="7435852" y="41211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64" name="Line 1484"/>
            <p:cNvSpPr>
              <a:spLocks noChangeShapeType="1"/>
            </p:cNvSpPr>
            <p:nvPr/>
          </p:nvSpPr>
          <p:spPr bwMode="auto">
            <a:xfrm>
              <a:off x="7427914" y="4121150"/>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5" name="Line 1485"/>
            <p:cNvSpPr>
              <a:spLocks noChangeShapeType="1"/>
            </p:cNvSpPr>
            <p:nvPr/>
          </p:nvSpPr>
          <p:spPr bwMode="auto">
            <a:xfrm flipV="1">
              <a:off x="7513639" y="4375150"/>
              <a:ext cx="0" cy="635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486"/>
            <p:cNvSpPr>
              <a:spLocks noChangeShapeType="1"/>
            </p:cNvSpPr>
            <p:nvPr/>
          </p:nvSpPr>
          <p:spPr bwMode="auto">
            <a:xfrm flipV="1">
              <a:off x="7513639" y="4367213"/>
              <a:ext cx="0" cy="793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487"/>
            <p:cNvSpPr>
              <a:spLocks noChangeShapeType="1"/>
            </p:cNvSpPr>
            <p:nvPr/>
          </p:nvSpPr>
          <p:spPr bwMode="auto">
            <a:xfrm>
              <a:off x="7473952" y="4375150"/>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488"/>
            <p:cNvSpPr>
              <a:spLocks noChangeShapeType="1"/>
            </p:cNvSpPr>
            <p:nvPr/>
          </p:nvSpPr>
          <p:spPr bwMode="auto">
            <a:xfrm>
              <a:off x="7513639" y="4375150"/>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489"/>
            <p:cNvSpPr>
              <a:spLocks noChangeShapeType="1"/>
            </p:cNvSpPr>
            <p:nvPr/>
          </p:nvSpPr>
          <p:spPr bwMode="auto">
            <a:xfrm>
              <a:off x="7507289" y="4375150"/>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490"/>
            <p:cNvSpPr>
              <a:spLocks noChangeShapeType="1"/>
            </p:cNvSpPr>
            <p:nvPr/>
          </p:nvSpPr>
          <p:spPr bwMode="auto">
            <a:xfrm flipV="1">
              <a:off x="7591427" y="4598988"/>
              <a:ext cx="0" cy="3175"/>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Line 1491"/>
            <p:cNvSpPr>
              <a:spLocks noChangeShapeType="1"/>
            </p:cNvSpPr>
            <p:nvPr/>
          </p:nvSpPr>
          <p:spPr bwMode="auto">
            <a:xfrm flipV="1">
              <a:off x="7591427" y="4594225"/>
              <a:ext cx="0" cy="4763"/>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492"/>
            <p:cNvSpPr>
              <a:spLocks noChangeShapeType="1"/>
            </p:cNvSpPr>
            <p:nvPr/>
          </p:nvSpPr>
          <p:spPr bwMode="auto">
            <a:xfrm>
              <a:off x="7551739" y="45989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Line 1493"/>
            <p:cNvSpPr>
              <a:spLocks noChangeShapeType="1"/>
            </p:cNvSpPr>
            <p:nvPr/>
          </p:nvSpPr>
          <p:spPr bwMode="auto">
            <a:xfrm>
              <a:off x="7591427" y="45989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1494"/>
            <p:cNvSpPr>
              <a:spLocks noChangeShapeType="1"/>
            </p:cNvSpPr>
            <p:nvPr/>
          </p:nvSpPr>
          <p:spPr bwMode="auto">
            <a:xfrm>
              <a:off x="7585077" y="4598988"/>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1495"/>
            <p:cNvSpPr>
              <a:spLocks noChangeShapeType="1"/>
            </p:cNvSpPr>
            <p:nvPr/>
          </p:nvSpPr>
          <p:spPr bwMode="auto">
            <a:xfrm flipV="1">
              <a:off x="7669214" y="4675188"/>
              <a:ext cx="0" cy="1588"/>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1496"/>
            <p:cNvSpPr>
              <a:spLocks noChangeShapeType="1"/>
            </p:cNvSpPr>
            <p:nvPr/>
          </p:nvSpPr>
          <p:spPr bwMode="auto">
            <a:xfrm flipV="1">
              <a:off x="7669214" y="4675188"/>
              <a:ext cx="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1497"/>
            <p:cNvSpPr>
              <a:spLocks noChangeShapeType="1"/>
            </p:cNvSpPr>
            <p:nvPr/>
          </p:nvSpPr>
          <p:spPr bwMode="auto">
            <a:xfrm>
              <a:off x="7631114" y="4675188"/>
              <a:ext cx="38100"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1498"/>
            <p:cNvSpPr>
              <a:spLocks noChangeShapeType="1"/>
            </p:cNvSpPr>
            <p:nvPr/>
          </p:nvSpPr>
          <p:spPr bwMode="auto">
            <a:xfrm>
              <a:off x="7669214" y="4675188"/>
              <a:ext cx="39688" cy="0"/>
            </a:xfrm>
            <a:prstGeom prst="line">
              <a:avLst/>
            </a:prstGeom>
            <a:noFill/>
            <a:ln w="1905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1499"/>
            <p:cNvSpPr>
              <a:spLocks noChangeShapeType="1"/>
            </p:cNvSpPr>
            <p:nvPr/>
          </p:nvSpPr>
          <p:spPr bwMode="auto">
            <a:xfrm>
              <a:off x="7662864" y="4675188"/>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1500"/>
            <p:cNvSpPr>
              <a:spLocks noChangeShapeType="1"/>
            </p:cNvSpPr>
            <p:nvPr/>
          </p:nvSpPr>
          <p:spPr bwMode="auto">
            <a:xfrm>
              <a:off x="7740652"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1501"/>
            <p:cNvSpPr>
              <a:spLocks noChangeShapeType="1"/>
            </p:cNvSpPr>
            <p:nvPr/>
          </p:nvSpPr>
          <p:spPr bwMode="auto">
            <a:xfrm>
              <a:off x="7818439"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1502"/>
            <p:cNvSpPr>
              <a:spLocks noChangeShapeType="1"/>
            </p:cNvSpPr>
            <p:nvPr/>
          </p:nvSpPr>
          <p:spPr bwMode="auto">
            <a:xfrm>
              <a:off x="7896227" y="4676775"/>
              <a:ext cx="7938"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1503"/>
            <p:cNvSpPr>
              <a:spLocks noChangeShapeType="1"/>
            </p:cNvSpPr>
            <p:nvPr/>
          </p:nvSpPr>
          <p:spPr bwMode="auto">
            <a:xfrm>
              <a:off x="7975602"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1504"/>
            <p:cNvSpPr>
              <a:spLocks noChangeShapeType="1"/>
            </p:cNvSpPr>
            <p:nvPr/>
          </p:nvSpPr>
          <p:spPr bwMode="auto">
            <a:xfrm>
              <a:off x="8053389"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1505"/>
            <p:cNvSpPr>
              <a:spLocks noChangeShapeType="1"/>
            </p:cNvSpPr>
            <p:nvPr/>
          </p:nvSpPr>
          <p:spPr bwMode="auto">
            <a:xfrm>
              <a:off x="8131177" y="4676775"/>
              <a:ext cx="6350" cy="0"/>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Freeform 1506"/>
            <p:cNvSpPr>
              <a:spLocks/>
            </p:cNvSpPr>
            <p:nvPr/>
          </p:nvSpPr>
          <p:spPr bwMode="auto">
            <a:xfrm>
              <a:off x="6200777" y="3632200"/>
              <a:ext cx="620713" cy="85725"/>
            </a:xfrm>
            <a:custGeom>
              <a:avLst/>
              <a:gdLst>
                <a:gd name="T0" fmla="*/ 0 w 1719"/>
                <a:gd name="T1" fmla="*/ 0 h 237"/>
                <a:gd name="T2" fmla="*/ 35 w 1719"/>
                <a:gd name="T3" fmla="*/ 5 h 237"/>
                <a:gd name="T4" fmla="*/ 70 w 1719"/>
                <a:gd name="T5" fmla="*/ 9 h 237"/>
                <a:gd name="T6" fmla="*/ 105 w 1719"/>
                <a:gd name="T7" fmla="*/ 14 h 237"/>
                <a:gd name="T8" fmla="*/ 175 w 1719"/>
                <a:gd name="T9" fmla="*/ 24 h 237"/>
                <a:gd name="T10" fmla="*/ 210 w 1719"/>
                <a:gd name="T11" fmla="*/ 29 h 237"/>
                <a:gd name="T12" fmla="*/ 245 w 1719"/>
                <a:gd name="T13" fmla="*/ 34 h 237"/>
                <a:gd name="T14" fmla="*/ 280 w 1719"/>
                <a:gd name="T15" fmla="*/ 38 h 237"/>
                <a:gd name="T16" fmla="*/ 316 w 1719"/>
                <a:gd name="T17" fmla="*/ 43 h 237"/>
                <a:gd name="T18" fmla="*/ 351 w 1719"/>
                <a:gd name="T19" fmla="*/ 48 h 237"/>
                <a:gd name="T20" fmla="*/ 421 w 1719"/>
                <a:gd name="T21" fmla="*/ 58 h 237"/>
                <a:gd name="T22" fmla="*/ 456 w 1719"/>
                <a:gd name="T23" fmla="*/ 63 h 237"/>
                <a:gd name="T24" fmla="*/ 491 w 1719"/>
                <a:gd name="T25" fmla="*/ 68 h 237"/>
                <a:gd name="T26" fmla="*/ 526 w 1719"/>
                <a:gd name="T27" fmla="*/ 72 h 237"/>
                <a:gd name="T28" fmla="*/ 596 w 1719"/>
                <a:gd name="T29" fmla="*/ 82 h 237"/>
                <a:gd name="T30" fmla="*/ 631 w 1719"/>
                <a:gd name="T31" fmla="*/ 87 h 237"/>
                <a:gd name="T32" fmla="*/ 666 w 1719"/>
                <a:gd name="T33" fmla="*/ 92 h 237"/>
                <a:gd name="T34" fmla="*/ 702 w 1719"/>
                <a:gd name="T35" fmla="*/ 97 h 237"/>
                <a:gd name="T36" fmla="*/ 737 w 1719"/>
                <a:gd name="T37" fmla="*/ 101 h 237"/>
                <a:gd name="T38" fmla="*/ 772 w 1719"/>
                <a:gd name="T39" fmla="*/ 106 h 237"/>
                <a:gd name="T40" fmla="*/ 842 w 1719"/>
                <a:gd name="T41" fmla="*/ 116 h 237"/>
                <a:gd name="T42" fmla="*/ 877 w 1719"/>
                <a:gd name="T43" fmla="*/ 121 h 237"/>
                <a:gd name="T44" fmla="*/ 912 w 1719"/>
                <a:gd name="T45" fmla="*/ 126 h 237"/>
                <a:gd name="T46" fmla="*/ 947 w 1719"/>
                <a:gd name="T47" fmla="*/ 130 h 237"/>
                <a:gd name="T48" fmla="*/ 982 w 1719"/>
                <a:gd name="T49" fmla="*/ 135 h 237"/>
                <a:gd name="T50" fmla="*/ 1017 w 1719"/>
                <a:gd name="T51" fmla="*/ 140 h 237"/>
                <a:gd name="T52" fmla="*/ 1052 w 1719"/>
                <a:gd name="T53" fmla="*/ 145 h 237"/>
                <a:gd name="T54" fmla="*/ 1123 w 1719"/>
                <a:gd name="T55" fmla="*/ 155 h 237"/>
                <a:gd name="T56" fmla="*/ 1158 w 1719"/>
                <a:gd name="T57" fmla="*/ 159 h 237"/>
                <a:gd name="T58" fmla="*/ 1193 w 1719"/>
                <a:gd name="T59" fmla="*/ 164 h 237"/>
                <a:gd name="T60" fmla="*/ 1228 w 1719"/>
                <a:gd name="T61" fmla="*/ 169 h 237"/>
                <a:gd name="T62" fmla="*/ 1298 w 1719"/>
                <a:gd name="T63" fmla="*/ 179 h 237"/>
                <a:gd name="T64" fmla="*/ 1333 w 1719"/>
                <a:gd name="T65" fmla="*/ 184 h 237"/>
                <a:gd name="T66" fmla="*/ 1368 w 1719"/>
                <a:gd name="T67" fmla="*/ 189 h 237"/>
                <a:gd name="T68" fmla="*/ 1403 w 1719"/>
                <a:gd name="T69" fmla="*/ 193 h 237"/>
                <a:gd name="T70" fmla="*/ 1474 w 1719"/>
                <a:gd name="T71" fmla="*/ 203 h 237"/>
                <a:gd name="T72" fmla="*/ 1509 w 1719"/>
                <a:gd name="T73" fmla="*/ 208 h 237"/>
                <a:gd name="T74" fmla="*/ 1544 w 1719"/>
                <a:gd name="T75" fmla="*/ 213 h 237"/>
                <a:gd name="T76" fmla="*/ 1579 w 1719"/>
                <a:gd name="T77" fmla="*/ 218 h 237"/>
                <a:gd name="T78" fmla="*/ 1614 w 1719"/>
                <a:gd name="T79" fmla="*/ 222 h 237"/>
                <a:gd name="T80" fmla="*/ 1649 w 1719"/>
                <a:gd name="T81" fmla="*/ 227 h 237"/>
                <a:gd name="T82" fmla="*/ 1684 w 1719"/>
                <a:gd name="T83" fmla="*/ 232 h 237"/>
                <a:gd name="T84" fmla="*/ 1719 w 1719"/>
                <a:gd name="T8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9" h="237">
                  <a:moveTo>
                    <a:pt x="0" y="0"/>
                  </a:moveTo>
                  <a:lnTo>
                    <a:pt x="35" y="5"/>
                  </a:lnTo>
                  <a:lnTo>
                    <a:pt x="70" y="9"/>
                  </a:lnTo>
                  <a:lnTo>
                    <a:pt x="105" y="14"/>
                  </a:lnTo>
                  <a:lnTo>
                    <a:pt x="175" y="24"/>
                  </a:lnTo>
                  <a:lnTo>
                    <a:pt x="210" y="29"/>
                  </a:lnTo>
                  <a:lnTo>
                    <a:pt x="245" y="34"/>
                  </a:lnTo>
                  <a:lnTo>
                    <a:pt x="280" y="38"/>
                  </a:lnTo>
                  <a:lnTo>
                    <a:pt x="316" y="43"/>
                  </a:lnTo>
                  <a:lnTo>
                    <a:pt x="351" y="48"/>
                  </a:lnTo>
                  <a:lnTo>
                    <a:pt x="421" y="58"/>
                  </a:lnTo>
                  <a:lnTo>
                    <a:pt x="456" y="63"/>
                  </a:lnTo>
                  <a:lnTo>
                    <a:pt x="491" y="68"/>
                  </a:lnTo>
                  <a:lnTo>
                    <a:pt x="526" y="72"/>
                  </a:lnTo>
                  <a:lnTo>
                    <a:pt x="596" y="82"/>
                  </a:lnTo>
                  <a:lnTo>
                    <a:pt x="631" y="87"/>
                  </a:lnTo>
                  <a:lnTo>
                    <a:pt x="666" y="92"/>
                  </a:lnTo>
                  <a:lnTo>
                    <a:pt x="702" y="97"/>
                  </a:lnTo>
                  <a:lnTo>
                    <a:pt x="737" y="101"/>
                  </a:lnTo>
                  <a:lnTo>
                    <a:pt x="772" y="106"/>
                  </a:lnTo>
                  <a:lnTo>
                    <a:pt x="842" y="116"/>
                  </a:lnTo>
                  <a:lnTo>
                    <a:pt x="877" y="121"/>
                  </a:lnTo>
                  <a:lnTo>
                    <a:pt x="912" y="126"/>
                  </a:lnTo>
                  <a:lnTo>
                    <a:pt x="947" y="130"/>
                  </a:lnTo>
                  <a:lnTo>
                    <a:pt x="982" y="135"/>
                  </a:lnTo>
                  <a:lnTo>
                    <a:pt x="1017" y="140"/>
                  </a:lnTo>
                  <a:lnTo>
                    <a:pt x="1052" y="145"/>
                  </a:lnTo>
                  <a:lnTo>
                    <a:pt x="1123" y="155"/>
                  </a:lnTo>
                  <a:lnTo>
                    <a:pt x="1158" y="159"/>
                  </a:lnTo>
                  <a:lnTo>
                    <a:pt x="1193" y="164"/>
                  </a:lnTo>
                  <a:lnTo>
                    <a:pt x="1228" y="169"/>
                  </a:lnTo>
                  <a:lnTo>
                    <a:pt x="1298" y="179"/>
                  </a:lnTo>
                  <a:lnTo>
                    <a:pt x="1333" y="184"/>
                  </a:lnTo>
                  <a:lnTo>
                    <a:pt x="1368" y="189"/>
                  </a:lnTo>
                  <a:lnTo>
                    <a:pt x="1403" y="193"/>
                  </a:lnTo>
                  <a:lnTo>
                    <a:pt x="1474" y="203"/>
                  </a:lnTo>
                  <a:lnTo>
                    <a:pt x="1509" y="208"/>
                  </a:lnTo>
                  <a:lnTo>
                    <a:pt x="1544" y="213"/>
                  </a:lnTo>
                  <a:lnTo>
                    <a:pt x="1579" y="218"/>
                  </a:lnTo>
                  <a:lnTo>
                    <a:pt x="1614" y="222"/>
                  </a:lnTo>
                  <a:lnTo>
                    <a:pt x="1649" y="227"/>
                  </a:lnTo>
                  <a:lnTo>
                    <a:pt x="1684" y="232"/>
                  </a:lnTo>
                  <a:lnTo>
                    <a:pt x="1719" y="237"/>
                  </a:lnTo>
                </a:path>
              </a:pathLst>
            </a:custGeom>
            <a:noFill/>
            <a:ln w="12700" cap="flat">
              <a:solidFill>
                <a:srgbClr val="4400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Freeform 1507"/>
            <p:cNvSpPr>
              <a:spLocks/>
            </p:cNvSpPr>
            <p:nvPr/>
          </p:nvSpPr>
          <p:spPr bwMode="auto">
            <a:xfrm>
              <a:off x="6821489" y="3717925"/>
              <a:ext cx="620713" cy="85725"/>
            </a:xfrm>
            <a:custGeom>
              <a:avLst/>
              <a:gdLst>
                <a:gd name="T0" fmla="*/ 0 w 1720"/>
                <a:gd name="T1" fmla="*/ 0 h 237"/>
                <a:gd name="T2" fmla="*/ 35 w 1720"/>
                <a:gd name="T3" fmla="*/ 5 h 237"/>
                <a:gd name="T4" fmla="*/ 106 w 1720"/>
                <a:gd name="T5" fmla="*/ 15 h 237"/>
                <a:gd name="T6" fmla="*/ 141 w 1720"/>
                <a:gd name="T7" fmla="*/ 19 h 237"/>
                <a:gd name="T8" fmla="*/ 176 w 1720"/>
                <a:gd name="T9" fmla="*/ 24 h 237"/>
                <a:gd name="T10" fmla="*/ 211 w 1720"/>
                <a:gd name="T11" fmla="*/ 29 h 237"/>
                <a:gd name="T12" fmla="*/ 246 w 1720"/>
                <a:gd name="T13" fmla="*/ 34 h 237"/>
                <a:gd name="T14" fmla="*/ 281 w 1720"/>
                <a:gd name="T15" fmla="*/ 39 h 237"/>
                <a:gd name="T16" fmla="*/ 351 w 1720"/>
                <a:gd name="T17" fmla="*/ 48 h 237"/>
                <a:gd name="T18" fmla="*/ 386 w 1720"/>
                <a:gd name="T19" fmla="*/ 53 h 237"/>
                <a:gd name="T20" fmla="*/ 456 w 1720"/>
                <a:gd name="T21" fmla="*/ 63 h 237"/>
                <a:gd name="T22" fmla="*/ 492 w 1720"/>
                <a:gd name="T23" fmla="*/ 68 h 237"/>
                <a:gd name="T24" fmla="*/ 527 w 1720"/>
                <a:gd name="T25" fmla="*/ 73 h 237"/>
                <a:gd name="T26" fmla="*/ 562 w 1720"/>
                <a:gd name="T27" fmla="*/ 77 h 237"/>
                <a:gd name="T28" fmla="*/ 632 w 1720"/>
                <a:gd name="T29" fmla="*/ 87 h 237"/>
                <a:gd name="T30" fmla="*/ 667 w 1720"/>
                <a:gd name="T31" fmla="*/ 92 h 237"/>
                <a:gd name="T32" fmla="*/ 702 w 1720"/>
                <a:gd name="T33" fmla="*/ 97 h 237"/>
                <a:gd name="T34" fmla="*/ 737 w 1720"/>
                <a:gd name="T35" fmla="*/ 102 h 237"/>
                <a:gd name="T36" fmla="*/ 772 w 1720"/>
                <a:gd name="T37" fmla="*/ 106 h 237"/>
                <a:gd name="T38" fmla="*/ 807 w 1720"/>
                <a:gd name="T39" fmla="*/ 111 h 237"/>
                <a:gd name="T40" fmla="*/ 878 w 1720"/>
                <a:gd name="T41" fmla="*/ 121 h 237"/>
                <a:gd name="T42" fmla="*/ 913 w 1720"/>
                <a:gd name="T43" fmla="*/ 126 h 237"/>
                <a:gd name="T44" fmla="*/ 948 w 1720"/>
                <a:gd name="T45" fmla="*/ 131 h 237"/>
                <a:gd name="T46" fmla="*/ 983 w 1720"/>
                <a:gd name="T47" fmla="*/ 135 h 237"/>
                <a:gd name="T48" fmla="*/ 1053 w 1720"/>
                <a:gd name="T49" fmla="*/ 145 h 237"/>
                <a:gd name="T50" fmla="*/ 1088 w 1720"/>
                <a:gd name="T51" fmla="*/ 150 h 237"/>
                <a:gd name="T52" fmla="*/ 1158 w 1720"/>
                <a:gd name="T53" fmla="*/ 160 h 237"/>
                <a:gd name="T54" fmla="*/ 1193 w 1720"/>
                <a:gd name="T55" fmla="*/ 165 h 237"/>
                <a:gd name="T56" fmla="*/ 1229 w 1720"/>
                <a:gd name="T57" fmla="*/ 169 h 237"/>
                <a:gd name="T58" fmla="*/ 1264 w 1720"/>
                <a:gd name="T59" fmla="*/ 174 h 237"/>
                <a:gd name="T60" fmla="*/ 1299 w 1720"/>
                <a:gd name="T61" fmla="*/ 179 h 237"/>
                <a:gd name="T62" fmla="*/ 1334 w 1720"/>
                <a:gd name="T63" fmla="*/ 184 h 237"/>
                <a:gd name="T64" fmla="*/ 1404 w 1720"/>
                <a:gd name="T65" fmla="*/ 194 h 237"/>
                <a:gd name="T66" fmla="*/ 1439 w 1720"/>
                <a:gd name="T67" fmla="*/ 198 h 237"/>
                <a:gd name="T68" fmla="*/ 1474 w 1720"/>
                <a:gd name="T69" fmla="*/ 203 h 237"/>
                <a:gd name="T70" fmla="*/ 1509 w 1720"/>
                <a:gd name="T71" fmla="*/ 208 h 237"/>
                <a:gd name="T72" fmla="*/ 1579 w 1720"/>
                <a:gd name="T73" fmla="*/ 218 h 237"/>
                <a:gd name="T74" fmla="*/ 1615 w 1720"/>
                <a:gd name="T75" fmla="*/ 223 h 237"/>
                <a:gd name="T76" fmla="*/ 1685 w 1720"/>
                <a:gd name="T77" fmla="*/ 232 h 237"/>
                <a:gd name="T78" fmla="*/ 1720 w 1720"/>
                <a:gd name="T79"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0" h="237">
                  <a:moveTo>
                    <a:pt x="0" y="0"/>
                  </a:moveTo>
                  <a:lnTo>
                    <a:pt x="35" y="5"/>
                  </a:lnTo>
                  <a:lnTo>
                    <a:pt x="106" y="15"/>
                  </a:lnTo>
                  <a:lnTo>
                    <a:pt x="141" y="19"/>
                  </a:lnTo>
                  <a:lnTo>
                    <a:pt x="176" y="24"/>
                  </a:lnTo>
                  <a:lnTo>
                    <a:pt x="211" y="29"/>
                  </a:lnTo>
                  <a:lnTo>
                    <a:pt x="246" y="34"/>
                  </a:lnTo>
                  <a:lnTo>
                    <a:pt x="281" y="39"/>
                  </a:lnTo>
                  <a:lnTo>
                    <a:pt x="351" y="48"/>
                  </a:lnTo>
                  <a:lnTo>
                    <a:pt x="386" y="53"/>
                  </a:lnTo>
                  <a:lnTo>
                    <a:pt x="456" y="63"/>
                  </a:lnTo>
                  <a:lnTo>
                    <a:pt x="492" y="68"/>
                  </a:lnTo>
                  <a:lnTo>
                    <a:pt x="527" y="73"/>
                  </a:lnTo>
                  <a:lnTo>
                    <a:pt x="562" y="77"/>
                  </a:lnTo>
                  <a:lnTo>
                    <a:pt x="632" y="87"/>
                  </a:lnTo>
                  <a:lnTo>
                    <a:pt x="667" y="92"/>
                  </a:lnTo>
                  <a:lnTo>
                    <a:pt x="702" y="97"/>
                  </a:lnTo>
                  <a:lnTo>
                    <a:pt x="737" y="102"/>
                  </a:lnTo>
                  <a:lnTo>
                    <a:pt x="772" y="106"/>
                  </a:lnTo>
                  <a:lnTo>
                    <a:pt x="807" y="111"/>
                  </a:lnTo>
                  <a:lnTo>
                    <a:pt x="878" y="121"/>
                  </a:lnTo>
                  <a:lnTo>
                    <a:pt x="913" y="126"/>
                  </a:lnTo>
                  <a:lnTo>
                    <a:pt x="948" y="131"/>
                  </a:lnTo>
                  <a:lnTo>
                    <a:pt x="983" y="135"/>
                  </a:lnTo>
                  <a:lnTo>
                    <a:pt x="1053" y="145"/>
                  </a:lnTo>
                  <a:lnTo>
                    <a:pt x="1088" y="150"/>
                  </a:lnTo>
                  <a:lnTo>
                    <a:pt x="1158" y="160"/>
                  </a:lnTo>
                  <a:lnTo>
                    <a:pt x="1193" y="165"/>
                  </a:lnTo>
                  <a:lnTo>
                    <a:pt x="1229" y="169"/>
                  </a:lnTo>
                  <a:lnTo>
                    <a:pt x="1264" y="174"/>
                  </a:lnTo>
                  <a:lnTo>
                    <a:pt x="1299" y="179"/>
                  </a:lnTo>
                  <a:lnTo>
                    <a:pt x="1334" y="184"/>
                  </a:lnTo>
                  <a:lnTo>
                    <a:pt x="1404" y="194"/>
                  </a:lnTo>
                  <a:lnTo>
                    <a:pt x="1439" y="198"/>
                  </a:lnTo>
                  <a:lnTo>
                    <a:pt x="1474" y="203"/>
                  </a:lnTo>
                  <a:lnTo>
                    <a:pt x="1509" y="208"/>
                  </a:lnTo>
                  <a:lnTo>
                    <a:pt x="1579" y="218"/>
                  </a:lnTo>
                  <a:lnTo>
                    <a:pt x="1615" y="223"/>
                  </a:lnTo>
                  <a:lnTo>
                    <a:pt x="1685" y="232"/>
                  </a:lnTo>
                  <a:lnTo>
                    <a:pt x="1720" y="237"/>
                  </a:lnTo>
                </a:path>
              </a:pathLst>
            </a:custGeom>
            <a:noFill/>
            <a:ln w="12700" cap="flat">
              <a:solidFill>
                <a:srgbClr val="4400E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1508"/>
            <p:cNvSpPr>
              <a:spLocks noChangeShapeType="1"/>
            </p:cNvSpPr>
            <p:nvPr/>
          </p:nvSpPr>
          <p:spPr bwMode="auto">
            <a:xfrm>
              <a:off x="7442202" y="3803650"/>
              <a:ext cx="12700" cy="1588"/>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1509"/>
            <p:cNvSpPr>
              <a:spLocks noChangeShapeType="1"/>
            </p:cNvSpPr>
            <p:nvPr/>
          </p:nvSpPr>
          <p:spPr bwMode="auto">
            <a:xfrm flipV="1">
              <a:off x="6203952" y="3630613"/>
              <a:ext cx="0" cy="1046163"/>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1510"/>
            <p:cNvSpPr>
              <a:spLocks noChangeShapeType="1"/>
            </p:cNvSpPr>
            <p:nvPr/>
          </p:nvSpPr>
          <p:spPr bwMode="auto">
            <a:xfrm flipV="1">
              <a:off x="7451727" y="3806825"/>
              <a:ext cx="0" cy="869950"/>
            </a:xfrm>
            <a:prstGeom prst="line">
              <a:avLst/>
            </a:prstGeom>
            <a:noFill/>
            <a:ln w="12700"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1511"/>
            <p:cNvSpPr>
              <a:spLocks noChangeShapeType="1"/>
            </p:cNvSpPr>
            <p:nvPr/>
          </p:nvSpPr>
          <p:spPr bwMode="auto">
            <a:xfrm>
              <a:off x="50879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1512"/>
            <p:cNvSpPr>
              <a:spLocks noChangeShapeType="1"/>
            </p:cNvSpPr>
            <p:nvPr/>
          </p:nvSpPr>
          <p:spPr bwMode="auto">
            <a:xfrm>
              <a:off x="51657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1513"/>
            <p:cNvSpPr>
              <a:spLocks noChangeShapeType="1"/>
            </p:cNvSpPr>
            <p:nvPr/>
          </p:nvSpPr>
          <p:spPr bwMode="auto">
            <a:xfrm>
              <a:off x="524351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1514"/>
            <p:cNvSpPr>
              <a:spLocks noChangeShapeType="1"/>
            </p:cNvSpPr>
            <p:nvPr/>
          </p:nvSpPr>
          <p:spPr bwMode="auto">
            <a:xfrm>
              <a:off x="532130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1515"/>
            <p:cNvSpPr>
              <a:spLocks noChangeShapeType="1"/>
            </p:cNvSpPr>
            <p:nvPr/>
          </p:nvSpPr>
          <p:spPr bwMode="auto">
            <a:xfrm>
              <a:off x="5399089"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1516"/>
            <p:cNvSpPr>
              <a:spLocks noChangeShapeType="1"/>
            </p:cNvSpPr>
            <p:nvPr/>
          </p:nvSpPr>
          <p:spPr bwMode="auto">
            <a:xfrm>
              <a:off x="54784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8" name="Line 1517"/>
            <p:cNvSpPr>
              <a:spLocks noChangeShapeType="1"/>
            </p:cNvSpPr>
            <p:nvPr/>
          </p:nvSpPr>
          <p:spPr bwMode="auto">
            <a:xfrm>
              <a:off x="55562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9" name="Line 1518"/>
            <p:cNvSpPr>
              <a:spLocks noChangeShapeType="1"/>
            </p:cNvSpPr>
            <p:nvPr/>
          </p:nvSpPr>
          <p:spPr bwMode="auto">
            <a:xfrm>
              <a:off x="56340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0" name="Line 1519"/>
            <p:cNvSpPr>
              <a:spLocks noChangeShapeType="1"/>
            </p:cNvSpPr>
            <p:nvPr/>
          </p:nvSpPr>
          <p:spPr bwMode="auto">
            <a:xfrm>
              <a:off x="57118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1" name="Line 1520"/>
            <p:cNvSpPr>
              <a:spLocks noChangeShapeType="1"/>
            </p:cNvSpPr>
            <p:nvPr/>
          </p:nvSpPr>
          <p:spPr bwMode="auto">
            <a:xfrm>
              <a:off x="578961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 name="Line 1521"/>
            <p:cNvSpPr>
              <a:spLocks noChangeShapeType="1"/>
            </p:cNvSpPr>
            <p:nvPr/>
          </p:nvSpPr>
          <p:spPr bwMode="auto">
            <a:xfrm>
              <a:off x="5867402"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 name="Line 1522"/>
            <p:cNvSpPr>
              <a:spLocks noChangeShapeType="1"/>
            </p:cNvSpPr>
            <p:nvPr/>
          </p:nvSpPr>
          <p:spPr bwMode="auto">
            <a:xfrm>
              <a:off x="59467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 name="Line 1523"/>
            <p:cNvSpPr>
              <a:spLocks noChangeShapeType="1"/>
            </p:cNvSpPr>
            <p:nvPr/>
          </p:nvSpPr>
          <p:spPr bwMode="auto">
            <a:xfrm>
              <a:off x="60245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 name="Line 1524"/>
            <p:cNvSpPr>
              <a:spLocks noChangeShapeType="1"/>
            </p:cNvSpPr>
            <p:nvPr/>
          </p:nvSpPr>
          <p:spPr bwMode="auto">
            <a:xfrm>
              <a:off x="61023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 name="Line 1525"/>
            <p:cNvSpPr>
              <a:spLocks noChangeShapeType="1"/>
            </p:cNvSpPr>
            <p:nvPr/>
          </p:nvSpPr>
          <p:spPr bwMode="auto">
            <a:xfrm>
              <a:off x="61801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 name="Line 1526"/>
            <p:cNvSpPr>
              <a:spLocks noChangeShapeType="1"/>
            </p:cNvSpPr>
            <p:nvPr/>
          </p:nvSpPr>
          <p:spPr bwMode="auto">
            <a:xfrm>
              <a:off x="625792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 name="Line 1527"/>
            <p:cNvSpPr>
              <a:spLocks noChangeShapeType="1"/>
            </p:cNvSpPr>
            <p:nvPr/>
          </p:nvSpPr>
          <p:spPr bwMode="auto">
            <a:xfrm>
              <a:off x="6335714"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 name="Line 1528"/>
            <p:cNvSpPr>
              <a:spLocks noChangeShapeType="1"/>
            </p:cNvSpPr>
            <p:nvPr/>
          </p:nvSpPr>
          <p:spPr bwMode="auto">
            <a:xfrm>
              <a:off x="641508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 name="Line 1529"/>
            <p:cNvSpPr>
              <a:spLocks noChangeShapeType="1"/>
            </p:cNvSpPr>
            <p:nvPr/>
          </p:nvSpPr>
          <p:spPr bwMode="auto">
            <a:xfrm>
              <a:off x="64928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1" name="Line 1530"/>
            <p:cNvSpPr>
              <a:spLocks noChangeShapeType="1"/>
            </p:cNvSpPr>
            <p:nvPr/>
          </p:nvSpPr>
          <p:spPr bwMode="auto">
            <a:xfrm>
              <a:off x="6570664"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Line 1531"/>
            <p:cNvSpPr>
              <a:spLocks noChangeShapeType="1"/>
            </p:cNvSpPr>
            <p:nvPr/>
          </p:nvSpPr>
          <p:spPr bwMode="auto">
            <a:xfrm>
              <a:off x="66484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3" name="Line 1532"/>
            <p:cNvSpPr>
              <a:spLocks noChangeShapeType="1"/>
            </p:cNvSpPr>
            <p:nvPr/>
          </p:nvSpPr>
          <p:spPr bwMode="auto">
            <a:xfrm>
              <a:off x="67262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4" name="Line 1533"/>
            <p:cNvSpPr>
              <a:spLocks noChangeShapeType="1"/>
            </p:cNvSpPr>
            <p:nvPr/>
          </p:nvSpPr>
          <p:spPr bwMode="auto">
            <a:xfrm>
              <a:off x="6804027"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5" name="Line 1534"/>
            <p:cNvSpPr>
              <a:spLocks noChangeShapeType="1"/>
            </p:cNvSpPr>
            <p:nvPr/>
          </p:nvSpPr>
          <p:spPr bwMode="auto">
            <a:xfrm>
              <a:off x="688975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6" name="Line 1535"/>
            <p:cNvSpPr>
              <a:spLocks noChangeShapeType="1"/>
            </p:cNvSpPr>
            <p:nvPr/>
          </p:nvSpPr>
          <p:spPr bwMode="auto">
            <a:xfrm flipV="1">
              <a:off x="688975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7" name="Line 1536"/>
            <p:cNvSpPr>
              <a:spLocks noChangeShapeType="1"/>
            </p:cNvSpPr>
            <p:nvPr/>
          </p:nvSpPr>
          <p:spPr bwMode="auto">
            <a:xfrm>
              <a:off x="6850064" y="46767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8" name="Line 1537"/>
            <p:cNvSpPr>
              <a:spLocks noChangeShapeType="1"/>
            </p:cNvSpPr>
            <p:nvPr/>
          </p:nvSpPr>
          <p:spPr bwMode="auto">
            <a:xfrm>
              <a:off x="6889752" y="46767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9" name="Line 1538"/>
            <p:cNvSpPr>
              <a:spLocks noChangeShapeType="1"/>
            </p:cNvSpPr>
            <p:nvPr/>
          </p:nvSpPr>
          <p:spPr bwMode="auto">
            <a:xfrm>
              <a:off x="6881814"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0" name="Line 1539"/>
            <p:cNvSpPr>
              <a:spLocks noChangeShapeType="1"/>
            </p:cNvSpPr>
            <p:nvPr/>
          </p:nvSpPr>
          <p:spPr bwMode="auto">
            <a:xfrm flipV="1">
              <a:off x="6967539" y="467518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1" name="Line 1540"/>
            <p:cNvSpPr>
              <a:spLocks noChangeShapeType="1"/>
            </p:cNvSpPr>
            <p:nvPr/>
          </p:nvSpPr>
          <p:spPr bwMode="auto">
            <a:xfrm flipV="1">
              <a:off x="6967539" y="4675188"/>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2" name="Line 1541"/>
            <p:cNvSpPr>
              <a:spLocks noChangeShapeType="1"/>
            </p:cNvSpPr>
            <p:nvPr/>
          </p:nvSpPr>
          <p:spPr bwMode="auto">
            <a:xfrm>
              <a:off x="6927852" y="467518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3" name="Line 1542"/>
            <p:cNvSpPr>
              <a:spLocks noChangeShapeType="1"/>
            </p:cNvSpPr>
            <p:nvPr/>
          </p:nvSpPr>
          <p:spPr bwMode="auto">
            <a:xfrm>
              <a:off x="6967539" y="4675188"/>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4" name="Line 1543"/>
            <p:cNvSpPr>
              <a:spLocks noChangeShapeType="1"/>
            </p:cNvSpPr>
            <p:nvPr/>
          </p:nvSpPr>
          <p:spPr bwMode="auto">
            <a:xfrm>
              <a:off x="6961189" y="4675188"/>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5" name="Line 1544"/>
            <p:cNvSpPr>
              <a:spLocks noChangeShapeType="1"/>
            </p:cNvSpPr>
            <p:nvPr/>
          </p:nvSpPr>
          <p:spPr bwMode="auto">
            <a:xfrm flipV="1">
              <a:off x="7045327" y="467042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6" name="Line 1545"/>
            <p:cNvSpPr>
              <a:spLocks noChangeShapeType="1"/>
            </p:cNvSpPr>
            <p:nvPr/>
          </p:nvSpPr>
          <p:spPr bwMode="auto">
            <a:xfrm flipV="1">
              <a:off x="7045327" y="466883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7" name="Line 1546"/>
            <p:cNvSpPr>
              <a:spLocks noChangeShapeType="1"/>
            </p:cNvSpPr>
            <p:nvPr/>
          </p:nvSpPr>
          <p:spPr bwMode="auto">
            <a:xfrm>
              <a:off x="7005639" y="467042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9" name="Line 1547"/>
            <p:cNvSpPr>
              <a:spLocks noChangeShapeType="1"/>
            </p:cNvSpPr>
            <p:nvPr/>
          </p:nvSpPr>
          <p:spPr bwMode="auto">
            <a:xfrm>
              <a:off x="7045327" y="467042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Line 1548"/>
            <p:cNvSpPr>
              <a:spLocks noChangeShapeType="1"/>
            </p:cNvSpPr>
            <p:nvPr/>
          </p:nvSpPr>
          <p:spPr bwMode="auto">
            <a:xfrm>
              <a:off x="7038977" y="467042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7" name="Line 1549"/>
            <p:cNvSpPr>
              <a:spLocks noChangeShapeType="1"/>
            </p:cNvSpPr>
            <p:nvPr/>
          </p:nvSpPr>
          <p:spPr bwMode="auto">
            <a:xfrm flipV="1">
              <a:off x="7123114" y="465613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8" name="Line 1550"/>
            <p:cNvSpPr>
              <a:spLocks noChangeShapeType="1"/>
            </p:cNvSpPr>
            <p:nvPr/>
          </p:nvSpPr>
          <p:spPr bwMode="auto">
            <a:xfrm flipV="1">
              <a:off x="7123114" y="4654550"/>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9" name="Line 1551"/>
            <p:cNvSpPr>
              <a:spLocks noChangeShapeType="1"/>
            </p:cNvSpPr>
            <p:nvPr/>
          </p:nvSpPr>
          <p:spPr bwMode="auto">
            <a:xfrm>
              <a:off x="7083427" y="465613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Line 1552"/>
            <p:cNvSpPr>
              <a:spLocks noChangeShapeType="1"/>
            </p:cNvSpPr>
            <p:nvPr/>
          </p:nvSpPr>
          <p:spPr bwMode="auto">
            <a:xfrm>
              <a:off x="7123114" y="4656138"/>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1" name="Line 1553"/>
            <p:cNvSpPr>
              <a:spLocks noChangeShapeType="1"/>
            </p:cNvSpPr>
            <p:nvPr/>
          </p:nvSpPr>
          <p:spPr bwMode="auto">
            <a:xfrm>
              <a:off x="7116764" y="4656138"/>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2" name="Line 1554"/>
            <p:cNvSpPr>
              <a:spLocks noChangeShapeType="1"/>
            </p:cNvSpPr>
            <p:nvPr/>
          </p:nvSpPr>
          <p:spPr bwMode="auto">
            <a:xfrm flipV="1">
              <a:off x="7200902" y="4619625"/>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3" name="Line 1555"/>
            <p:cNvSpPr>
              <a:spLocks noChangeShapeType="1"/>
            </p:cNvSpPr>
            <p:nvPr/>
          </p:nvSpPr>
          <p:spPr bwMode="auto">
            <a:xfrm flipV="1">
              <a:off x="7200902" y="4616450"/>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4" name="Line 1556"/>
            <p:cNvSpPr>
              <a:spLocks noChangeShapeType="1"/>
            </p:cNvSpPr>
            <p:nvPr/>
          </p:nvSpPr>
          <p:spPr bwMode="auto">
            <a:xfrm>
              <a:off x="7162802" y="461962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5" name="Line 1557"/>
            <p:cNvSpPr>
              <a:spLocks noChangeShapeType="1"/>
            </p:cNvSpPr>
            <p:nvPr/>
          </p:nvSpPr>
          <p:spPr bwMode="auto">
            <a:xfrm>
              <a:off x="7200902" y="461962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Line 1558"/>
            <p:cNvSpPr>
              <a:spLocks noChangeShapeType="1"/>
            </p:cNvSpPr>
            <p:nvPr/>
          </p:nvSpPr>
          <p:spPr bwMode="auto">
            <a:xfrm>
              <a:off x="7194552" y="461962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7" name="Line 1559"/>
            <p:cNvSpPr>
              <a:spLocks noChangeShapeType="1"/>
            </p:cNvSpPr>
            <p:nvPr/>
          </p:nvSpPr>
          <p:spPr bwMode="auto">
            <a:xfrm flipV="1">
              <a:off x="7278689" y="4575175"/>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Line 1560"/>
            <p:cNvSpPr>
              <a:spLocks noChangeShapeType="1"/>
            </p:cNvSpPr>
            <p:nvPr/>
          </p:nvSpPr>
          <p:spPr bwMode="auto">
            <a:xfrm flipV="1">
              <a:off x="7278689" y="4572000"/>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9" name="Line 1561"/>
            <p:cNvSpPr>
              <a:spLocks noChangeShapeType="1"/>
            </p:cNvSpPr>
            <p:nvPr/>
          </p:nvSpPr>
          <p:spPr bwMode="auto">
            <a:xfrm>
              <a:off x="7240589" y="45751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Line 1562"/>
            <p:cNvSpPr>
              <a:spLocks noChangeShapeType="1"/>
            </p:cNvSpPr>
            <p:nvPr/>
          </p:nvSpPr>
          <p:spPr bwMode="auto">
            <a:xfrm>
              <a:off x="7278689" y="45751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1" name="Line 1563"/>
            <p:cNvSpPr>
              <a:spLocks noChangeShapeType="1"/>
            </p:cNvSpPr>
            <p:nvPr/>
          </p:nvSpPr>
          <p:spPr bwMode="auto">
            <a:xfrm>
              <a:off x="7272339" y="45751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Line 1564"/>
            <p:cNvSpPr>
              <a:spLocks noChangeShapeType="1"/>
            </p:cNvSpPr>
            <p:nvPr/>
          </p:nvSpPr>
          <p:spPr bwMode="auto">
            <a:xfrm flipV="1">
              <a:off x="7356477" y="452755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3" name="Line 1565"/>
            <p:cNvSpPr>
              <a:spLocks noChangeShapeType="1"/>
            </p:cNvSpPr>
            <p:nvPr/>
          </p:nvSpPr>
          <p:spPr bwMode="auto">
            <a:xfrm flipV="1">
              <a:off x="7356477" y="4522788"/>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Line 1566"/>
            <p:cNvSpPr>
              <a:spLocks noChangeShapeType="1"/>
            </p:cNvSpPr>
            <p:nvPr/>
          </p:nvSpPr>
          <p:spPr bwMode="auto">
            <a:xfrm>
              <a:off x="7318377" y="4527550"/>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5" name="Line 1567"/>
            <p:cNvSpPr>
              <a:spLocks noChangeShapeType="1"/>
            </p:cNvSpPr>
            <p:nvPr/>
          </p:nvSpPr>
          <p:spPr bwMode="auto">
            <a:xfrm>
              <a:off x="7356477" y="4527550"/>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Line 1568"/>
            <p:cNvSpPr>
              <a:spLocks noChangeShapeType="1"/>
            </p:cNvSpPr>
            <p:nvPr/>
          </p:nvSpPr>
          <p:spPr bwMode="auto">
            <a:xfrm>
              <a:off x="7350127" y="4527550"/>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7" name="Line 1569"/>
            <p:cNvSpPr>
              <a:spLocks noChangeShapeType="1"/>
            </p:cNvSpPr>
            <p:nvPr/>
          </p:nvSpPr>
          <p:spPr bwMode="auto">
            <a:xfrm flipV="1">
              <a:off x="7435852" y="452120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Line 1570"/>
            <p:cNvSpPr>
              <a:spLocks noChangeShapeType="1"/>
            </p:cNvSpPr>
            <p:nvPr/>
          </p:nvSpPr>
          <p:spPr bwMode="auto">
            <a:xfrm flipV="1">
              <a:off x="7435852" y="4516438"/>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9" name="Line 1571"/>
            <p:cNvSpPr>
              <a:spLocks noChangeShapeType="1"/>
            </p:cNvSpPr>
            <p:nvPr/>
          </p:nvSpPr>
          <p:spPr bwMode="auto">
            <a:xfrm>
              <a:off x="7396164" y="4521200"/>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0" name="Line 1572"/>
            <p:cNvSpPr>
              <a:spLocks noChangeShapeType="1"/>
            </p:cNvSpPr>
            <p:nvPr/>
          </p:nvSpPr>
          <p:spPr bwMode="auto">
            <a:xfrm>
              <a:off x="7435852" y="4521200"/>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1" name="Line 1573"/>
            <p:cNvSpPr>
              <a:spLocks noChangeShapeType="1"/>
            </p:cNvSpPr>
            <p:nvPr/>
          </p:nvSpPr>
          <p:spPr bwMode="auto">
            <a:xfrm>
              <a:off x="7427914" y="4521200"/>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Line 1574"/>
            <p:cNvSpPr>
              <a:spLocks noChangeShapeType="1"/>
            </p:cNvSpPr>
            <p:nvPr/>
          </p:nvSpPr>
          <p:spPr bwMode="auto">
            <a:xfrm flipV="1">
              <a:off x="7513639" y="4570413"/>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3" name="Line 1575"/>
            <p:cNvSpPr>
              <a:spLocks noChangeShapeType="1"/>
            </p:cNvSpPr>
            <p:nvPr/>
          </p:nvSpPr>
          <p:spPr bwMode="auto">
            <a:xfrm flipV="1">
              <a:off x="7513639" y="4565650"/>
              <a:ext cx="0" cy="4763"/>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Line 1576"/>
            <p:cNvSpPr>
              <a:spLocks noChangeShapeType="1"/>
            </p:cNvSpPr>
            <p:nvPr/>
          </p:nvSpPr>
          <p:spPr bwMode="auto">
            <a:xfrm>
              <a:off x="7473952" y="45704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5" name="Line 1577"/>
            <p:cNvSpPr>
              <a:spLocks noChangeShapeType="1"/>
            </p:cNvSpPr>
            <p:nvPr/>
          </p:nvSpPr>
          <p:spPr bwMode="auto">
            <a:xfrm>
              <a:off x="7513639" y="4570413"/>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6" name="Line 1578"/>
            <p:cNvSpPr>
              <a:spLocks noChangeShapeType="1"/>
            </p:cNvSpPr>
            <p:nvPr/>
          </p:nvSpPr>
          <p:spPr bwMode="auto">
            <a:xfrm>
              <a:off x="7507289" y="4570413"/>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7" name="Line 1579"/>
            <p:cNvSpPr>
              <a:spLocks noChangeShapeType="1"/>
            </p:cNvSpPr>
            <p:nvPr/>
          </p:nvSpPr>
          <p:spPr bwMode="auto">
            <a:xfrm flipV="1">
              <a:off x="7591427" y="4621213"/>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8" name="Line 1580"/>
            <p:cNvSpPr>
              <a:spLocks noChangeShapeType="1"/>
            </p:cNvSpPr>
            <p:nvPr/>
          </p:nvSpPr>
          <p:spPr bwMode="auto">
            <a:xfrm flipV="1">
              <a:off x="7591427" y="4618038"/>
              <a:ext cx="0" cy="3175"/>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9" name="Line 1581"/>
            <p:cNvSpPr>
              <a:spLocks noChangeShapeType="1"/>
            </p:cNvSpPr>
            <p:nvPr/>
          </p:nvSpPr>
          <p:spPr bwMode="auto">
            <a:xfrm>
              <a:off x="7551739" y="46212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Line 1582"/>
            <p:cNvSpPr>
              <a:spLocks noChangeShapeType="1"/>
            </p:cNvSpPr>
            <p:nvPr/>
          </p:nvSpPr>
          <p:spPr bwMode="auto">
            <a:xfrm>
              <a:off x="7591427" y="4621213"/>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1" name="Line 1583"/>
            <p:cNvSpPr>
              <a:spLocks noChangeShapeType="1"/>
            </p:cNvSpPr>
            <p:nvPr/>
          </p:nvSpPr>
          <p:spPr bwMode="auto">
            <a:xfrm>
              <a:off x="7585077" y="4621213"/>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Line 1584"/>
            <p:cNvSpPr>
              <a:spLocks noChangeShapeType="1"/>
            </p:cNvSpPr>
            <p:nvPr/>
          </p:nvSpPr>
          <p:spPr bwMode="auto">
            <a:xfrm flipV="1">
              <a:off x="7669214" y="4664075"/>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3" name="Line 1585"/>
            <p:cNvSpPr>
              <a:spLocks noChangeShapeType="1"/>
            </p:cNvSpPr>
            <p:nvPr/>
          </p:nvSpPr>
          <p:spPr bwMode="auto">
            <a:xfrm flipV="1">
              <a:off x="7669214" y="4662488"/>
              <a:ext cx="0" cy="1588"/>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Line 1586"/>
            <p:cNvSpPr>
              <a:spLocks noChangeShapeType="1"/>
            </p:cNvSpPr>
            <p:nvPr/>
          </p:nvSpPr>
          <p:spPr bwMode="auto">
            <a:xfrm>
              <a:off x="7631114" y="46640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 name="Line 1587"/>
            <p:cNvSpPr>
              <a:spLocks noChangeShapeType="1"/>
            </p:cNvSpPr>
            <p:nvPr/>
          </p:nvSpPr>
          <p:spPr bwMode="auto">
            <a:xfrm>
              <a:off x="7669214" y="46640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6" name="Line 1588"/>
            <p:cNvSpPr>
              <a:spLocks noChangeShapeType="1"/>
            </p:cNvSpPr>
            <p:nvPr/>
          </p:nvSpPr>
          <p:spPr bwMode="auto">
            <a:xfrm>
              <a:off x="7662864" y="46640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7" name="Line 1589"/>
            <p:cNvSpPr>
              <a:spLocks noChangeShapeType="1"/>
            </p:cNvSpPr>
            <p:nvPr/>
          </p:nvSpPr>
          <p:spPr bwMode="auto">
            <a:xfrm>
              <a:off x="774700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8" name="Line 1590"/>
            <p:cNvSpPr>
              <a:spLocks noChangeShapeType="1"/>
            </p:cNvSpPr>
            <p:nvPr/>
          </p:nvSpPr>
          <p:spPr bwMode="auto">
            <a:xfrm>
              <a:off x="7747002" y="4676775"/>
              <a:ext cx="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9" name="Line 1591"/>
            <p:cNvSpPr>
              <a:spLocks noChangeShapeType="1"/>
            </p:cNvSpPr>
            <p:nvPr/>
          </p:nvSpPr>
          <p:spPr bwMode="auto">
            <a:xfrm>
              <a:off x="7708902" y="4676775"/>
              <a:ext cx="38100"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0" name="Line 1592"/>
            <p:cNvSpPr>
              <a:spLocks noChangeShapeType="1"/>
            </p:cNvSpPr>
            <p:nvPr/>
          </p:nvSpPr>
          <p:spPr bwMode="auto">
            <a:xfrm>
              <a:off x="7747002" y="4676775"/>
              <a:ext cx="39688" cy="0"/>
            </a:xfrm>
            <a:prstGeom prst="line">
              <a:avLst/>
            </a:prstGeom>
            <a:noFill/>
            <a:ln w="19050"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1" name="Line 1593"/>
            <p:cNvSpPr>
              <a:spLocks noChangeShapeType="1"/>
            </p:cNvSpPr>
            <p:nvPr/>
          </p:nvSpPr>
          <p:spPr bwMode="auto">
            <a:xfrm>
              <a:off x="774065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2" name="Line 1594"/>
            <p:cNvSpPr>
              <a:spLocks noChangeShapeType="1"/>
            </p:cNvSpPr>
            <p:nvPr/>
          </p:nvSpPr>
          <p:spPr bwMode="auto">
            <a:xfrm>
              <a:off x="781843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3" name="Line 1595"/>
            <p:cNvSpPr>
              <a:spLocks noChangeShapeType="1"/>
            </p:cNvSpPr>
            <p:nvPr/>
          </p:nvSpPr>
          <p:spPr bwMode="auto">
            <a:xfrm>
              <a:off x="7896227" y="4676775"/>
              <a:ext cx="7938"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4" name="Line 1596"/>
            <p:cNvSpPr>
              <a:spLocks noChangeShapeType="1"/>
            </p:cNvSpPr>
            <p:nvPr/>
          </p:nvSpPr>
          <p:spPr bwMode="auto">
            <a:xfrm>
              <a:off x="7975602"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5" name="Line 1597"/>
            <p:cNvSpPr>
              <a:spLocks noChangeShapeType="1"/>
            </p:cNvSpPr>
            <p:nvPr/>
          </p:nvSpPr>
          <p:spPr bwMode="auto">
            <a:xfrm>
              <a:off x="8053389"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6" name="Line 1598"/>
            <p:cNvSpPr>
              <a:spLocks noChangeShapeType="1"/>
            </p:cNvSpPr>
            <p:nvPr/>
          </p:nvSpPr>
          <p:spPr bwMode="auto">
            <a:xfrm>
              <a:off x="8131177" y="4676775"/>
              <a:ext cx="6350" cy="0"/>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9" name="Rectangle 1617"/>
                <p:cNvSpPr>
                  <a:spLocks noChangeArrowheads="1"/>
                </p:cNvSpPr>
                <p:nvPr/>
              </p:nvSpPr>
              <p:spPr bwMode="auto">
                <a:xfrm>
                  <a:off x="7425790" y="3243263"/>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35FF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35FF00"/>
                              </a:solidFill>
                              <a:effectLst/>
                              <a:latin typeface="Cambria Math"/>
                              <a:cs typeface="Arial" pitchFamily="34" charset="0"/>
                            </a:rPr>
                          </m:ctrlPr>
                        </m:sSubPr>
                        <m:e>
                          <m:r>
                            <a:rPr kumimoji="0" lang="en-US" altLang="en-US" sz="1400" b="0" i="1" u="none" strike="noStrike" cap="none" normalizeH="0" baseline="0" dirty="0" smtClean="0">
                              <a:ln>
                                <a:noFill/>
                              </a:ln>
                              <a:solidFill>
                                <a:srgbClr val="35FF00"/>
                              </a:solidFill>
                              <a:effectLst/>
                              <a:latin typeface="Cambria Math"/>
                              <a:cs typeface="Arial" pitchFamily="34" charset="0"/>
                            </a:rPr>
                            <m:t>𝐸</m:t>
                          </m:r>
                        </m:e>
                        <m:sub>
                          <m:r>
                            <a:rPr kumimoji="0" lang="en-US" altLang="en-US" sz="1400" b="0" i="1" u="none" strike="noStrike" cap="none" normalizeH="0" baseline="0" dirty="0" smtClean="0">
                              <a:ln>
                                <a:noFill/>
                              </a:ln>
                              <a:solidFill>
                                <a:srgbClr val="35FF00"/>
                              </a:solidFill>
                              <a:effectLst/>
                              <a:latin typeface="Cambria Math"/>
                              <a:cs typeface="Arial" pitchFamily="34" charset="0"/>
                            </a:rPr>
                            <m:t>𝑒</m:t>
                          </m:r>
                          <m:r>
                            <a:rPr kumimoji="0" lang="en-US" altLang="en-US" sz="1400" b="0" i="1" u="none" strike="noStrike" cap="none" normalizeH="0" baseline="0" dirty="0" smtClean="0">
                              <a:ln>
                                <a:noFill/>
                              </a:ln>
                              <a:solidFill>
                                <a:srgbClr val="35FF00"/>
                              </a:solidFill>
                              <a:effectLst/>
                              <a:latin typeface="Cambria Math"/>
                              <a:cs typeface="Arial" pitchFamily="34" charset="0"/>
                            </a:rPr>
                            <m:t>,</m:t>
                          </m:r>
                          <m:r>
                            <a:rPr kumimoji="0" lang="en-US" altLang="en-US" sz="1400" b="0" i="1" u="none" strike="noStrike" cap="none" normalizeH="0" baseline="0" dirty="0" smtClean="0">
                              <a:ln>
                                <a:noFill/>
                              </a:ln>
                              <a:solidFill>
                                <a:srgbClr val="35FF00"/>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35FF00"/>
                          </a:solidFill>
                          <a:effectLst/>
                          <a:latin typeface="Cambria Math"/>
                          <a:cs typeface="Arial" pitchFamily="34" charset="0"/>
                        </a:rPr>
                        <m:t>=450</m:t>
                      </m:r>
                    </m:oMath>
                  </a14:m>
                  <a:r>
                    <a:rPr kumimoji="0" lang="en-US" altLang="en-US" sz="1400" b="0" i="0" u="none" strike="noStrike" cap="none" normalizeH="0" baseline="0" dirty="0" smtClean="0">
                      <a:ln>
                        <a:noFill/>
                      </a:ln>
                      <a:solidFill>
                        <a:srgbClr val="35FF00"/>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35FF00"/>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9" name="Rectangle 1617"/>
                <p:cNvSpPr>
                  <a:spLocks noRot="1" noChangeAspect="1" noMove="1" noResize="1" noEditPoints="1" noAdjustHandles="1" noChangeArrowheads="1" noChangeShapeType="1" noTextEdit="1"/>
                </p:cNvSpPr>
                <p:nvPr/>
              </p:nvSpPr>
              <p:spPr bwMode="auto">
                <a:xfrm>
                  <a:off x="7425790" y="3243263"/>
                  <a:ext cx="1346138" cy="224870"/>
                </a:xfrm>
                <a:prstGeom prst="rect">
                  <a:avLst/>
                </a:prstGeom>
                <a:blipFill rotWithShape="1">
                  <a:blip r:embed="rId17"/>
                  <a:stretch>
                    <a:fillRect l="-905" t="-21622" r="-7240" b="-43243"/>
                  </a:stretch>
                </a:blipFill>
                <a:ln>
                  <a:noFill/>
                </a:ln>
              </p:spPr>
              <p:txBody>
                <a:bodyPr/>
                <a:lstStyle/>
                <a:p>
                  <a:r>
                    <a:rPr lang="en-US">
                      <a:noFill/>
                    </a:rPr>
                    <a:t> </a:t>
                  </a:r>
                </a:p>
              </p:txBody>
            </p:sp>
          </mc:Fallback>
        </mc:AlternateContent>
        <p:sp>
          <p:nvSpPr>
            <p:cNvPr id="2861" name="Line 1634"/>
            <p:cNvSpPr>
              <a:spLocks noChangeShapeType="1"/>
            </p:cNvSpPr>
            <p:nvPr/>
          </p:nvSpPr>
          <p:spPr bwMode="auto">
            <a:xfrm flipH="1">
              <a:off x="7669213" y="4510088"/>
              <a:ext cx="138112" cy="122238"/>
            </a:xfrm>
            <a:prstGeom prst="line">
              <a:avLst/>
            </a:prstGeom>
            <a:noFill/>
            <a:ln w="9525" cap="flat">
              <a:solidFill>
                <a:srgbClr val="FF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0" name="Rectangle 1617"/>
                <p:cNvSpPr>
                  <a:spLocks noChangeArrowheads="1"/>
                </p:cNvSpPr>
                <p:nvPr/>
              </p:nvSpPr>
              <p:spPr bwMode="auto">
                <a:xfrm>
                  <a:off x="7209766" y="2709500"/>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FF0000"/>
                              </a:solidFill>
                              <a:effectLst/>
                              <a:latin typeface="Cambria Math"/>
                              <a:cs typeface="Arial" pitchFamily="34" charset="0"/>
                            </a:rPr>
                          </m:ctrlPr>
                        </m:sSubPr>
                        <m:e>
                          <m:r>
                            <a:rPr kumimoji="0" lang="en-US" altLang="en-US" sz="1400" b="0" i="1" u="none" strike="noStrike" cap="none" normalizeH="0" baseline="0" dirty="0" smtClean="0">
                              <a:ln>
                                <a:noFill/>
                              </a:ln>
                              <a:solidFill>
                                <a:srgbClr val="FF0000"/>
                              </a:solidFill>
                              <a:effectLst/>
                              <a:latin typeface="Cambria Math"/>
                              <a:cs typeface="Arial" pitchFamily="34" charset="0"/>
                            </a:rPr>
                            <m:t>𝐸</m:t>
                          </m:r>
                        </m:e>
                        <m:sub>
                          <m:r>
                            <a:rPr kumimoji="0" lang="en-US" altLang="en-US" sz="1400" b="0" i="1" u="none" strike="noStrike" cap="none" normalizeH="0" baseline="0" dirty="0" smtClean="0">
                              <a:ln>
                                <a:noFill/>
                              </a:ln>
                              <a:solidFill>
                                <a:srgbClr val="FF0000"/>
                              </a:solidFill>
                              <a:effectLst/>
                              <a:latin typeface="Cambria Math"/>
                              <a:cs typeface="Arial" pitchFamily="34" charset="0"/>
                            </a:rPr>
                            <m:t>𝑒</m:t>
                          </m:r>
                          <m:r>
                            <a:rPr kumimoji="0" lang="en-US" altLang="en-US" sz="1400" b="0" i="1" u="none" strike="noStrike" cap="none" normalizeH="0" baseline="0" dirty="0" smtClean="0">
                              <a:ln>
                                <a:noFill/>
                              </a:ln>
                              <a:solidFill>
                                <a:srgbClr val="FF0000"/>
                              </a:solidFill>
                              <a:effectLst/>
                              <a:latin typeface="Cambria Math"/>
                              <a:cs typeface="Arial" pitchFamily="34" charset="0"/>
                            </a:rPr>
                            <m:t>,</m:t>
                          </m:r>
                          <m:r>
                            <a:rPr kumimoji="0" lang="en-US" altLang="en-US" sz="1400" b="0" i="1" u="none" strike="noStrike" cap="none" normalizeH="0" baseline="0" dirty="0" smtClean="0">
                              <a:ln>
                                <a:noFill/>
                              </a:ln>
                              <a:solidFill>
                                <a:srgbClr val="FF0000"/>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FF0000"/>
                          </a:solidFill>
                          <a:effectLst/>
                          <a:latin typeface="Cambria Math"/>
                          <a:cs typeface="Arial" pitchFamily="34" charset="0"/>
                        </a:rPr>
                        <m:t>=300</m:t>
                      </m:r>
                    </m:oMath>
                  </a14:m>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FF0000"/>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mc:Choice>
          <mc:Fallback xmlns="">
            <p:sp>
              <p:nvSpPr>
                <p:cNvPr id="4600" name="Rectangle 1617"/>
                <p:cNvSpPr>
                  <a:spLocks noRot="1" noChangeAspect="1" noMove="1" noResize="1" noEditPoints="1" noAdjustHandles="1" noChangeArrowheads="1" noChangeShapeType="1" noTextEdit="1"/>
                </p:cNvSpPr>
                <p:nvPr/>
              </p:nvSpPr>
              <p:spPr bwMode="auto">
                <a:xfrm>
                  <a:off x="7209766" y="2709500"/>
                  <a:ext cx="1346138" cy="224870"/>
                </a:xfrm>
                <a:prstGeom prst="rect">
                  <a:avLst/>
                </a:prstGeom>
                <a:blipFill rotWithShape="1">
                  <a:blip r:embed="rId18"/>
                  <a:stretch>
                    <a:fillRect l="-1357" t="-21622" r="-6787" b="-43243"/>
                  </a:stretch>
                </a:blipFill>
                <a:ln>
                  <a:noFill/>
                </a:ln>
              </p:spPr>
              <p:txBody>
                <a:bodyPr/>
                <a:lstStyle/>
                <a:p>
                  <a:r>
                    <a:rPr lang="en-US">
                      <a:noFill/>
                    </a:rPr>
                    <a:t> </a:t>
                  </a:r>
                </a:p>
              </p:txBody>
            </p:sp>
          </mc:Fallback>
        </mc:AlternateContent>
        <p:sp>
          <p:nvSpPr>
            <p:cNvPr id="2858" name="Line 1631"/>
            <p:cNvSpPr>
              <a:spLocks noChangeShapeType="1"/>
            </p:cNvSpPr>
            <p:nvPr/>
          </p:nvSpPr>
          <p:spPr bwMode="auto">
            <a:xfrm flipH="1">
              <a:off x="7104063" y="2805113"/>
              <a:ext cx="131762" cy="147638"/>
            </a:xfrm>
            <a:prstGeom prst="line">
              <a:avLst/>
            </a:prstGeom>
            <a:noFill/>
            <a:ln w="9525" cap="flat">
              <a:solidFill>
                <a:srgbClr val="EE19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9" name="Line 1632"/>
            <p:cNvSpPr>
              <a:spLocks noChangeShapeType="1"/>
            </p:cNvSpPr>
            <p:nvPr/>
          </p:nvSpPr>
          <p:spPr bwMode="auto">
            <a:xfrm flipH="1">
              <a:off x="7292974" y="3360738"/>
              <a:ext cx="180977" cy="147638"/>
            </a:xfrm>
            <a:prstGeom prst="line">
              <a:avLst/>
            </a:prstGeom>
            <a:noFill/>
            <a:ln w="9525" cap="flat">
              <a:solidFill>
                <a:srgbClr val="35FF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1" name="Rectangle 1617"/>
                <p:cNvSpPr>
                  <a:spLocks noChangeArrowheads="1"/>
                </p:cNvSpPr>
                <p:nvPr/>
              </p:nvSpPr>
              <p:spPr bwMode="auto">
                <a:xfrm>
                  <a:off x="6989408" y="2489142"/>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0000"/>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chemeClr val="tx1"/>
                              </a:solidFill>
                              <a:effectLst/>
                              <a:latin typeface="Cambria Math"/>
                              <a:cs typeface="Arial" pitchFamily="34" charset="0"/>
                            </a:rPr>
                          </m:ctrlPr>
                        </m:sSubPr>
                        <m:e>
                          <m:r>
                            <a:rPr kumimoji="0" lang="en-US" altLang="en-US" sz="1400" b="0" i="1" u="none" strike="noStrike" cap="none" normalizeH="0" baseline="0" dirty="0" smtClean="0">
                              <a:ln>
                                <a:noFill/>
                              </a:ln>
                              <a:solidFill>
                                <a:schemeClr val="tx1"/>
                              </a:solidFill>
                              <a:effectLst/>
                              <a:latin typeface="Cambria Math"/>
                              <a:cs typeface="Arial" pitchFamily="34" charset="0"/>
                            </a:rPr>
                            <m:t>𝐸</m:t>
                          </m:r>
                        </m:e>
                        <m:sub>
                          <m:r>
                            <a:rPr kumimoji="0" lang="en-US" altLang="en-US" sz="1400" b="0" i="1" u="none" strike="noStrike" cap="none" normalizeH="0" baseline="0" dirty="0" smtClean="0">
                              <a:ln>
                                <a:noFill/>
                              </a:ln>
                              <a:solidFill>
                                <a:schemeClr val="tx1"/>
                              </a:solidFill>
                              <a:effectLst/>
                              <a:latin typeface="Cambria Math"/>
                              <a:cs typeface="Arial" pitchFamily="34" charset="0"/>
                            </a:rPr>
                            <m:t>𝑒</m:t>
                          </m:r>
                          <m:r>
                            <a:rPr kumimoji="0" lang="en-US" altLang="en-US" sz="1400" b="0" i="1" u="none" strike="noStrike" cap="none" normalizeH="0" baseline="0" dirty="0" smtClean="0">
                              <a:ln>
                                <a:noFill/>
                              </a:ln>
                              <a:solidFill>
                                <a:schemeClr val="tx1"/>
                              </a:solidFill>
                              <a:effectLst/>
                              <a:latin typeface="Cambria Math"/>
                              <a:cs typeface="Arial" pitchFamily="34" charset="0"/>
                            </a:rPr>
                            <m:t>,</m:t>
                          </m:r>
                          <m:r>
                            <a:rPr kumimoji="0" lang="en-US" altLang="en-US" sz="1400" b="0" i="1" u="none" strike="noStrike" cap="none" normalizeH="0" baseline="0" dirty="0" smtClean="0">
                              <a:ln>
                                <a:noFill/>
                              </a:ln>
                              <a:solidFill>
                                <a:schemeClr val="tx1"/>
                              </a:solidFill>
                              <a:effectLst/>
                              <a:latin typeface="Cambria Math"/>
                              <a:cs typeface="Arial" pitchFamily="34" charset="0"/>
                            </a:rPr>
                            <m:t>𝑘𝑖𝑛</m:t>
                          </m:r>
                        </m:sub>
                      </m:sSub>
                      <m:r>
                        <a:rPr kumimoji="0" lang="en-US" altLang="en-US" sz="1400" b="0" i="1" u="none" strike="noStrike" cap="none" normalizeH="0" baseline="0" dirty="0" smtClean="0">
                          <a:ln>
                            <a:noFill/>
                          </a:ln>
                          <a:solidFill>
                            <a:schemeClr val="tx1"/>
                          </a:solidFill>
                          <a:effectLst/>
                          <a:latin typeface="Cambria Math"/>
                          <a:cs typeface="Arial" pitchFamily="34" charset="0"/>
                        </a:rPr>
                        <m:t>=150</m:t>
                      </m:r>
                    </m:oMath>
                  </a14:m>
                  <a:r>
                    <a:rPr kumimoji="0" lang="en-US" altLang="en-US" sz="1400" b="0" i="0" u="none" strike="noStrike" cap="none" normalizeH="0" baseline="0" dirty="0" smtClean="0">
                      <a:ln>
                        <a:noFill/>
                      </a:ln>
                      <a:solidFill>
                        <a:schemeClr val="tx1"/>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chemeClr val="tx1"/>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mc:Choice>
          <mc:Fallback xmlns="">
            <p:sp>
              <p:nvSpPr>
                <p:cNvPr id="4601" name="Rectangle 1617"/>
                <p:cNvSpPr>
                  <a:spLocks noRot="1" noChangeAspect="1" noMove="1" noResize="1" noEditPoints="1" noAdjustHandles="1" noChangeArrowheads="1" noChangeShapeType="1" noTextEdit="1"/>
                </p:cNvSpPr>
                <p:nvPr/>
              </p:nvSpPr>
              <p:spPr bwMode="auto">
                <a:xfrm>
                  <a:off x="6989408" y="2489142"/>
                  <a:ext cx="1346138" cy="224870"/>
                </a:xfrm>
                <a:prstGeom prst="rect">
                  <a:avLst/>
                </a:prstGeom>
                <a:blipFill rotWithShape="1">
                  <a:blip r:embed="rId19"/>
                  <a:stretch>
                    <a:fillRect l="-1364" t="-21622" r="-7273" b="-43243"/>
                  </a:stretch>
                </a:blipFill>
                <a:ln>
                  <a:noFill/>
                </a:ln>
              </p:spPr>
              <p:txBody>
                <a:bodyPr/>
                <a:lstStyle/>
                <a:p>
                  <a:r>
                    <a:rPr lang="en-US">
                      <a:noFill/>
                    </a:rPr>
                    <a:t> </a:t>
                  </a:r>
                </a:p>
              </p:txBody>
            </p:sp>
          </mc:Fallback>
        </mc:AlternateContent>
        <p:sp>
          <p:nvSpPr>
            <p:cNvPr id="2857" name="Line 1630"/>
            <p:cNvSpPr>
              <a:spLocks noChangeShapeType="1"/>
            </p:cNvSpPr>
            <p:nvPr/>
          </p:nvSpPr>
          <p:spPr bwMode="auto">
            <a:xfrm flipH="1">
              <a:off x="6746875" y="2579688"/>
              <a:ext cx="261937" cy="147638"/>
            </a:xfrm>
            <a:prstGeom prst="line">
              <a:avLst/>
            </a:prstGeom>
            <a:noFill/>
            <a:ln w="9525" cap="flat">
              <a:solidFill>
                <a:srgbClr val="241F1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3" name="Rectangle 1617"/>
                <p:cNvSpPr>
                  <a:spLocks noChangeArrowheads="1"/>
                </p:cNvSpPr>
                <p:nvPr/>
              </p:nvSpPr>
              <p:spPr bwMode="auto">
                <a:xfrm>
                  <a:off x="7690358" y="3955659"/>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FF"/>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0000FF"/>
                              </a:solidFill>
                              <a:effectLst/>
                              <a:latin typeface="Cambria Math"/>
                              <a:cs typeface="Arial" pitchFamily="34" charset="0"/>
                            </a:rPr>
                          </m:ctrlPr>
                        </m:sSubPr>
                        <m:e>
                          <m:r>
                            <a:rPr kumimoji="0" lang="en-US" altLang="en-US" sz="1400" b="0" i="1" u="none" strike="noStrike" cap="none" normalizeH="0" baseline="0" dirty="0" smtClean="0">
                              <a:ln>
                                <a:noFill/>
                              </a:ln>
                              <a:solidFill>
                                <a:srgbClr val="0000FF"/>
                              </a:solidFill>
                              <a:effectLst/>
                              <a:latin typeface="Cambria Math"/>
                              <a:cs typeface="Arial" pitchFamily="34" charset="0"/>
                            </a:rPr>
                            <m:t>𝐸</m:t>
                          </m:r>
                        </m:e>
                        <m:sub>
                          <m:r>
                            <a:rPr kumimoji="0" lang="en-US" altLang="en-US" sz="1400" b="0" i="1" u="none" strike="noStrike" cap="none" normalizeH="0" baseline="0" dirty="0" smtClean="0">
                              <a:ln>
                                <a:noFill/>
                              </a:ln>
                              <a:solidFill>
                                <a:srgbClr val="0000FF"/>
                              </a:solidFill>
                              <a:effectLst/>
                              <a:latin typeface="Cambria Math"/>
                              <a:cs typeface="Arial" pitchFamily="34" charset="0"/>
                            </a:rPr>
                            <m:t>𝑒</m:t>
                          </m:r>
                          <m:r>
                            <a:rPr kumimoji="0" lang="en-US" altLang="en-US" sz="1400" b="0" i="1" u="none" strike="noStrike" cap="none" normalizeH="0" baseline="0" dirty="0" smtClean="0">
                              <a:ln>
                                <a:noFill/>
                              </a:ln>
                              <a:solidFill>
                                <a:srgbClr val="0000FF"/>
                              </a:solidFill>
                              <a:effectLst/>
                              <a:latin typeface="Cambria Math"/>
                              <a:cs typeface="Arial" pitchFamily="34" charset="0"/>
                            </a:rPr>
                            <m:t>,</m:t>
                          </m:r>
                          <m:r>
                            <a:rPr kumimoji="0" lang="en-US" altLang="en-US" sz="1400" b="0" i="1" u="none" strike="noStrike" cap="none" normalizeH="0" baseline="0" dirty="0" smtClean="0">
                              <a:ln>
                                <a:noFill/>
                              </a:ln>
                              <a:solidFill>
                                <a:srgbClr val="0000FF"/>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0000FF"/>
                          </a:solidFill>
                          <a:effectLst/>
                          <a:latin typeface="Cambria Math"/>
                          <a:cs typeface="Arial" pitchFamily="34" charset="0"/>
                        </a:rPr>
                        <m:t>=600</m:t>
                      </m:r>
                    </m:oMath>
                  </a14:m>
                  <a:r>
                    <a:rPr kumimoji="0" lang="en-US" altLang="en-US" sz="1400" b="0" i="0" u="none" strike="noStrike" cap="none" normalizeH="0" baseline="0" dirty="0" smtClean="0">
                      <a:ln>
                        <a:noFill/>
                      </a:ln>
                      <a:solidFill>
                        <a:srgbClr val="0000FF"/>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0000FF"/>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0000FF"/>
                    </a:solidFill>
                    <a:effectLst/>
                    <a:latin typeface="Arial" pitchFamily="34" charset="0"/>
                    <a:cs typeface="Arial" pitchFamily="34" charset="0"/>
                  </a:endParaRPr>
                </a:p>
              </p:txBody>
            </p:sp>
          </mc:Choice>
          <mc:Fallback xmlns="">
            <p:sp>
              <p:nvSpPr>
                <p:cNvPr id="4603" name="Rectangle 1617"/>
                <p:cNvSpPr>
                  <a:spLocks noRot="1" noChangeAspect="1" noMove="1" noResize="1" noEditPoints="1" noAdjustHandles="1" noChangeArrowheads="1" noChangeShapeType="1" noTextEdit="1"/>
                </p:cNvSpPr>
                <p:nvPr/>
              </p:nvSpPr>
              <p:spPr bwMode="auto">
                <a:xfrm>
                  <a:off x="7690358" y="3955659"/>
                  <a:ext cx="1346138" cy="224870"/>
                </a:xfrm>
                <a:prstGeom prst="rect">
                  <a:avLst/>
                </a:prstGeom>
                <a:blipFill rotWithShape="1">
                  <a:blip r:embed="rId20"/>
                  <a:stretch>
                    <a:fillRect l="-1364" t="-24324" r="-7273" b="-40541"/>
                  </a:stretch>
                </a:blipFill>
                <a:ln>
                  <a:noFill/>
                </a:ln>
              </p:spPr>
              <p:txBody>
                <a:bodyPr/>
                <a:lstStyle/>
                <a:p>
                  <a:r>
                    <a:rPr lang="en-US">
                      <a:noFill/>
                    </a:rPr>
                    <a:t> </a:t>
                  </a:r>
                </a:p>
              </p:txBody>
            </p:sp>
          </mc:Fallback>
        </mc:AlternateContent>
        <p:sp>
          <p:nvSpPr>
            <p:cNvPr id="2860" name="Line 1633"/>
            <p:cNvSpPr>
              <a:spLocks noChangeShapeType="1"/>
            </p:cNvSpPr>
            <p:nvPr/>
          </p:nvSpPr>
          <p:spPr bwMode="auto">
            <a:xfrm flipH="1">
              <a:off x="7472363" y="4067175"/>
              <a:ext cx="225425" cy="65088"/>
            </a:xfrm>
            <a:prstGeom prst="line">
              <a:avLst/>
            </a:prstGeom>
            <a:noFill/>
            <a:ln w="9525" cap="flat">
              <a:solidFill>
                <a:srgbClr val="4400E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4604" name="Rectangle 1617"/>
                <p:cNvSpPr>
                  <a:spLocks noChangeArrowheads="1"/>
                </p:cNvSpPr>
                <p:nvPr/>
              </p:nvSpPr>
              <p:spPr bwMode="auto">
                <a:xfrm>
                  <a:off x="7591427" y="4282036"/>
                  <a:ext cx="1346138" cy="22487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FF33CC"/>
                      </a:solidFill>
                      <a:effectLst/>
                      <a:latin typeface="Times New Roman" pitchFamily="18" charset="0"/>
                      <a:cs typeface="Arial" pitchFamily="34" charset="0"/>
                    </a:rPr>
                    <a:t> </a:t>
                  </a:r>
                  <a14:m>
                    <m:oMath xmlns:m="http://schemas.openxmlformats.org/officeDocument/2006/math">
                      <m:sSub>
                        <m:sSubPr>
                          <m:ctrlPr>
                            <a:rPr kumimoji="0" lang="en-US" altLang="en-US" sz="1400" b="0" i="1" u="none" strike="noStrike" cap="none" normalizeH="0" baseline="0" dirty="0" smtClean="0">
                              <a:ln>
                                <a:noFill/>
                              </a:ln>
                              <a:solidFill>
                                <a:srgbClr val="FF33CC"/>
                              </a:solidFill>
                              <a:effectLst/>
                              <a:latin typeface="Cambria Math"/>
                              <a:cs typeface="Arial" pitchFamily="34" charset="0"/>
                            </a:rPr>
                          </m:ctrlPr>
                        </m:sSubPr>
                        <m:e>
                          <m:r>
                            <a:rPr kumimoji="0" lang="en-US" altLang="en-US" sz="1400" b="0" i="1" u="none" strike="noStrike" cap="none" normalizeH="0" baseline="0" dirty="0" smtClean="0">
                              <a:ln>
                                <a:noFill/>
                              </a:ln>
                              <a:solidFill>
                                <a:srgbClr val="FF33CC"/>
                              </a:solidFill>
                              <a:effectLst/>
                              <a:latin typeface="Cambria Math"/>
                              <a:cs typeface="Arial" pitchFamily="34" charset="0"/>
                            </a:rPr>
                            <m:t>𝐸</m:t>
                          </m:r>
                        </m:e>
                        <m:sub>
                          <m:r>
                            <a:rPr kumimoji="0" lang="en-US" altLang="en-US" sz="1400" b="0" i="1" u="none" strike="noStrike" cap="none" normalizeH="0" baseline="0" dirty="0" smtClean="0">
                              <a:ln>
                                <a:noFill/>
                              </a:ln>
                              <a:solidFill>
                                <a:srgbClr val="FF33CC"/>
                              </a:solidFill>
                              <a:effectLst/>
                              <a:latin typeface="Cambria Math"/>
                              <a:cs typeface="Arial" pitchFamily="34" charset="0"/>
                            </a:rPr>
                            <m:t>𝑒</m:t>
                          </m:r>
                          <m:r>
                            <a:rPr kumimoji="0" lang="en-US" altLang="en-US" sz="1400" b="0" i="1" u="none" strike="noStrike" cap="none" normalizeH="0" baseline="0" dirty="0" smtClean="0">
                              <a:ln>
                                <a:noFill/>
                              </a:ln>
                              <a:solidFill>
                                <a:srgbClr val="FF33CC"/>
                              </a:solidFill>
                              <a:effectLst/>
                              <a:latin typeface="Cambria Math"/>
                              <a:cs typeface="Arial" pitchFamily="34" charset="0"/>
                            </a:rPr>
                            <m:t>,</m:t>
                          </m:r>
                          <m:r>
                            <a:rPr kumimoji="0" lang="en-US" altLang="en-US" sz="1400" b="0" i="1" u="none" strike="noStrike" cap="none" normalizeH="0" baseline="0" dirty="0" smtClean="0">
                              <a:ln>
                                <a:noFill/>
                              </a:ln>
                              <a:solidFill>
                                <a:srgbClr val="FF33CC"/>
                              </a:solidFill>
                              <a:effectLst/>
                              <a:latin typeface="Cambria Math"/>
                              <a:cs typeface="Arial" pitchFamily="34" charset="0"/>
                            </a:rPr>
                            <m:t>𝑘𝑖𝑛</m:t>
                          </m:r>
                        </m:sub>
                      </m:sSub>
                      <m:r>
                        <a:rPr kumimoji="0" lang="en-US" altLang="en-US" sz="1400" b="0" i="1" u="none" strike="noStrike" cap="none" normalizeH="0" baseline="0" dirty="0" smtClean="0">
                          <a:ln>
                            <a:noFill/>
                          </a:ln>
                          <a:solidFill>
                            <a:srgbClr val="FF33CC"/>
                          </a:solidFill>
                          <a:effectLst/>
                          <a:latin typeface="Cambria Math"/>
                          <a:cs typeface="Arial" pitchFamily="34" charset="0"/>
                        </a:rPr>
                        <m:t>=750</m:t>
                      </m:r>
                    </m:oMath>
                  </a14:m>
                  <a:r>
                    <a:rPr kumimoji="0" lang="en-US" altLang="en-US" sz="1400" b="0" i="0" u="none" strike="noStrike" cap="none" normalizeH="0" baseline="0" dirty="0" smtClean="0">
                      <a:ln>
                        <a:noFill/>
                      </a:ln>
                      <a:solidFill>
                        <a:srgbClr val="FF33CC"/>
                      </a:solidFill>
                      <a:effectLst/>
                      <a:latin typeface="Times New Roman" pitchFamily="18" charset="0"/>
                      <a:cs typeface="Arial" pitchFamily="34" charset="0"/>
                    </a:rPr>
                    <a:t> </a:t>
                  </a:r>
                  <a:r>
                    <a:rPr kumimoji="0" lang="en-US" altLang="en-US" sz="1400" b="0" i="0" u="none" strike="noStrike" cap="none" normalizeH="0" baseline="0" dirty="0" err="1" smtClean="0">
                      <a:ln>
                        <a:noFill/>
                      </a:ln>
                      <a:solidFill>
                        <a:srgbClr val="FF33CC"/>
                      </a:solidFill>
                      <a:effectLst/>
                      <a:latin typeface="Times New Roman" pitchFamily="18" charset="0"/>
                      <a:cs typeface="Arial" pitchFamily="34" charset="0"/>
                    </a:rPr>
                    <a:t>keV</a:t>
                  </a:r>
                  <a:endParaRPr kumimoji="0" lang="en-US" altLang="en-US" sz="1800" b="0" i="0" u="none" strike="noStrike" cap="none" normalizeH="0" baseline="0" dirty="0" smtClean="0">
                    <a:ln>
                      <a:noFill/>
                    </a:ln>
                    <a:solidFill>
                      <a:srgbClr val="FF33CC"/>
                    </a:solidFill>
                    <a:effectLst/>
                    <a:latin typeface="Arial" pitchFamily="34" charset="0"/>
                    <a:cs typeface="Arial" pitchFamily="34" charset="0"/>
                  </a:endParaRPr>
                </a:p>
              </p:txBody>
            </p:sp>
          </mc:Choice>
          <mc:Fallback xmlns="">
            <p:sp>
              <p:nvSpPr>
                <p:cNvPr id="4604" name="Rectangle 1617"/>
                <p:cNvSpPr>
                  <a:spLocks noRot="1" noChangeAspect="1" noMove="1" noResize="1" noEditPoints="1" noAdjustHandles="1" noChangeArrowheads="1" noChangeShapeType="1" noTextEdit="1"/>
                </p:cNvSpPr>
                <p:nvPr/>
              </p:nvSpPr>
              <p:spPr bwMode="auto">
                <a:xfrm>
                  <a:off x="7591427" y="4282036"/>
                  <a:ext cx="1346138" cy="224870"/>
                </a:xfrm>
                <a:prstGeom prst="rect">
                  <a:avLst/>
                </a:prstGeom>
                <a:blipFill rotWithShape="1">
                  <a:blip r:embed="rId21"/>
                  <a:stretch>
                    <a:fillRect l="-905" t="-21622" r="-7240" b="-4324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5190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p:bldP spid="28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19</a:t>
            </a:fld>
            <a:endParaRPr lang="de-DE" dirty="0"/>
          </a:p>
        </p:txBody>
      </p:sp>
      <mc:AlternateContent xmlns:mc="http://schemas.openxmlformats.org/markup-compatibility/2006" xmlns:a14="http://schemas.microsoft.com/office/drawing/2010/main">
        <mc:Choice Requires="a14">
          <p:sp>
            <p:nvSpPr>
              <p:cNvPr id="3"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45720" anchor="ctr"/>
              <a:lstStyle/>
              <a:p>
                <a:pPr algn="ctr"/>
                <a:r>
                  <a:rPr lang="en-US" sz="2800" b="1" dirty="0" smtClean="0">
                    <a:solidFill>
                      <a:srgbClr val="000000"/>
                    </a:solidFill>
                    <a:latin typeface="Times New Roman" pitchFamily="18" charset="0"/>
                    <a:cs typeface="Times New Roman" pitchFamily="18" charset="0"/>
                  </a:rPr>
                  <a:t>Statistical uncertainty budget for </a:t>
                </a:r>
                <a14:m>
                  <m:oMath xmlns:m="http://schemas.openxmlformats.org/officeDocument/2006/math">
                    <m:r>
                      <a:rPr lang="en-US" sz="2800" b="1" i="1" smtClean="0">
                        <a:solidFill>
                          <a:srgbClr val="000000"/>
                        </a:solidFill>
                        <a:latin typeface="Cambria Math"/>
                        <a:cs typeface="Times New Roman" pitchFamily="18" charset="0"/>
                      </a:rPr>
                      <m:t>𝒂</m:t>
                    </m:r>
                  </m:oMath>
                </a14:m>
                <a:r>
                  <a:rPr lang="en-US" sz="2800" b="1" dirty="0" smtClean="0">
                    <a:solidFill>
                      <a:srgbClr val="000000"/>
                    </a:solidFill>
                    <a:latin typeface="Times New Roman" pitchFamily="18" charset="0"/>
                    <a:cs typeface="Times New Roman" pitchFamily="18" charset="0"/>
                  </a:rPr>
                  <a:t> coefficient</a:t>
                </a:r>
                <a:endParaRPr lang="en-US" sz="2800" b="1" dirty="0">
                  <a:solidFill>
                    <a:srgbClr val="000000"/>
                  </a:solidFill>
                  <a:latin typeface="Times New Roman" pitchFamily="18" charset="0"/>
                  <a:cs typeface="Times New Roman" pitchFamily="18" charset="0"/>
                </a:endParaRPr>
              </a:p>
            </p:txBody>
          </p:sp>
        </mc:Choice>
        <mc:Fallback xmlns="">
          <p:sp>
            <p:nvSpPr>
              <p:cNvPr id="3" name="Rectangle 57"/>
              <p:cNvSpPr>
                <a:spLocks noRot="1" noChangeAspect="1" noMove="1" noResize="1" noEditPoints="1" noAdjustHandles="1" noChangeArrowheads="1" noChangeShapeType="1" noTextEdit="1"/>
              </p:cNvSpPr>
              <p:nvPr/>
            </p:nvSpPr>
            <p:spPr bwMode="auto">
              <a:xfrm>
                <a:off x="0" y="23813"/>
                <a:ext cx="9144000" cy="812800"/>
              </a:xfrm>
              <a:prstGeom prst="rect">
                <a:avLst/>
              </a:prstGeom>
              <a:blipFill rotWithShape="1">
                <a:blip r:embed="rId3"/>
                <a:stretch>
                  <a:fillRect b="-3008"/>
                </a:stretch>
              </a:blipFill>
              <a:ln w="38100">
                <a:noFill/>
                <a:miter lim="800000"/>
                <a:headEnd/>
                <a:tailEnd/>
              </a:ln>
            </p:spPr>
            <p:txBody>
              <a:bodyPr/>
              <a:lstStyle/>
              <a:p>
                <a:r>
                  <a:rPr lang="en-US">
                    <a:noFill/>
                  </a:rPr>
                  <a:t> </a:t>
                </a:r>
              </a:p>
            </p:txBody>
          </p:sp>
        </mc:Fallback>
      </mc:AlternateContent>
      <p:sp>
        <p:nvSpPr>
          <p:cNvPr id="5" name="TextBox 6"/>
          <p:cNvSpPr txBox="1">
            <a:spLocks noChangeArrowheads="1"/>
          </p:cNvSpPr>
          <p:nvPr/>
        </p:nvSpPr>
        <p:spPr bwMode="auto">
          <a:xfrm>
            <a:off x="179388" y="869545"/>
            <a:ext cx="4121150" cy="369332"/>
          </a:xfrm>
          <a:prstGeom prst="rect">
            <a:avLst/>
          </a:prstGeom>
          <a:noFill/>
          <a:ln w="9525">
            <a:noFill/>
            <a:miter lim="800000"/>
            <a:headEnd/>
            <a:tailEnd/>
          </a:ln>
        </p:spPr>
        <p:txBody>
          <a:bodyPr>
            <a:spAutoFit/>
          </a:bodyPr>
          <a:lstStyle/>
          <a:p>
            <a:r>
              <a:rPr lang="en-US" dirty="0" smtClean="0">
                <a:latin typeface="Times New Roman" pitchFamily="18" charset="0"/>
                <a:cs typeface="Times New Roman" pitchFamily="18" charset="0"/>
              </a:rPr>
              <a:t>Planned</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statistical uncertainty budget:</a:t>
            </a:r>
          </a:p>
        </p:txBody>
      </p:sp>
      <mc:AlternateContent xmlns:mc="http://schemas.openxmlformats.org/markup-compatibility/2006" xmlns:a14="http://schemas.microsoft.com/office/drawing/2010/main">
        <mc:Choice Requires="a14">
          <p:sp>
            <p:nvSpPr>
              <p:cNvPr id="6" name="TextBox 5"/>
              <p:cNvSpPr txBox="1">
                <a:spLocks noChangeArrowheads="1"/>
              </p:cNvSpPr>
              <p:nvPr/>
            </p:nvSpPr>
            <p:spPr bwMode="auto">
              <a:xfrm>
                <a:off x="62483" y="3919478"/>
                <a:ext cx="8700517" cy="15504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smtClean="0">
                    <a:solidFill>
                      <a:srgbClr val="000000"/>
                    </a:solidFill>
                    <a:latin typeface="Times New Roman" pitchFamily="18" charset="0"/>
                    <a:cs typeface="Times New Roman" pitchFamily="18" charset="0"/>
                  </a:rPr>
                  <a:t>3.6×10</a:t>
                </a:r>
                <a:r>
                  <a:rPr lang="en-US" baseline="30000" dirty="0" smtClean="0">
                    <a:solidFill>
                      <a:srgbClr val="000000"/>
                    </a:solidFill>
                    <a:latin typeface="Times New Roman" pitchFamily="18" charset="0"/>
                    <a:cs typeface="Times New Roman" pitchFamily="18" charset="0"/>
                  </a:rPr>
                  <a:t>8</a:t>
                </a: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events can be detected </a:t>
                </a:r>
                <a:r>
                  <a:rPr lang="en-US" dirty="0" smtClean="0">
                    <a:solidFill>
                      <a:srgbClr val="000000"/>
                    </a:solidFill>
                    <a:latin typeface="Times New Roman" pitchFamily="18" charset="0"/>
                    <a:cs typeface="Times New Roman" pitchFamily="18" charset="0"/>
                  </a:rPr>
                  <a:t>in 6 weeks (</a:t>
                </a:r>
                <a:r>
                  <a:rPr lang="en-US" dirty="0">
                    <a:solidFill>
                      <a:srgbClr val="000000"/>
                    </a:solidFill>
                    <a:latin typeface="Times New Roman" pitchFamily="18" charset="0"/>
                    <a:cs typeface="Times New Roman" pitchFamily="18" charset="0"/>
                  </a:rPr>
                  <a:t>Decay volume </a:t>
                </a:r>
                <a:r>
                  <a:rPr lang="en-US" i="1" dirty="0">
                    <a:solidFill>
                      <a:srgbClr val="000000"/>
                    </a:solidFill>
                    <a:latin typeface="Times New Roman" pitchFamily="18" charset="0"/>
                    <a:cs typeface="Times New Roman" pitchFamily="18" charset="0"/>
                  </a:rPr>
                  <a:t>V</a:t>
                </a:r>
                <a:r>
                  <a:rPr lang="en-US" dirty="0">
                    <a:solidFill>
                      <a:srgbClr val="000000"/>
                    </a:solidFill>
                    <a:latin typeface="Times New Roman" pitchFamily="18" charset="0"/>
                    <a:cs typeface="Times New Roman" pitchFamily="18" charset="0"/>
                  </a:rPr>
                  <a:t> = 246 cm</a:t>
                </a:r>
                <a:r>
                  <a:rPr lang="en-US" baseline="30000" dirty="0">
                    <a:solidFill>
                      <a:srgbClr val="000000"/>
                    </a:solidFill>
                    <a:latin typeface="Times New Roman" pitchFamily="18" charset="0"/>
                    <a:cs typeface="Times New Roman" pitchFamily="18" charset="0"/>
                  </a:rPr>
                  <a:t>3</a:t>
                </a: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12.7% </a:t>
                </a:r>
                <a:r>
                  <a:rPr lang="en-US" dirty="0">
                    <a:solidFill>
                      <a:srgbClr val="000000"/>
                    </a:solidFill>
                    <a:latin typeface="Times New Roman" pitchFamily="18" charset="0"/>
                    <a:cs typeface="Times New Roman" pitchFamily="18" charset="0"/>
                  </a:rPr>
                  <a:t>of decay protons go to upper </a:t>
                </a:r>
                <a:r>
                  <a:rPr lang="en-US" dirty="0" smtClean="0">
                    <a:solidFill>
                      <a:srgbClr val="000000"/>
                    </a:solidFill>
                    <a:latin typeface="Times New Roman" pitchFamily="18" charset="0"/>
                    <a:cs typeface="Times New Roman" pitchFamily="18" charset="0"/>
                  </a:rPr>
                  <a:t>detector, 50% efficiency in use of beam time, 1600 decays/s), corresponding to </a:t>
                </a:r>
                <a14:m>
                  <m:oMath xmlns:m="http://schemas.openxmlformats.org/officeDocument/2006/math">
                    <m:sSub>
                      <m:sSubPr>
                        <m:ctrlPr>
                          <a:rPr lang="en-US" i="1" dirty="0">
                            <a:solidFill>
                              <a:srgbClr val="000000"/>
                            </a:solidFill>
                            <a:latin typeface="Cambria Math"/>
                            <a:cs typeface="Times New Roman" pitchFamily="18" charset="0"/>
                          </a:rPr>
                        </m:ctrlPr>
                      </m:sSubPr>
                      <m:e>
                        <m:d>
                          <m:dPr>
                            <m:ctrlPr>
                              <a:rPr lang="en-US" i="1" dirty="0">
                                <a:solidFill>
                                  <a:srgbClr val="000000"/>
                                </a:solidFill>
                                <a:latin typeface="Cambria Math"/>
                                <a:cs typeface="Times New Roman" pitchFamily="18" charset="0"/>
                              </a:rPr>
                            </m:ctrlPr>
                          </m:dPr>
                          <m:e>
                            <m:f>
                              <m:fPr>
                                <m:ctrlPr>
                                  <a:rPr lang="en-US" i="1" dirty="0">
                                    <a:solidFill>
                                      <a:srgbClr val="000000"/>
                                    </a:solidFill>
                                    <a:latin typeface="Cambria Math"/>
                                    <a:cs typeface="Times New Roman" pitchFamily="18" charset="0"/>
                                  </a:rPr>
                                </m:ctrlPr>
                              </m:fPr>
                              <m:num>
                                <m:r>
                                  <m:rPr>
                                    <m:sty m:val="p"/>
                                  </m:rPr>
                                  <a:rPr lang="el-GR" b="0" i="1" dirty="0">
                                    <a:solidFill>
                                      <a:srgbClr val="000000"/>
                                    </a:solidFill>
                                    <a:latin typeface="Cambria Math"/>
                                    <a:cs typeface="Times New Roman" pitchFamily="18" charset="0"/>
                                  </a:rPr>
                                  <m:t>Δ</m:t>
                                </m:r>
                                <m:r>
                                  <a:rPr lang="en-US" b="0" i="1" dirty="0">
                                    <a:solidFill>
                                      <a:srgbClr val="000000"/>
                                    </a:solidFill>
                                    <a:latin typeface="Cambria Math"/>
                                    <a:cs typeface="Times New Roman" pitchFamily="18" charset="0"/>
                                  </a:rPr>
                                  <m:t>𝑎</m:t>
                                </m:r>
                              </m:num>
                              <m:den>
                                <m:r>
                                  <a:rPr lang="en-US" b="0" i="1" dirty="0">
                                    <a:solidFill>
                                      <a:srgbClr val="000000"/>
                                    </a:solidFill>
                                    <a:latin typeface="Cambria Math"/>
                                    <a:cs typeface="Times New Roman" pitchFamily="18" charset="0"/>
                                  </a:rPr>
                                  <m:t>𝑎</m:t>
                                </m:r>
                              </m:den>
                            </m:f>
                          </m:e>
                        </m:d>
                      </m:e>
                      <m:sub>
                        <m:r>
                          <a:rPr lang="en-US" b="0" i="1" dirty="0">
                            <a:solidFill>
                              <a:srgbClr val="000000"/>
                            </a:solidFill>
                            <a:latin typeface="Cambria Math"/>
                            <a:cs typeface="Times New Roman" pitchFamily="18" charset="0"/>
                          </a:rPr>
                          <m:t>𝑠𝑡𝑎𝑡</m:t>
                        </m:r>
                      </m:sub>
                    </m:sSub>
                    <m:r>
                      <a:rPr lang="en-US" b="0" i="1" dirty="0">
                        <a:solidFill>
                          <a:srgbClr val="000000"/>
                        </a:solidFill>
                        <a:latin typeface="Cambria Math"/>
                        <a:cs typeface="Times New Roman" pitchFamily="18" charset="0"/>
                      </a:rPr>
                      <m:t>∼</m:t>
                    </m:r>
                    <m:r>
                      <a:rPr lang="en-US" b="0" i="1" dirty="0" smtClean="0">
                        <a:solidFill>
                          <a:srgbClr val="000000"/>
                        </a:solidFill>
                        <a:latin typeface="Cambria Math"/>
                        <a:cs typeface="Times New Roman" pitchFamily="18" charset="0"/>
                      </a:rPr>
                      <m:t>2.4</m:t>
                    </m:r>
                    <m:r>
                      <a:rPr lang="en-US" b="0" i="1" dirty="0">
                        <a:solidFill>
                          <a:srgbClr val="000000"/>
                        </a:solidFill>
                        <a:latin typeface="Cambria Math"/>
                        <a:cs typeface="Times New Roman" pitchFamily="18" charset="0"/>
                      </a:rPr>
                      <m:t>⋅1</m:t>
                    </m:r>
                    <m:sSup>
                      <m:sSupPr>
                        <m:ctrlPr>
                          <a:rPr lang="en-US" i="1" dirty="0">
                            <a:solidFill>
                              <a:srgbClr val="000000"/>
                            </a:solidFill>
                            <a:latin typeface="Cambria Math"/>
                            <a:cs typeface="Times New Roman" pitchFamily="18" charset="0"/>
                          </a:rPr>
                        </m:ctrlPr>
                      </m:sSupPr>
                      <m:e>
                        <m:r>
                          <a:rPr lang="en-US" b="0" i="1" dirty="0">
                            <a:solidFill>
                              <a:srgbClr val="000000"/>
                            </a:solidFill>
                            <a:latin typeface="Cambria Math"/>
                            <a:cs typeface="Times New Roman" pitchFamily="18" charset="0"/>
                          </a:rPr>
                          <m:t>0</m:t>
                        </m:r>
                      </m:e>
                      <m:sup>
                        <m:r>
                          <a:rPr lang="en-US" b="0" i="1" dirty="0">
                            <a:solidFill>
                              <a:srgbClr val="000000"/>
                            </a:solidFill>
                            <a:latin typeface="Cambria Math"/>
                            <a:cs typeface="Times New Roman" pitchFamily="18" charset="0"/>
                          </a:rPr>
                          <m:t>−</m:t>
                        </m:r>
                        <m:r>
                          <a:rPr lang="en-US" b="0" i="1" dirty="0" smtClean="0">
                            <a:solidFill>
                              <a:srgbClr val="000000"/>
                            </a:solidFill>
                            <a:latin typeface="Cambria Math"/>
                            <a:cs typeface="Times New Roman" pitchFamily="18" charset="0"/>
                          </a:rPr>
                          <m:t>3</m:t>
                        </m:r>
                      </m:sup>
                    </m:sSup>
                    <m:r>
                      <a:rPr lang="en-US" b="1" i="1" dirty="0">
                        <a:solidFill>
                          <a:srgbClr val="000000"/>
                        </a:solidFill>
                        <a:latin typeface="Cambria Math"/>
                        <a:cs typeface="Times New Roman" pitchFamily="18" charset="0"/>
                      </a:rPr>
                      <m:t> </m:t>
                    </m:r>
                  </m:oMath>
                </a14:m>
                <a:r>
                  <a:rPr lang="en-US" dirty="0" smtClean="0">
                    <a:solidFill>
                      <a:srgbClr val="000000"/>
                    </a:solidFill>
                    <a:latin typeface="Times New Roman" pitchFamily="18" charset="0"/>
                    <a:cs typeface="Times New Roman" pitchFamily="18" charset="0"/>
                  </a:rPr>
                  <a:t>for this period.</a:t>
                </a:r>
                <a:endParaRPr lang="en-US" dirty="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 </a:t>
                </a:r>
                <a14:m>
                  <m:oMath xmlns:m="http://schemas.openxmlformats.org/officeDocument/2006/math">
                    <m:sSub>
                      <m:sSubPr>
                        <m:ctrlPr>
                          <a:rPr lang="en-US" b="1" i="1" dirty="0" smtClean="0">
                            <a:solidFill>
                              <a:srgbClr val="000000"/>
                            </a:solidFill>
                            <a:latin typeface="Cambria Math"/>
                            <a:cs typeface="Times New Roman" pitchFamily="18" charset="0"/>
                          </a:rPr>
                        </m:ctrlPr>
                      </m:sSubPr>
                      <m:e>
                        <m:d>
                          <m:dPr>
                            <m:ctrlPr>
                              <a:rPr lang="en-US" b="1" i="1" dirty="0" smtClean="0">
                                <a:solidFill>
                                  <a:srgbClr val="000000"/>
                                </a:solidFill>
                                <a:latin typeface="Cambria Math"/>
                                <a:cs typeface="Times New Roman" pitchFamily="18" charset="0"/>
                              </a:rPr>
                            </m:ctrlPr>
                          </m:dPr>
                          <m:e>
                            <m:f>
                              <m:fPr>
                                <m:ctrlPr>
                                  <a:rPr lang="en-US" b="1" i="1" dirty="0" smtClean="0">
                                    <a:solidFill>
                                      <a:srgbClr val="000000"/>
                                    </a:solidFill>
                                    <a:latin typeface="Cambria Math"/>
                                    <a:cs typeface="Times New Roman" pitchFamily="18" charset="0"/>
                                  </a:rPr>
                                </m:ctrlPr>
                              </m:fPr>
                              <m:num>
                                <m:r>
                                  <a:rPr lang="el-GR" b="1" i="0" dirty="0">
                                    <a:solidFill>
                                      <a:srgbClr val="000000"/>
                                    </a:solidFill>
                                    <a:latin typeface="Cambria Math"/>
                                    <a:cs typeface="Times New Roman" pitchFamily="18" charset="0"/>
                                  </a:rPr>
                                  <m:t>𝚫</m:t>
                                </m:r>
                                <m:r>
                                  <a:rPr lang="en-US" b="1" i="1" dirty="0" smtClean="0">
                                    <a:solidFill>
                                      <a:srgbClr val="000000"/>
                                    </a:solidFill>
                                    <a:latin typeface="Cambria Math"/>
                                    <a:cs typeface="Times New Roman" pitchFamily="18" charset="0"/>
                                  </a:rPr>
                                  <m:t>𝒂</m:t>
                                </m:r>
                              </m:num>
                              <m:den>
                                <m:r>
                                  <a:rPr lang="en-US" b="1" i="1" dirty="0" smtClean="0">
                                    <a:solidFill>
                                      <a:srgbClr val="000000"/>
                                    </a:solidFill>
                                    <a:latin typeface="Cambria Math"/>
                                    <a:cs typeface="Times New Roman" pitchFamily="18" charset="0"/>
                                  </a:rPr>
                                  <m:t>𝒂</m:t>
                                </m:r>
                              </m:den>
                            </m:f>
                          </m:e>
                        </m:d>
                      </m:e>
                      <m:sub>
                        <m:r>
                          <a:rPr lang="en-US" b="1" i="1" dirty="0" smtClean="0">
                            <a:solidFill>
                              <a:srgbClr val="000000"/>
                            </a:solidFill>
                            <a:latin typeface="Cambria Math"/>
                            <a:cs typeface="Times New Roman" pitchFamily="18" charset="0"/>
                          </a:rPr>
                          <m:t>𝒔𝒕𝒂𝒕</m:t>
                        </m:r>
                      </m:sub>
                    </m:sSub>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𝟕</m:t>
                    </m:r>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𝟏</m:t>
                    </m:r>
                    <m:sSup>
                      <m:sSupPr>
                        <m:ctrlPr>
                          <a:rPr lang="en-US" b="1" i="1" dirty="0" smtClean="0">
                            <a:solidFill>
                              <a:srgbClr val="000000"/>
                            </a:solidFill>
                            <a:latin typeface="Cambria Math"/>
                            <a:cs typeface="Times New Roman" pitchFamily="18" charset="0"/>
                          </a:rPr>
                        </m:ctrlPr>
                      </m:sSupPr>
                      <m:e>
                        <m:r>
                          <a:rPr lang="en-US" b="1" i="1" dirty="0" smtClean="0">
                            <a:solidFill>
                              <a:srgbClr val="000000"/>
                            </a:solidFill>
                            <a:latin typeface="Cambria Math"/>
                            <a:cs typeface="Times New Roman" pitchFamily="18" charset="0"/>
                          </a:rPr>
                          <m:t>𝟎</m:t>
                        </m:r>
                      </m:e>
                      <m:sup>
                        <m:r>
                          <a:rPr lang="en-US" b="1" i="1" dirty="0" smtClean="0">
                            <a:solidFill>
                              <a:srgbClr val="000000"/>
                            </a:solidFill>
                            <a:latin typeface="Cambria Math"/>
                            <a:cs typeface="Times New Roman" pitchFamily="18" charset="0"/>
                          </a:rPr>
                          <m:t>−</m:t>
                        </m:r>
                        <m:r>
                          <a:rPr lang="en-US" b="1" i="1" dirty="0" smtClean="0">
                            <a:solidFill>
                              <a:srgbClr val="000000"/>
                            </a:solidFill>
                            <a:latin typeface="Cambria Math"/>
                            <a:cs typeface="Times New Roman" pitchFamily="18" charset="0"/>
                          </a:rPr>
                          <m:t>𝟒</m:t>
                        </m:r>
                      </m:sup>
                    </m:sSup>
                  </m:oMath>
                </a14:m>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can be </a:t>
                </a:r>
                <a:r>
                  <a:rPr lang="en-US" b="1" dirty="0" smtClean="0">
                    <a:solidFill>
                      <a:srgbClr val="000000"/>
                    </a:solidFill>
                    <a:latin typeface="Times New Roman" pitchFamily="18" charset="0"/>
                    <a:cs typeface="Times New Roman" pitchFamily="18" charset="0"/>
                  </a:rPr>
                  <a:t>reached, but it requires 70 weeks of data taking.</a:t>
                </a: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62483" y="3919478"/>
                <a:ext cx="8700517" cy="1550424"/>
              </a:xfrm>
              <a:prstGeom prst="rect">
                <a:avLst/>
              </a:prstGeom>
              <a:blipFill rotWithShape="1">
                <a:blip r:embed="rId4"/>
                <a:stretch>
                  <a:fillRect l="-560" t="-19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Group 112"/>
              <p:cNvGraphicFramePr>
                <a:graphicFrameLocks noGrp="1"/>
              </p:cNvGraphicFramePr>
              <p:nvPr>
                <p:extLst>
                  <p:ext uri="{D42A27DB-BD31-4B8C-83A1-F6EECF244321}">
                    <p14:modId xmlns:p14="http://schemas.microsoft.com/office/powerpoint/2010/main" val="1958974061"/>
                  </p:ext>
                </p:extLst>
              </p:nvPr>
            </p:nvGraphicFramePr>
            <p:xfrm>
              <a:off x="381000" y="1447800"/>
              <a:ext cx="8382000" cy="2377440"/>
            </p:xfrm>
            <a:graphic>
              <a:graphicData uri="http://schemas.openxmlformats.org/drawingml/2006/table">
                <a:tbl>
                  <a:tblPr/>
                  <a:tblGrid>
                    <a:gridCol w="4441449">
                      <a:extLst>
                        <a:ext uri="{9D8B030D-6E8A-4147-A177-3AD203B41FA5}">
                          <a16:colId xmlns="" xmlns:a16="http://schemas.microsoft.com/office/drawing/2014/main" val="20000"/>
                        </a:ext>
                      </a:extLst>
                    </a:gridCol>
                    <a:gridCol w="904740">
                      <a:extLst>
                        <a:ext uri="{9D8B030D-6E8A-4147-A177-3AD203B41FA5}">
                          <a16:colId xmlns="" xmlns:a16="http://schemas.microsoft.com/office/drawing/2014/main" val="20001"/>
                        </a:ext>
                      </a:extLst>
                    </a:gridCol>
                    <a:gridCol w="1033444">
                      <a:extLst>
                        <a:ext uri="{9D8B030D-6E8A-4147-A177-3AD203B41FA5}">
                          <a16:colId xmlns="" xmlns:a16="http://schemas.microsoft.com/office/drawing/2014/main" val="20002"/>
                        </a:ext>
                      </a:extLst>
                    </a:gridCol>
                    <a:gridCol w="1087967">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tblGrid>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lower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𝑬</m:t>
                                  </m:r>
                                </m:e>
                                <m:sub>
                                  <m:r>
                                    <a:rPr kumimoji="0" lang="en-US" sz="1600" b="1" i="0" u="none" strike="noStrike" cap="none" normalizeH="0" baseline="0" dirty="0" smtClean="0">
                                      <a:ln>
                                        <a:noFill/>
                                      </a:ln>
                                      <a:solidFill>
                                        <a:schemeClr val="tx1"/>
                                      </a:solidFill>
                                      <a:effectLst/>
                                      <a:latin typeface="Cambria Math"/>
                                      <a:cs typeface="Times New Roman" pitchFamily="18" charset="0"/>
                                    </a:rPr>
                                    <m:t>𝐞</m:t>
                                  </m:r>
                                  <m:r>
                                    <a:rPr kumimoji="0" lang="en-US" sz="1600" b="1" i="1" u="none" strike="noStrike" cap="none" normalizeH="0" baseline="0" dirty="0" smtClean="0">
                                      <a:ln>
                                        <a:noFill/>
                                      </a:ln>
                                      <a:solidFill>
                                        <a:schemeClr val="tx1"/>
                                      </a:solidFill>
                                      <a:effectLst/>
                                      <a:latin typeface="Cambria Math"/>
                                      <a:cs typeface="Times New Roman" pitchFamily="18" charset="0"/>
                                    </a:rPr>
                                    <m:t>,</m:t>
                                  </m:r>
                                  <m:r>
                                    <a:rPr kumimoji="0" lang="en-US" sz="1600" b="1" i="1" u="none" strike="noStrike" cap="none" normalizeH="0" baseline="0" dirty="0" smtClean="0">
                                      <a:ln>
                                        <a:noFill/>
                                      </a:ln>
                                      <a:solidFill>
                                        <a:schemeClr val="tx1"/>
                                      </a:solidFill>
                                      <a:effectLst/>
                                      <a:latin typeface="Cambria Math"/>
                                      <a:cs typeface="Times New Roman" pitchFamily="18" charset="0"/>
                                    </a:rPr>
                                    <m:t>𝒌𝒊𝒏</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0"/>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upper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𝒕</m:t>
                                  </m:r>
                                </m:e>
                                <m:sub>
                                  <m:r>
                                    <a:rPr kumimoji="0" lang="en-US" sz="1600" b="1" i="1" u="none" strike="noStrike" cap="none" normalizeH="0" baseline="0" dirty="0" smtClean="0">
                                      <a:ln>
                                        <a:noFill/>
                                      </a:ln>
                                      <a:solidFill>
                                        <a:schemeClr val="tx1"/>
                                      </a:solidFill>
                                      <a:effectLst/>
                                      <a:latin typeface="Cambria Math"/>
                                      <a:cs typeface="Times New Roman" pitchFamily="18" charset="0"/>
                                    </a:rPr>
                                    <m:t>𝒑</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cutoff</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none</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1"/>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pPr>
                          <a14:m>
                            <m:oMath xmlns:m="http://schemas.openxmlformats.org/officeDocument/2006/math">
                              <m:r>
                                <a:rPr kumimoji="0" lang="en-US" sz="1600" b="1" i="0" u="none" strike="noStrike" cap="none" normalizeH="0" baseline="0" smtClean="0">
                                  <a:ln>
                                    <a:noFill/>
                                  </a:ln>
                                  <a:solidFill>
                                    <a:schemeClr val="tx1"/>
                                  </a:solidFill>
                                  <a:effectLst/>
                                  <a:latin typeface="Cambria Math"/>
                                  <a:cs typeface="Times New Roman" pitchFamily="18" charset="0"/>
                                </a:rPr>
                                <m:t>𝚫</m:t>
                              </m:r>
                              <m:r>
                                <a:rPr kumimoji="0" lang="en-US" sz="1600" b="1" i="0" u="none" strike="noStrike" cap="none" normalizeH="0" baseline="0" smtClean="0">
                                  <a:ln>
                                    <a:noFill/>
                                  </a:ln>
                                  <a:solidFill>
                                    <a:schemeClr val="tx1"/>
                                  </a:solidFill>
                                  <a:effectLst/>
                                  <a:latin typeface="Cambria Math"/>
                                  <a:cs typeface="Times New Roman" pitchFamily="18" charset="0"/>
                                </a:rPr>
                                <m:t>𝐚</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𝑵</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𝒂</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𝒃</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variable)</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3.0/√N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2"/>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14:m>
                            <m:oMath xmlns:m="http://schemas.openxmlformats.org/officeDocument/2006/math">
                              <m:r>
                                <a:rPr kumimoji="0" lang="en-US" sz="1600" b="1" i="0" u="none" strike="noStrike" cap="none" normalizeH="0" baseline="0" smtClean="0">
                                  <a:ln>
                                    <a:noFill/>
                                  </a:ln>
                                  <a:solidFill>
                                    <a:schemeClr val="tx1"/>
                                  </a:solidFill>
                                  <a:effectLst/>
                                  <a:latin typeface="Cambria Math"/>
                                  <a:cs typeface="Times New Roman" pitchFamily="18" charset="0"/>
                                </a:rPr>
                                <m:t>𝚫</m:t>
                              </m:r>
                              <m:r>
                                <a:rPr kumimoji="0" lang="en-US" sz="1600" b="1" i="0" u="none" strike="noStrike" cap="none" normalizeH="0" baseline="0" smtClean="0">
                                  <a:ln>
                                    <a:noFill/>
                                  </a:ln>
                                  <a:solidFill>
                                    <a:schemeClr val="tx1"/>
                                  </a:solidFill>
                                  <a:effectLst/>
                                  <a:latin typeface="Cambria Math"/>
                                  <a:cs typeface="Times New Roman" pitchFamily="18" charset="0"/>
                                </a:rPr>
                                <m:t>𝐚</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𝑵</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𝒂</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𝒃</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𝑬</m:t>
                                  </m:r>
                                </m:e>
                                <m:sub>
                                  <m:r>
                                    <a:rPr kumimoji="0" lang="en-US" sz="1600" b="1" i="1" u="none" strike="noStrike" cap="none" normalizeH="0" baseline="0" dirty="0" smtClean="0">
                                      <a:ln>
                                        <a:noFill/>
                                      </a:ln>
                                      <a:solidFill>
                                        <a:schemeClr val="tx1"/>
                                      </a:solidFill>
                                      <a:effectLst/>
                                      <a:latin typeface="Cambria Math"/>
                                      <a:cs typeface="Times New Roman" pitchFamily="18" charset="0"/>
                                    </a:rPr>
                                    <m:t>𝒄𝒂𝒍</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dirty="0" smtClean="0">
                                  <a:ln>
                                    <a:noFill/>
                                  </a:ln>
                                  <a:solidFill>
                                    <a:schemeClr val="tx1"/>
                                  </a:solidFill>
                                  <a:effectLst/>
                                  <a:latin typeface="Cambria Math"/>
                                  <a:cs typeface="Times New Roman" pitchFamily="18" charset="0"/>
                                </a:rPr>
                                <m:t>𝑳</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variable)</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2.6/√N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2.9/√N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3.2/√N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3"/>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14:m>
                            <m:oMath xmlns:m="http://schemas.openxmlformats.org/officeDocument/2006/math">
                              <m:r>
                                <a:rPr kumimoji="0" lang="en-US" sz="1600" b="1" i="0" u="none" strike="noStrike" cap="none" normalizeH="0" baseline="0" smtClean="0">
                                  <a:ln>
                                    <a:noFill/>
                                  </a:ln>
                                  <a:solidFill>
                                    <a:schemeClr val="tx1"/>
                                  </a:solidFill>
                                  <a:effectLst/>
                                  <a:latin typeface="Cambria Math"/>
                                  <a:cs typeface="Times New Roman" pitchFamily="18" charset="0"/>
                                </a:rPr>
                                <m:t>𝚫</m:t>
                              </m:r>
                              <m:r>
                                <a:rPr kumimoji="0" lang="en-US" sz="1600" b="1" i="0" u="none" strike="noStrike" cap="none" normalizeH="0" baseline="0" smtClean="0">
                                  <a:ln>
                                    <a:noFill/>
                                  </a:ln>
                                  <a:solidFill>
                                    <a:schemeClr val="tx1"/>
                                  </a:solidFill>
                                  <a:effectLst/>
                                  <a:latin typeface="Cambria Math"/>
                                  <a:cs typeface="Times New Roman" pitchFamily="18" charset="0"/>
                                </a:rPr>
                                <m:t>𝐚</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𝑵</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𝒂</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smtClean="0">
                                  <a:ln>
                                    <a:noFill/>
                                  </a:ln>
                                  <a:solidFill>
                                    <a:schemeClr val="tx1"/>
                                  </a:solidFill>
                                  <a:effectLst/>
                                  <a:latin typeface="Cambria Math"/>
                                  <a:cs typeface="Times New Roman" pitchFamily="18" charset="0"/>
                                </a:rPr>
                                <m:t>𝒃</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sSub>
                                <m:sSubPr>
                                  <m:ctrlPr>
                                    <a:rPr kumimoji="0" lang="en-US" sz="1600" b="1" i="1" u="none" strike="noStrike" cap="none" normalizeH="0" baseline="0" dirty="0" smtClean="0">
                                      <a:ln>
                                        <a:noFill/>
                                      </a:ln>
                                      <a:solidFill>
                                        <a:schemeClr val="tx1"/>
                                      </a:solidFill>
                                      <a:effectLst/>
                                      <a:latin typeface="Cambria Math"/>
                                      <a:cs typeface="Times New Roman" pitchFamily="18" charset="0"/>
                                    </a:rPr>
                                  </m:ctrlPr>
                                </m:sSubPr>
                                <m:e>
                                  <m:r>
                                    <a:rPr kumimoji="0" lang="en-US" sz="1600" b="1" i="1" u="none" strike="noStrike" cap="none" normalizeH="0" baseline="0" dirty="0" smtClean="0">
                                      <a:ln>
                                        <a:noFill/>
                                      </a:ln>
                                      <a:solidFill>
                                        <a:schemeClr val="tx1"/>
                                      </a:solidFill>
                                      <a:effectLst/>
                                      <a:latin typeface="Cambria Math"/>
                                      <a:cs typeface="Times New Roman" pitchFamily="18" charset="0"/>
                                    </a:rPr>
                                    <m:t>𝑬</m:t>
                                  </m:r>
                                </m:e>
                                <m:sub>
                                  <m:r>
                                    <a:rPr kumimoji="0" lang="en-US" sz="1600" b="1" i="1" u="none" strike="noStrike" cap="none" normalizeH="0" baseline="0" dirty="0" smtClean="0">
                                      <a:ln>
                                        <a:noFill/>
                                      </a:ln>
                                      <a:solidFill>
                                        <a:schemeClr val="tx1"/>
                                      </a:solidFill>
                                      <a:effectLst/>
                                      <a:latin typeface="Cambria Math"/>
                                      <a:cs typeface="Times New Roman" pitchFamily="18" charset="0"/>
                                    </a:rPr>
                                    <m:t>𝒄𝒂𝒍</m:t>
                                  </m:r>
                                </m:sub>
                              </m:sSub>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14:m>
                            <m:oMath xmlns:m="http://schemas.openxmlformats.org/officeDocument/2006/math">
                              <m:r>
                                <a:rPr kumimoji="0" lang="en-US" sz="1600" b="1" i="1" u="none" strike="noStrike" cap="none" normalizeH="0" baseline="0" dirty="0" smtClean="0">
                                  <a:ln>
                                    <a:noFill/>
                                  </a:ln>
                                  <a:solidFill>
                                    <a:schemeClr val="tx1"/>
                                  </a:solidFill>
                                  <a:effectLst/>
                                  <a:latin typeface="Cambria Math"/>
                                  <a:cs typeface="Times New Roman" pitchFamily="18" charset="0"/>
                                </a:rPr>
                                <m:t>𝑳</m:t>
                              </m:r>
                            </m:oMath>
                          </a14:m>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variable, inner 75% of data)</a:t>
                          </a: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3.8/√N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4.3/√N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4"/>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As above, 10%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bg</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4.2/√N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4.4/√N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4.6/√N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5.0/√N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mc:Choice>
        <mc:Fallback xmlns="">
          <p:graphicFrame>
            <p:nvGraphicFramePr>
              <p:cNvPr id="7" name="Group 112"/>
              <p:cNvGraphicFramePr>
                <a:graphicFrameLocks noGrp="1"/>
              </p:cNvGraphicFramePr>
              <p:nvPr>
                <p:extLst>
                  <p:ext uri="{D42A27DB-BD31-4B8C-83A1-F6EECF244321}">
                    <p14:modId xmlns:p14="http://schemas.microsoft.com/office/powerpoint/2010/main" val="1958974061"/>
                  </p:ext>
                </p:extLst>
              </p:nvPr>
            </p:nvGraphicFramePr>
            <p:xfrm>
              <a:off x="381000" y="1447800"/>
              <a:ext cx="8382000" cy="2377440"/>
            </p:xfrm>
            <a:graphic>
              <a:graphicData uri="http://schemas.openxmlformats.org/drawingml/2006/table">
                <a:tbl>
                  <a:tblPr/>
                  <a:tblGrid>
                    <a:gridCol w="4441449">
                      <a:extLst>
                        <a:ext uri="{9D8B030D-6E8A-4147-A177-3AD203B41FA5}">
                          <a16:colId xmlns="" xmlns:a16="http://schemas.microsoft.com/office/drawing/2014/main" xmlns:a14="http://schemas.microsoft.com/office/drawing/2010/main" val="20000"/>
                        </a:ext>
                      </a:extLst>
                    </a:gridCol>
                    <a:gridCol w="904740">
                      <a:extLst>
                        <a:ext uri="{9D8B030D-6E8A-4147-A177-3AD203B41FA5}">
                          <a16:colId xmlns="" xmlns:a16="http://schemas.microsoft.com/office/drawing/2014/main" xmlns:a14="http://schemas.microsoft.com/office/drawing/2010/main" val="20001"/>
                        </a:ext>
                      </a:extLst>
                    </a:gridCol>
                    <a:gridCol w="1033444">
                      <a:extLst>
                        <a:ext uri="{9D8B030D-6E8A-4147-A177-3AD203B41FA5}">
                          <a16:colId xmlns="" xmlns:a16="http://schemas.microsoft.com/office/drawing/2014/main" xmlns:a14="http://schemas.microsoft.com/office/drawing/2010/main" val="20002"/>
                        </a:ext>
                      </a:extLst>
                    </a:gridCol>
                    <a:gridCol w="1087967">
                      <a:extLst>
                        <a:ext uri="{9D8B030D-6E8A-4147-A177-3AD203B41FA5}">
                          <a16:colId xmlns="" xmlns:a16="http://schemas.microsoft.com/office/drawing/2014/main" xmlns:a14="http://schemas.microsoft.com/office/drawing/2010/main" val="20003"/>
                        </a:ext>
                      </a:extLst>
                    </a:gridCol>
                    <a:gridCol w="914400">
                      <a:extLst>
                        <a:ext uri="{9D8B030D-6E8A-4147-A177-3AD203B41FA5}">
                          <a16:colId xmlns="" xmlns:a16="http://schemas.microsoft.com/office/drawing/2014/main" xmlns:a14="http://schemas.microsoft.com/office/drawing/2010/main" val="20004"/>
                        </a:ext>
                      </a:extLst>
                    </a:gridCol>
                  </a:tblGrid>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1">
                          <a:blip r:embed="rId5"/>
                          <a:stretch>
                            <a:fillRect l="-823" t="-1538" r="-88752" b="-510769"/>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100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keV</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0"/>
                      </a:ext>
                    </a:extLst>
                  </a:tr>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rotWithShape="1">
                          <a:blip r:embed="rId5"/>
                          <a:stretch>
                            <a:fillRect l="-823" t="-101538" r="-88752" b="-410769"/>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none</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none</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l-GR" sz="1600" b="1" i="0" u="none" strike="noStrike" cap="none" normalizeH="0" baseline="0" dirty="0" smtClean="0">
                              <a:ln>
                                <a:noFill/>
                              </a:ln>
                              <a:solidFill>
                                <a:schemeClr val="tx1"/>
                              </a:solidFill>
                              <a:effectLst/>
                              <a:latin typeface="Times New Roman" pitchFamily="18" charset="0"/>
                              <a:cs typeface="Times New Roman" pitchFamily="18" charset="0"/>
                            </a:rPr>
                            <a:t>0 μ</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1"/>
                      </a:ext>
                    </a:extLst>
                  </a:tr>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5"/>
                          <a:stretch>
                            <a:fillRect l="-823" t="-201538" r="-88752" b="-310769"/>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3.0/√N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2"/>
                      </a:ext>
                    </a:extLst>
                  </a:tr>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5"/>
                          <a:stretch>
                            <a:fillRect l="-823" t="-301538" r="-88752" b="-210769"/>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2.6/√N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2.7/√N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2.9/√N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3.2/√N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3"/>
                      </a:ext>
                    </a:extLst>
                  </a:tr>
                  <a:tr h="396240">
                    <a:tc>
                      <a:txBody>
                        <a:bodyPr/>
                        <a:lstStyle/>
                        <a:p>
                          <a:endParaRPr lang="en-US"/>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5"/>
                          <a:stretch>
                            <a:fillRect l="-823" t="-401538" r="-88752" b="-110769"/>
                          </a:stretch>
                        </a:blip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3.4/√N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3.5/√N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3.8/√N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4.3/√N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4"/>
                      </a:ext>
                    </a:extLst>
                  </a:tr>
                  <a:tr h="39624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As above, 10% </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bg</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4" marB="45734"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4.2/√N</a:t>
                          </a:r>
                        </a:p>
                      </a:txBody>
                      <a:tcPr marT="45734" marB="45734"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4.4/√N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4.6/√N</a:t>
                          </a:r>
                        </a:p>
                      </a:txBody>
                      <a:tcPr marT="45734" marB="4573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5.0/√N</a:t>
                          </a:r>
                        </a:p>
                      </a:txBody>
                      <a:tcPr marT="45734" marB="4573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179388" y="5785036"/>
                <a:ext cx="7704980" cy="646331"/>
              </a:xfrm>
              <a:prstGeom prst="rect">
                <a:avLst/>
              </a:prstGeom>
            </p:spPr>
            <p:txBody>
              <a:bodyPr wrap="square">
                <a:spAutoFit/>
              </a:bodyPr>
              <a:lstStyle/>
              <a:p>
                <a:pPr>
                  <a:spcAft>
                    <a:spcPct val="50000"/>
                  </a:spcAft>
                </a:pPr>
                <a:r>
                  <a:rPr lang="en-US" dirty="0" smtClean="0">
                    <a:solidFill>
                      <a:srgbClr val="000000"/>
                    </a:solidFill>
                    <a:latin typeface="Times New Roman" pitchFamily="18" charset="0"/>
                    <a:cs typeface="Times New Roman" pitchFamily="18" charset="0"/>
                  </a:rPr>
                  <a:t>Compare </a:t>
                </a:r>
                <a:r>
                  <a:rPr lang="en-US" dirty="0">
                    <a:solidFill>
                      <a:srgbClr val="000000"/>
                    </a:solidFill>
                    <a:latin typeface="Times New Roman" pitchFamily="18" charset="0"/>
                    <a:cs typeface="Times New Roman" pitchFamily="18" charset="0"/>
                  </a:rPr>
                  <a:t>to </a:t>
                </a:r>
                <a14:m>
                  <m:oMath xmlns:m="http://schemas.openxmlformats.org/officeDocument/2006/math">
                    <m:f>
                      <m:fPr>
                        <m:type m:val="lin"/>
                        <m:ctrlPr>
                          <a:rPr lang="en-US" i="1" dirty="0">
                            <a:solidFill>
                              <a:srgbClr val="000000"/>
                            </a:solidFill>
                            <a:latin typeface="Cambria Math"/>
                            <a:cs typeface="Times New Roman" pitchFamily="18" charset="0"/>
                          </a:rPr>
                        </m:ctrlPr>
                      </m:fPr>
                      <m:num>
                        <m:r>
                          <m:rPr>
                            <m:sty m:val="p"/>
                          </m:rPr>
                          <a:rPr lang="el-GR" dirty="0">
                            <a:solidFill>
                              <a:srgbClr val="000000"/>
                            </a:solidFill>
                            <a:latin typeface="Cambria Math"/>
                            <a:cs typeface="Times New Roman" pitchFamily="18" charset="0"/>
                          </a:rPr>
                          <m:t>Δ</m:t>
                        </m:r>
                        <m:r>
                          <a:rPr lang="en-US" i="1" dirty="0">
                            <a:solidFill>
                              <a:srgbClr val="000000"/>
                            </a:solidFill>
                            <a:latin typeface="Cambria Math"/>
                            <a:cs typeface="Times New Roman" pitchFamily="18" charset="0"/>
                          </a:rPr>
                          <m:t>𝑎</m:t>
                        </m:r>
                      </m:num>
                      <m:den>
                        <m:r>
                          <a:rPr lang="en-US" i="1" dirty="0">
                            <a:solidFill>
                              <a:srgbClr val="000000"/>
                            </a:solidFill>
                            <a:latin typeface="Cambria Math"/>
                            <a:cs typeface="Times New Roman" pitchFamily="18" charset="0"/>
                          </a:rPr>
                          <m:t>𝑎</m:t>
                        </m:r>
                      </m:den>
                    </m:f>
                    <m:r>
                      <a:rPr lang="en-US" i="1" dirty="0">
                        <a:solidFill>
                          <a:srgbClr val="000000"/>
                        </a:solidFill>
                        <a:latin typeface="Cambria Math"/>
                        <a:cs typeface="Times New Roman" pitchFamily="18" charset="0"/>
                      </a:rPr>
                      <m:t>=4 %</m:t>
                    </m:r>
                  </m:oMath>
                </a14:m>
                <a:r>
                  <a:rPr lang="en-US" dirty="0">
                    <a:solidFill>
                      <a:srgbClr val="000000"/>
                    </a:solidFill>
                    <a:latin typeface="Times New Roman" pitchFamily="18" charset="0"/>
                    <a:cs typeface="Times New Roman" pitchFamily="18" charset="0"/>
                  </a:rPr>
                  <a:t> of best existing experimental results (ACORN 2017), and </a:t>
                </a:r>
                <a14:m>
                  <m:oMath xmlns:m="http://schemas.openxmlformats.org/officeDocument/2006/math">
                    <m:r>
                      <a:rPr lang="en-US" i="1" dirty="0">
                        <a:solidFill>
                          <a:srgbClr val="000000"/>
                        </a:solidFill>
                        <a:latin typeface="Cambria Math"/>
                        <a:cs typeface="Times New Roman" pitchFamily="18" charset="0"/>
                      </a:rPr>
                      <m:t>∼1 %</m:t>
                    </m:r>
                  </m:oMath>
                </a14:m>
                <a:r>
                  <a:rPr lang="en-US" dirty="0">
                    <a:solidFill>
                      <a:srgbClr val="000000"/>
                    </a:solidFill>
                    <a:latin typeface="Times New Roman" pitchFamily="18" charset="0"/>
                    <a:cs typeface="Times New Roman" pitchFamily="18" charset="0"/>
                  </a:rPr>
                  <a:t> planned for ACORN and </a:t>
                </a:r>
                <a:r>
                  <a:rPr lang="en-US" i="1" dirty="0">
                    <a:solidFill>
                      <a:srgbClr val="000000"/>
                    </a:solidFill>
                    <a:latin typeface="Times New Roman" pitchFamily="18" charset="0"/>
                    <a:cs typeface="Times New Roman" pitchFamily="18" charset="0"/>
                  </a:rPr>
                  <a:t>a</a:t>
                </a:r>
                <a:r>
                  <a:rPr lang="en-US" dirty="0">
                    <a:solidFill>
                      <a:srgbClr val="000000"/>
                    </a:solidFill>
                    <a:latin typeface="Times New Roman" pitchFamily="18" charset="0"/>
                    <a:cs typeface="Times New Roman" pitchFamily="18" charset="0"/>
                  </a:rPr>
                  <a:t>SPECT</a:t>
                </a:r>
              </a:p>
            </p:txBody>
          </p:sp>
        </mc:Choice>
        <mc:Fallback xmlns="">
          <p:sp>
            <p:nvSpPr>
              <p:cNvPr id="4" name="Rectangle 3"/>
              <p:cNvSpPr>
                <a:spLocks noRot="1" noChangeAspect="1" noMove="1" noResize="1" noEditPoints="1" noAdjustHandles="1" noChangeArrowheads="1" noChangeShapeType="1" noTextEdit="1"/>
              </p:cNvSpPr>
              <p:nvPr/>
            </p:nvSpPr>
            <p:spPr>
              <a:xfrm>
                <a:off x="179388" y="5785036"/>
                <a:ext cx="7704980" cy="646331"/>
              </a:xfrm>
              <a:prstGeom prst="rect">
                <a:avLst/>
              </a:prstGeom>
              <a:blipFill rotWithShape="1">
                <a:blip r:embed="rId6"/>
                <a:stretch>
                  <a:fillRect l="-633" t="-66038" b="-59434"/>
                </a:stretch>
              </a:blipFill>
            </p:spPr>
            <p:txBody>
              <a:bodyPr/>
              <a:lstStyle/>
              <a:p>
                <a:r>
                  <a:rPr lang="en-US">
                    <a:noFill/>
                  </a:rPr>
                  <a:t> </a:t>
                </a:r>
              </a:p>
            </p:txBody>
          </p:sp>
        </mc:Fallback>
      </mc:AlternateContent>
    </p:spTree>
    <p:extLst>
      <p:ext uri="{BB962C8B-B14F-4D97-AF65-F5344CB8AC3E}">
        <p14:creationId xmlns:p14="http://schemas.microsoft.com/office/powerpoint/2010/main" val="231428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604080" y="3254376"/>
            <a:ext cx="3440871" cy="3426981"/>
            <a:chOff x="604080" y="3254376"/>
            <a:chExt cx="3440871" cy="3426981"/>
          </a:xfrm>
        </p:grpSpPr>
        <mc:AlternateContent xmlns:mc="http://schemas.openxmlformats.org/markup-compatibility/2006" xmlns:a14="http://schemas.microsoft.com/office/drawing/2010/main">
          <mc:Choice Requires="a14">
            <p:sp>
              <p:nvSpPr>
                <p:cNvPr id="114" name="Rectangle 267"/>
                <p:cNvSpPr>
                  <a:spLocks noChangeArrowheads="1"/>
                </p:cNvSpPr>
                <p:nvPr/>
              </p:nvSpPr>
              <p:spPr bwMode="auto">
                <a:xfrm>
                  <a:off x="1831270" y="5756497"/>
                  <a:ext cx="1301254" cy="224870"/>
                </a:xfrm>
                <a:prstGeom prst="rect">
                  <a:avLst/>
                </a:prstGeom>
                <a:noFill/>
                <a:ln w="9525">
                  <a:solidFill>
                    <a:srgbClr val="00FF00"/>
                  </a:solidFill>
                  <a:miter lim="800000"/>
                  <a:headEnd/>
                  <a:tailEnd/>
                </a:ln>
                <a:extLst>
                  <a:ext uri="{909E8E84-426E-40DD-AFC4-6F175D3DCCD1}">
                    <a14:hiddenFill>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14:m>
                    <m:oMath xmlns:m="http://schemas.openxmlformats.org/officeDocument/2006/math">
                      <m:sSub>
                        <m:sSubPr>
                          <m:ctrlPr>
                            <a:rPr lang="en-US" altLang="en-US" sz="1400" i="1" smtClean="0">
                              <a:solidFill>
                                <a:srgbClr val="00FF00"/>
                              </a:solidFill>
                              <a:latin typeface="Cambria Math"/>
                            </a:rPr>
                          </m:ctrlPr>
                        </m:sSubPr>
                        <m:e>
                          <m:r>
                            <a:rPr lang="en-US" altLang="en-US" sz="1400" i="1">
                              <a:solidFill>
                                <a:srgbClr val="00FF00"/>
                              </a:solidFill>
                              <a:latin typeface="Cambria Math"/>
                            </a:rPr>
                            <m:t>𝐸</m:t>
                          </m:r>
                        </m:e>
                        <m:sub>
                          <m:r>
                            <a:rPr lang="en-US" altLang="en-US" sz="1400" i="1">
                              <a:solidFill>
                                <a:srgbClr val="00FF00"/>
                              </a:solidFill>
                              <a:latin typeface="Cambria Math"/>
                            </a:rPr>
                            <m:t>𝑒</m:t>
                          </m:r>
                          <m:r>
                            <a:rPr lang="en-US" altLang="en-US" sz="1400" b="0" i="1" smtClean="0">
                              <a:solidFill>
                                <a:srgbClr val="00FF00"/>
                              </a:solidFill>
                              <a:latin typeface="Cambria Math"/>
                            </a:rPr>
                            <m:t>,</m:t>
                          </m:r>
                          <m:r>
                            <a:rPr lang="en-US" altLang="en-US" sz="1400" b="0" i="1" smtClean="0">
                              <a:solidFill>
                                <a:srgbClr val="00FF00"/>
                              </a:solidFill>
                              <a:latin typeface="Cambria Math"/>
                            </a:rPr>
                            <m:t>𝑘𝑖𝑛</m:t>
                          </m:r>
                        </m:sub>
                      </m:sSub>
                      <m:r>
                        <a:rPr lang="en-US" altLang="en-US" sz="1400" i="1">
                          <a:solidFill>
                            <a:srgbClr val="00FF00"/>
                          </a:solidFill>
                          <a:latin typeface="Cambria Math"/>
                        </a:rPr>
                        <m:t>=</m:t>
                      </m:r>
                      <m:r>
                        <a:rPr lang="en-US" altLang="en-US" sz="1400" i="1" smtClean="0">
                          <a:solidFill>
                            <a:srgbClr val="00FF00"/>
                          </a:solidFill>
                          <a:latin typeface="Cambria Math"/>
                        </a:rPr>
                        <m:t>4</m:t>
                      </m:r>
                      <m:r>
                        <a:rPr lang="en-US" altLang="en-US" sz="1400" i="1">
                          <a:solidFill>
                            <a:srgbClr val="00FF00"/>
                          </a:solidFill>
                          <a:latin typeface="Cambria Math"/>
                        </a:rPr>
                        <m:t>50</m:t>
                      </m:r>
                    </m:oMath>
                  </a14:m>
                  <a:r>
                    <a:rPr lang="en-US" altLang="en-US" sz="1400" dirty="0">
                      <a:solidFill>
                        <a:srgbClr val="00FF00"/>
                      </a:solidFill>
                      <a:latin typeface="Times New Roman" pitchFamily="18" charset="0"/>
                    </a:rPr>
                    <a:t> </a:t>
                  </a:r>
                  <a:r>
                    <a:rPr lang="en-US" altLang="en-US" sz="1400" dirty="0" smtClean="0">
                      <a:solidFill>
                        <a:srgbClr val="00FF00"/>
                      </a:solidFill>
                      <a:latin typeface="Times New Roman" pitchFamily="18" charset="0"/>
                    </a:rPr>
                    <a:t>keV</a:t>
                  </a:r>
                  <a:endParaRPr lang="en-US" altLang="en-US" sz="1400" dirty="0" smtClean="0">
                    <a:solidFill>
                      <a:prstClr val="black"/>
                    </a:solidFill>
                  </a:endParaRPr>
                </a:p>
              </p:txBody>
            </p:sp>
          </mc:Choice>
          <mc:Fallback xmlns="">
            <p:sp>
              <p:nvSpPr>
                <p:cNvPr id="114" name="Rectangle 267"/>
                <p:cNvSpPr>
                  <a:spLocks noRot="1" noChangeAspect="1" noMove="1" noResize="1" noEditPoints="1" noAdjustHandles="1" noChangeArrowheads="1" noChangeShapeType="1" noTextEdit="1"/>
                </p:cNvSpPr>
                <p:nvPr/>
              </p:nvSpPr>
              <p:spPr bwMode="auto">
                <a:xfrm>
                  <a:off x="1831270" y="5756497"/>
                  <a:ext cx="1301254" cy="224870"/>
                </a:xfrm>
                <a:prstGeom prst="rect">
                  <a:avLst/>
                </a:prstGeom>
                <a:blipFill rotWithShape="1">
                  <a:blip r:embed="rId2"/>
                  <a:stretch>
                    <a:fillRect l="-3704" t="-17949" r="-6481" b="-38462"/>
                  </a:stretch>
                </a:blip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19" name="Line 130"/>
            <p:cNvSpPr>
              <a:spLocks noChangeShapeType="1"/>
            </p:cNvSpPr>
            <p:nvPr/>
          </p:nvSpPr>
          <p:spPr bwMode="auto">
            <a:xfrm>
              <a:off x="1301160" y="3640652"/>
              <a:ext cx="346883" cy="0"/>
            </a:xfrm>
            <a:prstGeom prst="line">
              <a:avLst/>
            </a:prstGeom>
            <a:noFill/>
            <a:ln w="6350">
              <a:solidFill>
                <a:srgbClr val="00FF00"/>
              </a:solidFill>
              <a:round/>
              <a:headEnd/>
              <a:tailEnd/>
            </a:ln>
          </p:spPr>
          <p:txBody>
            <a:bodyPr/>
            <a:lstStyle/>
            <a:p>
              <a:endParaRPr lang="en-US"/>
            </a:p>
          </p:txBody>
        </p:sp>
        <mc:AlternateContent xmlns:mc="http://schemas.openxmlformats.org/markup-compatibility/2006" xmlns:a14="http://schemas.microsoft.com/office/drawing/2010/main">
          <mc:Choice Requires="a14">
            <p:sp>
              <p:nvSpPr>
                <p:cNvPr id="125" name="Rectangle 124"/>
                <p:cNvSpPr/>
                <p:nvPr/>
              </p:nvSpPr>
              <p:spPr>
                <a:xfrm>
                  <a:off x="1593142" y="3384709"/>
                  <a:ext cx="2096408" cy="555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a:ea typeface="Cambria Math"/>
                          </a:rPr>
                          <m:t>1+</m:t>
                        </m:r>
                        <m:r>
                          <a:rPr lang="en-US" sz="1600" i="1" smtClean="0">
                            <a:solidFill>
                              <a:schemeClr val="tx1"/>
                            </a:solidFill>
                            <a:latin typeface="Cambria Math"/>
                            <a:ea typeface="Cambria Math"/>
                          </a:rPr>
                          <m:t>𝑎</m:t>
                        </m:r>
                        <m:f>
                          <m:fPr>
                            <m:ctrlPr>
                              <a:rPr lang="en-US" sz="1600" i="1">
                                <a:solidFill>
                                  <a:schemeClr val="tx1"/>
                                </a:solidFill>
                                <a:latin typeface="Cambria Math"/>
                                <a:ea typeface="Cambria Math"/>
                              </a:rPr>
                            </m:ctrlPr>
                          </m:fPr>
                          <m:num>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𝑝</m:t>
                                </m:r>
                              </m:e>
                              <m:sub>
                                <m:r>
                                  <a:rPr lang="en-US" sz="1600" i="1">
                                    <a:solidFill>
                                      <a:schemeClr val="tx1"/>
                                    </a:solidFill>
                                    <a:latin typeface="Cambria Math"/>
                                    <a:ea typeface="Cambria Math"/>
                                  </a:rPr>
                                  <m:t>𝑒</m:t>
                                </m:r>
                              </m:sub>
                            </m:sSub>
                          </m:num>
                          <m:den>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𝐸</m:t>
                                </m:r>
                              </m:e>
                              <m:sub>
                                <m:r>
                                  <a:rPr lang="en-US" sz="1600" i="1">
                                    <a:solidFill>
                                      <a:schemeClr val="tx1"/>
                                    </a:solidFill>
                                    <a:latin typeface="Cambria Math"/>
                                    <a:ea typeface="Cambria Math"/>
                                  </a:rPr>
                                  <m:t>𝑒</m:t>
                                </m:r>
                              </m:sub>
                            </m:sSub>
                          </m:den>
                        </m:f>
                        <m:func>
                          <m:funcPr>
                            <m:ctrlPr>
                              <a:rPr lang="en-US" sz="1600" i="1" smtClean="0">
                                <a:solidFill>
                                  <a:schemeClr val="tx1"/>
                                </a:solidFill>
                                <a:latin typeface="Cambria Math"/>
                                <a:ea typeface="Cambria Math"/>
                              </a:rPr>
                            </m:ctrlPr>
                          </m:funcPr>
                          <m:fName>
                            <m:r>
                              <m:rPr>
                                <m:sty m:val="p"/>
                              </m:rPr>
                              <a:rPr lang="en-US" sz="1600">
                                <a:solidFill>
                                  <a:schemeClr val="tx1"/>
                                </a:solidFill>
                                <a:latin typeface="Cambria Math"/>
                                <a:ea typeface="Cambria Math"/>
                              </a:rPr>
                              <m:t>cos</m:t>
                            </m:r>
                          </m:fName>
                          <m:e>
                            <m:sSub>
                              <m:sSubPr>
                                <m:ctrlPr>
                                  <a:rPr lang="en-US" sz="1600" i="1">
                                    <a:solidFill>
                                      <a:schemeClr val="tx1"/>
                                    </a:solidFill>
                                    <a:latin typeface="Cambria Math"/>
                                    <a:ea typeface="Cambria Math"/>
                                  </a:rPr>
                                </m:ctrlPr>
                              </m:sSubPr>
                              <m:e>
                                <m:r>
                                  <a:rPr lang="en-US" sz="1600" i="1">
                                    <a:solidFill>
                                      <a:schemeClr val="tx1"/>
                                    </a:solidFill>
                                    <a:latin typeface="Cambria Math"/>
                                    <a:ea typeface="Cambria Math"/>
                                  </a:rPr>
                                  <m:t>𝜃</m:t>
                                </m:r>
                              </m:e>
                              <m:sub>
                                <m:r>
                                  <a:rPr lang="en-US" sz="1600" i="1">
                                    <a:solidFill>
                                      <a:schemeClr val="tx1"/>
                                    </a:solidFill>
                                    <a:latin typeface="Cambria Math"/>
                                    <a:ea typeface="Cambria Math"/>
                                  </a:rPr>
                                  <m:t>𝑒</m:t>
                                </m:r>
                                <m:r>
                                  <a:rPr lang="en-US" sz="1600" i="1">
                                    <a:solidFill>
                                      <a:schemeClr val="tx1"/>
                                    </a:solidFill>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oMath>
                    </m:oMathPara>
                  </a14:m>
                  <a:endParaRPr lang="en-US" sz="1600" dirty="0">
                    <a:solidFill>
                      <a:schemeClr val="tx1"/>
                    </a:solidFill>
                  </a:endParaRPr>
                </a:p>
              </p:txBody>
            </p:sp>
          </mc:Choice>
          <mc:Fallback xmlns="">
            <p:sp>
              <p:nvSpPr>
                <p:cNvPr id="125" name="Rectangle 124"/>
                <p:cNvSpPr>
                  <a:spLocks noRot="1" noChangeAspect="1" noMove="1" noResize="1" noEditPoints="1" noAdjustHandles="1" noChangeArrowheads="1" noChangeShapeType="1" noTextEdit="1"/>
                </p:cNvSpPr>
                <p:nvPr/>
              </p:nvSpPr>
              <p:spPr>
                <a:xfrm>
                  <a:off x="1593142" y="3384709"/>
                  <a:ext cx="2096408" cy="555601"/>
                </a:xfrm>
                <a:prstGeom prst="rect">
                  <a:avLst/>
                </a:prstGeom>
                <a:blipFill rotWithShape="1">
                  <a:blip r:embed="rId3"/>
                  <a:stretch>
                    <a:fillRect/>
                  </a:stretch>
                </a:blipFill>
              </p:spPr>
              <p:txBody>
                <a:bodyPr/>
                <a:lstStyle/>
                <a:p>
                  <a:r>
                    <a:rPr lang="en-US">
                      <a:noFill/>
                    </a:rPr>
                    <a:t> </a:t>
                  </a:r>
                </a:p>
              </p:txBody>
            </p:sp>
          </mc:Fallback>
        </mc:AlternateContent>
        <p:sp>
          <p:nvSpPr>
            <p:cNvPr id="126" name="Rectangle 76"/>
            <p:cNvSpPr>
              <a:spLocks noChangeArrowheads="1"/>
            </p:cNvSpPr>
            <p:nvPr/>
          </p:nvSpPr>
          <p:spPr bwMode="auto">
            <a:xfrm>
              <a:off x="1998901" y="6465913"/>
              <a:ext cx="990657" cy="215444"/>
            </a:xfrm>
            <a:prstGeom prst="rect">
              <a:avLst/>
            </a:prstGeom>
            <a:noFill/>
            <a:ln w="9525">
              <a:noFill/>
              <a:miter lim="800000"/>
              <a:headEnd/>
              <a:tailEnd/>
            </a:ln>
          </p:spPr>
          <p:txBody>
            <a:bodyPr wrap="none" lIns="0" tIns="0" rIns="0" bIns="0">
              <a:spAutoFit/>
            </a:bodyPr>
            <a:lstStyle/>
            <a:p>
              <a:r>
                <a:rPr lang="en-US" sz="1400" i="1" dirty="0">
                  <a:solidFill>
                    <a:srgbClr val="24282B"/>
                  </a:solidFill>
                  <a:latin typeface="Times New Roman" pitchFamily="18" charset="0"/>
                  <a:cs typeface="Times New Roman" pitchFamily="18" charset="0"/>
                </a:rPr>
                <a:t>p</a:t>
              </a:r>
              <a:r>
                <a:rPr lang="en-US" sz="1400" baseline="-25000" dirty="0">
                  <a:solidFill>
                    <a:srgbClr val="24282B"/>
                  </a:solidFill>
                  <a:latin typeface="Times New Roman" pitchFamily="18" charset="0"/>
                  <a:cs typeface="Times New Roman" pitchFamily="18" charset="0"/>
                </a:rPr>
                <a:t>p</a:t>
              </a:r>
              <a:r>
                <a:rPr lang="en-US" sz="1400" i="1"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 [MeV</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/c</a:t>
              </a:r>
              <a:r>
                <a:rPr lang="en-US" sz="1400" baseline="30000" dirty="0">
                  <a:solidFill>
                    <a:srgbClr val="24282B"/>
                  </a:solidFill>
                  <a:latin typeface="Times New Roman" pitchFamily="18" charset="0"/>
                  <a:cs typeface="Times New Roman" pitchFamily="18" charset="0"/>
                </a:rPr>
                <a:t>2</a:t>
              </a:r>
              <a:r>
                <a:rPr lang="en-US" sz="1400" dirty="0">
                  <a:solidFill>
                    <a:srgbClr val="24282B"/>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127" name="Text Box 133"/>
            <p:cNvSpPr txBox="1">
              <a:spLocks noChangeArrowheads="1"/>
            </p:cNvSpPr>
            <p:nvPr/>
          </p:nvSpPr>
          <p:spPr bwMode="auto">
            <a:xfrm rot="16200000">
              <a:off x="-50844" y="4423689"/>
              <a:ext cx="1617625" cy="307777"/>
            </a:xfrm>
            <a:prstGeom prst="rect">
              <a:avLst/>
            </a:prstGeom>
            <a:noFill/>
            <a:ln w="9525">
              <a:noFill/>
              <a:miter lim="800000"/>
              <a:headEnd/>
              <a:tailEnd/>
            </a:ln>
          </p:spPr>
          <p:txBody>
            <a:bodyPr>
              <a:spAutoFit/>
            </a:bodyPr>
            <a:lstStyle/>
            <a:p>
              <a:pPr>
                <a:spcBef>
                  <a:spcPct val="50000"/>
                </a:spcBef>
              </a:pPr>
              <a:r>
                <a:rPr lang="en-US" sz="1400" i="1" dirty="0">
                  <a:latin typeface="Times New Roman" pitchFamily="18" charset="0"/>
                  <a:cs typeface="Times New Roman" pitchFamily="18" charset="0"/>
                </a:rPr>
                <a:t>p</a:t>
              </a:r>
              <a:r>
                <a:rPr lang="en-US" sz="1400" i="1" baseline="-25000" dirty="0">
                  <a:latin typeface="Times New Roman" pitchFamily="18" charset="0"/>
                  <a:cs typeface="Times New Roman" pitchFamily="18" charset="0"/>
                </a:rPr>
                <a:t>p</a:t>
              </a:r>
              <a:r>
                <a:rPr lang="en-US" sz="1400" i="1" baseline="30000" dirty="0">
                  <a:latin typeface="Times New Roman" pitchFamily="18" charset="0"/>
                  <a:cs typeface="Times New Roman" pitchFamily="18" charset="0"/>
                </a:rPr>
                <a:t>2</a:t>
              </a:r>
              <a:r>
                <a:rPr lang="en-US" sz="1400" baseline="30000" dirty="0">
                  <a:latin typeface="Times New Roman" pitchFamily="18" charset="0"/>
                  <a:cs typeface="Times New Roman" pitchFamily="18" charset="0"/>
                </a:rPr>
                <a:t> </a:t>
              </a:r>
              <a:r>
                <a:rPr lang="en-US" sz="1400" dirty="0">
                  <a:latin typeface="Times New Roman" pitchFamily="18" charset="0"/>
                  <a:cs typeface="Times New Roman" pitchFamily="18" charset="0"/>
                </a:rPr>
                <a:t>distribution</a:t>
              </a:r>
            </a:p>
          </p:txBody>
        </p:sp>
        <p:grpSp>
          <p:nvGrpSpPr>
            <p:cNvPr id="14" name="Group 4"/>
            <p:cNvGrpSpPr>
              <a:grpSpLocks noChangeAspect="1"/>
            </p:cNvGrpSpPr>
            <p:nvPr/>
          </p:nvGrpSpPr>
          <p:grpSpPr bwMode="auto">
            <a:xfrm>
              <a:off x="1001713" y="3254376"/>
              <a:ext cx="3043238" cy="3221038"/>
              <a:chOff x="631" y="2050"/>
              <a:chExt cx="1917" cy="2029"/>
            </a:xfrm>
          </p:grpSpPr>
          <p:sp>
            <p:nvSpPr>
              <p:cNvPr id="16" name="AutoShape 3"/>
              <p:cNvSpPr>
                <a:spLocks noChangeAspect="1" noChangeArrowheads="1" noTextEdit="1"/>
              </p:cNvSpPr>
              <p:nvPr/>
            </p:nvSpPr>
            <p:spPr bwMode="auto">
              <a:xfrm>
                <a:off x="634" y="2050"/>
                <a:ext cx="1874" cy="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a:off x="656" y="3942"/>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p:cNvSpPr>
              <p:nvPr/>
            </p:nvSpPr>
            <p:spPr bwMode="auto">
              <a:xfrm>
                <a:off x="656" y="3888"/>
                <a:ext cx="0" cy="54"/>
              </a:xfrm>
              <a:custGeom>
                <a:avLst/>
                <a:gdLst>
                  <a:gd name="T0" fmla="*/ 483 h 483"/>
                  <a:gd name="T1" fmla="*/ 0 h 483"/>
                  <a:gd name="T2" fmla="*/ 483 h 483"/>
                </a:gdLst>
                <a:ahLst/>
                <a:cxnLst>
                  <a:cxn ang="0">
                    <a:pos x="0" y="T0"/>
                  </a:cxn>
                  <a:cxn ang="0">
                    <a:pos x="0" y="T1"/>
                  </a:cxn>
                  <a:cxn ang="0">
                    <a:pos x="0" y="T2"/>
                  </a:cxn>
                </a:cxnLst>
                <a:rect l="0" t="0" r="r" b="b"/>
                <a:pathLst>
                  <a:path h="483">
                    <a:moveTo>
                      <a:pt x="0" y="483"/>
                    </a:moveTo>
                    <a:lnTo>
                      <a:pt x="0" y="0"/>
                    </a:lnTo>
                    <a:lnTo>
                      <a:pt x="0" y="483"/>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
              <p:cNvSpPr>
                <a:spLocks noChangeArrowheads="1"/>
              </p:cNvSpPr>
              <p:nvPr/>
            </p:nvSpPr>
            <p:spPr bwMode="auto">
              <a:xfrm>
                <a:off x="631" y="3962"/>
                <a:ext cx="14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 name="Freeform 8"/>
              <p:cNvSpPr>
                <a:spLocks/>
              </p:cNvSpPr>
              <p:nvPr/>
            </p:nvSpPr>
            <p:spPr bwMode="auto">
              <a:xfrm>
                <a:off x="778"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p:cNvSpPr>
              <p:nvPr/>
            </p:nvSpPr>
            <p:spPr bwMode="auto">
              <a:xfrm>
                <a:off x="901"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
              <p:cNvSpPr>
                <a:spLocks/>
              </p:cNvSpPr>
              <p:nvPr/>
            </p:nvSpPr>
            <p:spPr bwMode="auto">
              <a:xfrm>
                <a:off x="1023"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
              <p:cNvSpPr>
                <a:spLocks/>
              </p:cNvSpPr>
              <p:nvPr/>
            </p:nvSpPr>
            <p:spPr bwMode="auto">
              <a:xfrm>
                <a:off x="1146"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
              <p:cNvSpPr>
                <a:spLocks/>
              </p:cNvSpPr>
              <p:nvPr/>
            </p:nvSpPr>
            <p:spPr bwMode="auto">
              <a:xfrm>
                <a:off x="1268" y="3888"/>
                <a:ext cx="0" cy="54"/>
              </a:xfrm>
              <a:custGeom>
                <a:avLst/>
                <a:gdLst>
                  <a:gd name="T0" fmla="*/ 483 h 483"/>
                  <a:gd name="T1" fmla="*/ 0 h 483"/>
                  <a:gd name="T2" fmla="*/ 483 h 483"/>
                </a:gdLst>
                <a:ahLst/>
                <a:cxnLst>
                  <a:cxn ang="0">
                    <a:pos x="0" y="T0"/>
                  </a:cxn>
                  <a:cxn ang="0">
                    <a:pos x="0" y="T1"/>
                  </a:cxn>
                  <a:cxn ang="0">
                    <a:pos x="0" y="T2"/>
                  </a:cxn>
                </a:cxnLst>
                <a:rect l="0" t="0" r="r" b="b"/>
                <a:pathLst>
                  <a:path h="483">
                    <a:moveTo>
                      <a:pt x="0" y="483"/>
                    </a:moveTo>
                    <a:lnTo>
                      <a:pt x="0" y="0"/>
                    </a:lnTo>
                    <a:lnTo>
                      <a:pt x="0" y="483"/>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
              <p:cNvSpPr>
                <a:spLocks noChangeArrowheads="1"/>
              </p:cNvSpPr>
              <p:nvPr/>
            </p:nvSpPr>
            <p:spPr bwMode="auto">
              <a:xfrm>
                <a:off x="1212" y="3962"/>
                <a:ext cx="14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0.5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Freeform 14"/>
              <p:cNvSpPr>
                <a:spLocks/>
              </p:cNvSpPr>
              <p:nvPr/>
            </p:nvSpPr>
            <p:spPr bwMode="auto">
              <a:xfrm>
                <a:off x="1391"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5"/>
              <p:cNvSpPr>
                <a:spLocks/>
              </p:cNvSpPr>
              <p:nvPr/>
            </p:nvSpPr>
            <p:spPr bwMode="auto">
              <a:xfrm>
                <a:off x="1514"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6"/>
              <p:cNvSpPr>
                <a:spLocks/>
              </p:cNvSpPr>
              <p:nvPr/>
            </p:nvSpPr>
            <p:spPr bwMode="auto">
              <a:xfrm>
                <a:off x="1636"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7"/>
              <p:cNvSpPr>
                <a:spLocks/>
              </p:cNvSpPr>
              <p:nvPr/>
            </p:nvSpPr>
            <p:spPr bwMode="auto">
              <a:xfrm>
                <a:off x="1759"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
              <p:cNvSpPr>
                <a:spLocks/>
              </p:cNvSpPr>
              <p:nvPr/>
            </p:nvSpPr>
            <p:spPr bwMode="auto">
              <a:xfrm>
                <a:off x="1882" y="3888"/>
                <a:ext cx="0" cy="54"/>
              </a:xfrm>
              <a:custGeom>
                <a:avLst/>
                <a:gdLst>
                  <a:gd name="T0" fmla="*/ 483 h 483"/>
                  <a:gd name="T1" fmla="*/ 0 h 483"/>
                  <a:gd name="T2" fmla="*/ 483 h 483"/>
                </a:gdLst>
                <a:ahLst/>
                <a:cxnLst>
                  <a:cxn ang="0">
                    <a:pos x="0" y="T0"/>
                  </a:cxn>
                  <a:cxn ang="0">
                    <a:pos x="0" y="T1"/>
                  </a:cxn>
                  <a:cxn ang="0">
                    <a:pos x="0" y="T2"/>
                  </a:cxn>
                </a:cxnLst>
                <a:rect l="0" t="0" r="r" b="b"/>
                <a:pathLst>
                  <a:path h="483">
                    <a:moveTo>
                      <a:pt x="0" y="483"/>
                    </a:moveTo>
                    <a:lnTo>
                      <a:pt x="0" y="0"/>
                    </a:lnTo>
                    <a:lnTo>
                      <a:pt x="0" y="483"/>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9"/>
              <p:cNvSpPr>
                <a:spLocks noChangeArrowheads="1"/>
              </p:cNvSpPr>
              <p:nvPr/>
            </p:nvSpPr>
            <p:spPr bwMode="auto">
              <a:xfrm>
                <a:off x="1824" y="3962"/>
                <a:ext cx="14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Freeform 20"/>
              <p:cNvSpPr>
                <a:spLocks/>
              </p:cNvSpPr>
              <p:nvPr/>
            </p:nvSpPr>
            <p:spPr bwMode="auto">
              <a:xfrm>
                <a:off x="2004"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21"/>
              <p:cNvSpPr>
                <a:spLocks/>
              </p:cNvSpPr>
              <p:nvPr/>
            </p:nvSpPr>
            <p:spPr bwMode="auto">
              <a:xfrm>
                <a:off x="2127"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2"/>
              <p:cNvSpPr>
                <a:spLocks/>
              </p:cNvSpPr>
              <p:nvPr/>
            </p:nvSpPr>
            <p:spPr bwMode="auto">
              <a:xfrm>
                <a:off x="2249"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3"/>
              <p:cNvSpPr>
                <a:spLocks/>
              </p:cNvSpPr>
              <p:nvPr/>
            </p:nvSpPr>
            <p:spPr bwMode="auto">
              <a:xfrm>
                <a:off x="2372" y="3915"/>
                <a:ext cx="0" cy="27"/>
              </a:xfrm>
              <a:custGeom>
                <a:avLst/>
                <a:gdLst>
                  <a:gd name="T0" fmla="*/ 242 h 242"/>
                  <a:gd name="T1" fmla="*/ 0 h 242"/>
                  <a:gd name="T2" fmla="*/ 242 h 242"/>
                </a:gdLst>
                <a:ahLst/>
                <a:cxnLst>
                  <a:cxn ang="0">
                    <a:pos x="0" y="T0"/>
                  </a:cxn>
                  <a:cxn ang="0">
                    <a:pos x="0" y="T1"/>
                  </a:cxn>
                  <a:cxn ang="0">
                    <a:pos x="0" y="T2"/>
                  </a:cxn>
                </a:cxnLst>
                <a:rect l="0" t="0" r="r" b="b"/>
                <a:pathLst>
                  <a:path h="242">
                    <a:moveTo>
                      <a:pt x="0" y="242"/>
                    </a:moveTo>
                    <a:lnTo>
                      <a:pt x="0" y="0"/>
                    </a:lnTo>
                    <a:lnTo>
                      <a:pt x="0" y="242"/>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4"/>
              <p:cNvSpPr>
                <a:spLocks/>
              </p:cNvSpPr>
              <p:nvPr/>
            </p:nvSpPr>
            <p:spPr bwMode="auto">
              <a:xfrm>
                <a:off x="2495" y="3888"/>
                <a:ext cx="0" cy="54"/>
              </a:xfrm>
              <a:custGeom>
                <a:avLst/>
                <a:gdLst>
                  <a:gd name="T0" fmla="*/ 483 h 483"/>
                  <a:gd name="T1" fmla="*/ 0 h 483"/>
                  <a:gd name="T2" fmla="*/ 483 h 483"/>
                </a:gdLst>
                <a:ahLst/>
                <a:cxnLst>
                  <a:cxn ang="0">
                    <a:pos x="0" y="T0"/>
                  </a:cxn>
                  <a:cxn ang="0">
                    <a:pos x="0" y="T1"/>
                  </a:cxn>
                  <a:cxn ang="0">
                    <a:pos x="0" y="T2"/>
                  </a:cxn>
                </a:cxnLst>
                <a:rect l="0" t="0" r="r" b="b"/>
                <a:pathLst>
                  <a:path h="483">
                    <a:moveTo>
                      <a:pt x="0" y="483"/>
                    </a:moveTo>
                    <a:lnTo>
                      <a:pt x="0" y="0"/>
                    </a:lnTo>
                    <a:lnTo>
                      <a:pt x="0" y="483"/>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25"/>
              <p:cNvSpPr>
                <a:spLocks noChangeArrowheads="1"/>
              </p:cNvSpPr>
              <p:nvPr/>
            </p:nvSpPr>
            <p:spPr bwMode="auto">
              <a:xfrm>
                <a:off x="2405" y="3962"/>
                <a:ext cx="14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1.5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Freeform 26"/>
              <p:cNvSpPr>
                <a:spLocks/>
              </p:cNvSpPr>
              <p:nvPr/>
            </p:nvSpPr>
            <p:spPr bwMode="auto">
              <a:xfrm>
                <a:off x="656" y="2051"/>
                <a:ext cx="0" cy="1891"/>
              </a:xfrm>
              <a:custGeom>
                <a:avLst/>
                <a:gdLst>
                  <a:gd name="T0" fmla="*/ 17017 h 17017"/>
                  <a:gd name="T1" fmla="*/ 0 h 17017"/>
                  <a:gd name="T2" fmla="*/ 17017 h 17017"/>
                </a:gdLst>
                <a:ahLst/>
                <a:cxnLst>
                  <a:cxn ang="0">
                    <a:pos x="0" y="T0"/>
                  </a:cxn>
                  <a:cxn ang="0">
                    <a:pos x="0" y="T1"/>
                  </a:cxn>
                  <a:cxn ang="0">
                    <a:pos x="0" y="T2"/>
                  </a:cxn>
                </a:cxnLst>
                <a:rect l="0" t="0" r="r" b="b"/>
                <a:pathLst>
                  <a:path h="17017">
                    <a:moveTo>
                      <a:pt x="0" y="17017"/>
                    </a:moveTo>
                    <a:lnTo>
                      <a:pt x="0" y="0"/>
                    </a:lnTo>
                    <a:lnTo>
                      <a:pt x="0" y="170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7"/>
              <p:cNvSpPr>
                <a:spLocks/>
              </p:cNvSpPr>
              <p:nvPr/>
            </p:nvSpPr>
            <p:spPr bwMode="auto">
              <a:xfrm>
                <a:off x="656" y="3942"/>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8"/>
              <p:cNvSpPr>
                <a:spLocks/>
              </p:cNvSpPr>
              <p:nvPr/>
            </p:nvSpPr>
            <p:spPr bwMode="auto">
              <a:xfrm>
                <a:off x="656" y="3863"/>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29"/>
              <p:cNvSpPr>
                <a:spLocks/>
              </p:cNvSpPr>
              <p:nvPr/>
            </p:nvSpPr>
            <p:spPr bwMode="auto">
              <a:xfrm>
                <a:off x="656" y="3785"/>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
              <p:cNvSpPr>
                <a:spLocks/>
              </p:cNvSpPr>
              <p:nvPr/>
            </p:nvSpPr>
            <p:spPr bwMode="auto">
              <a:xfrm>
                <a:off x="656" y="3706"/>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31"/>
              <p:cNvSpPr>
                <a:spLocks/>
              </p:cNvSpPr>
              <p:nvPr/>
            </p:nvSpPr>
            <p:spPr bwMode="auto">
              <a:xfrm>
                <a:off x="656" y="3627"/>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32"/>
              <p:cNvSpPr>
                <a:spLocks/>
              </p:cNvSpPr>
              <p:nvPr/>
            </p:nvSpPr>
            <p:spPr bwMode="auto">
              <a:xfrm>
                <a:off x="656" y="3548"/>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33"/>
              <p:cNvSpPr>
                <a:spLocks/>
              </p:cNvSpPr>
              <p:nvPr/>
            </p:nvSpPr>
            <p:spPr bwMode="auto">
              <a:xfrm>
                <a:off x="656" y="346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34"/>
              <p:cNvSpPr>
                <a:spLocks/>
              </p:cNvSpPr>
              <p:nvPr/>
            </p:nvSpPr>
            <p:spPr bwMode="auto">
              <a:xfrm>
                <a:off x="656" y="3390"/>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35"/>
              <p:cNvSpPr>
                <a:spLocks/>
              </p:cNvSpPr>
              <p:nvPr/>
            </p:nvSpPr>
            <p:spPr bwMode="auto">
              <a:xfrm>
                <a:off x="656" y="3312"/>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36"/>
              <p:cNvSpPr>
                <a:spLocks/>
              </p:cNvSpPr>
              <p:nvPr/>
            </p:nvSpPr>
            <p:spPr bwMode="auto">
              <a:xfrm>
                <a:off x="656" y="3232"/>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37"/>
              <p:cNvSpPr>
                <a:spLocks/>
              </p:cNvSpPr>
              <p:nvPr/>
            </p:nvSpPr>
            <p:spPr bwMode="auto">
              <a:xfrm>
                <a:off x="656" y="315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38"/>
              <p:cNvSpPr>
                <a:spLocks/>
              </p:cNvSpPr>
              <p:nvPr/>
            </p:nvSpPr>
            <p:spPr bwMode="auto">
              <a:xfrm>
                <a:off x="656" y="3075"/>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39"/>
              <p:cNvSpPr>
                <a:spLocks/>
              </p:cNvSpPr>
              <p:nvPr/>
            </p:nvSpPr>
            <p:spPr bwMode="auto">
              <a:xfrm>
                <a:off x="656" y="2997"/>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40"/>
              <p:cNvSpPr>
                <a:spLocks/>
              </p:cNvSpPr>
              <p:nvPr/>
            </p:nvSpPr>
            <p:spPr bwMode="auto">
              <a:xfrm>
                <a:off x="656" y="2918"/>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41"/>
              <p:cNvSpPr>
                <a:spLocks/>
              </p:cNvSpPr>
              <p:nvPr/>
            </p:nvSpPr>
            <p:spPr bwMode="auto">
              <a:xfrm>
                <a:off x="656" y="283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42"/>
              <p:cNvSpPr>
                <a:spLocks/>
              </p:cNvSpPr>
              <p:nvPr/>
            </p:nvSpPr>
            <p:spPr bwMode="auto">
              <a:xfrm>
                <a:off x="656" y="2760"/>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43"/>
              <p:cNvSpPr>
                <a:spLocks/>
              </p:cNvSpPr>
              <p:nvPr/>
            </p:nvSpPr>
            <p:spPr bwMode="auto">
              <a:xfrm>
                <a:off x="656" y="2682"/>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44"/>
              <p:cNvSpPr>
                <a:spLocks/>
              </p:cNvSpPr>
              <p:nvPr/>
            </p:nvSpPr>
            <p:spPr bwMode="auto">
              <a:xfrm>
                <a:off x="656" y="2603"/>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45"/>
              <p:cNvSpPr>
                <a:spLocks/>
              </p:cNvSpPr>
              <p:nvPr/>
            </p:nvSpPr>
            <p:spPr bwMode="auto">
              <a:xfrm>
                <a:off x="656" y="2524"/>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46"/>
              <p:cNvSpPr>
                <a:spLocks/>
              </p:cNvSpPr>
              <p:nvPr/>
            </p:nvSpPr>
            <p:spPr bwMode="auto">
              <a:xfrm>
                <a:off x="656" y="2445"/>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47"/>
              <p:cNvSpPr>
                <a:spLocks/>
              </p:cNvSpPr>
              <p:nvPr/>
            </p:nvSpPr>
            <p:spPr bwMode="auto">
              <a:xfrm>
                <a:off x="656" y="2366"/>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48"/>
              <p:cNvSpPr>
                <a:spLocks/>
              </p:cNvSpPr>
              <p:nvPr/>
            </p:nvSpPr>
            <p:spPr bwMode="auto">
              <a:xfrm>
                <a:off x="656" y="2287"/>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49"/>
              <p:cNvSpPr>
                <a:spLocks/>
              </p:cNvSpPr>
              <p:nvPr/>
            </p:nvSpPr>
            <p:spPr bwMode="auto">
              <a:xfrm>
                <a:off x="656" y="2208"/>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50"/>
              <p:cNvSpPr>
                <a:spLocks/>
              </p:cNvSpPr>
              <p:nvPr/>
            </p:nvSpPr>
            <p:spPr bwMode="auto">
              <a:xfrm>
                <a:off x="656" y="2129"/>
                <a:ext cx="26"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51"/>
              <p:cNvSpPr>
                <a:spLocks/>
              </p:cNvSpPr>
              <p:nvPr/>
            </p:nvSpPr>
            <p:spPr bwMode="auto">
              <a:xfrm>
                <a:off x="656" y="2051"/>
                <a:ext cx="53" cy="0"/>
              </a:xfrm>
              <a:custGeom>
                <a:avLst/>
                <a:gdLst>
                  <a:gd name="T0" fmla="*/ 0 w 482"/>
                  <a:gd name="T1" fmla="*/ 482 w 482"/>
                  <a:gd name="T2" fmla="*/ 0 w 482"/>
                </a:gdLst>
                <a:ahLst/>
                <a:cxnLst>
                  <a:cxn ang="0">
                    <a:pos x="T0" y="0"/>
                  </a:cxn>
                  <a:cxn ang="0">
                    <a:pos x="T1" y="0"/>
                  </a:cxn>
                  <a:cxn ang="0">
                    <a:pos x="T2" y="0"/>
                  </a:cxn>
                </a:cxnLst>
                <a:rect l="0" t="0" r="r" b="b"/>
                <a:pathLst>
                  <a:path w="482">
                    <a:moveTo>
                      <a:pt x="0" y="0"/>
                    </a:moveTo>
                    <a:lnTo>
                      <a:pt x="482" y="0"/>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52"/>
              <p:cNvSpPr>
                <a:spLocks/>
              </p:cNvSpPr>
              <p:nvPr/>
            </p:nvSpPr>
            <p:spPr bwMode="auto">
              <a:xfrm>
                <a:off x="656" y="2051"/>
                <a:ext cx="1839" cy="0"/>
              </a:xfrm>
              <a:custGeom>
                <a:avLst/>
                <a:gdLst>
                  <a:gd name="T0" fmla="*/ 0 w 16553"/>
                  <a:gd name="T1" fmla="*/ 16553 w 16553"/>
                  <a:gd name="T2" fmla="*/ 0 w 16553"/>
                </a:gdLst>
                <a:ahLst/>
                <a:cxnLst>
                  <a:cxn ang="0">
                    <a:pos x="T0" y="0"/>
                  </a:cxn>
                  <a:cxn ang="0">
                    <a:pos x="T1" y="0"/>
                  </a:cxn>
                  <a:cxn ang="0">
                    <a:pos x="T2" y="0"/>
                  </a:cxn>
                </a:cxnLst>
                <a:rect l="0" t="0" r="r" b="b"/>
                <a:pathLst>
                  <a:path w="16553">
                    <a:moveTo>
                      <a:pt x="0" y="0"/>
                    </a:moveTo>
                    <a:lnTo>
                      <a:pt x="16553" y="0"/>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53"/>
              <p:cNvSpPr>
                <a:spLocks/>
              </p:cNvSpPr>
              <p:nvPr/>
            </p:nvSpPr>
            <p:spPr bwMode="auto">
              <a:xfrm>
                <a:off x="656" y="2051"/>
                <a:ext cx="0" cy="54"/>
              </a:xfrm>
              <a:custGeom>
                <a:avLst/>
                <a:gdLst>
                  <a:gd name="T0" fmla="*/ 0 h 483"/>
                  <a:gd name="T1" fmla="*/ 483 h 483"/>
                  <a:gd name="T2" fmla="*/ 0 h 483"/>
                </a:gdLst>
                <a:ahLst/>
                <a:cxnLst>
                  <a:cxn ang="0">
                    <a:pos x="0" y="T0"/>
                  </a:cxn>
                  <a:cxn ang="0">
                    <a:pos x="0" y="T1"/>
                  </a:cxn>
                  <a:cxn ang="0">
                    <a:pos x="0" y="T2"/>
                  </a:cxn>
                </a:cxnLst>
                <a:rect l="0" t="0" r="r" b="b"/>
                <a:pathLst>
                  <a:path h="483">
                    <a:moveTo>
                      <a:pt x="0" y="0"/>
                    </a:moveTo>
                    <a:lnTo>
                      <a:pt x="0" y="483"/>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54"/>
              <p:cNvSpPr>
                <a:spLocks/>
              </p:cNvSpPr>
              <p:nvPr/>
            </p:nvSpPr>
            <p:spPr bwMode="auto">
              <a:xfrm>
                <a:off x="778"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55"/>
              <p:cNvSpPr>
                <a:spLocks/>
              </p:cNvSpPr>
              <p:nvPr/>
            </p:nvSpPr>
            <p:spPr bwMode="auto">
              <a:xfrm>
                <a:off x="901"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56"/>
              <p:cNvSpPr>
                <a:spLocks/>
              </p:cNvSpPr>
              <p:nvPr/>
            </p:nvSpPr>
            <p:spPr bwMode="auto">
              <a:xfrm>
                <a:off x="1023"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57"/>
              <p:cNvSpPr>
                <a:spLocks/>
              </p:cNvSpPr>
              <p:nvPr/>
            </p:nvSpPr>
            <p:spPr bwMode="auto">
              <a:xfrm>
                <a:off x="1146"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58"/>
              <p:cNvSpPr>
                <a:spLocks/>
              </p:cNvSpPr>
              <p:nvPr/>
            </p:nvSpPr>
            <p:spPr bwMode="auto">
              <a:xfrm>
                <a:off x="1268" y="2051"/>
                <a:ext cx="0" cy="54"/>
              </a:xfrm>
              <a:custGeom>
                <a:avLst/>
                <a:gdLst>
                  <a:gd name="T0" fmla="*/ 0 h 483"/>
                  <a:gd name="T1" fmla="*/ 483 h 483"/>
                  <a:gd name="T2" fmla="*/ 0 h 483"/>
                </a:gdLst>
                <a:ahLst/>
                <a:cxnLst>
                  <a:cxn ang="0">
                    <a:pos x="0" y="T0"/>
                  </a:cxn>
                  <a:cxn ang="0">
                    <a:pos x="0" y="T1"/>
                  </a:cxn>
                  <a:cxn ang="0">
                    <a:pos x="0" y="T2"/>
                  </a:cxn>
                </a:cxnLst>
                <a:rect l="0" t="0" r="r" b="b"/>
                <a:pathLst>
                  <a:path h="483">
                    <a:moveTo>
                      <a:pt x="0" y="0"/>
                    </a:moveTo>
                    <a:lnTo>
                      <a:pt x="0" y="483"/>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59"/>
              <p:cNvSpPr>
                <a:spLocks/>
              </p:cNvSpPr>
              <p:nvPr/>
            </p:nvSpPr>
            <p:spPr bwMode="auto">
              <a:xfrm>
                <a:off x="1391"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60"/>
              <p:cNvSpPr>
                <a:spLocks/>
              </p:cNvSpPr>
              <p:nvPr/>
            </p:nvSpPr>
            <p:spPr bwMode="auto">
              <a:xfrm>
                <a:off x="1514"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61"/>
              <p:cNvSpPr>
                <a:spLocks/>
              </p:cNvSpPr>
              <p:nvPr/>
            </p:nvSpPr>
            <p:spPr bwMode="auto">
              <a:xfrm>
                <a:off x="1636"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62"/>
              <p:cNvSpPr>
                <a:spLocks/>
              </p:cNvSpPr>
              <p:nvPr/>
            </p:nvSpPr>
            <p:spPr bwMode="auto">
              <a:xfrm>
                <a:off x="1759"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63"/>
              <p:cNvSpPr>
                <a:spLocks/>
              </p:cNvSpPr>
              <p:nvPr/>
            </p:nvSpPr>
            <p:spPr bwMode="auto">
              <a:xfrm>
                <a:off x="1882" y="2051"/>
                <a:ext cx="0" cy="54"/>
              </a:xfrm>
              <a:custGeom>
                <a:avLst/>
                <a:gdLst>
                  <a:gd name="T0" fmla="*/ 0 h 483"/>
                  <a:gd name="T1" fmla="*/ 483 h 483"/>
                  <a:gd name="T2" fmla="*/ 0 h 483"/>
                </a:gdLst>
                <a:ahLst/>
                <a:cxnLst>
                  <a:cxn ang="0">
                    <a:pos x="0" y="T0"/>
                  </a:cxn>
                  <a:cxn ang="0">
                    <a:pos x="0" y="T1"/>
                  </a:cxn>
                  <a:cxn ang="0">
                    <a:pos x="0" y="T2"/>
                  </a:cxn>
                </a:cxnLst>
                <a:rect l="0" t="0" r="r" b="b"/>
                <a:pathLst>
                  <a:path h="483">
                    <a:moveTo>
                      <a:pt x="0" y="0"/>
                    </a:moveTo>
                    <a:lnTo>
                      <a:pt x="0" y="483"/>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64"/>
              <p:cNvSpPr>
                <a:spLocks/>
              </p:cNvSpPr>
              <p:nvPr/>
            </p:nvSpPr>
            <p:spPr bwMode="auto">
              <a:xfrm>
                <a:off x="2004"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65"/>
              <p:cNvSpPr>
                <a:spLocks/>
              </p:cNvSpPr>
              <p:nvPr/>
            </p:nvSpPr>
            <p:spPr bwMode="auto">
              <a:xfrm>
                <a:off x="2127"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66"/>
              <p:cNvSpPr>
                <a:spLocks/>
              </p:cNvSpPr>
              <p:nvPr/>
            </p:nvSpPr>
            <p:spPr bwMode="auto">
              <a:xfrm>
                <a:off x="2249"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67"/>
              <p:cNvSpPr>
                <a:spLocks/>
              </p:cNvSpPr>
              <p:nvPr/>
            </p:nvSpPr>
            <p:spPr bwMode="auto">
              <a:xfrm>
                <a:off x="2372" y="2051"/>
                <a:ext cx="0" cy="27"/>
              </a:xfrm>
              <a:custGeom>
                <a:avLst/>
                <a:gdLst>
                  <a:gd name="T0" fmla="*/ 0 h 241"/>
                  <a:gd name="T1" fmla="*/ 241 h 241"/>
                  <a:gd name="T2" fmla="*/ 0 h 241"/>
                </a:gdLst>
                <a:ahLst/>
                <a:cxnLst>
                  <a:cxn ang="0">
                    <a:pos x="0" y="T0"/>
                  </a:cxn>
                  <a:cxn ang="0">
                    <a:pos x="0" y="T1"/>
                  </a:cxn>
                  <a:cxn ang="0">
                    <a:pos x="0" y="T2"/>
                  </a:cxn>
                </a:cxnLst>
                <a:rect l="0" t="0" r="r" b="b"/>
                <a:pathLst>
                  <a:path h="241">
                    <a:moveTo>
                      <a:pt x="0" y="0"/>
                    </a:moveTo>
                    <a:lnTo>
                      <a:pt x="0" y="241"/>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68"/>
              <p:cNvSpPr>
                <a:spLocks/>
              </p:cNvSpPr>
              <p:nvPr/>
            </p:nvSpPr>
            <p:spPr bwMode="auto">
              <a:xfrm>
                <a:off x="2495" y="2051"/>
                <a:ext cx="0" cy="54"/>
              </a:xfrm>
              <a:custGeom>
                <a:avLst/>
                <a:gdLst>
                  <a:gd name="T0" fmla="*/ 0 h 483"/>
                  <a:gd name="T1" fmla="*/ 483 h 483"/>
                  <a:gd name="T2" fmla="*/ 0 h 483"/>
                </a:gdLst>
                <a:ahLst/>
                <a:cxnLst>
                  <a:cxn ang="0">
                    <a:pos x="0" y="T0"/>
                  </a:cxn>
                  <a:cxn ang="0">
                    <a:pos x="0" y="T1"/>
                  </a:cxn>
                  <a:cxn ang="0">
                    <a:pos x="0" y="T2"/>
                  </a:cxn>
                </a:cxnLst>
                <a:rect l="0" t="0" r="r" b="b"/>
                <a:pathLst>
                  <a:path h="483">
                    <a:moveTo>
                      <a:pt x="0" y="0"/>
                    </a:moveTo>
                    <a:lnTo>
                      <a:pt x="0" y="483"/>
                    </a:lnTo>
                    <a:lnTo>
                      <a:pt x="0"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69"/>
              <p:cNvSpPr>
                <a:spLocks/>
              </p:cNvSpPr>
              <p:nvPr/>
            </p:nvSpPr>
            <p:spPr bwMode="auto">
              <a:xfrm>
                <a:off x="2495" y="2051"/>
                <a:ext cx="0" cy="1891"/>
              </a:xfrm>
              <a:custGeom>
                <a:avLst/>
                <a:gdLst>
                  <a:gd name="T0" fmla="*/ 17017 h 17017"/>
                  <a:gd name="T1" fmla="*/ 0 h 17017"/>
                  <a:gd name="T2" fmla="*/ 17017 h 17017"/>
                </a:gdLst>
                <a:ahLst/>
                <a:cxnLst>
                  <a:cxn ang="0">
                    <a:pos x="0" y="T0"/>
                  </a:cxn>
                  <a:cxn ang="0">
                    <a:pos x="0" y="T1"/>
                  </a:cxn>
                  <a:cxn ang="0">
                    <a:pos x="0" y="T2"/>
                  </a:cxn>
                </a:cxnLst>
                <a:rect l="0" t="0" r="r" b="b"/>
                <a:pathLst>
                  <a:path h="17017">
                    <a:moveTo>
                      <a:pt x="0" y="17017"/>
                    </a:moveTo>
                    <a:lnTo>
                      <a:pt x="0" y="0"/>
                    </a:lnTo>
                    <a:lnTo>
                      <a:pt x="0" y="170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70"/>
              <p:cNvSpPr>
                <a:spLocks/>
              </p:cNvSpPr>
              <p:nvPr/>
            </p:nvSpPr>
            <p:spPr bwMode="auto">
              <a:xfrm>
                <a:off x="2441" y="3942"/>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71"/>
              <p:cNvSpPr>
                <a:spLocks/>
              </p:cNvSpPr>
              <p:nvPr/>
            </p:nvSpPr>
            <p:spPr bwMode="auto">
              <a:xfrm>
                <a:off x="2468" y="3863"/>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72"/>
              <p:cNvSpPr>
                <a:spLocks/>
              </p:cNvSpPr>
              <p:nvPr/>
            </p:nvSpPr>
            <p:spPr bwMode="auto">
              <a:xfrm>
                <a:off x="2468" y="3785"/>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73"/>
              <p:cNvSpPr>
                <a:spLocks/>
              </p:cNvSpPr>
              <p:nvPr/>
            </p:nvSpPr>
            <p:spPr bwMode="auto">
              <a:xfrm>
                <a:off x="2468" y="3706"/>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74"/>
              <p:cNvSpPr>
                <a:spLocks/>
              </p:cNvSpPr>
              <p:nvPr/>
            </p:nvSpPr>
            <p:spPr bwMode="auto">
              <a:xfrm>
                <a:off x="2441" y="3627"/>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75"/>
              <p:cNvSpPr>
                <a:spLocks/>
              </p:cNvSpPr>
              <p:nvPr/>
            </p:nvSpPr>
            <p:spPr bwMode="auto">
              <a:xfrm>
                <a:off x="2468" y="3548"/>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Freeform 76"/>
              <p:cNvSpPr>
                <a:spLocks/>
              </p:cNvSpPr>
              <p:nvPr/>
            </p:nvSpPr>
            <p:spPr bwMode="auto">
              <a:xfrm>
                <a:off x="2468" y="346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Freeform 77"/>
              <p:cNvSpPr>
                <a:spLocks/>
              </p:cNvSpPr>
              <p:nvPr/>
            </p:nvSpPr>
            <p:spPr bwMode="auto">
              <a:xfrm>
                <a:off x="2468" y="3390"/>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Freeform 78"/>
              <p:cNvSpPr>
                <a:spLocks/>
              </p:cNvSpPr>
              <p:nvPr/>
            </p:nvSpPr>
            <p:spPr bwMode="auto">
              <a:xfrm>
                <a:off x="2441" y="3312"/>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79"/>
              <p:cNvSpPr>
                <a:spLocks/>
              </p:cNvSpPr>
              <p:nvPr/>
            </p:nvSpPr>
            <p:spPr bwMode="auto">
              <a:xfrm>
                <a:off x="2468" y="3232"/>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Freeform 80"/>
              <p:cNvSpPr>
                <a:spLocks/>
              </p:cNvSpPr>
              <p:nvPr/>
            </p:nvSpPr>
            <p:spPr bwMode="auto">
              <a:xfrm>
                <a:off x="2468" y="315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Freeform 81"/>
              <p:cNvSpPr>
                <a:spLocks/>
              </p:cNvSpPr>
              <p:nvPr/>
            </p:nvSpPr>
            <p:spPr bwMode="auto">
              <a:xfrm>
                <a:off x="2468" y="3075"/>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82"/>
              <p:cNvSpPr>
                <a:spLocks/>
              </p:cNvSpPr>
              <p:nvPr/>
            </p:nvSpPr>
            <p:spPr bwMode="auto">
              <a:xfrm>
                <a:off x="2441" y="2997"/>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Freeform 83"/>
              <p:cNvSpPr>
                <a:spLocks/>
              </p:cNvSpPr>
              <p:nvPr/>
            </p:nvSpPr>
            <p:spPr bwMode="auto">
              <a:xfrm>
                <a:off x="2468" y="2918"/>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84"/>
              <p:cNvSpPr>
                <a:spLocks/>
              </p:cNvSpPr>
              <p:nvPr/>
            </p:nvSpPr>
            <p:spPr bwMode="auto">
              <a:xfrm>
                <a:off x="2468" y="283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Freeform 85"/>
              <p:cNvSpPr>
                <a:spLocks/>
              </p:cNvSpPr>
              <p:nvPr/>
            </p:nvSpPr>
            <p:spPr bwMode="auto">
              <a:xfrm>
                <a:off x="2468" y="2760"/>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86"/>
              <p:cNvSpPr>
                <a:spLocks/>
              </p:cNvSpPr>
              <p:nvPr/>
            </p:nvSpPr>
            <p:spPr bwMode="auto">
              <a:xfrm>
                <a:off x="2441" y="2682"/>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Freeform 87"/>
              <p:cNvSpPr>
                <a:spLocks/>
              </p:cNvSpPr>
              <p:nvPr/>
            </p:nvSpPr>
            <p:spPr bwMode="auto">
              <a:xfrm>
                <a:off x="2468" y="2603"/>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88"/>
              <p:cNvSpPr>
                <a:spLocks/>
              </p:cNvSpPr>
              <p:nvPr/>
            </p:nvSpPr>
            <p:spPr bwMode="auto">
              <a:xfrm>
                <a:off x="2468" y="2524"/>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Freeform 89"/>
              <p:cNvSpPr>
                <a:spLocks/>
              </p:cNvSpPr>
              <p:nvPr/>
            </p:nvSpPr>
            <p:spPr bwMode="auto">
              <a:xfrm>
                <a:off x="2468" y="2445"/>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Freeform 90"/>
              <p:cNvSpPr>
                <a:spLocks/>
              </p:cNvSpPr>
              <p:nvPr/>
            </p:nvSpPr>
            <p:spPr bwMode="auto">
              <a:xfrm>
                <a:off x="2441" y="2366"/>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91"/>
              <p:cNvSpPr>
                <a:spLocks/>
              </p:cNvSpPr>
              <p:nvPr/>
            </p:nvSpPr>
            <p:spPr bwMode="auto">
              <a:xfrm>
                <a:off x="2468" y="2287"/>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Freeform 92"/>
              <p:cNvSpPr>
                <a:spLocks/>
              </p:cNvSpPr>
              <p:nvPr/>
            </p:nvSpPr>
            <p:spPr bwMode="auto">
              <a:xfrm>
                <a:off x="2468" y="2208"/>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93"/>
              <p:cNvSpPr>
                <a:spLocks/>
              </p:cNvSpPr>
              <p:nvPr/>
            </p:nvSpPr>
            <p:spPr bwMode="auto">
              <a:xfrm>
                <a:off x="2468" y="2129"/>
                <a:ext cx="27" cy="0"/>
              </a:xfrm>
              <a:custGeom>
                <a:avLst/>
                <a:gdLst>
                  <a:gd name="T0" fmla="*/ 241 w 241"/>
                  <a:gd name="T1" fmla="*/ 0 w 241"/>
                  <a:gd name="T2" fmla="*/ 241 w 241"/>
                </a:gdLst>
                <a:ahLst/>
                <a:cxnLst>
                  <a:cxn ang="0">
                    <a:pos x="T0" y="0"/>
                  </a:cxn>
                  <a:cxn ang="0">
                    <a:pos x="T1" y="0"/>
                  </a:cxn>
                  <a:cxn ang="0">
                    <a:pos x="T2" y="0"/>
                  </a:cxn>
                </a:cxnLst>
                <a:rect l="0" t="0" r="r" b="b"/>
                <a:pathLst>
                  <a:path w="241">
                    <a:moveTo>
                      <a:pt x="241" y="0"/>
                    </a:moveTo>
                    <a:lnTo>
                      <a:pt x="0" y="0"/>
                    </a:lnTo>
                    <a:lnTo>
                      <a:pt x="241"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Freeform 94"/>
              <p:cNvSpPr>
                <a:spLocks/>
              </p:cNvSpPr>
              <p:nvPr/>
            </p:nvSpPr>
            <p:spPr bwMode="auto">
              <a:xfrm>
                <a:off x="2441" y="2051"/>
                <a:ext cx="54" cy="0"/>
              </a:xfrm>
              <a:custGeom>
                <a:avLst/>
                <a:gdLst>
                  <a:gd name="T0" fmla="*/ 482 w 482"/>
                  <a:gd name="T1" fmla="*/ 0 w 482"/>
                  <a:gd name="T2" fmla="*/ 482 w 482"/>
                </a:gdLst>
                <a:ahLst/>
                <a:cxnLst>
                  <a:cxn ang="0">
                    <a:pos x="T0" y="0"/>
                  </a:cxn>
                  <a:cxn ang="0">
                    <a:pos x="T1" y="0"/>
                  </a:cxn>
                  <a:cxn ang="0">
                    <a:pos x="T2" y="0"/>
                  </a:cxn>
                </a:cxnLst>
                <a:rect l="0" t="0" r="r" b="b"/>
                <a:pathLst>
                  <a:path w="482">
                    <a:moveTo>
                      <a:pt x="482" y="0"/>
                    </a:moveTo>
                    <a:lnTo>
                      <a:pt x="0" y="0"/>
                    </a:lnTo>
                    <a:lnTo>
                      <a:pt x="482" y="0"/>
                    </a:lnTo>
                    <a:close/>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95"/>
              <p:cNvSpPr>
                <a:spLocks/>
              </p:cNvSpPr>
              <p:nvPr/>
            </p:nvSpPr>
            <p:spPr bwMode="auto">
              <a:xfrm>
                <a:off x="656" y="2627"/>
                <a:ext cx="1839" cy="1315"/>
              </a:xfrm>
              <a:custGeom>
                <a:avLst/>
                <a:gdLst>
                  <a:gd name="T0" fmla="*/ 0 w 16553"/>
                  <a:gd name="T1" fmla="*/ 11832 h 11832"/>
                  <a:gd name="T2" fmla="*/ 2562 w 16553"/>
                  <a:gd name="T3" fmla="*/ 11832 h 11832"/>
                  <a:gd name="T4" fmla="*/ 2562 w 16553"/>
                  <a:gd name="T5" fmla="*/ 0 h 11832"/>
                  <a:gd name="T6" fmla="*/ 14499 w 16553"/>
                  <a:gd name="T7" fmla="*/ 1938 h 11832"/>
                  <a:gd name="T8" fmla="*/ 14499 w 16553"/>
                  <a:gd name="T9" fmla="*/ 11832 h 11832"/>
                  <a:gd name="T10" fmla="*/ 16553 w 16553"/>
                  <a:gd name="T11" fmla="*/ 11832 h 11832"/>
                  <a:gd name="T12" fmla="*/ 0 w 16553"/>
                  <a:gd name="T13" fmla="*/ 11832 h 11832"/>
                </a:gdLst>
                <a:ahLst/>
                <a:cxnLst>
                  <a:cxn ang="0">
                    <a:pos x="T0" y="T1"/>
                  </a:cxn>
                  <a:cxn ang="0">
                    <a:pos x="T2" y="T3"/>
                  </a:cxn>
                  <a:cxn ang="0">
                    <a:pos x="T4" y="T5"/>
                  </a:cxn>
                  <a:cxn ang="0">
                    <a:pos x="T6" y="T7"/>
                  </a:cxn>
                  <a:cxn ang="0">
                    <a:pos x="T8" y="T9"/>
                  </a:cxn>
                  <a:cxn ang="0">
                    <a:pos x="T10" y="T11"/>
                  </a:cxn>
                  <a:cxn ang="0">
                    <a:pos x="T12" y="T13"/>
                  </a:cxn>
                </a:cxnLst>
                <a:rect l="0" t="0" r="r" b="b"/>
                <a:pathLst>
                  <a:path w="16553" h="11832">
                    <a:moveTo>
                      <a:pt x="0" y="11832"/>
                    </a:moveTo>
                    <a:lnTo>
                      <a:pt x="2562" y="11832"/>
                    </a:lnTo>
                    <a:lnTo>
                      <a:pt x="2562" y="0"/>
                    </a:lnTo>
                    <a:lnTo>
                      <a:pt x="14499" y="1938"/>
                    </a:lnTo>
                    <a:lnTo>
                      <a:pt x="14499" y="11832"/>
                    </a:lnTo>
                    <a:lnTo>
                      <a:pt x="16553" y="11832"/>
                    </a:lnTo>
                    <a:lnTo>
                      <a:pt x="0" y="11832"/>
                    </a:lnTo>
                    <a:close/>
                  </a:path>
                </a:pathLst>
              </a:custGeom>
              <a:noFill/>
              <a:ln w="635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 Box 307"/>
              <p:cNvSpPr txBox="1">
                <a:spLocks noChangeArrowheads="1"/>
              </p:cNvSpPr>
              <p:nvPr/>
            </p:nvSpPr>
            <p:spPr bwMode="auto">
              <a:xfrm>
                <a:off x="3726497" y="869426"/>
                <a:ext cx="5184576" cy="1991058"/>
              </a:xfrm>
              <a:prstGeom prst="rect">
                <a:avLst/>
              </a:prstGeom>
              <a:noFill/>
              <a:ln w="9525">
                <a:noFill/>
                <a:miter lim="800000"/>
                <a:headEnd/>
                <a:tailEnd/>
              </a:ln>
            </p:spPr>
            <p:txBody>
              <a:bodyPr wrap="square">
                <a:spAutoFit/>
              </a:bodyPr>
              <a:lstStyle/>
              <a:p>
                <a:pPr>
                  <a:lnSpc>
                    <a:spcPct val="150000"/>
                  </a:lnSpc>
                  <a:spcBef>
                    <a:spcPts val="0"/>
                  </a:spcBef>
                </a:pPr>
                <a:r>
                  <a:rPr lang="en-US" sz="1600" dirty="0" smtClean="0">
                    <a:latin typeface="Times New Roman" pitchFamily="18" charset="0"/>
                    <a:cs typeface="Times New Roman" pitchFamily="18" charset="0"/>
                  </a:rPr>
                  <a:t>Novel approach to determine </a:t>
                </a:r>
                <a14:m>
                  <m:oMath xmlns:m="http://schemas.openxmlformats.org/officeDocument/2006/math">
                    <m:func>
                      <m:funcPr>
                        <m:ctrlPr>
                          <a:rPr lang="en-US" sz="1600" i="1" smtClean="0">
                            <a:solidFill>
                              <a:srgbClr val="FF0000"/>
                            </a:solidFill>
                            <a:latin typeface="Cambria Math"/>
                            <a:cs typeface="Times New Roman" pitchFamily="18" charset="0"/>
                          </a:rPr>
                        </m:ctrlPr>
                      </m:funcPr>
                      <m:fName>
                        <m:r>
                          <m:rPr>
                            <m:sty m:val="p"/>
                          </m:rPr>
                          <a:rPr lang="en-US" sz="1600" i="0" smtClean="0">
                            <a:solidFill>
                              <a:srgbClr val="FF0000"/>
                            </a:solidFill>
                            <a:latin typeface="Cambria Math"/>
                            <a:cs typeface="Times New Roman" pitchFamily="18" charset="0"/>
                          </a:rPr>
                          <m:t>cos</m:t>
                        </m:r>
                      </m:fName>
                      <m:e>
                        <m:sSub>
                          <m:sSubPr>
                            <m:ctrlPr>
                              <a:rPr lang="en-US" sz="1600" i="1" smtClean="0">
                                <a:solidFill>
                                  <a:srgbClr val="FF0000"/>
                                </a:solidFill>
                                <a:latin typeface="Cambria Math"/>
                                <a:ea typeface="Cambria Math"/>
                                <a:cs typeface="Times New Roman" pitchFamily="18" charset="0"/>
                              </a:rPr>
                            </m:ctrlPr>
                          </m:sSubPr>
                          <m:e>
                            <m:r>
                              <a:rPr lang="en-US" sz="1600" i="1" smtClean="0">
                                <a:solidFill>
                                  <a:srgbClr val="FF0000"/>
                                </a:solidFill>
                                <a:latin typeface="Cambria Math"/>
                                <a:ea typeface="Cambria Math"/>
                                <a:cs typeface="Times New Roman" pitchFamily="18" charset="0"/>
                              </a:rPr>
                              <m:t>𝜃</m:t>
                            </m:r>
                          </m:e>
                          <m:sub>
                            <m:r>
                              <a:rPr lang="en-US" sz="1600" b="0" i="1" smtClean="0">
                                <a:solidFill>
                                  <a:srgbClr val="FF0000"/>
                                </a:solidFill>
                                <a:latin typeface="Cambria Math"/>
                                <a:ea typeface="Cambria Math"/>
                                <a:cs typeface="Times New Roman" pitchFamily="18" charset="0"/>
                              </a:rPr>
                              <m:t>𝑒</m:t>
                            </m:r>
                            <m:r>
                              <a:rPr lang="en-US" sz="1600" b="0" i="1" smtClean="0">
                                <a:solidFill>
                                  <a:srgbClr val="FF0000"/>
                                </a:solidFill>
                                <a:latin typeface="Cambria Math"/>
                                <a:ea typeface="Cambria Math"/>
                                <a:cs typeface="Times New Roman" pitchFamily="18" charset="0"/>
                              </a:rPr>
                              <m:t>𝜐</m:t>
                            </m:r>
                          </m:sub>
                        </m:sSub>
                      </m:e>
                    </m:func>
                  </m:oMath>
                </a14:m>
                <a:r>
                  <a:rPr lang="en-US" sz="1600" dirty="0" smtClean="0">
                    <a:latin typeface="Times New Roman" pitchFamily="18" charset="0"/>
                    <a:cs typeface="Times New Roman" pitchFamily="18" charset="0"/>
                  </a:rPr>
                  <a:t>:</a:t>
                </a:r>
              </a:p>
              <a:p>
                <a:pPr>
                  <a:lnSpc>
                    <a:spcPct val="150000"/>
                  </a:lnSpc>
                  <a:spcBef>
                    <a:spcPts val="0"/>
                  </a:spcBef>
                </a:pPr>
                <a:r>
                  <a:rPr lang="en-US" sz="1600" dirty="0" smtClean="0">
                    <a:latin typeface="Times New Roman" pitchFamily="18" charset="0"/>
                    <a:cs typeface="Times New Roman" pitchFamily="18" charset="0"/>
                  </a:rPr>
                  <a:t>Kinematics in Infinite Nuclear Mass Approximation:</a:t>
                </a:r>
                <a:endParaRPr lang="en-US" sz="1600" dirty="0">
                  <a:latin typeface="Times New Roman" pitchFamily="18" charset="0"/>
                  <a:cs typeface="Times New Roman" pitchFamily="18" charset="0"/>
                </a:endParaRPr>
              </a:p>
              <a:p>
                <a:pPr marL="342900" indent="-342900">
                  <a:lnSpc>
                    <a:spcPct val="150000"/>
                  </a:lnSpc>
                  <a:spcBef>
                    <a:spcPts val="0"/>
                  </a:spcBef>
                  <a:buFont typeface="+mj-lt"/>
                  <a:buAutoNum type="arabicPeriod"/>
                </a:pPr>
                <a:r>
                  <a:rPr lang="en-US" sz="1600" dirty="0" smtClean="0">
                    <a:latin typeface="Times New Roman" pitchFamily="18" charset="0"/>
                    <a:cs typeface="Times New Roman" pitchFamily="18" charset="0"/>
                  </a:rPr>
                  <a:t>Energy </a:t>
                </a:r>
                <a:r>
                  <a:rPr lang="en-US" sz="1600" dirty="0">
                    <a:latin typeface="Times New Roman" pitchFamily="18" charset="0"/>
                    <a:cs typeface="Times New Roman" pitchFamily="18" charset="0"/>
                  </a:rPr>
                  <a:t>Conservation</a:t>
                </a:r>
                <a:r>
                  <a:rPr lang="en-US" sz="1600" dirty="0" smtClean="0">
                    <a:latin typeface="Times New Roman" pitchFamily="18" charset="0"/>
                    <a:cs typeface="Times New Roman" pitchFamily="18" charset="0"/>
                  </a:rPr>
                  <a:t>: </a:t>
                </a:r>
                <a14:m>
                  <m:oMath xmlns:m="http://schemas.openxmlformats.org/officeDocument/2006/math">
                    <m:sSub>
                      <m:sSubPr>
                        <m:ctrlPr>
                          <a:rPr lang="en-US" sz="1600" i="1" smtClean="0">
                            <a:latin typeface="Cambria Math"/>
                            <a:cs typeface="Times New Roman" pitchFamily="18" charset="0"/>
                          </a:rPr>
                        </m:ctrlPr>
                      </m:sSubPr>
                      <m:e>
                        <m:r>
                          <a:rPr lang="en-US" sz="1600" b="0" i="1" smtClean="0">
                            <a:latin typeface="Cambria Math"/>
                            <a:cs typeface="Times New Roman" pitchFamily="18" charset="0"/>
                          </a:rPr>
                          <m:t>𝐸</m:t>
                        </m:r>
                      </m:e>
                      <m:sub>
                        <m:r>
                          <a:rPr lang="en-US" sz="1600" i="1" smtClean="0">
                            <a:latin typeface="Cambria Math"/>
                            <a:ea typeface="Cambria Math"/>
                            <a:cs typeface="Times New Roman" pitchFamily="18" charset="0"/>
                          </a:rPr>
                          <m:t>𝜐</m:t>
                        </m:r>
                      </m:sub>
                    </m:sSub>
                    <m:r>
                      <a:rPr lang="en-US" sz="1600" b="0" i="1" smtClean="0">
                        <a:latin typeface="Cambria Math"/>
                        <a:cs typeface="Times New Roman" pitchFamily="18" charset="0"/>
                      </a:rPr>
                      <m:t>=</m:t>
                    </m:r>
                    <m:sSub>
                      <m:sSubPr>
                        <m:ctrlPr>
                          <a:rPr lang="en-US" sz="1600" b="0" i="1" smtClean="0">
                            <a:latin typeface="Cambria Math"/>
                            <a:cs typeface="Times New Roman" pitchFamily="18" charset="0"/>
                          </a:rPr>
                        </m:ctrlPr>
                      </m:sSubPr>
                      <m:e>
                        <m:r>
                          <a:rPr lang="en-US" sz="1600" b="0" i="1" smtClean="0">
                            <a:latin typeface="Cambria Math"/>
                            <a:cs typeface="Times New Roman" pitchFamily="18" charset="0"/>
                          </a:rPr>
                          <m:t>𝐸</m:t>
                        </m:r>
                      </m:e>
                      <m:sub>
                        <m:r>
                          <a:rPr lang="en-US" sz="1600" b="0" i="1" smtClean="0">
                            <a:latin typeface="Cambria Math"/>
                            <a:cs typeface="Times New Roman" pitchFamily="18" charset="0"/>
                          </a:rPr>
                          <m:t>𝑒</m:t>
                        </m:r>
                        <m:r>
                          <a:rPr lang="en-US" sz="1600" b="0" i="1" smtClean="0">
                            <a:latin typeface="Cambria Math"/>
                            <a:cs typeface="Times New Roman" pitchFamily="18" charset="0"/>
                          </a:rPr>
                          <m:t>,</m:t>
                        </m:r>
                        <m:r>
                          <a:rPr lang="en-US" sz="1600" b="0" i="1" smtClean="0">
                            <a:latin typeface="Cambria Math"/>
                            <a:cs typeface="Times New Roman" pitchFamily="18" charset="0"/>
                          </a:rPr>
                          <m:t>𝑚𝑎𝑥</m:t>
                        </m:r>
                      </m:sub>
                    </m:sSub>
                    <m:r>
                      <a:rPr lang="en-US" sz="1600" b="0" i="1" smtClean="0">
                        <a:latin typeface="Cambria Math"/>
                        <a:cs typeface="Times New Roman" pitchFamily="18" charset="0"/>
                      </a:rPr>
                      <m:t>−</m:t>
                    </m:r>
                    <m:sSub>
                      <m:sSubPr>
                        <m:ctrlPr>
                          <a:rPr lang="en-US" sz="1600" b="0" i="1" smtClean="0">
                            <a:solidFill>
                              <a:srgbClr val="FF0000"/>
                            </a:solidFill>
                            <a:latin typeface="Cambria Math"/>
                            <a:cs typeface="Times New Roman" pitchFamily="18" charset="0"/>
                          </a:rPr>
                        </m:ctrlPr>
                      </m:sSubPr>
                      <m:e>
                        <m:r>
                          <a:rPr lang="en-US" sz="1600" b="0" i="1" smtClean="0">
                            <a:solidFill>
                              <a:srgbClr val="FF0000"/>
                            </a:solidFill>
                            <a:latin typeface="Cambria Math"/>
                            <a:cs typeface="Times New Roman" pitchFamily="18" charset="0"/>
                          </a:rPr>
                          <m:t>𝐸</m:t>
                        </m:r>
                      </m:e>
                      <m:sub>
                        <m:r>
                          <a:rPr lang="en-US" sz="1600" b="0" i="1" smtClean="0">
                            <a:solidFill>
                              <a:srgbClr val="FF0000"/>
                            </a:solidFill>
                            <a:latin typeface="Cambria Math"/>
                            <a:cs typeface="Times New Roman" pitchFamily="18" charset="0"/>
                          </a:rPr>
                          <m:t>𝑒</m:t>
                        </m:r>
                        <m:r>
                          <a:rPr lang="en-US" sz="1600" b="0" i="1" smtClean="0">
                            <a:solidFill>
                              <a:srgbClr val="FF0000"/>
                            </a:solidFill>
                            <a:latin typeface="Cambria Math"/>
                            <a:cs typeface="Times New Roman" pitchFamily="18" charset="0"/>
                          </a:rPr>
                          <m:t>,</m:t>
                        </m:r>
                        <m:r>
                          <a:rPr lang="en-US" sz="1600" b="0" i="1" smtClean="0">
                            <a:solidFill>
                              <a:srgbClr val="FF0000"/>
                            </a:solidFill>
                            <a:latin typeface="Cambria Math"/>
                            <a:cs typeface="Times New Roman" pitchFamily="18" charset="0"/>
                          </a:rPr>
                          <m:t>𝑘𝑖𝑛</m:t>
                        </m:r>
                      </m:sub>
                    </m:sSub>
                  </m:oMath>
                </a14:m>
                <a:r>
                  <a:rPr lang="en-US" sz="1600" dirty="0" smtClean="0">
                    <a:latin typeface="Times New Roman" pitchFamily="18" charset="0"/>
                    <a:cs typeface="Times New Roman" pitchFamily="18" charset="0"/>
                  </a:rPr>
                  <a:t>  </a:t>
                </a:r>
              </a:p>
              <a:p>
                <a:pPr marL="342900" indent="-342900">
                  <a:lnSpc>
                    <a:spcPct val="150000"/>
                  </a:lnSpc>
                  <a:spcBef>
                    <a:spcPts val="0"/>
                  </a:spcBef>
                  <a:buFont typeface="+mj-lt"/>
                  <a:buAutoNum type="arabicPeriod"/>
                </a:pPr>
                <a:r>
                  <a:rPr lang="en-US" sz="1600" dirty="0" smtClean="0">
                    <a:latin typeface="Times New Roman" pitchFamily="18" charset="0"/>
                    <a:cs typeface="Times New Roman" pitchFamily="18" charset="0"/>
                  </a:rPr>
                  <a:t>Momentum Conservation:</a:t>
                </a:r>
              </a:p>
              <a:p>
                <a:pPr lvl="2">
                  <a:lnSpc>
                    <a:spcPct val="150000"/>
                  </a:lnSpc>
                  <a:spcBef>
                    <a:spcPts val="0"/>
                  </a:spcBef>
                </a:pPr>
                <a:r>
                  <a:rPr lang="en-US" sz="1600" dirty="0" smtClean="0">
                    <a:latin typeface="Times New Roman" pitchFamily="18" charset="0"/>
                    <a:cs typeface="Times New Roman" pitchFamily="18" charset="0"/>
                  </a:rPr>
                  <a:t> </a:t>
                </a:r>
                <a14:m>
                  <m:oMath xmlns:m="http://schemas.openxmlformats.org/officeDocument/2006/math">
                    <m:sSup>
                      <m:sSupPr>
                        <m:ctrlPr>
                          <a:rPr lang="en-US" sz="1600" i="1" smtClean="0">
                            <a:solidFill>
                              <a:srgbClr val="FF0000"/>
                            </a:solidFill>
                            <a:latin typeface="Cambria Math"/>
                            <a:cs typeface="Times New Roman" pitchFamily="18" charset="0"/>
                          </a:rPr>
                        </m:ctrlPr>
                      </m:sSupPr>
                      <m:e>
                        <m:sSub>
                          <m:sSubPr>
                            <m:ctrlPr>
                              <a:rPr lang="en-US" sz="1600" i="1" smtClean="0">
                                <a:solidFill>
                                  <a:srgbClr val="FF0000"/>
                                </a:solidFill>
                                <a:latin typeface="Cambria Math"/>
                                <a:cs typeface="Times New Roman" pitchFamily="18" charset="0"/>
                              </a:rPr>
                            </m:ctrlPr>
                          </m:sSubPr>
                          <m:e>
                            <m:r>
                              <a:rPr lang="en-US" sz="1600" b="0" i="1" smtClean="0">
                                <a:solidFill>
                                  <a:srgbClr val="FF0000"/>
                                </a:solidFill>
                                <a:latin typeface="Cambria Math"/>
                                <a:cs typeface="Times New Roman" pitchFamily="18" charset="0"/>
                              </a:rPr>
                              <m:t>𝑝</m:t>
                            </m:r>
                          </m:e>
                          <m:sub>
                            <m:r>
                              <a:rPr lang="en-US" sz="1600" b="0" i="1" smtClean="0">
                                <a:solidFill>
                                  <a:srgbClr val="FF0000"/>
                                </a:solidFill>
                                <a:latin typeface="Cambria Math"/>
                                <a:cs typeface="Times New Roman" pitchFamily="18" charset="0"/>
                              </a:rPr>
                              <m:t>𝑝</m:t>
                            </m:r>
                          </m:sub>
                        </m:sSub>
                      </m:e>
                      <m:sup>
                        <m:r>
                          <a:rPr lang="en-US" sz="1600" b="0" i="1" smtClean="0">
                            <a:solidFill>
                              <a:srgbClr val="FF0000"/>
                            </a:solidFill>
                            <a:latin typeface="Cambria Math"/>
                            <a:cs typeface="Times New Roman" pitchFamily="18" charset="0"/>
                          </a:rPr>
                          <m:t>2</m:t>
                        </m:r>
                      </m:sup>
                    </m:sSup>
                    <m:r>
                      <a:rPr lang="en-US" sz="1600" b="0" i="1" smtClean="0">
                        <a:solidFill>
                          <a:schemeClr val="tx1"/>
                        </a:solidFill>
                        <a:latin typeface="Cambria Math"/>
                        <a:cs typeface="Times New Roman" pitchFamily="18" charset="0"/>
                      </a:rPr>
                      <m:t>=</m:t>
                    </m:r>
                    <m:sSup>
                      <m:sSupPr>
                        <m:ctrlPr>
                          <a:rPr lang="en-US" sz="1600" i="1" smtClean="0">
                            <a:solidFill>
                              <a:schemeClr val="tx1"/>
                            </a:solidFill>
                            <a:latin typeface="Cambria Math"/>
                            <a:cs typeface="Times New Roman" pitchFamily="18" charset="0"/>
                          </a:rPr>
                        </m:ctrlPr>
                      </m:sSupPr>
                      <m:e>
                        <m:sSub>
                          <m:sSubPr>
                            <m:ctrlPr>
                              <a:rPr lang="en-US" sz="1600" i="1">
                                <a:solidFill>
                                  <a:schemeClr val="tx1"/>
                                </a:solidFill>
                                <a:latin typeface="Cambria Math"/>
                                <a:cs typeface="Times New Roman" pitchFamily="18" charset="0"/>
                              </a:rPr>
                            </m:ctrlPr>
                          </m:sSubPr>
                          <m:e>
                            <m:r>
                              <a:rPr lang="en-US" sz="1600" i="1">
                                <a:solidFill>
                                  <a:schemeClr val="tx1"/>
                                </a:solidFill>
                                <a:latin typeface="Cambria Math"/>
                                <a:cs typeface="Times New Roman" pitchFamily="18" charset="0"/>
                              </a:rPr>
                              <m:t>𝑝</m:t>
                            </m:r>
                          </m:e>
                          <m:sub>
                            <m:r>
                              <a:rPr lang="en-US" sz="1600" b="0" i="1" smtClean="0">
                                <a:solidFill>
                                  <a:schemeClr val="tx1"/>
                                </a:solidFill>
                                <a:latin typeface="Cambria Math"/>
                                <a:cs typeface="Times New Roman" pitchFamily="18" charset="0"/>
                              </a:rPr>
                              <m:t>𝑒</m:t>
                            </m:r>
                          </m:sub>
                        </m:sSub>
                      </m:e>
                      <m:sup>
                        <m:r>
                          <a:rPr lang="en-US" sz="1600" i="1">
                            <a:solidFill>
                              <a:schemeClr val="tx1"/>
                            </a:solidFill>
                            <a:latin typeface="Cambria Math"/>
                            <a:cs typeface="Times New Roman" pitchFamily="18" charset="0"/>
                          </a:rPr>
                          <m:t>2</m:t>
                        </m:r>
                      </m:sup>
                    </m:sSup>
                    <m:r>
                      <a:rPr lang="en-US" sz="1600" b="0" i="1" smtClean="0">
                        <a:solidFill>
                          <a:schemeClr val="tx1"/>
                        </a:solidFill>
                        <a:latin typeface="Cambria Math"/>
                        <a:cs typeface="Times New Roman" pitchFamily="18" charset="0"/>
                      </a:rPr>
                      <m:t>+</m:t>
                    </m:r>
                    <m:sSup>
                      <m:sSupPr>
                        <m:ctrlPr>
                          <a:rPr lang="en-US" sz="1600" i="1">
                            <a:solidFill>
                              <a:schemeClr val="tx1"/>
                            </a:solidFill>
                            <a:latin typeface="Cambria Math"/>
                            <a:cs typeface="Times New Roman" pitchFamily="18" charset="0"/>
                          </a:rPr>
                        </m:ctrlPr>
                      </m:sSupPr>
                      <m:e>
                        <m:sSub>
                          <m:sSubPr>
                            <m:ctrlPr>
                              <a:rPr lang="en-US" sz="1600" i="1">
                                <a:solidFill>
                                  <a:schemeClr val="tx1"/>
                                </a:solidFill>
                                <a:latin typeface="Cambria Math"/>
                                <a:cs typeface="Times New Roman" pitchFamily="18" charset="0"/>
                              </a:rPr>
                            </m:ctrlPr>
                          </m:sSubPr>
                          <m:e>
                            <m:r>
                              <a:rPr lang="en-US" sz="1600" i="1">
                                <a:solidFill>
                                  <a:schemeClr val="tx1"/>
                                </a:solidFill>
                                <a:latin typeface="Cambria Math"/>
                                <a:cs typeface="Times New Roman" pitchFamily="18" charset="0"/>
                              </a:rPr>
                              <m:t>𝑝</m:t>
                            </m:r>
                          </m:e>
                          <m:sub>
                            <m:r>
                              <a:rPr lang="en-US" sz="1600" i="1" smtClean="0">
                                <a:solidFill>
                                  <a:schemeClr val="tx1"/>
                                </a:solidFill>
                                <a:latin typeface="Cambria Math"/>
                                <a:ea typeface="Cambria Math"/>
                                <a:cs typeface="Times New Roman" pitchFamily="18" charset="0"/>
                              </a:rPr>
                              <m:t>𝜐</m:t>
                            </m:r>
                          </m:sub>
                        </m:sSub>
                      </m:e>
                      <m:sup>
                        <m:r>
                          <a:rPr lang="en-US" sz="1600" i="1">
                            <a:solidFill>
                              <a:schemeClr val="tx1"/>
                            </a:solidFill>
                            <a:latin typeface="Cambria Math"/>
                            <a:cs typeface="Times New Roman" pitchFamily="18" charset="0"/>
                          </a:rPr>
                          <m:t>2</m:t>
                        </m:r>
                      </m:sup>
                    </m:sSup>
                    <m:r>
                      <a:rPr lang="en-US" sz="1600" b="0" i="1" smtClean="0">
                        <a:solidFill>
                          <a:schemeClr val="tx1"/>
                        </a:solidFill>
                        <a:latin typeface="Cambria Math"/>
                        <a:cs typeface="Times New Roman" pitchFamily="18" charset="0"/>
                      </a:rPr>
                      <m:t>+2</m:t>
                    </m:r>
                    <m:sSub>
                      <m:sSubPr>
                        <m:ctrlPr>
                          <a:rPr lang="en-US" sz="1600" b="0" i="1" smtClean="0">
                            <a:solidFill>
                              <a:schemeClr val="tx1"/>
                            </a:solidFill>
                            <a:latin typeface="Cambria Math"/>
                            <a:cs typeface="Times New Roman" pitchFamily="18" charset="0"/>
                          </a:rPr>
                        </m:ctrlPr>
                      </m:sSubPr>
                      <m:e>
                        <m:r>
                          <a:rPr lang="en-US" sz="1600" b="0" i="1" smtClean="0">
                            <a:solidFill>
                              <a:schemeClr val="tx1"/>
                            </a:solidFill>
                            <a:latin typeface="Cambria Math"/>
                            <a:cs typeface="Times New Roman" pitchFamily="18" charset="0"/>
                          </a:rPr>
                          <m:t>𝑝</m:t>
                        </m:r>
                      </m:e>
                      <m:sub>
                        <m:r>
                          <a:rPr lang="en-US" sz="1600" b="0" i="1" smtClean="0">
                            <a:solidFill>
                              <a:schemeClr val="tx1"/>
                            </a:solidFill>
                            <a:latin typeface="Cambria Math"/>
                            <a:cs typeface="Times New Roman" pitchFamily="18" charset="0"/>
                          </a:rPr>
                          <m:t>𝑒</m:t>
                        </m:r>
                      </m:sub>
                    </m:sSub>
                    <m:sSub>
                      <m:sSubPr>
                        <m:ctrlPr>
                          <a:rPr lang="en-US" sz="1600" b="0" i="1" smtClean="0">
                            <a:solidFill>
                              <a:schemeClr val="tx1"/>
                            </a:solidFill>
                            <a:latin typeface="Cambria Math"/>
                            <a:cs typeface="Times New Roman" pitchFamily="18" charset="0"/>
                          </a:rPr>
                        </m:ctrlPr>
                      </m:sSubPr>
                      <m:e>
                        <m:r>
                          <a:rPr lang="en-US" sz="1600" b="0" i="1" smtClean="0">
                            <a:solidFill>
                              <a:schemeClr val="tx1"/>
                            </a:solidFill>
                            <a:latin typeface="Cambria Math"/>
                            <a:cs typeface="Times New Roman" pitchFamily="18" charset="0"/>
                          </a:rPr>
                          <m:t>𝑝</m:t>
                        </m:r>
                      </m:e>
                      <m:sub>
                        <m:r>
                          <a:rPr lang="en-US" sz="1600" b="0" i="1" smtClean="0">
                            <a:solidFill>
                              <a:schemeClr val="tx1"/>
                            </a:solidFill>
                            <a:latin typeface="Cambria Math"/>
                            <a:ea typeface="Cambria Math"/>
                            <a:cs typeface="Times New Roman" pitchFamily="18" charset="0"/>
                          </a:rPr>
                          <m:t>𝜐</m:t>
                        </m:r>
                      </m:sub>
                    </m:sSub>
                    <m:func>
                      <m:funcPr>
                        <m:ctrlPr>
                          <a:rPr lang="en-US" sz="1600" i="1">
                            <a:latin typeface="Cambria Math"/>
                            <a:cs typeface="Times New Roman" pitchFamily="18" charset="0"/>
                          </a:rPr>
                        </m:ctrlPr>
                      </m:funcPr>
                      <m:fName>
                        <m:r>
                          <m:rPr>
                            <m:sty m:val="p"/>
                          </m:rPr>
                          <a:rPr lang="en-US" sz="1600">
                            <a:latin typeface="Cambria Math"/>
                            <a:cs typeface="Times New Roman" pitchFamily="18" charset="0"/>
                          </a:rPr>
                          <m:t>cos</m:t>
                        </m:r>
                      </m:fName>
                      <m:e>
                        <m:sSub>
                          <m:sSubPr>
                            <m:ctrlPr>
                              <a:rPr lang="en-US" sz="1600" i="1">
                                <a:latin typeface="Cambria Math"/>
                                <a:ea typeface="Cambria Math"/>
                                <a:cs typeface="Times New Roman" pitchFamily="18" charset="0"/>
                              </a:rPr>
                            </m:ctrlPr>
                          </m:sSubPr>
                          <m:e>
                            <m:r>
                              <a:rPr lang="en-US" sz="1600" i="1">
                                <a:latin typeface="Cambria Math"/>
                                <a:ea typeface="Cambria Math"/>
                                <a:cs typeface="Times New Roman" pitchFamily="18" charset="0"/>
                              </a:rPr>
                              <m:t>𝜃</m:t>
                            </m:r>
                          </m:e>
                          <m:sub>
                            <m:r>
                              <a:rPr lang="en-US" sz="1600" i="1">
                                <a:latin typeface="Cambria Math"/>
                                <a:ea typeface="Cambria Math"/>
                                <a:cs typeface="Times New Roman" pitchFamily="18" charset="0"/>
                              </a:rPr>
                              <m:t>𝑒</m:t>
                            </m:r>
                            <m:r>
                              <a:rPr lang="en-US" sz="1600" i="1">
                                <a:latin typeface="Cambria Math"/>
                                <a:ea typeface="Cambria Math"/>
                                <a:cs typeface="Times New Roman" pitchFamily="18" charset="0"/>
                              </a:rPr>
                              <m:t>𝜐</m:t>
                            </m:r>
                          </m:sub>
                        </m:sSub>
                      </m:e>
                    </m:func>
                  </m:oMath>
                </a14:m>
                <a:endParaRPr lang="en-US" sz="1600" dirty="0">
                  <a:solidFill>
                    <a:schemeClr val="tx1"/>
                  </a:solidFill>
                  <a:latin typeface="Times New Roman" pitchFamily="18" charset="0"/>
                  <a:cs typeface="Times New Roman" pitchFamily="18" charset="0"/>
                </a:endParaRPr>
              </a:p>
            </p:txBody>
          </p:sp>
        </mc:Choice>
        <mc:Fallback xmlns="">
          <p:sp>
            <p:nvSpPr>
              <p:cNvPr id="18" name="Text Box 307"/>
              <p:cNvSpPr txBox="1">
                <a:spLocks noRot="1" noChangeAspect="1" noMove="1" noResize="1" noEditPoints="1" noAdjustHandles="1" noChangeArrowheads="1" noChangeShapeType="1" noTextEdit="1"/>
              </p:cNvSpPr>
              <p:nvPr/>
            </p:nvSpPr>
            <p:spPr bwMode="auto">
              <a:xfrm>
                <a:off x="3726497" y="869426"/>
                <a:ext cx="5184576" cy="1991058"/>
              </a:xfrm>
              <a:prstGeom prst="rect">
                <a:avLst/>
              </a:prstGeom>
              <a:blipFill rotWithShape="1">
                <a:blip r:embed="rId4"/>
                <a:stretch>
                  <a:fillRect l="-588"/>
                </a:stretch>
              </a:blipFill>
              <a:ln w="9525">
                <a:noFill/>
                <a:miter lim="800000"/>
                <a:headEnd/>
                <a:tailEnd/>
              </a:ln>
            </p:spPr>
            <p:txBody>
              <a:bodyPr/>
              <a:lstStyle/>
              <a:p>
                <a:r>
                  <a:rPr lang="en-US">
                    <a:noFill/>
                  </a:rPr>
                  <a:t> </a:t>
                </a:r>
              </a:p>
            </p:txBody>
          </p:sp>
        </mc:Fallback>
      </mc:AlternateContent>
      <p:sp>
        <p:nvSpPr>
          <p:cNvPr id="20" name="TextBox 19"/>
          <p:cNvSpPr txBox="1"/>
          <p:nvPr/>
        </p:nvSpPr>
        <p:spPr>
          <a:xfrm>
            <a:off x="4746674" y="5848015"/>
            <a:ext cx="3646832"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J.D. Bowman, </a:t>
            </a:r>
            <a:r>
              <a:rPr lang="en-US" sz="1400" dirty="0" err="1" smtClean="0">
                <a:latin typeface="Times New Roman" pitchFamily="18" charset="0"/>
                <a:cs typeface="Times New Roman" pitchFamily="18" charset="0"/>
              </a:rPr>
              <a:t>Journ</a:t>
            </a:r>
            <a:r>
              <a:rPr lang="en-US" sz="1400" dirty="0" smtClean="0">
                <a:latin typeface="Times New Roman" pitchFamily="18" charset="0"/>
                <a:cs typeface="Times New Roman" pitchFamily="18" charset="0"/>
              </a:rPr>
              <a:t>. Res. NIST 110, 40 (2005) </a:t>
            </a:r>
            <a:endParaRPr lang="en-US" sz="1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7"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The neutrino electron correlation coefficient </a:t>
                </a:r>
                <a14:m>
                  <m:oMath xmlns:m="http://schemas.openxmlformats.org/officeDocument/2006/math">
                    <m:r>
                      <a:rPr lang="en-US" sz="2800" b="1" i="1" smtClean="0">
                        <a:latin typeface="Cambria Math"/>
                        <a:cs typeface="Times New Roman" pitchFamily="18" charset="0"/>
                      </a:rPr>
                      <m:t>𝒂</m:t>
                    </m:r>
                  </m:oMath>
                </a14:m>
                <a:endParaRPr lang="en-US" sz="2800" b="1" dirty="0">
                  <a:latin typeface="Times New Roman" pitchFamily="18" charset="0"/>
                  <a:cs typeface="Times New Roman" pitchFamily="18" charset="0"/>
                </a:endParaRPr>
              </a:p>
            </p:txBody>
          </p:sp>
        </mc:Choice>
        <mc:Fallback xmlns="">
          <p:sp>
            <p:nvSpPr>
              <p:cNvPr id="107" name="Rectangle 57"/>
              <p:cNvSpPr>
                <a:spLocks noRot="1" noChangeAspect="1" noMove="1" noResize="1" noEditPoints="1" noAdjustHandles="1" noChangeArrowheads="1" noChangeShapeType="1" noTextEdit="1"/>
              </p:cNvSpPr>
              <p:nvPr/>
            </p:nvSpPr>
            <p:spPr bwMode="auto">
              <a:xfrm>
                <a:off x="0" y="23813"/>
                <a:ext cx="9144000" cy="792162"/>
              </a:xfrm>
              <a:prstGeom prst="rect">
                <a:avLst/>
              </a:prstGeom>
              <a:blipFill rotWithShape="1">
                <a:blip r:embed="rId5"/>
                <a:stretch>
                  <a:fillRect b="-3846"/>
                </a:stretch>
              </a:blipFill>
              <a:ln w="38100">
                <a:noFill/>
                <a:miter lim="800000"/>
                <a:headEnd/>
                <a:tailEnd/>
              </a:ln>
            </p:spPr>
            <p:txBody>
              <a:bodyPr/>
              <a:lstStyle/>
              <a:p>
                <a:r>
                  <a:rPr lang="en-US">
                    <a:noFill/>
                  </a:rPr>
                  <a:t> </a:t>
                </a:r>
              </a:p>
            </p:txBody>
          </p:sp>
        </mc:Fallback>
      </mc:AlternateContent>
      <p:sp>
        <p:nvSpPr>
          <p:cNvPr id="108" name="Slide Number Placeholder 107"/>
          <p:cNvSpPr>
            <a:spLocks noGrp="1"/>
          </p:cNvSpPr>
          <p:nvPr>
            <p:ph type="sldNum" sz="quarter" idx="12"/>
          </p:nvPr>
        </p:nvSpPr>
        <p:spPr/>
        <p:txBody>
          <a:bodyPr/>
          <a:lstStyle/>
          <a:p>
            <a:pPr>
              <a:defRPr/>
            </a:pPr>
            <a:fld id="{1B820114-825E-4443-91D2-63B75780DDE3}" type="slidenum">
              <a:rPr lang="de-DE" smtClean="0"/>
              <a:pPr>
                <a:defRPr/>
              </a:pPr>
              <a:t>2</a:t>
            </a:fld>
            <a:endParaRPr lang="de-DE"/>
          </a:p>
        </p:txBody>
      </p:sp>
      <mc:AlternateContent xmlns:mc="http://schemas.openxmlformats.org/markup-compatibility/2006" xmlns:a14="http://schemas.microsoft.com/office/drawing/2010/main">
        <mc:Choice Requires="a14">
          <p:sp>
            <p:nvSpPr>
              <p:cNvPr id="109" name="TextBox 108"/>
              <p:cNvSpPr txBox="1"/>
              <p:nvPr/>
            </p:nvSpPr>
            <p:spPr>
              <a:xfrm>
                <a:off x="227961" y="2036977"/>
                <a:ext cx="333617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d>
                        <m:dPr>
                          <m:ctrlPr>
                            <a:rPr lang="el-GR" b="0" i="1" smtClean="0">
                              <a:solidFill>
                                <a:srgbClr val="0000FF"/>
                              </a:solidFill>
                              <a:latin typeface="Cambria Math"/>
                              <a:ea typeface="Cambria Math"/>
                            </a:rPr>
                          </m:ctrlPr>
                        </m:dPr>
                        <m:e>
                          <m:r>
                            <a:rPr lang="en-US" b="0" i="1" smtClean="0">
                              <a:solidFill>
                                <a:srgbClr val="0000FF"/>
                              </a:solidFill>
                              <a:latin typeface="Cambria Math"/>
                              <a:ea typeface="Cambria Math"/>
                            </a:rPr>
                            <m:t>1+</m:t>
                          </m:r>
                          <m:r>
                            <a:rPr lang="en-US" b="0" i="1" smtClean="0">
                              <a:solidFill>
                                <a:srgbClr val="FF0000"/>
                              </a:solidFill>
                              <a:latin typeface="Cambria Math"/>
                              <a:ea typeface="Cambria Math"/>
                            </a:rPr>
                            <m:t>𝑎</m:t>
                          </m:r>
                          <m:f>
                            <m:fPr>
                              <m:ctrlPr>
                                <a:rPr lang="en-US" b="0" i="1" smtClean="0">
                                  <a:solidFill>
                                    <a:srgbClr val="0000FF"/>
                                  </a:solidFill>
                                  <a:latin typeface="Cambria Math"/>
                                  <a:ea typeface="Cambria Math"/>
                                </a:rPr>
                              </m:ctrlPr>
                            </m:fPr>
                            <m:num>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a:solidFill>
                                <a:srgbClr val="0000FF"/>
                              </a:solidFill>
                              <a:latin typeface="Cambria Math"/>
                              <a:ea typeface="Cambria Math"/>
                            </a:rPr>
                            <m:t>𝑏</m:t>
                          </m:r>
                          <m:f>
                            <m:fPr>
                              <m:ctrlPr>
                                <a:rPr lang="en-US" i="1">
                                  <a:solidFill>
                                    <a:srgbClr val="0000FF"/>
                                  </a:solidFill>
                                  <a:latin typeface="Cambria Math"/>
                                  <a:ea typeface="Cambria Math"/>
                                </a:rPr>
                              </m:ctrlPr>
                            </m:fPr>
                            <m:num>
                              <m:sSub>
                                <m:sSubPr>
                                  <m:ctrlPr>
                                    <a:rPr lang="en-US" i="1">
                                      <a:solidFill>
                                        <a:srgbClr val="0000FF"/>
                                      </a:solidFill>
                                      <a:latin typeface="Cambria Math"/>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227961" y="2036977"/>
                <a:ext cx="3336170" cy="714683"/>
              </a:xfrm>
              <a:prstGeom prst="rect">
                <a:avLst/>
              </a:prstGeom>
              <a:blipFill rotWithShape="1">
                <a:blip r:embed="rId6"/>
                <a:stretch>
                  <a:fillRect/>
                </a:stretch>
              </a:blipFill>
            </p:spPr>
            <p:txBody>
              <a:bodyPr/>
              <a:lstStyle/>
              <a:p>
                <a:r>
                  <a:rPr lang="en-US">
                    <a:noFill/>
                  </a:rPr>
                  <a:t> </a:t>
                </a:r>
              </a:p>
            </p:txBody>
          </p:sp>
        </mc:Fallback>
      </mc:AlternateContent>
      <p:grpSp>
        <p:nvGrpSpPr>
          <p:cNvPr id="124" name="Group 123"/>
          <p:cNvGrpSpPr/>
          <p:nvPr/>
        </p:nvGrpSpPr>
        <p:grpSpPr>
          <a:xfrm>
            <a:off x="469900" y="781050"/>
            <a:ext cx="2661940" cy="1217082"/>
            <a:chOff x="469900" y="781050"/>
            <a:chExt cx="2661940" cy="1217082"/>
          </a:xfrm>
        </p:grpSpPr>
        <p:sp>
          <p:nvSpPr>
            <p:cNvPr id="4" name="Oval 140"/>
            <p:cNvSpPr>
              <a:spLocks noChangeArrowheads="1"/>
            </p:cNvSpPr>
            <p:nvPr/>
          </p:nvSpPr>
          <p:spPr bwMode="auto">
            <a:xfrm>
              <a:off x="625475" y="1055687"/>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5" name="Oval 141"/>
            <p:cNvSpPr>
              <a:spLocks noChangeArrowheads="1"/>
            </p:cNvSpPr>
            <p:nvPr/>
          </p:nvSpPr>
          <p:spPr bwMode="auto">
            <a:xfrm>
              <a:off x="1616075" y="1208087"/>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6" name="Oval 142"/>
            <p:cNvSpPr>
              <a:spLocks noChangeArrowheads="1"/>
            </p:cNvSpPr>
            <p:nvPr/>
          </p:nvSpPr>
          <p:spPr bwMode="auto">
            <a:xfrm>
              <a:off x="2911475" y="1131887"/>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7" name="Oval 143"/>
            <p:cNvSpPr>
              <a:spLocks noChangeArrowheads="1"/>
            </p:cNvSpPr>
            <p:nvPr/>
          </p:nvSpPr>
          <p:spPr bwMode="auto">
            <a:xfrm>
              <a:off x="2530475" y="1741487"/>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8" name="Line 144"/>
            <p:cNvSpPr>
              <a:spLocks noChangeShapeType="1"/>
            </p:cNvSpPr>
            <p:nvPr/>
          </p:nvSpPr>
          <p:spPr bwMode="auto">
            <a:xfrm flipH="1" flipV="1">
              <a:off x="1006475" y="1208087"/>
              <a:ext cx="457200" cy="76200"/>
            </a:xfrm>
            <a:prstGeom prst="line">
              <a:avLst/>
            </a:prstGeom>
            <a:noFill/>
            <a:ln w="38100">
              <a:solidFill>
                <a:schemeClr val="tx1"/>
              </a:solidFill>
              <a:round/>
              <a:headEnd/>
              <a:tailEnd type="triangle" w="med" len="med"/>
            </a:ln>
          </p:spPr>
          <p:txBody>
            <a:bodyPr/>
            <a:lstStyle/>
            <a:p>
              <a:endParaRPr lang="en-US"/>
            </a:p>
          </p:txBody>
        </p:sp>
        <p:sp>
          <p:nvSpPr>
            <p:cNvPr id="9" name="Line 145"/>
            <p:cNvSpPr>
              <a:spLocks noChangeShapeType="1"/>
            </p:cNvSpPr>
            <p:nvPr/>
          </p:nvSpPr>
          <p:spPr bwMode="auto">
            <a:xfrm flipV="1">
              <a:off x="1997075" y="1208087"/>
              <a:ext cx="762000" cy="152400"/>
            </a:xfrm>
            <a:prstGeom prst="line">
              <a:avLst/>
            </a:prstGeom>
            <a:noFill/>
            <a:ln w="38100">
              <a:solidFill>
                <a:schemeClr val="tx1"/>
              </a:solidFill>
              <a:round/>
              <a:headEnd/>
              <a:tailEnd type="triangle" w="med" len="med"/>
            </a:ln>
          </p:spPr>
          <p:txBody>
            <a:bodyPr/>
            <a:lstStyle/>
            <a:p>
              <a:endParaRPr lang="en-US"/>
            </a:p>
          </p:txBody>
        </p:sp>
        <p:sp>
          <p:nvSpPr>
            <p:cNvPr id="10" name="Line 146"/>
            <p:cNvSpPr>
              <a:spLocks noChangeShapeType="1"/>
            </p:cNvSpPr>
            <p:nvPr/>
          </p:nvSpPr>
          <p:spPr bwMode="auto">
            <a:xfrm>
              <a:off x="1997075" y="1512887"/>
              <a:ext cx="457200" cy="228600"/>
            </a:xfrm>
            <a:prstGeom prst="line">
              <a:avLst/>
            </a:prstGeom>
            <a:noFill/>
            <a:ln w="38100">
              <a:solidFill>
                <a:schemeClr val="tx1"/>
              </a:solidFill>
              <a:round/>
              <a:headEnd/>
              <a:tailEnd type="triangle" w="med" len="med"/>
            </a:ln>
          </p:spPr>
          <p:txBody>
            <a:bodyPr/>
            <a:lstStyle/>
            <a:p>
              <a:endParaRPr lang="en-US"/>
            </a:p>
          </p:txBody>
        </p:sp>
        <p:sp>
          <p:nvSpPr>
            <p:cNvPr id="11" name="Text Box 147"/>
            <p:cNvSpPr txBox="1">
              <a:spLocks noChangeArrowheads="1"/>
            </p:cNvSpPr>
            <p:nvPr/>
          </p:nvSpPr>
          <p:spPr bwMode="auto">
            <a:xfrm>
              <a:off x="1463675" y="1436687"/>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n</a:t>
              </a:r>
            </a:p>
          </p:txBody>
        </p:sp>
        <p:sp>
          <p:nvSpPr>
            <p:cNvPr id="12" name="Text Box 148"/>
            <p:cNvSpPr txBox="1">
              <a:spLocks noChangeArrowheads="1"/>
            </p:cNvSpPr>
            <p:nvPr/>
          </p:nvSpPr>
          <p:spPr bwMode="auto">
            <a:xfrm>
              <a:off x="2778125" y="781050"/>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3" name="Text Box 149"/>
                <p:cNvSpPr txBox="1">
                  <a:spLocks noChangeArrowheads="1"/>
                </p:cNvSpPr>
                <p:nvPr/>
              </p:nvSpPr>
              <p:spPr bwMode="auto">
                <a:xfrm>
                  <a:off x="2675946" y="1628800"/>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cs typeface="Times New Roman" pitchFamily="18" charset="0"/>
                              </a:rPr>
                            </m:ctrlPr>
                          </m:accPr>
                          <m:e>
                            <m:sSub>
                              <m:sSubPr>
                                <m:ctrlPr>
                                  <a:rPr lang="en-US" i="1" smtClean="0">
                                    <a:latin typeface="Cambria Math"/>
                                    <a:cs typeface="Times New Roman" pitchFamily="18" charset="0"/>
                                  </a:rPr>
                                </m:ctrlPr>
                              </m:sSubPr>
                              <m:e>
                                <m:r>
                                  <a:rPr lang="en-US" i="1" smtClean="0">
                                    <a:latin typeface="Cambria Math"/>
                                    <a:ea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13" name="Text Box 149"/>
                <p:cNvSpPr txBox="1">
                  <a:spLocks noRot="1" noChangeAspect="1" noMove="1" noResize="1" noEditPoints="1" noAdjustHandles="1" noChangeArrowheads="1" noChangeShapeType="1" noTextEdit="1"/>
                </p:cNvSpPr>
                <p:nvPr/>
              </p:nvSpPr>
              <p:spPr bwMode="auto">
                <a:xfrm>
                  <a:off x="2675946" y="1628800"/>
                  <a:ext cx="455894" cy="369332"/>
                </a:xfrm>
                <a:prstGeom prst="rect">
                  <a:avLst/>
                </a:prstGeom>
                <a:blipFill rotWithShape="1">
                  <a:blip r:embed="rId8"/>
                  <a:stretch>
                    <a:fillRect/>
                  </a:stretch>
                </a:blipFill>
                <a:ln w="9525">
                  <a:noFill/>
                  <a:miter lim="800000"/>
                  <a:headEnd/>
                  <a:tailEnd/>
                </a:ln>
              </p:spPr>
              <p:txBody>
                <a:bodyPr/>
                <a:lstStyle/>
                <a:p>
                  <a:r>
                    <a:rPr lang="en-US">
                      <a:noFill/>
                    </a:rPr>
                    <a:t> </a:t>
                  </a:r>
                </a:p>
              </p:txBody>
            </p:sp>
          </mc:Fallback>
        </mc:AlternateContent>
        <p:sp>
          <p:nvSpPr>
            <p:cNvPr id="15" name="Arc 151"/>
            <p:cNvSpPr>
              <a:spLocks/>
            </p:cNvSpPr>
            <p:nvPr/>
          </p:nvSpPr>
          <p:spPr bwMode="auto">
            <a:xfrm flipV="1">
              <a:off x="2052638" y="1271587"/>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17" name="Text Box 147"/>
            <p:cNvSpPr txBox="1">
              <a:spLocks noChangeArrowheads="1"/>
            </p:cNvSpPr>
            <p:nvPr/>
          </p:nvSpPr>
          <p:spPr bwMode="auto">
            <a:xfrm>
              <a:off x="469900" y="1222374"/>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120" name="TextBox 119"/>
                <p:cNvSpPr txBox="1"/>
                <p:nvPr/>
              </p:nvSpPr>
              <p:spPr>
                <a:xfrm>
                  <a:off x="2207311" y="1308326"/>
                  <a:ext cx="567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𝑒</m:t>
                            </m:r>
                            <m:r>
                              <a:rPr lang="en-US" i="1">
                                <a:latin typeface="Cambria Math"/>
                                <a:ea typeface="Cambria Math"/>
                              </a:rPr>
                              <m:t>𝜈</m:t>
                            </m:r>
                          </m:sub>
                        </m:sSub>
                      </m:oMath>
                    </m:oMathPara>
                  </a14:m>
                  <a:endParaRPr lang="en-US" dirty="0"/>
                </a:p>
              </p:txBody>
            </p:sp>
          </mc:Choice>
          <mc:Fallback xmlns="">
            <p:sp>
              <p:nvSpPr>
                <p:cNvPr id="120" name="TextBox 119"/>
                <p:cNvSpPr txBox="1">
                  <a:spLocks noRot="1" noChangeAspect="1" noMove="1" noResize="1" noEditPoints="1" noAdjustHandles="1" noChangeArrowheads="1" noChangeShapeType="1" noTextEdit="1"/>
                </p:cNvSpPr>
                <p:nvPr/>
              </p:nvSpPr>
              <p:spPr>
                <a:xfrm>
                  <a:off x="2207311" y="1308326"/>
                  <a:ext cx="567144" cy="369332"/>
                </a:xfrm>
                <a:prstGeom prst="rect">
                  <a:avLst/>
                </a:prstGeom>
                <a:blipFill rotWithShape="1">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1" name="TextBox 120"/>
              <p:cNvSpPr txBox="1"/>
              <p:nvPr/>
            </p:nvSpPr>
            <p:spPr>
              <a:xfrm>
                <a:off x="4860032" y="3244498"/>
                <a:ext cx="3688895" cy="1589474"/>
              </a:xfrm>
              <a:prstGeom prst="rect">
                <a:avLst/>
              </a:prstGeom>
              <a:noFill/>
            </p:spPr>
            <p:txBody>
              <a:bodyPr wrap="none" rtlCol="0">
                <a:spAutoFit/>
              </a:bodyPr>
              <a:lstStyle/>
              <a:p>
                <a:pPr>
                  <a:lnSpc>
                    <a:spcPct val="150000"/>
                  </a:lnSpc>
                  <a:spcBef>
                    <a:spcPts val="0"/>
                  </a:spcBef>
                </a:pPr>
                <a:r>
                  <a:rPr lang="en-US" sz="1600" dirty="0" smtClean="0">
                    <a:latin typeface="Times New Roman" panose="02020603050405020304" pitchFamily="18" charset="0"/>
                    <a:cs typeface="Times New Roman" panose="02020603050405020304" pitchFamily="18" charset="0"/>
                  </a:rPr>
                  <a:t>Properties of </a:t>
                </a:r>
                <a14:m>
                  <m:oMath xmlns:m="http://schemas.openxmlformats.org/officeDocument/2006/math">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oMath>
                </a14:m>
                <a:r>
                  <a:rPr lang="en-US" sz="1600" dirty="0" smtClean="0">
                    <a:latin typeface="Times New Roman" panose="02020603050405020304" pitchFamily="18" charset="0"/>
                    <a:cs typeface="Times New Roman" panose="02020603050405020304" pitchFamily="18" charset="0"/>
                  </a:rPr>
                  <a:t> distribution for fixed </a:t>
                </a:r>
                <a14:m>
                  <m:oMath xmlns:m="http://schemas.openxmlformats.org/officeDocument/2006/math">
                    <m:sSub>
                      <m:sSubPr>
                        <m:ctrlPr>
                          <a:rPr lang="en-US" sz="1600" i="1">
                            <a:latin typeface="Cambria Math"/>
                            <a:ea typeface="Cambria Math"/>
                          </a:rPr>
                        </m:ctrlPr>
                      </m:sSubPr>
                      <m:e>
                        <m:r>
                          <a:rPr lang="en-US" sz="1600" i="1">
                            <a:latin typeface="Cambria Math"/>
                            <a:ea typeface="Cambria Math"/>
                          </a:rPr>
                          <m:t>𝐸</m:t>
                        </m:r>
                      </m:e>
                      <m:sub>
                        <m:r>
                          <a:rPr lang="en-US" sz="1600" i="1">
                            <a:latin typeface="Cambria Math"/>
                            <a:ea typeface="Cambria Math"/>
                          </a:rPr>
                          <m:t>𝑒</m:t>
                        </m:r>
                      </m:sub>
                    </m:sSub>
                  </m:oMath>
                </a14:m>
                <a:r>
                  <a:rPr lang="en-US" sz="1600" dirty="0" smtClean="0">
                    <a:latin typeface="Times New Roman" panose="02020603050405020304" pitchFamily="18" charset="0"/>
                    <a:cs typeface="Times New Roman" panose="02020603050405020304" pitchFamily="18" charset="0"/>
                  </a:rPr>
                  <a:t>:</a:t>
                </a:r>
              </a:p>
              <a:p>
                <a:pPr>
                  <a:lnSpc>
                    <a:spcPct val="150000"/>
                  </a:lnSpc>
                  <a:spcBef>
                    <a:spcPts val="0"/>
                  </a:spcBef>
                </a:pPr>
                <a:r>
                  <a:rPr lang="en-US" sz="1600" dirty="0" smtClean="0">
                    <a:latin typeface="Times New Roman" panose="02020603050405020304" pitchFamily="18" charset="0"/>
                    <a:cs typeface="Times New Roman" panose="02020603050405020304" pitchFamily="18" charset="0"/>
                  </a:rPr>
                  <a:t>Edges  </a:t>
                </a:r>
                <a14:m>
                  <m:oMath xmlns:m="http://schemas.openxmlformats.org/officeDocument/2006/math">
                    <m:sSub>
                      <m:sSubPr>
                        <m:ctrlPr>
                          <a:rPr lang="en-US" sz="1600" i="1" smtClean="0">
                            <a:latin typeface="Cambria Math"/>
                            <a:cs typeface="Times New Roman" panose="02020603050405020304" pitchFamily="18" charset="0"/>
                          </a:rPr>
                        </m:ctrlPr>
                      </m:sSubPr>
                      <m:e>
                        <m:d>
                          <m:dPr>
                            <m:ctrlPr>
                              <a:rPr lang="en-US" sz="1600" i="1" smtClean="0">
                                <a:latin typeface="Cambria Math"/>
                                <a:cs typeface="Times New Roman" panose="02020603050405020304" pitchFamily="18" charset="0"/>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sub>
                        <m:r>
                          <a:rPr lang="en-US" sz="1600" b="0" i="1" smtClean="0">
                            <a:latin typeface="Cambria Math"/>
                            <a:cs typeface="Times New Roman" panose="02020603050405020304" pitchFamily="18" charset="0"/>
                          </a:rPr>
                          <m:t>𝑚𝑖𝑛</m:t>
                        </m:r>
                        <m:r>
                          <a:rPr lang="en-US" sz="1600" b="0" i="1" smtClean="0">
                            <a:latin typeface="Cambria Math"/>
                            <a:cs typeface="Times New Roman" panose="02020603050405020304" pitchFamily="18" charset="0"/>
                          </a:rPr>
                          <m:t>, </m:t>
                        </m:r>
                        <m:r>
                          <a:rPr lang="en-US" sz="1600" b="0" i="1" smtClean="0">
                            <a:latin typeface="Cambria Math"/>
                            <a:cs typeface="Times New Roman" panose="02020603050405020304" pitchFamily="18" charset="0"/>
                          </a:rPr>
                          <m:t>𝑚𝑎𝑥</m:t>
                        </m:r>
                      </m:sub>
                    </m:sSub>
                    <m:r>
                      <a:rPr lang="en-US" sz="1600" b="0" i="1" smtClean="0">
                        <a:latin typeface="Cambria Math"/>
                        <a:cs typeface="Times New Roman" panose="02020603050405020304" pitchFamily="18" charset="0"/>
                      </a:rPr>
                      <m:t>=</m:t>
                    </m:r>
                    <m:sSup>
                      <m:sSupPr>
                        <m:ctrlPr>
                          <a:rPr lang="en-US" sz="1600" b="0" i="1" smtClean="0">
                            <a:latin typeface="Cambria Math"/>
                            <a:cs typeface="Times New Roman" panose="02020603050405020304" pitchFamily="18" charset="0"/>
                          </a:rPr>
                        </m:ctrlPr>
                      </m:sSupPr>
                      <m:e>
                        <m:d>
                          <m:dPr>
                            <m:ctrlPr>
                              <a:rPr lang="en-US" sz="1600" b="0" i="1" smtClean="0">
                                <a:latin typeface="Cambria Math"/>
                                <a:cs typeface="Times New Roman" panose="02020603050405020304" pitchFamily="18" charset="0"/>
                              </a:rPr>
                            </m:ctrlPr>
                          </m:d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𝑒</m:t>
                                </m:r>
                              </m:sub>
                            </m:sSub>
                            <m:r>
                              <a:rPr lang="en-US" sz="1600" i="1" smtClean="0">
                                <a:latin typeface="Cambria Math"/>
                                <a:ea typeface="Cambria Math"/>
                                <a:cs typeface="Times New Roman" pitchFamily="18" charset="0"/>
                              </a:rPr>
                              <m:t>±</m:t>
                            </m:r>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ea typeface="Cambria Math"/>
                                    <a:cs typeface="Times New Roman" pitchFamily="18" charset="0"/>
                                  </a:rPr>
                                  <m:t>𝜐</m:t>
                                </m:r>
                              </m:sub>
                            </m:sSub>
                          </m:e>
                        </m:d>
                      </m:e>
                      <m:sup>
                        <m:r>
                          <a:rPr lang="en-US" sz="1600" b="0" i="1" smtClean="0">
                            <a:latin typeface="Cambria Math"/>
                            <a:cs typeface="Times New Roman" panose="02020603050405020304" pitchFamily="18" charset="0"/>
                          </a:rPr>
                          <m:t>2</m:t>
                        </m:r>
                      </m:sup>
                    </m:sSup>
                  </m:oMath>
                </a14:m>
                <a:endParaRPr lang="en-US" sz="1600" b="0" dirty="0" smtClean="0">
                  <a:latin typeface="Times New Roman" panose="02020603050405020304" pitchFamily="18" charset="0"/>
                  <a:cs typeface="Times New Roman" panose="02020603050405020304" pitchFamily="18" charset="0"/>
                </a:endParaRPr>
              </a:p>
              <a:p>
                <a:pPr>
                  <a:lnSpc>
                    <a:spcPct val="150000"/>
                  </a:lnSpc>
                  <a:spcBef>
                    <a:spcPts val="0"/>
                  </a:spcBef>
                </a:pPr>
                <a:r>
                  <a:rPr lang="en-US" sz="1600" dirty="0" smtClean="0">
                    <a:latin typeface="Times New Roman" panose="02020603050405020304" pitchFamily="18" charset="0"/>
                    <a:cs typeface="Times New Roman" panose="02020603050405020304" pitchFamily="18" charset="0"/>
                  </a:rPr>
                  <a:t>Slope  </a:t>
                </a:r>
                <a14:m>
                  <m:oMath xmlns:m="http://schemas.openxmlformats.org/officeDocument/2006/math">
                    <m:r>
                      <a:rPr lang="en-US" sz="1600" i="1" smtClean="0">
                        <a:latin typeface="Cambria Math"/>
                        <a:ea typeface="Cambria Math"/>
                        <a:cs typeface="Times New Roman" panose="02020603050405020304" pitchFamily="18" charset="0"/>
                      </a:rPr>
                      <m:t>∝</m:t>
                    </m:r>
                    <m:d>
                      <m:dPr>
                        <m:ctrlPr>
                          <a:rPr lang="en-US" sz="1600" i="1" smtClean="0">
                            <a:latin typeface="Cambria Math"/>
                            <a:ea typeface="Cambria Math"/>
                            <a:cs typeface="Times New Roman" panose="02020603050405020304" pitchFamily="18" charset="0"/>
                          </a:rPr>
                        </m:ctrlPr>
                      </m:dPr>
                      <m:e>
                        <m:r>
                          <a:rPr lang="en-US" sz="1600" i="1">
                            <a:latin typeface="Cambria Math"/>
                            <a:ea typeface="Cambria Math"/>
                          </a:rPr>
                          <m:t>1+</m:t>
                        </m:r>
                        <m:r>
                          <a:rPr lang="en-US" sz="1600" i="1" smtClean="0">
                            <a:solidFill>
                              <a:srgbClr val="FF0000"/>
                            </a:solidFill>
                            <a:latin typeface="Cambria Math"/>
                            <a:ea typeface="Cambria Math"/>
                          </a:rPr>
                          <m:t>𝑎</m:t>
                        </m:r>
                        <m:f>
                          <m:fPr>
                            <m:ctrlPr>
                              <a:rPr lang="en-US" sz="1600" i="1">
                                <a:latin typeface="Cambria Math"/>
                                <a:ea typeface="Cambria Math"/>
                              </a:rPr>
                            </m:ctrlPr>
                          </m:fPr>
                          <m:num>
                            <m:sSub>
                              <m:sSubPr>
                                <m:ctrlPr>
                                  <a:rPr lang="en-US" sz="1600" i="1">
                                    <a:latin typeface="Cambria Math"/>
                                    <a:ea typeface="Cambria Math"/>
                                  </a:rPr>
                                </m:ctrlPr>
                              </m:sSubPr>
                              <m:e>
                                <m:r>
                                  <a:rPr lang="en-US" sz="1600" i="1">
                                    <a:latin typeface="Cambria Math"/>
                                    <a:ea typeface="Cambria Math"/>
                                  </a:rPr>
                                  <m:t>𝑝</m:t>
                                </m:r>
                              </m:e>
                              <m:sub>
                                <m:r>
                                  <a:rPr lang="en-US" sz="1600" i="1">
                                    <a:latin typeface="Cambria Math"/>
                                    <a:ea typeface="Cambria Math"/>
                                  </a:rPr>
                                  <m:t>𝑒</m:t>
                                </m:r>
                              </m:sub>
                            </m:sSub>
                          </m:num>
                          <m:den>
                            <m:sSub>
                              <m:sSubPr>
                                <m:ctrlPr>
                                  <a:rPr lang="en-US" sz="1600" i="1">
                                    <a:latin typeface="Cambria Math"/>
                                    <a:ea typeface="Cambria Math"/>
                                  </a:rPr>
                                </m:ctrlPr>
                              </m:sSubPr>
                              <m:e>
                                <m:r>
                                  <a:rPr lang="en-US" sz="1600" i="1">
                                    <a:latin typeface="Cambria Math"/>
                                    <a:ea typeface="Cambria Math"/>
                                  </a:rPr>
                                  <m:t>𝐸</m:t>
                                </m:r>
                              </m:e>
                              <m:sub>
                                <m:r>
                                  <a:rPr lang="en-US" sz="1600" i="1">
                                    <a:latin typeface="Cambria Math"/>
                                    <a:ea typeface="Cambria Math"/>
                                  </a:rPr>
                                  <m:t>𝑒</m:t>
                                </m:r>
                              </m:sub>
                            </m:sSub>
                          </m:den>
                        </m:f>
                        <m:func>
                          <m:funcPr>
                            <m:ctrlPr>
                              <a:rPr lang="en-US" sz="1600" i="1">
                                <a:latin typeface="Cambria Math"/>
                                <a:ea typeface="Cambria Math"/>
                              </a:rPr>
                            </m:ctrlPr>
                          </m:funcPr>
                          <m:fName>
                            <m:r>
                              <m:rPr>
                                <m:sty m:val="p"/>
                              </m:rPr>
                              <a:rPr lang="en-US" sz="1600">
                                <a:latin typeface="Cambria Math"/>
                                <a:ea typeface="Cambria Math"/>
                              </a:rPr>
                              <m:t>cos</m:t>
                            </m:r>
                          </m:fName>
                          <m:e>
                            <m:sSub>
                              <m:sSubPr>
                                <m:ctrlPr>
                                  <a:rPr lang="en-US" sz="1600" i="1">
                                    <a:latin typeface="Cambria Math"/>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e>
                    </m:d>
                  </m:oMath>
                </a14:m>
                <a:r>
                  <a:rPr lang="en-US" sz="1600" dirty="0" smtClean="0">
                    <a:latin typeface="Times New Roman" panose="02020603050405020304" pitchFamily="18" charset="0"/>
                    <a:cs typeface="Times New Roman" panose="02020603050405020304" pitchFamily="18" charset="0"/>
                  </a:rPr>
                  <a:t> </a:t>
                </a:r>
              </a:p>
            </p:txBody>
          </p:sp>
        </mc:Choice>
        <mc:Fallback xmlns="">
          <p:sp>
            <p:nvSpPr>
              <p:cNvPr id="121" name="TextBox 120"/>
              <p:cNvSpPr txBox="1">
                <a:spLocks noRot="1" noChangeAspect="1" noMove="1" noResize="1" noEditPoints="1" noAdjustHandles="1" noChangeArrowheads="1" noChangeShapeType="1" noTextEdit="1"/>
              </p:cNvSpPr>
              <p:nvPr/>
            </p:nvSpPr>
            <p:spPr>
              <a:xfrm>
                <a:off x="4860032" y="3244498"/>
                <a:ext cx="3688895" cy="1589474"/>
              </a:xfrm>
              <a:prstGeom prst="rect">
                <a:avLst/>
              </a:prstGeom>
              <a:blipFill rotWithShape="1">
                <a:blip r:embed="rId10"/>
                <a:stretch>
                  <a:fillRect l="-826"/>
                </a:stretch>
              </a:blipFill>
            </p:spPr>
            <p:txBody>
              <a:bodyPr/>
              <a:lstStyle/>
              <a:p>
                <a:r>
                  <a:rPr lang="en-US">
                    <a:noFill/>
                  </a:rPr>
                  <a:t> </a:t>
                </a:r>
              </a:p>
            </p:txBody>
          </p:sp>
        </mc:Fallback>
      </mc:AlternateContent>
      <p:grpSp>
        <p:nvGrpSpPr>
          <p:cNvPr id="2" name="Group 1"/>
          <p:cNvGrpSpPr/>
          <p:nvPr/>
        </p:nvGrpSpPr>
        <p:grpSpPr>
          <a:xfrm>
            <a:off x="1115648" y="4218285"/>
            <a:ext cx="2429886" cy="1218885"/>
            <a:chOff x="1115648" y="4218285"/>
            <a:chExt cx="2429886" cy="1218885"/>
          </a:xfrm>
        </p:grpSpPr>
        <p:cxnSp>
          <p:nvCxnSpPr>
            <p:cNvPr id="115" name="Straight Arrow Connector 114"/>
            <p:cNvCxnSpPr/>
            <p:nvPr/>
          </p:nvCxnSpPr>
          <p:spPr bwMode="auto">
            <a:xfrm flipH="1" flipV="1">
              <a:off x="1529310" y="4218285"/>
              <a:ext cx="245403" cy="29267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bwMode="auto">
            <a:xfrm flipV="1">
              <a:off x="2656225" y="4577577"/>
              <a:ext cx="889309" cy="4844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Rectangle 116"/>
                <p:cNvSpPr/>
                <p:nvPr/>
              </p:nvSpPr>
              <p:spPr>
                <a:xfrm>
                  <a:off x="1566719" y="5062003"/>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a:ea typeface="Cambria Math"/>
                              </a:rPr>
                            </m:ctrlPr>
                          </m:funcPr>
                          <m:fName>
                            <m:r>
                              <m:rPr>
                                <m:sty m:val="p"/>
                              </m:rPr>
                              <a:rPr lang="en-US" sz="1600">
                                <a:latin typeface="Cambria Math"/>
                                <a:ea typeface="Cambria Math"/>
                              </a:rPr>
                              <m:t>cos</m:t>
                            </m:r>
                          </m:fName>
                          <m:e>
                            <m:sSub>
                              <m:sSubPr>
                                <m:ctrlPr>
                                  <a:rPr lang="en-US" sz="1600" i="1">
                                    <a:latin typeface="Cambria Math"/>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117" name="Rectangle 116"/>
                <p:cNvSpPr>
                  <a:spLocks noRot="1" noChangeAspect="1" noMove="1" noResize="1" noEditPoints="1" noAdjustHandles="1" noChangeArrowheads="1" noChangeShapeType="1" noTextEdit="1"/>
                </p:cNvSpPr>
                <p:nvPr/>
              </p:nvSpPr>
              <p:spPr>
                <a:xfrm>
                  <a:off x="1566719" y="5062003"/>
                  <a:ext cx="1873910" cy="375167"/>
                </a:xfrm>
                <a:prstGeom prst="rect">
                  <a:avLst/>
                </a:prstGeom>
                <a:blipFill rotWithShape="1">
                  <a:blip r:embed="rId11"/>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1115648" y="4504838"/>
                  <a:ext cx="1873910" cy="375167"/>
                </a:xfrm>
                <a:prstGeom prst="rect">
                  <a:avLst/>
                </a:prstGeom>
                <a:solidFill>
                  <a:schemeClr val="bg1"/>
                </a:solidFill>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i="1" smtClean="0">
                                <a:latin typeface="Cambria Math"/>
                                <a:ea typeface="Cambria Math"/>
                              </a:rPr>
                            </m:ctrlPr>
                          </m:funcPr>
                          <m:fName>
                            <m:r>
                              <m:rPr>
                                <m:sty m:val="p"/>
                              </m:rPr>
                              <a:rPr lang="en-US" sz="1600">
                                <a:latin typeface="Cambria Math"/>
                                <a:ea typeface="Cambria Math"/>
                              </a:rPr>
                              <m:t>cos</m:t>
                            </m:r>
                          </m:fName>
                          <m:e>
                            <m:sSub>
                              <m:sSubPr>
                                <m:ctrlPr>
                                  <a:rPr lang="en-US" sz="1600" i="1">
                                    <a:latin typeface="Cambria Math"/>
                                    <a:ea typeface="Cambria Math"/>
                                  </a:rPr>
                                </m:ctrlPr>
                              </m:sSubPr>
                              <m:e>
                                <m:r>
                                  <a:rPr lang="en-US" sz="1600" i="1">
                                    <a:latin typeface="Cambria Math"/>
                                    <a:ea typeface="Cambria Math"/>
                                  </a:rPr>
                                  <m:t>𝜃</m:t>
                                </m:r>
                              </m:e>
                              <m:sub>
                                <m:r>
                                  <a:rPr lang="en-US" sz="1600" i="1">
                                    <a:latin typeface="Cambria Math"/>
                                    <a:ea typeface="Cambria Math"/>
                                  </a:rPr>
                                  <m:t>𝑒</m:t>
                                </m:r>
                                <m:r>
                                  <a:rPr lang="en-US" sz="1600" i="1">
                                    <a:latin typeface="Cambria Math"/>
                                    <a:ea typeface="Cambria Math"/>
                                  </a:rPr>
                                  <m:t>𝜈</m:t>
                                </m:r>
                              </m:sub>
                            </m:sSub>
                            <m:d>
                              <m:dPr>
                                <m:ctrlPr>
                                  <a:rPr lang="en-US" sz="1600" i="1">
                                    <a:latin typeface="Cambria Math"/>
                                    <a:ea typeface="Cambria Math"/>
                                  </a:rPr>
                                </m:ctrlPr>
                              </m:dPr>
                              <m:e>
                                <m:sSup>
                                  <m:sSupPr>
                                    <m:ctrlPr>
                                      <a:rPr lang="en-US" sz="1600" i="1">
                                        <a:latin typeface="Cambria Math"/>
                                        <a:cs typeface="Times New Roman" pitchFamily="18" charset="0"/>
                                      </a:rPr>
                                    </m:ctrlPr>
                                  </m:sSupPr>
                                  <m:e>
                                    <m:sSub>
                                      <m:sSubPr>
                                        <m:ctrlPr>
                                          <a:rPr lang="en-US" sz="1600" i="1">
                                            <a:latin typeface="Cambria Math"/>
                                            <a:cs typeface="Times New Roman" pitchFamily="18" charset="0"/>
                                          </a:rPr>
                                        </m:ctrlPr>
                                      </m:sSubPr>
                                      <m:e>
                                        <m:r>
                                          <a:rPr lang="en-US" sz="1600" i="1">
                                            <a:latin typeface="Cambria Math"/>
                                            <a:cs typeface="Times New Roman" pitchFamily="18" charset="0"/>
                                          </a:rPr>
                                          <m:t>𝑝</m:t>
                                        </m:r>
                                      </m:e>
                                      <m:sub>
                                        <m:r>
                                          <a:rPr lang="en-US" sz="1600" i="1">
                                            <a:latin typeface="Cambria Math"/>
                                            <a:cs typeface="Times New Roman" pitchFamily="18" charset="0"/>
                                          </a:rPr>
                                          <m:t>𝑝</m:t>
                                        </m:r>
                                      </m:sub>
                                    </m:sSub>
                                  </m:e>
                                  <m:sup>
                                    <m:r>
                                      <a:rPr lang="en-US" sz="1600" i="1">
                                        <a:latin typeface="Cambria Math"/>
                                        <a:cs typeface="Times New Roman" pitchFamily="18" charset="0"/>
                                      </a:rPr>
                                      <m:t>2</m:t>
                                    </m:r>
                                  </m:sup>
                                </m:sSup>
                              </m:e>
                            </m:d>
                          </m:e>
                        </m:func>
                        <m:r>
                          <a:rPr lang="en-US" sz="1600" b="0" i="1" smtClean="0">
                            <a:latin typeface="Cambria Math"/>
                            <a:cs typeface="Times New Roman" pitchFamily="18" charset="0"/>
                          </a:rPr>
                          <m:t>=−1</m:t>
                        </m:r>
                      </m:oMath>
                    </m:oMathPara>
                  </a14:m>
                  <a:endParaRPr lang="en-US" sz="1600" dirty="0"/>
                </a:p>
              </p:txBody>
            </p:sp>
          </mc:Choice>
          <mc:Fallback xmlns="">
            <p:sp>
              <p:nvSpPr>
                <p:cNvPr id="118" name="Rectangle 117"/>
                <p:cNvSpPr>
                  <a:spLocks noRot="1" noChangeAspect="1" noMove="1" noResize="1" noEditPoints="1" noAdjustHandles="1" noChangeArrowheads="1" noChangeShapeType="1" noTextEdit="1"/>
                </p:cNvSpPr>
                <p:nvPr/>
              </p:nvSpPr>
              <p:spPr>
                <a:xfrm>
                  <a:off x="1115648" y="4504838"/>
                  <a:ext cx="1873910" cy="375167"/>
                </a:xfrm>
                <a:prstGeom prst="rect">
                  <a:avLst/>
                </a:prstGeom>
                <a:blipFill rotWithShape="1">
                  <a:blip r:embed="rId12"/>
                  <a:stretch>
                    <a:fillRect/>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0886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20</a:t>
            </a:fld>
            <a:endParaRPr lang="de-DE"/>
          </a:p>
        </p:txBody>
      </p:sp>
      <mc:AlternateContent xmlns:mc="http://schemas.openxmlformats.org/markup-compatibility/2006" xmlns:a14="http://schemas.microsoft.com/office/drawing/2010/main">
        <mc:Choice Requires="a14">
          <p:graphicFrame>
            <p:nvGraphicFramePr>
              <p:cNvPr id="3" name="Group 111"/>
              <p:cNvGraphicFramePr>
                <a:graphicFrameLocks noGrp="1"/>
              </p:cNvGraphicFramePr>
              <p:nvPr>
                <p:extLst>
                  <p:ext uri="{D42A27DB-BD31-4B8C-83A1-F6EECF244321}">
                    <p14:modId xmlns:p14="http://schemas.microsoft.com/office/powerpoint/2010/main" val="3692632133"/>
                  </p:ext>
                </p:extLst>
              </p:nvPr>
            </p:nvGraphicFramePr>
            <p:xfrm>
              <a:off x="457200" y="990600"/>
              <a:ext cx="7886701" cy="5733050"/>
            </p:xfrm>
            <a:graphic>
              <a:graphicData uri="http://schemas.openxmlformats.org/drawingml/2006/table">
                <a:tbl>
                  <a:tblPr/>
                  <a:tblGrid>
                    <a:gridCol w="2971800">
                      <a:extLst>
                        <a:ext uri="{9D8B030D-6E8A-4147-A177-3AD203B41FA5}">
                          <a16:colId xmlns="" xmlns:a16="http://schemas.microsoft.com/office/drawing/2014/main" val="20000"/>
                        </a:ext>
                      </a:extLst>
                    </a:gridCol>
                    <a:gridCol w="3429826">
                      <a:extLst>
                        <a:ext uri="{9D8B030D-6E8A-4147-A177-3AD203B41FA5}">
                          <a16:colId xmlns="" xmlns:a16="http://schemas.microsoft.com/office/drawing/2014/main" val="20002"/>
                        </a:ext>
                      </a:extLst>
                    </a:gridCol>
                    <a:gridCol w="1485075">
                      <a:extLst>
                        <a:ext uri="{9D8B030D-6E8A-4147-A177-3AD203B41FA5}">
                          <a16:colId xmlns="" xmlns:a16="http://schemas.microsoft.com/office/drawing/2014/main" val="20001"/>
                        </a:ext>
                      </a:extLst>
                    </a:gridCol>
                  </a:tblGrid>
                  <a:tr h="4678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Experimental parameter</a:t>
                          </a:r>
                        </a:p>
                      </a:txBody>
                      <a:tcPr marL="45720" marR="45720" marT="7323" marB="9144" anchor="ctr"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Main specification</a:t>
                          </a:r>
                        </a:p>
                      </a:txBody>
                      <a:tcPr marL="45720" marR="45720" marT="7323" marB="914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Systematic uncertainty </a:t>
                          </a:r>
                          <a:r>
                            <a:rPr kumimoji="0" lang="el-GR" sz="1400" b="1" i="0" u="none" strike="noStrike" cap="none" normalizeH="0" baseline="0" dirty="0" smtClean="0">
                              <a:ln>
                                <a:noFill/>
                              </a:ln>
                              <a:solidFill>
                                <a:schemeClr val="tx1"/>
                              </a:solidFill>
                              <a:effectLst/>
                              <a:latin typeface="Times New Roman" pitchFamily="18" charset="0"/>
                              <a:cs typeface="Arial" charset="0"/>
                            </a:rPr>
                            <a:t>Δ</a:t>
                          </a:r>
                          <a:r>
                            <a:rPr kumimoji="0" lang="en-US" sz="1400" b="1" i="0" u="none" strike="noStrike" cap="none" normalizeH="0" baseline="0" dirty="0" smtClean="0">
                              <a:ln>
                                <a:noFill/>
                              </a:ln>
                              <a:solidFill>
                                <a:schemeClr val="tx1"/>
                              </a:solidFill>
                              <a:effectLst/>
                              <a:latin typeface="Times New Roman" pitchFamily="18" charset="0"/>
                              <a:cs typeface="Arial" charset="0"/>
                            </a:rPr>
                            <a:t>a/a</a:t>
                          </a:r>
                        </a:p>
                      </a:txBody>
                      <a:tcPr marL="45720" marR="45720" marT="7323" marB="914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Magnetic field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curvature at pinch</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 xmlns:m="http://schemas.openxmlformats.org/officeDocument/2006/math">
                              <m:r>
                                <m:rPr>
                                  <m:sty m:val="p"/>
                                </m:rPr>
                                <a:rPr kumimoji="0" lang="en-US" sz="1400" b="0" i="0" u="none" strike="noStrike" cap="none" normalizeH="0" baseline="0" smtClean="0">
                                  <a:ln>
                                    <a:noFill/>
                                  </a:ln>
                                  <a:solidFill>
                                    <a:schemeClr val="tx1"/>
                                  </a:solidFill>
                                  <a:effectLst/>
                                  <a:latin typeface="Cambria Math"/>
                                  <a:cs typeface="Arial" charset="0"/>
                                </a:rPr>
                                <m:t>Δ</m:t>
                              </m:r>
                              <m:r>
                                <a:rPr kumimoji="0" lang="en-US" sz="1400" b="0" i="1" u="none" strike="noStrike" cap="none" normalizeH="0" baseline="0" smtClean="0">
                                  <a:ln>
                                    <a:noFill/>
                                  </a:ln>
                                  <a:solidFill>
                                    <a:schemeClr val="tx1"/>
                                  </a:solidFill>
                                  <a:effectLst/>
                                  <a:latin typeface="Cambria Math"/>
                                  <a:cs typeface="Arial" charset="0"/>
                                </a:rPr>
                                <m:t>𝛾</m:t>
                              </m:r>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𝛾</m:t>
                              </m:r>
                              <m:r>
                                <a:rPr kumimoji="0" lang="en-US" sz="1400" b="0" i="1" u="none" strike="noStrike" cap="none" normalizeH="0" baseline="0" smtClean="0">
                                  <a:ln>
                                    <a:noFill/>
                                  </a:ln>
                                  <a:solidFill>
                                    <a:schemeClr val="tx1"/>
                                  </a:solidFill>
                                  <a:effectLst/>
                                  <a:latin typeface="Cambria Math"/>
                                  <a:cs typeface="Arial" charset="0"/>
                                </a:rPr>
                                <m:t>=2%</m:t>
                              </m:r>
                            </m:oMath>
                          </a14:m>
                          <a:r>
                            <a:rPr kumimoji="0" lang="en-US" sz="1400" b="0" i="0" u="none" strike="noStrike" cap="none" normalizeH="0" baseline="0" dirty="0" smtClean="0">
                              <a:ln>
                                <a:noFill/>
                              </a:ln>
                              <a:solidFill>
                                <a:schemeClr val="tx1"/>
                              </a:solidFill>
                              <a:effectLst/>
                              <a:latin typeface="Times New Roman" pitchFamily="18" charset="0"/>
                              <a:cs typeface="Arial" charset="0"/>
                            </a:rPr>
                            <a:t> with </a:t>
                          </a:r>
                          <a14:m>
                            <m:oMath xmlns:m="http://schemas.openxmlformats.org/officeDocument/2006/math">
                              <m:r>
                                <a:rPr kumimoji="0" lang="en-US" sz="1400" b="0" i="1" u="none" strike="noStrike" cap="none" normalizeH="0" baseline="0" smtClean="0">
                                  <a:ln>
                                    <a:noFill/>
                                  </a:ln>
                                  <a:solidFill>
                                    <a:schemeClr val="tx1"/>
                                  </a:solidFill>
                                  <a:effectLst/>
                                  <a:latin typeface="Cambria Math"/>
                                  <a:cs typeface="Arial" charset="0"/>
                                </a:rPr>
                                <m:t>𝛾</m:t>
                              </m:r>
                              <m:r>
                                <a:rPr kumimoji="0" lang="en-US" sz="1400" b="0" i="1" u="none" strike="noStrike" cap="none" normalizeH="0" baseline="0" smtClean="0">
                                  <a:ln>
                                    <a:noFill/>
                                  </a:ln>
                                  <a:solidFill>
                                    <a:schemeClr val="tx1"/>
                                  </a:solidFill>
                                  <a:effectLst/>
                                  <a:latin typeface="Cambria Math"/>
                                  <a:cs typeface="Arial" charset="0"/>
                                </a:rPr>
                                <m:t>=</m:t>
                              </m:r>
                              <m:sSup>
                                <m:sSupPr>
                                  <m:ctrlPr>
                                    <a:rPr kumimoji="0" lang="en-US" sz="1400" b="0" i="1" u="none" strike="noStrike" cap="none" normalizeH="0" baseline="0" smtClean="0">
                                      <a:ln>
                                        <a:noFill/>
                                      </a:ln>
                                      <a:solidFill>
                                        <a:schemeClr val="tx1"/>
                                      </a:solidFill>
                                      <a:effectLst/>
                                      <a:latin typeface="Cambria Math"/>
                                      <a:cs typeface="Arial" charset="0"/>
                                    </a:rPr>
                                  </m:ctrlPr>
                                </m:sSupPr>
                                <m:e>
                                  <m:r>
                                    <a:rPr kumimoji="0" lang="en-US" sz="1400" b="0" i="1" u="none" strike="noStrike" cap="none" normalizeH="0" baseline="0" smtClean="0">
                                      <a:ln>
                                        <a:noFill/>
                                      </a:ln>
                                      <a:solidFill>
                                        <a:schemeClr val="tx1"/>
                                      </a:solidFill>
                                      <a:effectLst/>
                                      <a:latin typeface="Cambria Math"/>
                                      <a:cs typeface="Arial" charset="0"/>
                                    </a:rPr>
                                    <m:t>𝑑</m:t>
                                  </m:r>
                                </m:e>
                                <m:sup>
                                  <m:r>
                                    <a:rPr kumimoji="0" lang="en-US" sz="1400" b="0" i="1" u="none" strike="noStrike" cap="none" normalizeH="0" baseline="0" smtClean="0">
                                      <a:ln>
                                        <a:noFill/>
                                      </a:ln>
                                      <a:solidFill>
                                        <a:schemeClr val="tx1"/>
                                      </a:solidFill>
                                      <a:effectLst/>
                                      <a:latin typeface="Cambria Math"/>
                                      <a:cs typeface="Arial" charset="0"/>
                                    </a:rPr>
                                    <m:t>2</m:t>
                                  </m:r>
                                </m:sup>
                              </m:sSup>
                              <m:r>
                                <a:rPr kumimoji="0" lang="en-US" sz="1400" b="0" i="1" u="none" strike="noStrike" cap="none" normalizeH="0" baseline="0" smtClean="0">
                                  <a:ln>
                                    <a:noFill/>
                                  </a:ln>
                                  <a:solidFill>
                                    <a:schemeClr val="tx1"/>
                                  </a:solidFill>
                                  <a:effectLst/>
                                  <a:latin typeface="Cambria Math"/>
                                  <a:cs typeface="Arial" charset="0"/>
                                </a:rPr>
                                <m:t> </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𝐵</m:t>
                                  </m:r>
                                </m:e>
                                <m:sub>
                                  <m:r>
                                    <a:rPr kumimoji="0" lang="en-US" sz="1400" b="0" i="1" u="none" strike="noStrike" cap="none" normalizeH="0" baseline="0" smtClean="0">
                                      <a:ln>
                                        <a:noFill/>
                                      </a:ln>
                                      <a:solidFill>
                                        <a:schemeClr val="tx1"/>
                                      </a:solidFill>
                                      <a:effectLst/>
                                      <a:latin typeface="Cambria Math"/>
                                      <a:cs typeface="Arial" charset="0"/>
                                    </a:rPr>
                                    <m:t>𝑧</m:t>
                                  </m:r>
                                </m:sub>
                              </m:sSub>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𝑧</m:t>
                              </m:r>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𝑑</m:t>
                              </m:r>
                              <m:sSup>
                                <m:sSupPr>
                                  <m:ctrlPr>
                                    <a:rPr kumimoji="0" lang="en-US" sz="1400" b="0" i="1" u="none" strike="noStrike" cap="none" normalizeH="0" baseline="0" smtClean="0">
                                      <a:ln>
                                        <a:noFill/>
                                      </a:ln>
                                      <a:solidFill>
                                        <a:schemeClr val="tx1"/>
                                      </a:solidFill>
                                      <a:effectLst/>
                                      <a:latin typeface="Cambria Math"/>
                                      <a:cs typeface="Arial" charset="0"/>
                                    </a:rPr>
                                  </m:ctrlPr>
                                </m:sSupPr>
                                <m:e>
                                  <m:r>
                                    <a:rPr kumimoji="0" lang="en-US" sz="1400" b="0" i="1" u="none" strike="noStrike" cap="none" normalizeH="0" baseline="0" smtClean="0">
                                      <a:ln>
                                        <a:noFill/>
                                      </a:ln>
                                      <a:solidFill>
                                        <a:schemeClr val="tx1"/>
                                      </a:solidFill>
                                      <a:effectLst/>
                                      <a:latin typeface="Cambria Math"/>
                                      <a:cs typeface="Arial" charset="0"/>
                                    </a:rPr>
                                    <m:t>𝑧</m:t>
                                  </m:r>
                                </m:e>
                                <m:sup>
                                  <m:r>
                                    <a:rPr kumimoji="0" lang="en-US" sz="1400" b="0" i="1" u="none" strike="noStrike" cap="none" normalizeH="0" baseline="0" smtClean="0">
                                      <a:ln>
                                        <a:noFill/>
                                      </a:ln>
                                      <a:solidFill>
                                        <a:schemeClr val="tx1"/>
                                      </a:solidFill>
                                      <a:effectLst/>
                                      <a:latin typeface="Cambria Math"/>
                                      <a:cs typeface="Arial" charset="0"/>
                                    </a:rPr>
                                    <m:t>2</m:t>
                                  </m:r>
                                </m:sup>
                              </m:sSup>
                              <m:r>
                                <a:rPr kumimoji="0" lang="en-US" sz="1400" b="0" i="1" u="none" strike="noStrike" cap="none" normalizeH="0" baseline="0" smtClean="0">
                                  <a:ln>
                                    <a:noFill/>
                                  </a:ln>
                                  <a:solidFill>
                                    <a:schemeClr val="tx1"/>
                                  </a:solidFill>
                                  <a:effectLst/>
                                  <a:latin typeface="Cambria Math"/>
                                  <a:cs typeface="Arial" charset="0"/>
                                </a:rPr>
                                <m:t>/</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𝐵</m:t>
                                  </m:r>
                                </m:e>
                                <m:sub>
                                  <m:r>
                                    <a:rPr kumimoji="0" lang="en-US" sz="1400" b="0" i="1" u="none" strike="noStrike" cap="none" normalizeH="0" baseline="0" smtClean="0">
                                      <a:ln>
                                        <a:noFill/>
                                      </a:ln>
                                      <a:solidFill>
                                        <a:schemeClr val="tx1"/>
                                      </a:solidFill>
                                      <a:effectLst/>
                                      <a:latin typeface="Cambria Math"/>
                                      <a:cs typeface="Arial" charset="0"/>
                                    </a:rPr>
                                    <m:t>𝑧</m:t>
                                  </m:r>
                                </m:sub>
                              </m:sSub>
                              <m:r>
                                <a:rPr kumimoji="0" lang="en-US" sz="1400" b="0" i="1" u="none" strike="noStrike" cap="none" normalizeH="0" baseline="0" smtClean="0">
                                  <a:ln>
                                    <a:noFill/>
                                  </a:ln>
                                  <a:solidFill>
                                    <a:schemeClr val="tx1"/>
                                  </a:solidFill>
                                  <a:effectLst/>
                                  <a:latin typeface="Cambria Math"/>
                                  <a:cs typeface="Arial" charset="0"/>
                                </a:rPr>
                                <m:t>(0)</m:t>
                              </m:r>
                            </m:oMath>
                          </a14:m>
                          <a:r>
                            <a:rPr kumimoji="0" lang="en-US" sz="14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5.3·10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2"/>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ratio </a:t>
                          </a:r>
                          <a:r>
                            <a:rPr kumimoji="0" lang="en-US" sz="1400" b="0" i="1" u="none" strike="noStrike" cap="none" normalizeH="0" baseline="0" dirty="0" err="1" smtClean="0">
                              <a:ln>
                                <a:noFill/>
                              </a:ln>
                              <a:solidFill>
                                <a:schemeClr val="tx1"/>
                              </a:solidFill>
                              <a:effectLst/>
                              <a:latin typeface="Times New Roman" pitchFamily="18" charset="0"/>
                              <a:cs typeface="Arial" charset="0"/>
                            </a:rPr>
                            <a:t>r</a:t>
                          </a:r>
                          <a:r>
                            <a:rPr kumimoji="0" lang="en-US" sz="1400" b="0" i="0" u="none" strike="noStrike" cap="none" normalizeH="0" baseline="-25000" dirty="0" err="1" smtClean="0">
                              <a:ln>
                                <a:noFill/>
                              </a:ln>
                              <a:solidFill>
                                <a:schemeClr val="tx1"/>
                              </a:solidFill>
                              <a:effectLst/>
                              <a:latin typeface="Times New Roman" pitchFamily="18" charset="0"/>
                              <a:cs typeface="Arial" charset="0"/>
                            </a:rPr>
                            <a:t>B</a:t>
                          </a:r>
                          <a:r>
                            <a:rPr kumimoji="0" lang="en-US" sz="1400" b="0" i="0" u="none" strike="noStrike" cap="none" normalizeH="0" baseline="0" dirty="0" smtClean="0">
                              <a:ln>
                                <a:noFill/>
                              </a:ln>
                              <a:solidFill>
                                <a:schemeClr val="tx1"/>
                              </a:solidFill>
                              <a:effectLst/>
                              <a:latin typeface="Times New Roman" pitchFamily="18" charset="0"/>
                              <a:cs typeface="Arial" charset="0"/>
                            </a:rPr>
                            <a:t> = </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TOF</a:t>
                          </a:r>
                          <a:r>
                            <a:rPr kumimoji="0" lang="en-US" sz="1400" b="0" i="0" u="none" strike="noStrike" cap="none" normalizeH="0" baseline="0" dirty="0" smtClean="0">
                              <a:ln>
                                <a:noFill/>
                              </a:ln>
                              <a:solidFill>
                                <a:schemeClr val="tx1"/>
                              </a:solidFill>
                              <a:effectLst/>
                              <a:latin typeface="Times New Roman" pitchFamily="18" charset="0"/>
                              <a:cs typeface="Arial" charset="0"/>
                            </a:rPr>
                            <a:t>/</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400" b="0" i="1" u="none" strike="noStrike" cap="none" normalizeH="0" baseline="0" smtClean="0">
                                    <a:ln>
                                      <a:noFill/>
                                    </a:ln>
                                    <a:solidFill>
                                      <a:schemeClr val="tx1"/>
                                    </a:solidFill>
                                    <a:effectLst/>
                                    <a:latin typeface="Cambria Math"/>
                                    <a:cs typeface="Arial" charset="0"/>
                                  </a:rPr>
                                  <m:t>(</m:t>
                                </m:r>
                                <m:r>
                                  <m:rPr>
                                    <m:sty m:val="p"/>
                                  </m:rPr>
                                  <a:rPr kumimoji="0" lang="en-US" sz="1400" b="0" i="0" u="none" strike="noStrike" cap="none" normalizeH="0" baseline="0" smtClean="0">
                                    <a:ln>
                                      <a:noFill/>
                                    </a:ln>
                                    <a:solidFill>
                                      <a:schemeClr val="tx1"/>
                                    </a:solidFill>
                                    <a:effectLst/>
                                    <a:latin typeface="Cambria Math"/>
                                    <a:cs typeface="Arial" charset="0"/>
                                  </a:rPr>
                                  <m:t>Δ</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𝑟</m:t>
                                    </m:r>
                                  </m:e>
                                  <m:sub>
                                    <m:r>
                                      <a:rPr kumimoji="0" lang="en-US" sz="1400" b="0" i="1" u="none" strike="noStrike" cap="none" normalizeH="0" baseline="0" smtClean="0">
                                        <a:ln>
                                          <a:noFill/>
                                        </a:ln>
                                        <a:solidFill>
                                          <a:schemeClr val="tx1"/>
                                        </a:solidFill>
                                        <a:effectLst/>
                                        <a:latin typeface="Cambria Math"/>
                                        <a:cs typeface="Arial" charset="0"/>
                                      </a:rPr>
                                      <m:t>𝐵</m:t>
                                    </m:r>
                                  </m:sub>
                                </m:sSub>
                                <m:r>
                                  <a:rPr kumimoji="0" lang="en-US" sz="1400" b="0" i="1" u="none" strike="noStrike" cap="none" normalizeH="0" baseline="0" smtClean="0">
                                    <a:ln>
                                      <a:noFill/>
                                    </a:ln>
                                    <a:solidFill>
                                      <a:schemeClr val="tx1"/>
                                    </a:solidFill>
                                    <a:effectLst/>
                                    <a:latin typeface="Cambria Math"/>
                                    <a:cs typeface="Arial" charset="0"/>
                                  </a:rPr>
                                  <m:t>)/</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𝑟</m:t>
                                    </m:r>
                                  </m:e>
                                  <m:sub>
                                    <m:r>
                                      <a:rPr kumimoji="0" lang="en-US" sz="1400" b="0" i="1" u="none" strike="noStrike" cap="none" normalizeH="0" baseline="0" smtClean="0">
                                        <a:ln>
                                          <a:noFill/>
                                        </a:ln>
                                        <a:solidFill>
                                          <a:schemeClr val="tx1"/>
                                        </a:solidFill>
                                        <a:effectLst/>
                                        <a:latin typeface="Cambria Math"/>
                                        <a:cs typeface="Arial" charset="0"/>
                                      </a:rPr>
                                      <m:t>𝐵</m:t>
                                    </m:r>
                                  </m:sub>
                                </m:sSub>
                                <m:r>
                                  <a:rPr kumimoji="0" lang="en-US" sz="1400" b="0" i="1" u="none" strike="noStrike" cap="none" normalizeH="0" baseline="0" smtClean="0">
                                    <a:ln>
                                      <a:noFill/>
                                    </a:ln>
                                    <a:solidFill>
                                      <a:schemeClr val="tx1"/>
                                    </a:solidFill>
                                    <a:effectLst/>
                                    <a:latin typeface="Cambria Math"/>
                                    <a:cs typeface="Arial" charset="0"/>
                                  </a:rPr>
                                  <m:t> =1%</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3"/>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ratio</a:t>
                          </a:r>
                          <a:r>
                            <a:rPr kumimoji="0" lang="en-US" sz="1400" b="0" i="1" u="none" strike="noStrike" cap="none" normalizeH="0" baseline="0" dirty="0" smtClean="0">
                              <a:ln>
                                <a:noFill/>
                              </a:ln>
                              <a:solidFill>
                                <a:schemeClr val="tx1"/>
                              </a:solidFill>
                              <a:effectLst/>
                              <a:latin typeface="Times New Roman" pitchFamily="18" charset="0"/>
                              <a:cs typeface="Arial" charset="0"/>
                            </a:rPr>
                            <a:t> </a:t>
                          </a:r>
                          <a:r>
                            <a:rPr kumimoji="0" lang="en-US" sz="1400" b="0" i="1" u="none" strike="noStrike" cap="none" normalizeH="0" baseline="0" dirty="0" err="1" smtClean="0">
                              <a:ln>
                                <a:noFill/>
                              </a:ln>
                              <a:solidFill>
                                <a:schemeClr val="tx1"/>
                              </a:solidFill>
                              <a:effectLst/>
                              <a:latin typeface="Times New Roman" pitchFamily="18" charset="0"/>
                              <a:cs typeface="Arial" charset="0"/>
                            </a:rPr>
                            <a:t>r</a:t>
                          </a:r>
                          <a:r>
                            <a:rPr kumimoji="0" lang="en-US" sz="1400" b="0" i="0" u="none" strike="noStrike" cap="none" normalizeH="0" baseline="-25000" dirty="0" err="1" smtClean="0">
                              <a:ln>
                                <a:noFill/>
                              </a:ln>
                              <a:solidFill>
                                <a:schemeClr val="tx1"/>
                              </a:solidFill>
                              <a:effectLst/>
                              <a:latin typeface="Times New Roman" pitchFamily="18" charset="0"/>
                              <a:cs typeface="Arial" charset="0"/>
                            </a:rPr>
                            <a:t>B,DV</a:t>
                          </a:r>
                          <a:r>
                            <a:rPr kumimoji="0" lang="en-US" sz="1400" b="0" i="0" u="none" strike="noStrike" cap="none" normalizeH="0" baseline="0" dirty="0" smtClean="0">
                              <a:ln>
                                <a:noFill/>
                              </a:ln>
                              <a:solidFill>
                                <a:schemeClr val="tx1"/>
                              </a:solidFill>
                              <a:effectLst/>
                              <a:latin typeface="Times New Roman" pitchFamily="18" charset="0"/>
                              <a:cs typeface="Arial" charset="0"/>
                            </a:rPr>
                            <a:t> = </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DV</a:t>
                          </a:r>
                          <a:r>
                            <a:rPr kumimoji="0" lang="en-US" sz="1400" b="0" i="0" u="none" strike="noStrike" cap="none" normalizeH="0" baseline="0" dirty="0" smtClean="0">
                              <a:ln>
                                <a:noFill/>
                              </a:ln>
                              <a:solidFill>
                                <a:schemeClr val="tx1"/>
                              </a:solidFill>
                              <a:effectLst/>
                              <a:latin typeface="Times New Roman" pitchFamily="18" charset="0"/>
                              <a:cs typeface="Arial" charset="0"/>
                            </a:rPr>
                            <a:t>/</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cap="none" normalizeH="0" baseline="0" smtClean="0">
                                    <a:ln>
                                      <a:noFill/>
                                    </a:ln>
                                    <a:solidFill>
                                      <a:schemeClr val="tx1"/>
                                    </a:solidFill>
                                    <a:effectLst/>
                                    <a:latin typeface="Cambria Math"/>
                                    <a:cs typeface="Arial" charset="0"/>
                                  </a:rPr>
                                  <m:t>(</m:t>
                                </m:r>
                                <m:r>
                                  <m:rPr>
                                    <m:sty m:val="p"/>
                                  </m:rPr>
                                  <a:rPr kumimoji="0" lang="en-US" sz="1400" b="0" i="0" u="none" strike="noStrike" cap="none" normalizeH="0" baseline="0" smtClean="0">
                                    <a:ln>
                                      <a:noFill/>
                                    </a:ln>
                                    <a:solidFill>
                                      <a:schemeClr val="tx1"/>
                                    </a:solidFill>
                                    <a:effectLst/>
                                    <a:latin typeface="Cambria Math"/>
                                    <a:cs typeface="Arial" charset="0"/>
                                  </a:rPr>
                                  <m:t>Δ</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𝑟</m:t>
                                    </m:r>
                                  </m:e>
                                  <m:sub>
                                    <m:r>
                                      <a:rPr kumimoji="0" lang="en-US" sz="1400" b="0" i="1" u="none" strike="noStrike" cap="none" normalizeH="0" baseline="0" smtClean="0">
                                        <a:ln>
                                          <a:noFill/>
                                        </a:ln>
                                        <a:solidFill>
                                          <a:schemeClr val="tx1"/>
                                        </a:solidFill>
                                        <a:effectLst/>
                                        <a:latin typeface="Cambria Math"/>
                                        <a:cs typeface="Arial" charset="0"/>
                                      </a:rPr>
                                      <m:t>𝐵</m:t>
                                    </m:r>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𝐷𝑉</m:t>
                                    </m:r>
                                  </m:sub>
                                </m:sSub>
                                <m:r>
                                  <a:rPr kumimoji="0" lang="en-US" sz="1400" b="0" i="1" u="none" strike="noStrike" cap="none" normalizeH="0" baseline="0" smtClean="0">
                                    <a:ln>
                                      <a:noFill/>
                                    </a:ln>
                                    <a:solidFill>
                                      <a:schemeClr val="tx1"/>
                                    </a:solidFill>
                                    <a:effectLst/>
                                    <a:latin typeface="Cambria Math"/>
                                    <a:cs typeface="Arial" charset="0"/>
                                  </a:rPr>
                                  <m:t>)/</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𝑟</m:t>
                                    </m:r>
                                  </m:e>
                                  <m:sub>
                                    <m:r>
                                      <a:rPr kumimoji="0" lang="en-US" sz="1400" b="0" i="1" u="none" strike="noStrike" cap="none" normalizeH="0" baseline="0" smtClean="0">
                                        <a:ln>
                                          <a:noFill/>
                                        </a:ln>
                                        <a:solidFill>
                                          <a:schemeClr val="tx1"/>
                                        </a:solidFill>
                                        <a:effectLst/>
                                        <a:latin typeface="Cambria Math"/>
                                        <a:cs typeface="Arial" charset="0"/>
                                      </a:rPr>
                                      <m:t>𝐵</m:t>
                                    </m:r>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𝐷𝑉</m:t>
                                    </m:r>
                                  </m:sub>
                                </m:sSub>
                                <m:r>
                                  <a:rPr kumimoji="0" lang="en-US" sz="1400" b="0" i="1" u="none" strike="noStrike" cap="none" normalizeH="0" baseline="0" smtClean="0">
                                    <a:ln>
                                      <a:noFill/>
                                    </a:ln>
                                    <a:solidFill>
                                      <a:schemeClr val="tx1"/>
                                    </a:solidFill>
                                    <a:effectLst/>
                                    <a:latin typeface="Cambria Math"/>
                                    <a:cs typeface="Arial" charset="0"/>
                                  </a:rPr>
                                  <m:t> =1%</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1.8·10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Length of the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none</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Electrical potential inhomogeneity: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in decay volume / filter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sz="1400" b="0" i="1" u="none" strike="noStrike" cap="none" normalizeH="0" baseline="0" smtClean="0">
                                        <a:ln>
                                          <a:noFill/>
                                        </a:ln>
                                        <a:solidFill>
                                          <a:schemeClr val="tx1"/>
                                        </a:solidFill>
                                        <a:effectLst/>
                                        <a:latin typeface="Cambria Math"/>
                                        <a:cs typeface="Arial" charset="0"/>
                                      </a:rPr>
                                    </m:ctrlPr>
                                  </m:dPr>
                                  <m:e>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𝑈</m:t>
                                        </m:r>
                                      </m:e>
                                      <m:sub>
                                        <m:r>
                                          <a:rPr kumimoji="0" lang="en-US" sz="1400" b="0" i="1" u="none" strike="noStrike" cap="none" normalizeH="0" baseline="0" smtClean="0">
                                            <a:ln>
                                              <a:noFill/>
                                            </a:ln>
                                            <a:solidFill>
                                              <a:schemeClr val="tx1"/>
                                            </a:solidFill>
                                            <a:effectLst/>
                                            <a:latin typeface="Cambria Math"/>
                                            <a:cs typeface="Arial" charset="0"/>
                                          </a:rPr>
                                          <m:t>𝐹</m:t>
                                        </m:r>
                                      </m:sub>
                                    </m:sSub>
                                    <m:r>
                                      <a:rPr kumimoji="0" lang="en-US" sz="1400" b="0" i="1" u="none" strike="noStrike" cap="none" normalizeH="0" baseline="0" smtClean="0">
                                        <a:ln>
                                          <a:noFill/>
                                        </a:ln>
                                        <a:solidFill>
                                          <a:schemeClr val="tx1"/>
                                        </a:solidFill>
                                        <a:effectLst/>
                                        <a:latin typeface="Cambria Math"/>
                                        <a:cs typeface="Arial" charset="0"/>
                                      </a:rPr>
                                      <m:t>−</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𝑈</m:t>
                                        </m:r>
                                      </m:e>
                                      <m:sub>
                                        <m:r>
                                          <a:rPr kumimoji="0" lang="en-US" sz="1400" b="0" i="1" u="none" strike="noStrike" cap="none" normalizeH="0" baseline="0" smtClean="0">
                                            <a:ln>
                                              <a:noFill/>
                                            </a:ln>
                                            <a:solidFill>
                                              <a:schemeClr val="tx1"/>
                                            </a:solidFill>
                                            <a:effectLst/>
                                            <a:latin typeface="Cambria Math"/>
                                            <a:cs typeface="Arial" charset="0"/>
                                          </a:rPr>
                                          <m:t>𝐷𝑉</m:t>
                                        </m:r>
                                      </m:sub>
                                    </m:sSub>
                                  </m:e>
                                </m:d>
                                <m:r>
                                  <a:rPr kumimoji="0" lang="en-US" sz="1400" b="0" i="1" u="none" strike="noStrike" cap="none" normalizeH="0" baseline="0" smtClean="0">
                                    <a:ln>
                                      <a:noFill/>
                                    </a:ln>
                                    <a:solidFill>
                                      <a:schemeClr val="tx1"/>
                                    </a:solidFill>
                                    <a:effectLst/>
                                    <a:latin typeface="Cambria Math"/>
                                    <a:cs typeface="Arial" charset="0"/>
                                  </a:rPr>
                                  <m:t>&lt;10 </m:t>
                                </m:r>
                                <m:r>
                                  <m:rPr>
                                    <m:nor/>
                                  </m:rPr>
                                  <a:rPr kumimoji="0" lang="en-US" sz="1400" b="0" i="0" u="none" strike="noStrike" cap="none" normalizeH="0" baseline="0" smtClean="0">
                                    <a:ln>
                                      <a:noFill/>
                                    </a:ln>
                                    <a:solidFill>
                                      <a:schemeClr val="tx1"/>
                                    </a:solidFill>
                                    <a:effectLst/>
                                    <a:latin typeface="Cambria Math"/>
                                    <a:cs typeface="Arial" charset="0"/>
                                  </a:rPr>
                                  <m:t>mV</m:t>
                                </m:r>
                                <m:r>
                                  <a:rPr kumimoji="0" lang="en-US" sz="1400" b="0" i="1" u="none" strike="noStrike" cap="none" normalizeH="0" baseline="0" smtClean="0">
                                    <a:ln>
                                      <a:noFill/>
                                    </a:ln>
                                    <a:solidFill>
                                      <a:schemeClr val="tx1"/>
                                    </a:solidFill>
                                    <a:effectLst/>
                                    <a:latin typeface="Cambria Math"/>
                                    <a:cs typeface="Arial" charset="0"/>
                                  </a:rPr>
                                  <m:t> </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5·10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in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1400" b="0" i="1" u="none" strike="noStrike" cap="none" normalizeH="0" baseline="0" smtClean="0">
                                        <a:ln>
                                          <a:noFill/>
                                        </a:ln>
                                        <a:solidFill>
                                          <a:schemeClr val="tx1"/>
                                        </a:solidFill>
                                        <a:effectLst/>
                                        <a:latin typeface="Cambria Math"/>
                                        <a:cs typeface="Arial" charset="0"/>
                                      </a:rPr>
                                    </m:ctrlPr>
                                  </m:dPr>
                                  <m:e>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𝑈</m:t>
                                        </m:r>
                                      </m:e>
                                      <m:sub>
                                        <m:r>
                                          <a:rPr kumimoji="0" lang="en-US" sz="1400" b="0" i="1" u="none" strike="noStrike" cap="none" normalizeH="0" baseline="0" smtClean="0">
                                            <a:ln>
                                              <a:noFill/>
                                            </a:ln>
                                            <a:solidFill>
                                              <a:schemeClr val="tx1"/>
                                            </a:solidFill>
                                            <a:effectLst/>
                                            <a:latin typeface="Cambria Math"/>
                                            <a:cs typeface="Arial" charset="0"/>
                                          </a:rPr>
                                          <m:t>𝐹</m:t>
                                        </m:r>
                                      </m:sub>
                                    </m:sSub>
                                    <m:r>
                                      <a:rPr kumimoji="0" lang="en-US" sz="1400" b="0" i="1" u="none" strike="noStrike" cap="none" normalizeH="0" baseline="0" smtClean="0">
                                        <a:ln>
                                          <a:noFill/>
                                        </a:ln>
                                        <a:solidFill>
                                          <a:schemeClr val="tx1"/>
                                        </a:solidFill>
                                        <a:effectLst/>
                                        <a:latin typeface="Cambria Math"/>
                                        <a:cs typeface="Arial" charset="0"/>
                                      </a:rPr>
                                      <m:t>−</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𝑈</m:t>
                                        </m:r>
                                      </m:e>
                                      <m:sub>
                                        <m:r>
                                          <a:rPr kumimoji="0" lang="en-US" sz="1400" b="0" i="1" u="none" strike="noStrike" cap="none" normalizeH="0" baseline="0" smtClean="0">
                                            <a:ln>
                                              <a:noFill/>
                                            </a:ln>
                                            <a:solidFill>
                                              <a:schemeClr val="tx1"/>
                                            </a:solidFill>
                                            <a:effectLst/>
                                            <a:latin typeface="Cambria Math"/>
                                            <a:cs typeface="Arial" charset="0"/>
                                          </a:rPr>
                                          <m:t>𝑇𝑂𝐹</m:t>
                                        </m:r>
                                      </m:sub>
                                    </m:sSub>
                                  </m:e>
                                </m:d>
                                <m:r>
                                  <a:rPr kumimoji="0" lang="en-US" sz="1400" b="0" i="1" u="none" strike="noStrike" cap="none" normalizeH="0" baseline="0" smtClean="0">
                                    <a:ln>
                                      <a:noFill/>
                                    </a:ln>
                                    <a:solidFill>
                                      <a:schemeClr val="tx1"/>
                                    </a:solidFill>
                                    <a:effectLst/>
                                    <a:latin typeface="Cambria Math"/>
                                    <a:cs typeface="Arial" charset="0"/>
                                  </a:rPr>
                                  <m:t>&lt;200 </m:t>
                                </m:r>
                                <m:r>
                                  <m:rPr>
                                    <m:nor/>
                                  </m:rPr>
                                  <a:rPr kumimoji="0" lang="en-US" sz="1400" b="0" i="0" u="none" strike="noStrike" cap="none" normalizeH="0" baseline="0" smtClean="0">
                                    <a:ln>
                                      <a:noFill/>
                                    </a:ln>
                                    <a:solidFill>
                                      <a:schemeClr val="tx1"/>
                                    </a:solidFill>
                                    <a:effectLst/>
                                    <a:latin typeface="Cambria Math"/>
                                    <a:cs typeface="Arial" charset="0"/>
                                  </a:rPr>
                                  <m:t>mV</m:t>
                                </m:r>
                                <m:r>
                                  <a:rPr kumimoji="0" lang="en-US" sz="1400" b="0" i="1" u="none" strike="noStrike" cap="none" normalizeH="0" baseline="0" smtClean="0">
                                    <a:ln>
                                      <a:noFill/>
                                    </a:ln>
                                    <a:solidFill>
                                      <a:schemeClr val="tx1"/>
                                    </a:solidFill>
                                    <a:effectLst/>
                                    <a:latin typeface="Cambria Math"/>
                                    <a:cs typeface="Arial" charset="0"/>
                                  </a:rPr>
                                  <m:t> </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Neutron Beam: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0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position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1400" b="0" i="0" u="none" strike="noStrike" cap="none" normalizeH="0" baseline="0" smtClean="0">
                                    <a:ln>
                                      <a:noFill/>
                                    </a:ln>
                                    <a:solidFill>
                                      <a:schemeClr val="tx1"/>
                                    </a:solidFill>
                                    <a:effectLst/>
                                    <a:latin typeface="Cambria Math"/>
                                    <a:cs typeface="Arial" charset="0"/>
                                  </a:rPr>
                                  <m:t>Δ</m:t>
                                </m:r>
                                <m:bar>
                                  <m:barPr>
                                    <m:pos m:val="top"/>
                                    <m:ctrlPr>
                                      <a:rPr kumimoji="0" lang="en-US" sz="1400" b="0" i="1" u="none" strike="noStrike" cap="none" normalizeH="0" baseline="0" smtClean="0">
                                        <a:ln>
                                          <a:noFill/>
                                        </a:ln>
                                        <a:solidFill>
                                          <a:schemeClr val="tx1"/>
                                        </a:solidFill>
                                        <a:effectLst/>
                                        <a:latin typeface="Cambria Math"/>
                                        <a:cs typeface="Arial" charset="0"/>
                                      </a:rPr>
                                    </m:ctrlPr>
                                  </m:barPr>
                                  <m:e>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𝑧</m:t>
                                        </m:r>
                                      </m:e>
                                      <m:sub>
                                        <m:r>
                                          <a:rPr kumimoji="0" lang="en-US" sz="1400" b="0" i="1" u="none" strike="noStrike" cap="none" normalizeH="0" baseline="0" smtClean="0">
                                            <a:ln>
                                              <a:noFill/>
                                            </a:ln>
                                            <a:solidFill>
                                              <a:schemeClr val="tx1"/>
                                            </a:solidFill>
                                            <a:effectLst/>
                                            <a:latin typeface="Cambria Math"/>
                                            <a:cs typeface="Arial" charset="0"/>
                                          </a:rPr>
                                          <m:t>𝐷𝑉</m:t>
                                        </m:r>
                                      </m:sub>
                                    </m:sSub>
                                  </m:e>
                                </m:bar>
                                <m:r>
                                  <a:rPr kumimoji="0" lang="en-US" sz="1400" b="0" i="0" u="none" strike="noStrike" cap="none" normalizeH="0" baseline="0" smtClean="0">
                                    <a:ln>
                                      <a:noFill/>
                                    </a:ln>
                                    <a:solidFill>
                                      <a:schemeClr val="tx1"/>
                                    </a:solidFill>
                                    <a:effectLst/>
                                    <a:latin typeface="Cambria Math"/>
                                    <a:cs typeface="Arial" charset="0"/>
                                  </a:rPr>
                                  <m:t>&lt;2 </m:t>
                                </m:r>
                                <m:r>
                                  <m:rPr>
                                    <m:nor/>
                                  </m:rPr>
                                  <a:rPr kumimoji="0" lang="en-US" sz="1400" b="0" i="0" u="none" strike="noStrike" cap="none" normalizeH="0" baseline="0" smtClean="0">
                                    <a:ln>
                                      <a:noFill/>
                                    </a:ln>
                                    <a:solidFill>
                                      <a:schemeClr val="tx1"/>
                                    </a:solidFill>
                                    <a:effectLst/>
                                    <a:latin typeface="Cambria Math"/>
                                    <a:cs typeface="Arial" charset="0"/>
                                  </a:rPr>
                                  <m:t>mm</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1.7·10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profile (including edge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Slope at edges &lt; 10%/cm</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2.5·10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Doppler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2"/>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Unwanted beam polarization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d>
                                  <m:dPr>
                                    <m:begChr m:val="|"/>
                                    <m:endChr m:val="|"/>
                                    <m:ctrlPr>
                                      <a:rPr kumimoji="0" lang="en-US" sz="1400" b="0" i="1" u="none" strike="noStrike" cap="none" normalizeH="0" baseline="0" smtClean="0">
                                        <a:ln>
                                          <a:noFill/>
                                        </a:ln>
                                        <a:solidFill>
                                          <a:schemeClr val="tx1"/>
                                        </a:solidFill>
                                        <a:effectLst/>
                                        <a:latin typeface="Cambria Math"/>
                                        <a:cs typeface="Arial" charset="0"/>
                                      </a:rPr>
                                    </m:ctrlPr>
                                  </m:dPr>
                                  <m:e>
                                    <m:acc>
                                      <m:accPr>
                                        <m:chr m:val="̅"/>
                                        <m:ctrlPr>
                                          <a:rPr kumimoji="0" lang="en-US" sz="1400" b="0" i="1" u="none" strike="noStrike" cap="none" normalizeH="0" baseline="0" smtClean="0">
                                            <a:ln>
                                              <a:noFill/>
                                            </a:ln>
                                            <a:solidFill>
                                              <a:schemeClr val="tx1"/>
                                            </a:solidFill>
                                            <a:effectLst/>
                                            <a:latin typeface="Cambria Math"/>
                                            <a:cs typeface="Arial" charset="0"/>
                                          </a:rPr>
                                        </m:ctrlPr>
                                      </m:accPr>
                                      <m:e>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𝑃</m:t>
                                            </m:r>
                                          </m:e>
                                          <m:sub>
                                            <m:r>
                                              <a:rPr kumimoji="0" lang="en-US" sz="1400" b="0" i="1" u="none" strike="noStrike" cap="none" normalizeH="0" baseline="0" smtClean="0">
                                                <a:ln>
                                                  <a:noFill/>
                                                </a:ln>
                                                <a:solidFill>
                                                  <a:schemeClr val="tx1"/>
                                                </a:solidFill>
                                                <a:effectLst/>
                                                <a:latin typeface="Cambria Math"/>
                                                <a:cs typeface="Arial" charset="0"/>
                                              </a:rPr>
                                              <m:t>𝑛</m:t>
                                            </m:r>
                                          </m:sub>
                                        </m:sSub>
                                      </m:e>
                                    </m:acc>
                                  </m:e>
                                </m:d>
                                <m:r>
                                  <a:rPr kumimoji="0" lang="en-US" sz="1400" b="0" i="1" u="none" strike="noStrike" cap="none" normalizeH="0" baseline="0" smtClean="0">
                                    <a:ln>
                                      <a:noFill/>
                                    </a:ln>
                                    <a:solidFill>
                                      <a:schemeClr val="tx1"/>
                                    </a:solidFill>
                                    <a:effectLst/>
                                    <a:latin typeface="Cambria Math"/>
                                    <a:cs typeface="Arial" charset="0"/>
                                  </a:rPr>
                                  <m:t>≪</m:t>
                                </m:r>
                                <m:sSup>
                                  <m:sSupPr>
                                    <m:ctrlPr>
                                      <a:rPr kumimoji="0" lang="en-US" sz="1400" b="0" i="1" u="none" strike="noStrike" cap="none" normalizeH="0" baseline="0" smtClean="0">
                                        <a:ln>
                                          <a:noFill/>
                                        </a:ln>
                                        <a:solidFill>
                                          <a:schemeClr val="tx1"/>
                                        </a:solidFill>
                                        <a:effectLst/>
                                        <a:latin typeface="Cambria Math"/>
                                        <a:cs typeface="Arial" charset="0"/>
                                      </a:rPr>
                                    </m:ctrlPr>
                                  </m:sSupPr>
                                  <m:e>
                                    <m:r>
                                      <a:rPr kumimoji="0" lang="en-US" sz="1400" b="0" i="1" u="none" strike="noStrike" cap="none" normalizeH="0" baseline="0" smtClean="0">
                                        <a:ln>
                                          <a:noFill/>
                                        </a:ln>
                                        <a:solidFill>
                                          <a:schemeClr val="tx1"/>
                                        </a:solidFill>
                                        <a:effectLst/>
                                        <a:latin typeface="Cambria Math"/>
                                        <a:cs typeface="Arial" charset="0"/>
                                      </a:rPr>
                                      <m:t>10</m:t>
                                    </m:r>
                                  </m:e>
                                  <m:sup>
                                    <m:r>
                                      <a:rPr kumimoji="0" lang="en-US" sz="1400" b="0" i="1" u="none" strike="noStrike" cap="none" normalizeH="0" baseline="0" smtClean="0">
                                        <a:ln>
                                          <a:noFill/>
                                        </a:ln>
                                        <a:solidFill>
                                          <a:schemeClr val="tx1"/>
                                        </a:solidFill>
                                        <a:effectLst/>
                                        <a:latin typeface="Cambria Math"/>
                                        <a:cs typeface="Arial" charset="0"/>
                                      </a:rPr>
                                      <m:t>−4</m:t>
                                    </m:r>
                                  </m:sup>
                                </m:sSup>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can be 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3"/>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cs typeface="Arial" charset="0"/>
                            </a:rPr>
                            <a:t>Adiabaticity</a:t>
                          </a:r>
                          <a:r>
                            <a:rPr kumimoji="0" lang="en-US" sz="1400" b="0" i="0" u="none" strike="noStrike" cap="none" normalizeH="0" baseline="0" dirty="0" smtClean="0">
                              <a:ln>
                                <a:noFill/>
                              </a:ln>
                              <a:solidFill>
                                <a:schemeClr val="tx1"/>
                              </a:solidFill>
                              <a:effectLst/>
                              <a:latin typeface="Times New Roman" pitchFamily="18" charset="0"/>
                              <a:cs typeface="Arial" charset="0"/>
                            </a:rPr>
                            <a:t> of proton motion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Detector effects: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Electron energy calibration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 xmlns:m="http://schemas.openxmlformats.org/officeDocument/2006/math">
                              <m:r>
                                <m:rPr>
                                  <m:sty m:val="p"/>
                                </m:rPr>
                                <a:rPr kumimoji="0" lang="en-US" sz="1400" b="0" i="0" u="none" strike="noStrike" cap="none" normalizeH="0" baseline="0" smtClean="0">
                                  <a:ln>
                                    <a:noFill/>
                                  </a:ln>
                                  <a:solidFill>
                                    <a:schemeClr val="tx1"/>
                                  </a:solidFill>
                                  <a:effectLst/>
                                  <a:latin typeface="Cambria Math"/>
                                  <a:cs typeface="Arial" charset="0"/>
                                </a:rPr>
                                <m:t>Δ</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𝐸</m:t>
                                  </m:r>
                                </m:e>
                                <m:sub>
                                  <m:r>
                                    <a:rPr kumimoji="0" lang="en-US" sz="1400" b="0" i="1" u="none" strike="noStrike" cap="none" normalizeH="0" baseline="0" smtClean="0">
                                      <a:ln>
                                        <a:noFill/>
                                      </a:ln>
                                      <a:solidFill>
                                        <a:schemeClr val="tx1"/>
                                      </a:solidFill>
                                      <a:effectLst/>
                                      <a:latin typeface="Cambria Math"/>
                                      <a:cs typeface="Arial" charset="0"/>
                                    </a:rPr>
                                    <m:t>𝑒</m:t>
                                  </m:r>
                                  <m:r>
                                    <a:rPr kumimoji="0" lang="en-US" sz="1400" b="0" i="1" u="none" strike="noStrike" cap="none" normalizeH="0" baseline="0" smtClean="0">
                                      <a:ln>
                                        <a:noFill/>
                                      </a:ln>
                                      <a:solidFill>
                                        <a:schemeClr val="tx1"/>
                                      </a:solidFill>
                                      <a:effectLst/>
                                      <a:latin typeface="Cambria Math"/>
                                      <a:cs typeface="Arial" charset="0"/>
                                    </a:rPr>
                                    <m:t>,</m:t>
                                  </m:r>
                                  <m:r>
                                    <a:rPr kumimoji="0" lang="en-US" sz="1400" b="0" i="1" u="none" strike="noStrike" cap="none" normalizeH="0" baseline="0" smtClean="0">
                                      <a:ln>
                                        <a:noFill/>
                                      </a:ln>
                                      <a:solidFill>
                                        <a:schemeClr val="tx1"/>
                                      </a:solidFill>
                                      <a:effectLst/>
                                      <a:latin typeface="Cambria Math"/>
                                      <a:cs typeface="Arial" charset="0"/>
                                    </a:rPr>
                                    <m:t>𝑘𝑖𝑛</m:t>
                                  </m:r>
                                </m:sub>
                              </m:sSub>
                              <m:r>
                                <a:rPr kumimoji="0" lang="en-US" sz="1400" b="0" i="1" u="none" strike="noStrike" cap="none" normalizeH="0" baseline="0" smtClean="0">
                                  <a:ln>
                                    <a:noFill/>
                                  </a:ln>
                                  <a:solidFill>
                                    <a:schemeClr val="tx1"/>
                                  </a:solidFill>
                                  <a:effectLst/>
                                  <a:latin typeface="Cambria Math"/>
                                  <a:cs typeface="Arial" charset="0"/>
                                </a:rPr>
                                <m:t>&lt;0.2</m:t>
                              </m:r>
                            </m:oMath>
                          </a14:m>
                          <a:r>
                            <a:rPr kumimoji="0" lang="en-US" sz="1400" b="0" i="0" u="none" strike="noStrike" cap="none" normalizeH="0" baseline="0" dirty="0" smtClean="0">
                              <a:ln>
                                <a:noFill/>
                              </a:ln>
                              <a:solidFill>
                                <a:schemeClr val="tx1"/>
                              </a:solidFill>
                              <a:effectLst/>
                              <a:latin typeface="Times New Roman" pitchFamily="18" charset="0"/>
                              <a:cs typeface="Arial" charset="0"/>
                            </a:rPr>
                            <a:t> keV</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Shape of electron energy response</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fraction of events in tail to 1%</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Arial" charset="0"/>
                            </a:rPr>
                            <a:t>5.7·10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Proton trigger efficiency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𝜖</m:t>
                                    </m:r>
                                  </m:e>
                                  <m:sub>
                                    <m:r>
                                      <a:rPr kumimoji="0" lang="en-US" sz="1400" b="0" i="1" u="none" strike="noStrike" cap="none" normalizeH="0" baseline="0" smtClean="0">
                                        <a:ln>
                                          <a:noFill/>
                                        </a:ln>
                                        <a:solidFill>
                                          <a:schemeClr val="tx1"/>
                                        </a:solidFill>
                                        <a:effectLst/>
                                        <a:latin typeface="Cambria Math"/>
                                        <a:cs typeface="Arial" charset="0"/>
                                      </a:rPr>
                                      <m:t>𝑝</m:t>
                                    </m:r>
                                  </m:sub>
                                </m:sSub>
                                <m:r>
                                  <a:rPr kumimoji="0" lang="en-US" sz="1400" b="0" i="1" u="none" strike="noStrike" cap="none" normalizeH="0" baseline="0" smtClean="0">
                                    <a:ln>
                                      <a:noFill/>
                                    </a:ln>
                                    <a:solidFill>
                                      <a:schemeClr val="tx1"/>
                                    </a:solidFill>
                                    <a:effectLst/>
                                    <a:latin typeface="Cambria Math"/>
                                    <a:cs typeface="Arial" charset="0"/>
                                  </a:rPr>
                                  <m:t>&lt;100 </m:t>
                                </m:r>
                                <m:r>
                                  <m:rPr>
                                    <m:nor/>
                                  </m:rPr>
                                  <a:rPr kumimoji="0" lang="en-US" sz="1400" b="0" i="0" u="none" strike="noStrike" cap="none" normalizeH="0" baseline="0" smtClean="0">
                                    <a:ln>
                                      <a:noFill/>
                                    </a:ln>
                                    <a:solidFill>
                                      <a:schemeClr val="tx1"/>
                                    </a:solidFill>
                                    <a:effectLst/>
                                    <a:latin typeface="Cambria Math"/>
                                    <a:cs typeface="Arial" charset="0"/>
                                  </a:rPr>
                                  <m:t>ppm</m:t>
                                </m:r>
                                <m:r>
                                  <m:rPr>
                                    <m:nor/>
                                  </m:rPr>
                                  <a:rPr kumimoji="0" lang="en-US" sz="1400" b="0" i="0" u="none" strike="noStrike" cap="none" normalizeH="0" baseline="0" smtClean="0">
                                    <a:ln>
                                      <a:noFill/>
                                    </a:ln>
                                    <a:solidFill>
                                      <a:schemeClr val="tx1"/>
                                    </a:solidFill>
                                    <a:effectLst/>
                                    <a:latin typeface="Cambria Math"/>
                                    <a:cs typeface="Arial" charset="0"/>
                                  </a:rPr>
                                  <m:t>/</m:t>
                                </m:r>
                                <m:r>
                                  <m:rPr>
                                    <m:nor/>
                                  </m:rPr>
                                  <a:rPr kumimoji="0" lang="en-US" sz="1400" b="0" i="0" u="none" strike="noStrike" cap="none" normalizeH="0" baseline="0" smtClean="0">
                                    <a:ln>
                                      <a:noFill/>
                                    </a:ln>
                                    <a:solidFill>
                                      <a:schemeClr val="tx1"/>
                                    </a:solidFill>
                                    <a:effectLst/>
                                    <a:latin typeface="Cambria Math"/>
                                    <a:cs typeface="Arial" charset="0"/>
                                  </a:rPr>
                                  <m:t>keV</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3.4·10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TOF shift due to detector/electronics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m:rPr>
                                    <m:sty m:val="p"/>
                                  </m:rPr>
                                  <a:rPr kumimoji="0" lang="en-US" sz="1400" b="0" i="0" u="none" strike="noStrike" cap="none" normalizeH="0" baseline="0" smtClean="0">
                                    <a:ln>
                                      <a:noFill/>
                                    </a:ln>
                                    <a:solidFill>
                                      <a:schemeClr val="tx1"/>
                                    </a:solidFill>
                                    <a:effectLst/>
                                    <a:latin typeface="Cambria Math"/>
                                    <a:cs typeface="Arial" charset="0"/>
                                  </a:rPr>
                                  <m:t>Δ</m:t>
                                </m:r>
                                <m:sSub>
                                  <m:sSubPr>
                                    <m:ctrlPr>
                                      <a:rPr kumimoji="0" lang="en-US" sz="1400" b="0" i="1" u="none" strike="noStrike" cap="none" normalizeH="0" baseline="0" smtClean="0">
                                        <a:ln>
                                          <a:noFill/>
                                        </a:ln>
                                        <a:solidFill>
                                          <a:schemeClr val="tx1"/>
                                        </a:solidFill>
                                        <a:effectLst/>
                                        <a:latin typeface="Cambria Math"/>
                                        <a:cs typeface="Arial" charset="0"/>
                                      </a:rPr>
                                    </m:ctrlPr>
                                  </m:sSubPr>
                                  <m:e>
                                    <m:r>
                                      <a:rPr kumimoji="0" lang="en-US" sz="1400" b="0" i="1" u="none" strike="noStrike" cap="none" normalizeH="0" baseline="0" smtClean="0">
                                        <a:ln>
                                          <a:noFill/>
                                        </a:ln>
                                        <a:solidFill>
                                          <a:schemeClr val="tx1"/>
                                        </a:solidFill>
                                        <a:effectLst/>
                                        <a:latin typeface="Cambria Math"/>
                                        <a:cs typeface="Arial" charset="0"/>
                                      </a:rPr>
                                      <m:t>𝑡</m:t>
                                    </m:r>
                                  </m:e>
                                  <m:sub>
                                    <m:r>
                                      <a:rPr kumimoji="0" lang="en-US" sz="1400" b="0" i="1" u="none" strike="noStrike" cap="none" normalizeH="0" baseline="0" smtClean="0">
                                        <a:ln>
                                          <a:noFill/>
                                        </a:ln>
                                        <a:solidFill>
                                          <a:schemeClr val="tx1"/>
                                        </a:solidFill>
                                        <a:effectLst/>
                                        <a:latin typeface="Cambria Math"/>
                                        <a:cs typeface="Arial" charset="0"/>
                                      </a:rPr>
                                      <m:t>𝑝</m:t>
                                    </m:r>
                                  </m:sub>
                                </m:sSub>
                                <m:r>
                                  <a:rPr kumimoji="0" lang="en-US" sz="1400" b="0" i="1" u="none" strike="noStrike" cap="none" normalizeH="0" baseline="0" smtClean="0">
                                    <a:ln>
                                      <a:noFill/>
                                    </a:ln>
                                    <a:solidFill>
                                      <a:schemeClr val="tx1"/>
                                    </a:solidFill>
                                    <a:effectLst/>
                                    <a:latin typeface="Cambria Math"/>
                                    <a:cs typeface="Arial" charset="0"/>
                                  </a:rPr>
                                  <m:t>&lt;0.3 </m:t>
                                </m:r>
                                <m:r>
                                  <m:rPr>
                                    <m:nor/>
                                  </m:rPr>
                                  <a:rPr kumimoji="0" lang="en-US" sz="1400" b="0" i="0" u="none" strike="noStrike" cap="none" normalizeH="0" baseline="0" smtClean="0">
                                    <a:ln>
                                      <a:noFill/>
                                    </a:ln>
                                    <a:solidFill>
                                      <a:schemeClr val="tx1"/>
                                    </a:solidFill>
                                    <a:effectLst/>
                                    <a:latin typeface="Cambria Math"/>
                                    <a:cs typeface="Arial" charset="0"/>
                                  </a:rPr>
                                  <m:t>ns</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3·10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2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Residual gas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sz="1400" b="0" i="1" u="none" strike="noStrike" cap="none" normalizeH="0" baseline="0" smtClean="0">
                                    <a:ln>
                                      <a:noFill/>
                                    </a:ln>
                                    <a:solidFill>
                                      <a:schemeClr val="tx1"/>
                                    </a:solidFill>
                                    <a:effectLst/>
                                    <a:latin typeface="Cambria Math"/>
                                    <a:cs typeface="Arial" charset="0"/>
                                  </a:rPr>
                                  <m:t>𝑝</m:t>
                                </m:r>
                                <m:r>
                                  <a:rPr kumimoji="0" lang="en-US" sz="1400" b="0" i="1" u="none" strike="noStrike" cap="none" normalizeH="0" baseline="0" smtClean="0">
                                    <a:ln>
                                      <a:noFill/>
                                    </a:ln>
                                    <a:solidFill>
                                      <a:schemeClr val="tx1"/>
                                    </a:solidFill>
                                    <a:effectLst/>
                                    <a:latin typeface="Cambria Math"/>
                                    <a:cs typeface="Arial" charset="0"/>
                                  </a:rPr>
                                  <m:t>&lt;2⋅</m:t>
                                </m:r>
                                <m:sSup>
                                  <m:sSupPr>
                                    <m:ctrlPr>
                                      <a:rPr kumimoji="0" lang="en-US" sz="1400" b="0" i="1" u="none" strike="noStrike" cap="none" normalizeH="0" baseline="0" smtClean="0">
                                        <a:ln>
                                          <a:noFill/>
                                        </a:ln>
                                        <a:solidFill>
                                          <a:schemeClr val="tx1"/>
                                        </a:solidFill>
                                        <a:effectLst/>
                                        <a:latin typeface="Cambria Math"/>
                                        <a:cs typeface="Arial" charset="0"/>
                                      </a:rPr>
                                    </m:ctrlPr>
                                  </m:sSupPr>
                                  <m:e>
                                    <m:r>
                                      <a:rPr kumimoji="0" lang="en-US" sz="1400" b="0" i="1" u="none" strike="noStrike" cap="none" normalizeH="0" baseline="0" smtClean="0">
                                        <a:ln>
                                          <a:noFill/>
                                        </a:ln>
                                        <a:solidFill>
                                          <a:schemeClr val="tx1"/>
                                        </a:solidFill>
                                        <a:effectLst/>
                                        <a:latin typeface="Cambria Math"/>
                                        <a:cs typeface="Arial" charset="0"/>
                                      </a:rPr>
                                      <m:t>10</m:t>
                                    </m:r>
                                  </m:e>
                                  <m:sup>
                                    <m:r>
                                      <a:rPr kumimoji="0" lang="en-US" sz="1400" b="0" i="1" u="none" strike="noStrike" cap="none" normalizeH="0" baseline="0" smtClean="0">
                                        <a:ln>
                                          <a:noFill/>
                                        </a:ln>
                                        <a:solidFill>
                                          <a:schemeClr val="tx1"/>
                                        </a:solidFill>
                                        <a:effectLst/>
                                        <a:latin typeface="Cambria Math"/>
                                        <a:cs typeface="Arial" charset="0"/>
                                      </a:rPr>
                                      <m:t>−9</m:t>
                                    </m:r>
                                  </m:sup>
                                </m:sSup>
                                <m:r>
                                  <a:rPr kumimoji="0" lang="en-US" sz="1400" b="0" i="1" u="none" strike="noStrike" cap="none" normalizeH="0" baseline="0" smtClean="0">
                                    <a:ln>
                                      <a:noFill/>
                                    </a:ln>
                                    <a:solidFill>
                                      <a:schemeClr val="tx1"/>
                                    </a:solidFill>
                                    <a:effectLst/>
                                    <a:latin typeface="Cambria Math"/>
                                    <a:cs typeface="Arial" charset="0"/>
                                  </a:rPr>
                                  <m:t> </m:t>
                                </m:r>
                                <m:r>
                                  <m:rPr>
                                    <m:nor/>
                                  </m:rPr>
                                  <a:rPr kumimoji="0" lang="en-US" sz="1400" b="0" i="0" u="none" strike="noStrike" cap="none" normalizeH="0" baseline="0" smtClean="0">
                                    <a:ln>
                                      <a:noFill/>
                                    </a:ln>
                                    <a:solidFill>
                                      <a:schemeClr val="tx1"/>
                                    </a:solidFill>
                                    <a:effectLst/>
                                    <a:latin typeface="Cambria Math"/>
                                    <a:cs typeface="Arial" charset="0"/>
                                  </a:rPr>
                                  <m:t>torr</m:t>
                                </m:r>
                              </m:oMath>
                            </m:oMathPara>
                          </a14:m>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3.8·10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1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Background / Accidental coincidences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2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Sum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1.2·10</a:t>
                          </a:r>
                          <a:r>
                            <a:rPr kumimoji="0" lang="en-US" sz="1400" b="1" i="0" u="none" strike="noStrike" cap="none" normalizeH="0" baseline="30000" dirty="0" smtClean="0">
                              <a:ln>
                                <a:noFill/>
                              </a:ln>
                              <a:solidFill>
                                <a:schemeClr val="tx1"/>
                              </a:solidFill>
                              <a:effectLst/>
                              <a:latin typeface="Times New Roman" pitchFamily="18" charset="0"/>
                              <a:cs typeface="Arial" charset="0"/>
                            </a:rPr>
                            <a:t>-3</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val="10022"/>
                      </a:ext>
                    </a:extLst>
                  </a:tr>
                </a:tbl>
              </a:graphicData>
            </a:graphic>
          </p:graphicFrame>
        </mc:Choice>
        <mc:Fallback xmlns="">
          <p:graphicFrame>
            <p:nvGraphicFramePr>
              <p:cNvPr id="3" name="Group 111"/>
              <p:cNvGraphicFramePr>
                <a:graphicFrameLocks noGrp="1"/>
              </p:cNvGraphicFramePr>
              <p:nvPr>
                <p:extLst>
                  <p:ext uri="{D42A27DB-BD31-4B8C-83A1-F6EECF244321}">
                    <p14:modId xmlns:p14="http://schemas.microsoft.com/office/powerpoint/2010/main" val="3692632133"/>
                  </p:ext>
                </p:extLst>
              </p:nvPr>
            </p:nvGraphicFramePr>
            <p:xfrm>
              <a:off x="457200" y="990600"/>
              <a:ext cx="7886701" cy="5733050"/>
            </p:xfrm>
            <a:graphic>
              <a:graphicData uri="http://schemas.openxmlformats.org/drawingml/2006/table">
                <a:tbl>
                  <a:tblPr/>
                  <a:tblGrid>
                    <a:gridCol w="2971800">
                      <a:extLst>
                        <a:ext uri="{9D8B030D-6E8A-4147-A177-3AD203B41FA5}">
                          <a16:colId xmlns="" xmlns:a16="http://schemas.microsoft.com/office/drawing/2014/main" xmlns:a14="http://schemas.microsoft.com/office/drawing/2010/main" val="20000"/>
                        </a:ext>
                      </a:extLst>
                    </a:gridCol>
                    <a:gridCol w="3429826">
                      <a:extLst>
                        <a:ext uri="{9D8B030D-6E8A-4147-A177-3AD203B41FA5}">
                          <a16:colId xmlns="" xmlns:a16="http://schemas.microsoft.com/office/drawing/2014/main" xmlns:a14="http://schemas.microsoft.com/office/drawing/2010/main" val="20002"/>
                        </a:ext>
                      </a:extLst>
                    </a:gridCol>
                    <a:gridCol w="1485075">
                      <a:extLst>
                        <a:ext uri="{9D8B030D-6E8A-4147-A177-3AD203B41FA5}">
                          <a16:colId xmlns="" xmlns:a16="http://schemas.microsoft.com/office/drawing/2014/main" xmlns:a14="http://schemas.microsoft.com/office/drawing/2010/main" val="20001"/>
                        </a:ext>
                      </a:extLst>
                    </a:gridCol>
                  </a:tblGrid>
                  <a:tr h="4678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Experimental parameter</a:t>
                          </a:r>
                        </a:p>
                      </a:txBody>
                      <a:tcPr marL="45720" marR="45720" marT="7323" marB="9144" anchor="ctr"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Main specification</a:t>
                          </a:r>
                        </a:p>
                      </a:txBody>
                      <a:tcPr marL="45720" marR="45720" marT="7323" marB="9144"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Systematic uncertainty </a:t>
                          </a:r>
                          <a:r>
                            <a:rPr kumimoji="0" lang="el-GR" sz="1400" b="1" i="0" u="none" strike="noStrike" cap="none" normalizeH="0" baseline="0" dirty="0" smtClean="0">
                              <a:ln>
                                <a:noFill/>
                              </a:ln>
                              <a:solidFill>
                                <a:schemeClr val="tx1"/>
                              </a:solidFill>
                              <a:effectLst/>
                              <a:latin typeface="Times New Roman" pitchFamily="18" charset="0"/>
                              <a:cs typeface="Arial" charset="0"/>
                            </a:rPr>
                            <a:t>Δ</a:t>
                          </a:r>
                          <a:r>
                            <a:rPr kumimoji="0" lang="en-US" sz="1400" b="1" i="0" u="none" strike="noStrike" cap="none" normalizeH="0" baseline="0" dirty="0" smtClean="0">
                              <a:ln>
                                <a:noFill/>
                              </a:ln>
                              <a:solidFill>
                                <a:schemeClr val="tx1"/>
                              </a:solidFill>
                              <a:effectLst/>
                              <a:latin typeface="Times New Roman" pitchFamily="18" charset="0"/>
                              <a:cs typeface="Arial" charset="0"/>
                            </a:rPr>
                            <a:t>a/a</a:t>
                          </a:r>
                        </a:p>
                      </a:txBody>
                      <a:tcPr marL="45720" marR="45720" marT="7323" marB="9144" anchor="ctr"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Magnetic field</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curvature at pinch</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312821" r="-43416" b="-2053846"/>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5.3·10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2"/>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ratio </a:t>
                          </a:r>
                          <a:r>
                            <a:rPr kumimoji="0" lang="en-US" sz="1400" b="0" i="1" u="none" strike="noStrike" cap="none" normalizeH="0" baseline="0" dirty="0" err="1" smtClean="0">
                              <a:ln>
                                <a:noFill/>
                              </a:ln>
                              <a:solidFill>
                                <a:schemeClr val="tx1"/>
                              </a:solidFill>
                              <a:effectLst/>
                              <a:latin typeface="Times New Roman" pitchFamily="18" charset="0"/>
                              <a:cs typeface="Arial" charset="0"/>
                            </a:rPr>
                            <a:t>r</a:t>
                          </a:r>
                          <a:r>
                            <a:rPr kumimoji="0" lang="en-US" sz="1400" b="0" i="0" u="none" strike="noStrike" cap="none" normalizeH="0" baseline="-25000" dirty="0" err="1" smtClean="0">
                              <a:ln>
                                <a:noFill/>
                              </a:ln>
                              <a:solidFill>
                                <a:schemeClr val="tx1"/>
                              </a:solidFill>
                              <a:effectLst/>
                              <a:latin typeface="Times New Roman" pitchFamily="18" charset="0"/>
                              <a:cs typeface="Arial" charset="0"/>
                            </a:rPr>
                            <a:t>B</a:t>
                          </a:r>
                          <a:r>
                            <a:rPr kumimoji="0" lang="en-US" sz="1400" b="0" i="0" u="none" strike="noStrike" cap="none" normalizeH="0" baseline="0" dirty="0" smtClean="0">
                              <a:ln>
                                <a:noFill/>
                              </a:ln>
                              <a:solidFill>
                                <a:schemeClr val="tx1"/>
                              </a:solidFill>
                              <a:effectLst/>
                              <a:latin typeface="Times New Roman" pitchFamily="18" charset="0"/>
                              <a:cs typeface="Arial" charset="0"/>
                            </a:rPr>
                            <a:t> = </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TOF</a:t>
                          </a:r>
                          <a:r>
                            <a:rPr kumimoji="0" lang="en-US" sz="1400" b="0" i="0" u="none" strike="noStrike" cap="none" normalizeH="0" baseline="0" dirty="0" smtClean="0">
                              <a:ln>
                                <a:noFill/>
                              </a:ln>
                              <a:solidFill>
                                <a:schemeClr val="tx1"/>
                              </a:solidFill>
                              <a:effectLst/>
                              <a:latin typeface="Times New Roman" pitchFamily="18" charset="0"/>
                              <a:cs typeface="Arial" charset="0"/>
                            </a:rPr>
                            <a:t>/</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402500" r="-43416" b="-1902500"/>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3"/>
                      </a:ext>
                    </a:extLst>
                  </a:tr>
                  <a:tr h="24470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ratio</a:t>
                          </a:r>
                          <a:r>
                            <a:rPr kumimoji="0" lang="en-US" sz="1400" b="0" i="1" u="none" strike="noStrike" cap="none" normalizeH="0" baseline="0" dirty="0" smtClean="0">
                              <a:ln>
                                <a:noFill/>
                              </a:ln>
                              <a:solidFill>
                                <a:schemeClr val="tx1"/>
                              </a:solidFill>
                              <a:effectLst/>
                              <a:latin typeface="Times New Roman" pitchFamily="18" charset="0"/>
                              <a:cs typeface="Arial" charset="0"/>
                            </a:rPr>
                            <a:t> </a:t>
                          </a:r>
                          <a:r>
                            <a:rPr kumimoji="0" lang="en-US" sz="1400" b="0" i="1" u="none" strike="noStrike" cap="none" normalizeH="0" baseline="0" dirty="0" err="1" smtClean="0">
                              <a:ln>
                                <a:noFill/>
                              </a:ln>
                              <a:solidFill>
                                <a:schemeClr val="tx1"/>
                              </a:solidFill>
                              <a:effectLst/>
                              <a:latin typeface="Times New Roman" pitchFamily="18" charset="0"/>
                              <a:cs typeface="Arial" charset="0"/>
                            </a:rPr>
                            <a:t>r</a:t>
                          </a:r>
                          <a:r>
                            <a:rPr kumimoji="0" lang="en-US" sz="1400" b="0" i="0" u="none" strike="noStrike" cap="none" normalizeH="0" baseline="-25000" dirty="0" err="1" smtClean="0">
                              <a:ln>
                                <a:noFill/>
                              </a:ln>
                              <a:solidFill>
                                <a:schemeClr val="tx1"/>
                              </a:solidFill>
                              <a:effectLst/>
                              <a:latin typeface="Times New Roman" pitchFamily="18" charset="0"/>
                              <a:cs typeface="Arial" charset="0"/>
                            </a:rPr>
                            <a:t>B,DV</a:t>
                          </a:r>
                          <a:r>
                            <a:rPr kumimoji="0" lang="en-US" sz="1400" b="0" i="0" u="none" strike="noStrike" cap="none" normalizeH="0" baseline="0" dirty="0" smtClean="0">
                              <a:ln>
                                <a:noFill/>
                              </a:ln>
                              <a:solidFill>
                                <a:schemeClr val="tx1"/>
                              </a:solidFill>
                              <a:effectLst/>
                              <a:latin typeface="Times New Roman" pitchFamily="18" charset="0"/>
                              <a:cs typeface="Arial" charset="0"/>
                            </a:rPr>
                            <a:t> = </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DV</a:t>
                          </a:r>
                          <a:r>
                            <a:rPr kumimoji="0" lang="en-US" sz="1400" b="0" i="0" u="none" strike="noStrike" cap="none" normalizeH="0" baseline="0" dirty="0" smtClean="0">
                              <a:ln>
                                <a:noFill/>
                              </a:ln>
                              <a:solidFill>
                                <a:schemeClr val="tx1"/>
                              </a:solidFill>
                              <a:effectLst/>
                              <a:latin typeface="Times New Roman" pitchFamily="18" charset="0"/>
                              <a:cs typeface="Arial" charset="0"/>
                            </a:rPr>
                            <a:t>/</a:t>
                          </a:r>
                          <a:r>
                            <a:rPr kumimoji="0" lang="en-US" sz="1400" b="0" i="1" u="none" strike="noStrike" cap="none" normalizeH="0" baseline="0" dirty="0" smtClean="0">
                              <a:ln>
                                <a:noFill/>
                              </a:ln>
                              <a:solidFill>
                                <a:schemeClr val="tx1"/>
                              </a:solidFill>
                              <a:effectLst/>
                              <a:latin typeface="Times New Roman" pitchFamily="18" charset="0"/>
                              <a:cs typeface="Arial" charset="0"/>
                            </a:rPr>
                            <a:t>B</a:t>
                          </a:r>
                          <a:r>
                            <a:rPr kumimoji="0" lang="en-US" sz="1400" b="0" i="0" u="none" strike="noStrike" cap="none" normalizeH="0" baseline="-25000" dirty="0" smtClean="0">
                              <a:ln>
                                <a:noFill/>
                              </a:ln>
                              <a:solidFill>
                                <a:schemeClr val="tx1"/>
                              </a:solidFill>
                              <a:effectLst/>
                              <a:latin typeface="Times New Roman" pitchFamily="18" charset="0"/>
                              <a:cs typeface="Arial" charset="0"/>
                            </a:rPr>
                            <a:t>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502500" r="-43416" b="-1802500"/>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1.8·10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Length of the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none</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5"/>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Electrical potential inhomogeneity: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in decay volume / filter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817949" r="-43416" b="-1548718"/>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5·10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7"/>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in TOF region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917949" r="-43416" b="-1448718"/>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8"/>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Neutron Beam: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0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position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1117949" r="-43416" b="-1248718"/>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1.7·10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profile (including edge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Slope at edges &lt; 10%/cm</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2.5·10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Doppler effect</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2"/>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Unwanted beam polarization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1417949" r="-43416" b="-948718"/>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can be 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3"/>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cs typeface="Arial" charset="0"/>
                            </a:rPr>
                            <a:t>Adiabaticity</a:t>
                          </a:r>
                          <a:r>
                            <a:rPr kumimoji="0" lang="en-US" sz="1400" b="0" i="0" u="none" strike="noStrike" cap="none" normalizeH="0" baseline="0" dirty="0" smtClean="0">
                              <a:ln>
                                <a:noFill/>
                              </a:ln>
                              <a:solidFill>
                                <a:schemeClr val="tx1"/>
                              </a:solidFill>
                              <a:effectLst/>
                              <a:latin typeface="Times New Roman" pitchFamily="18" charset="0"/>
                              <a:cs typeface="Arial" charset="0"/>
                            </a:rPr>
                            <a:t> of proton motion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1·10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4"/>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Detector effects: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5"/>
                      </a:ext>
                    </a:extLst>
                  </a:tr>
                  <a:tr h="2391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Electron energy calibration</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1717949" r="-43416" b="-648718"/>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2·10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6"/>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Shape of electron energy response</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fraction of events in tail to 1%</a:t>
                          </a: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Times New Roman" pitchFamily="18" charset="0"/>
                              <a:cs typeface="Arial" charset="0"/>
                            </a:rPr>
                            <a:t>5.7·10</a:t>
                          </a:r>
                          <a:r>
                            <a:rPr kumimoji="0" lang="en-US" sz="1400" b="1" i="0" u="none" strike="noStrike" cap="none" normalizeH="0" baseline="30000" dirty="0" smtClean="0">
                              <a:ln>
                                <a:noFill/>
                              </a:ln>
                              <a:solidFill>
                                <a:schemeClr val="tx1"/>
                              </a:solidFill>
                              <a:effectLst/>
                              <a:latin typeface="Times New Roman" pitchFamily="18" charset="0"/>
                              <a:cs typeface="Arial" charset="0"/>
                            </a:rPr>
                            <a:t>-4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7"/>
                      </a:ext>
                    </a:extLst>
                  </a:tr>
                  <a:tr h="2462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Proton trigger efficiency</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1824390" r="-43416" b="-421951"/>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3.4·10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8"/>
                      </a:ext>
                    </a:extLst>
                  </a:tr>
                  <a:tr h="2462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 TOF shift due to detector/electronics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1972500" r="-43416" b="-332500"/>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3·10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21"/>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charset="0"/>
                            </a:rPr>
                            <a:t>Residual gas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endParaRPr lang="en-US"/>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blipFill rotWithShape="1">
                          <a:blip r:embed="rId2"/>
                          <a:stretch>
                            <a:fillRect l="-88612" t="-2125641" r="-43416" b="-241026"/>
                          </a:stretch>
                        </a:blip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3.8·10</a:t>
                          </a:r>
                          <a:r>
                            <a:rPr kumimoji="0" lang="en-US" sz="1400" b="0" i="0" u="none" strike="noStrike" cap="none" normalizeH="0" baseline="30000" dirty="0" smtClean="0">
                              <a:ln>
                                <a:noFill/>
                              </a:ln>
                              <a:solidFill>
                                <a:schemeClr val="tx1"/>
                              </a:solidFill>
                              <a:effectLst/>
                              <a:latin typeface="Times New Roman" pitchFamily="18" charset="0"/>
                              <a:cs typeface="Arial" charset="0"/>
                            </a:rPr>
                            <a:t>-4</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19"/>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Arial" charset="0"/>
                            </a:rPr>
                            <a:t>Background / Accidental coincidences</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Arial" charset="0"/>
                            </a:rPr>
                            <a:t>small</a:t>
                          </a: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20"/>
                      </a:ext>
                    </a:extLst>
                  </a:tr>
                  <a:tr h="237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Sum</a:t>
                          </a:r>
                        </a:p>
                      </a:txBody>
                      <a:tcPr marL="45720" marR="45720" marT="7323" marB="9144" anchor="b" horzOverflow="overflow">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Arial" charset="0"/>
                            </a:rPr>
                            <a:t>1.2·10</a:t>
                          </a:r>
                          <a:r>
                            <a:rPr kumimoji="0" lang="en-US" sz="1400" b="1" i="0" u="none" strike="noStrike" cap="none" normalizeH="0" baseline="30000" dirty="0" smtClean="0">
                              <a:ln>
                                <a:noFill/>
                              </a:ln>
                              <a:solidFill>
                                <a:schemeClr val="tx1"/>
                              </a:solidFill>
                              <a:effectLst/>
                              <a:latin typeface="Times New Roman" pitchFamily="18" charset="0"/>
                              <a:cs typeface="Arial" charset="0"/>
                            </a:rPr>
                            <a:t>-3</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45720" marR="45720" marT="7323" marB="9144" anchor="b" horzOverflow="overflow">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D8D8D8"/>
                        </a:solidFill>
                      </a:tcPr>
                    </a:tc>
                    <a:extLst>
                      <a:ext uri="{0D108BD9-81ED-4DB2-BD59-A6C34878D82A}">
                        <a16:rowId xmlns="" xmlns:a16="http://schemas.microsoft.com/office/drawing/2014/main" xmlns:a14="http://schemas.microsoft.com/office/drawing/2010/main" val="10022"/>
                      </a:ext>
                    </a:extLst>
                  </a:tr>
                </a:tbl>
              </a:graphicData>
            </a:graphic>
          </p:graphicFrame>
        </mc:Fallback>
      </mc:AlternateContent>
      <mc:AlternateContent xmlns:mc="http://schemas.openxmlformats.org/markup-compatibility/2006" xmlns:a14="http://schemas.microsoft.com/office/drawing/2010/main">
        <mc:Choice Requires="a14">
          <p:sp>
            <p:nvSpPr>
              <p:cNvPr id="4" name="Rectangle 57"/>
              <p:cNvSpPr>
                <a:spLocks noChangeArrowheads="1"/>
              </p:cNvSpPr>
              <p:nvPr/>
            </p:nvSpPr>
            <p:spPr bwMode="auto">
              <a:xfrm>
                <a:off x="0" y="23813"/>
                <a:ext cx="9144000" cy="812800"/>
              </a:xfrm>
              <a:prstGeom prst="rect">
                <a:avLst/>
              </a:prstGeom>
              <a:solidFill>
                <a:srgbClr val="FFCC00"/>
              </a:solidFill>
              <a:ln w="38100">
                <a:noFill/>
                <a:miter lim="800000"/>
                <a:headEnd/>
                <a:tailEnd/>
              </a:ln>
            </p:spPr>
            <p:txBody>
              <a:bodyPr rIns="45720" anchor="ctr"/>
              <a:lstStyle/>
              <a:p>
                <a:pPr algn="ctr"/>
                <a:r>
                  <a:rPr lang="en-US" sz="2800" b="1" dirty="0" smtClean="0">
                    <a:solidFill>
                      <a:srgbClr val="000000"/>
                    </a:solidFill>
                    <a:latin typeface="Times New Roman" pitchFamily="18" charset="0"/>
                    <a:cs typeface="Times New Roman" pitchFamily="18" charset="0"/>
                  </a:rPr>
                  <a:t>Systematic uncertainty budget for </a:t>
                </a:r>
                <a14:m>
                  <m:oMath xmlns:m="http://schemas.openxmlformats.org/officeDocument/2006/math">
                    <m:r>
                      <a:rPr lang="en-US" sz="2800" b="1" i="1" smtClean="0">
                        <a:solidFill>
                          <a:srgbClr val="000000"/>
                        </a:solidFill>
                        <a:latin typeface="Cambria Math"/>
                        <a:cs typeface="Times New Roman" pitchFamily="18" charset="0"/>
                      </a:rPr>
                      <m:t>𝒂</m:t>
                    </m:r>
                  </m:oMath>
                </a14:m>
                <a:r>
                  <a:rPr lang="en-US" sz="2800" b="1" dirty="0" smtClean="0">
                    <a:solidFill>
                      <a:srgbClr val="000000"/>
                    </a:solidFill>
                    <a:latin typeface="Times New Roman" pitchFamily="18" charset="0"/>
                    <a:cs typeface="Times New Roman" pitchFamily="18" charset="0"/>
                  </a:rPr>
                  <a:t> coefficient</a:t>
                </a:r>
                <a:endParaRPr lang="en-US" sz="2800" b="1" dirty="0">
                  <a:solidFill>
                    <a:srgbClr val="000000"/>
                  </a:solidFill>
                  <a:latin typeface="Times New Roman" pitchFamily="18" charset="0"/>
                  <a:cs typeface="Times New Roman" pitchFamily="18" charset="0"/>
                </a:endParaRPr>
              </a:p>
            </p:txBody>
          </p:sp>
        </mc:Choice>
        <mc:Fallback xmlns="">
          <p:sp>
            <p:nvSpPr>
              <p:cNvPr id="4" name="Rectangle 57"/>
              <p:cNvSpPr>
                <a:spLocks noRot="1" noChangeAspect="1" noMove="1" noResize="1" noEditPoints="1" noAdjustHandles="1" noChangeArrowheads="1" noChangeShapeType="1" noTextEdit="1"/>
              </p:cNvSpPr>
              <p:nvPr/>
            </p:nvSpPr>
            <p:spPr bwMode="auto">
              <a:xfrm>
                <a:off x="0" y="23813"/>
                <a:ext cx="9144000" cy="812800"/>
              </a:xfrm>
              <a:prstGeom prst="rect">
                <a:avLst/>
              </a:prstGeom>
              <a:blipFill rotWithShape="1">
                <a:blip r:embed="rId3"/>
                <a:stretch>
                  <a:fillRect b="-3008"/>
                </a:stretch>
              </a:blipFill>
              <a:ln w="38100">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986728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67784" y="1856139"/>
            <a:ext cx="4776216" cy="4530189"/>
            <a:chOff x="4367784" y="1856139"/>
            <a:chExt cx="4776216" cy="4530189"/>
          </a:xfrm>
        </p:grpSpPr>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5703572" y="6042195"/>
                  <a:ext cx="2208797" cy="344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smtClean="0">
                      <a:solidFill>
                        <a:srgbClr val="000000"/>
                      </a:solidFill>
                      <a:latin typeface="Times New Roman" pitchFamily="18" charset="0"/>
                      <a:cs typeface="Times New Roman" pitchFamily="18" charset="0"/>
                    </a:rPr>
                    <a:t>Goal: </a:t>
                  </a:r>
                  <a14:m>
                    <m:oMath xmlns:m="http://schemas.openxmlformats.org/officeDocument/2006/math">
                      <m:r>
                        <a:rPr lang="en-US" sz="1600" b="1" i="0" smtClean="0">
                          <a:solidFill>
                            <a:srgbClr val="000000"/>
                          </a:solidFill>
                          <a:latin typeface="Cambria Math"/>
                          <a:cs typeface="Times New Roman" pitchFamily="18" charset="0"/>
                        </a:rPr>
                        <m:t>𝚫</m:t>
                      </m:r>
                      <m:r>
                        <a:rPr lang="en-US" sz="1600" b="1" i="0" smtClean="0">
                          <a:solidFill>
                            <a:srgbClr val="000000"/>
                          </a:solidFill>
                          <a:latin typeface="Cambria Math"/>
                          <a:cs typeface="Times New Roman" pitchFamily="18" charset="0"/>
                        </a:rPr>
                        <m:t>𝐛</m:t>
                      </m:r>
                      <m:r>
                        <a:rPr lang="en-US" sz="1600" b="1" i="1" smtClean="0">
                          <a:solidFill>
                            <a:srgbClr val="000000"/>
                          </a:solidFill>
                          <a:latin typeface="Cambria Math"/>
                          <a:cs typeface="Times New Roman" pitchFamily="18" charset="0"/>
                        </a:rPr>
                        <m:t>≤</m:t>
                      </m:r>
                      <m:r>
                        <a:rPr lang="en-US" sz="1600" b="1" i="0" smtClean="0">
                          <a:solidFill>
                            <a:srgbClr val="000000"/>
                          </a:solidFill>
                          <a:latin typeface="Cambria Math"/>
                          <a:cs typeface="Times New Roman" pitchFamily="18" charset="0"/>
                        </a:rPr>
                        <m:t>𝟑</m:t>
                      </m:r>
                      <m:r>
                        <a:rPr lang="en-US" sz="1600" b="1" i="1" smtClean="0">
                          <a:solidFill>
                            <a:srgbClr val="000000"/>
                          </a:solidFill>
                          <a:latin typeface="Cambria Math"/>
                          <a:cs typeface="Times New Roman" pitchFamily="18" charset="0"/>
                        </a:rPr>
                        <m:t>⋅</m:t>
                      </m:r>
                      <m:r>
                        <a:rPr lang="en-US" sz="1600" b="1" i="1" smtClean="0">
                          <a:solidFill>
                            <a:srgbClr val="000000"/>
                          </a:solidFill>
                          <a:latin typeface="Cambria Math"/>
                          <a:cs typeface="Times New Roman" pitchFamily="18" charset="0"/>
                        </a:rPr>
                        <m:t>𝟏</m:t>
                      </m:r>
                      <m:sSup>
                        <m:sSupPr>
                          <m:ctrlPr>
                            <a:rPr lang="en-US" sz="1600" b="1" i="1" smtClean="0">
                              <a:solidFill>
                                <a:srgbClr val="000000"/>
                              </a:solidFill>
                              <a:latin typeface="Cambria Math"/>
                              <a:cs typeface="Times New Roman" pitchFamily="18" charset="0"/>
                            </a:rPr>
                          </m:ctrlPr>
                        </m:sSupPr>
                        <m:e>
                          <m:r>
                            <a:rPr lang="en-US" sz="1600" b="1" i="1" smtClean="0">
                              <a:solidFill>
                                <a:srgbClr val="000000"/>
                              </a:solidFill>
                              <a:latin typeface="Cambria Math"/>
                              <a:cs typeface="Times New Roman" pitchFamily="18" charset="0"/>
                            </a:rPr>
                            <m:t>𝟎</m:t>
                          </m:r>
                        </m:e>
                        <m:sup>
                          <m:r>
                            <a:rPr lang="en-US" sz="1600" b="1" i="1" smtClean="0">
                              <a:solidFill>
                                <a:srgbClr val="000000"/>
                              </a:solidFill>
                              <a:latin typeface="Cambria Math"/>
                              <a:cs typeface="Times New Roman" pitchFamily="18" charset="0"/>
                            </a:rPr>
                            <m:t>−</m:t>
                          </m:r>
                          <m:r>
                            <a:rPr lang="en-US" sz="1600" b="1" i="1" smtClean="0">
                              <a:solidFill>
                                <a:srgbClr val="000000"/>
                              </a:solidFill>
                              <a:latin typeface="Cambria Math"/>
                              <a:cs typeface="Times New Roman" pitchFamily="18" charset="0"/>
                            </a:rPr>
                            <m:t>𝟑</m:t>
                          </m:r>
                        </m:sup>
                      </m:sSup>
                    </m:oMath>
                  </a14:m>
                  <a:endParaRPr lang="en-US" sz="1600" b="1" dirty="0">
                    <a:solidFill>
                      <a:srgbClr val="000000"/>
                    </a:solidFill>
                    <a:latin typeface="Times New Roman" pitchFamily="18" charset="0"/>
                    <a:cs typeface="Times New Roman" pitchFamily="18" charset="0"/>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5703572" y="6042195"/>
                  <a:ext cx="2208797" cy="344133"/>
                </a:xfrm>
                <a:prstGeom prst="rect">
                  <a:avLst/>
                </a:prstGeom>
                <a:blipFill rotWithShape="1">
                  <a:blip r:embed="rId2"/>
                  <a:stretch>
                    <a:fillRect l="-1657" t="-3509" b="-210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p:cNvSpPr txBox="1"/>
            <p:nvPr/>
          </p:nvSpPr>
          <p:spPr bwMode="auto">
            <a:xfrm>
              <a:off x="4367784" y="1856139"/>
              <a:ext cx="4776216" cy="4278094"/>
            </a:xfrm>
            <a:prstGeom prst="rect">
              <a:avLst/>
            </a:prstGeom>
            <a:noFill/>
          </p:spPr>
          <p:txBody>
            <a:bodyPr wrap="square">
              <a:spAutoFit/>
            </a:bodyPr>
            <a:lstStyle/>
            <a:p>
              <a:pPr fontAlgn="auto">
                <a:spcBef>
                  <a:spcPts val="0"/>
                </a:spcBef>
                <a:spcAft>
                  <a:spcPts val="0"/>
                </a:spcAft>
                <a:defRPr/>
              </a:pPr>
              <a:r>
                <a:rPr lang="en-US" sz="1600" dirty="0">
                  <a:solidFill>
                    <a:srgbClr val="000000"/>
                  </a:solidFill>
                  <a:latin typeface="Times New Roman" pitchFamily="18" charset="0"/>
                  <a:cs typeface="Times New Roman" pitchFamily="18" charset="0"/>
                </a:rPr>
                <a:t>Systematic uncertainties:</a:t>
              </a:r>
            </a:p>
            <a:p>
              <a:pPr marL="342900" indent="-342900" fontAlgn="auto">
                <a:spcBef>
                  <a:spcPts val="0"/>
                </a:spcBef>
                <a:spcAft>
                  <a:spcPts val="0"/>
                </a:spcAft>
                <a:buFont typeface="+mj-lt"/>
                <a:buAutoNum type="arabicPeriod"/>
                <a:defRPr/>
              </a:pPr>
              <a:r>
                <a:rPr lang="en-US" sz="1600" dirty="0">
                  <a:solidFill>
                    <a:srgbClr val="000000"/>
                  </a:solidFill>
                  <a:latin typeface="Times New Roman" pitchFamily="18" charset="0"/>
                  <a:cs typeface="Times New Roman" pitchFamily="18" charset="0"/>
                </a:rPr>
                <a:t>Electron energy determination</a:t>
              </a: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smtClean="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r>
                <a:rPr lang="en-US" sz="1600" dirty="0" smtClean="0">
                  <a:solidFill>
                    <a:srgbClr val="000000"/>
                  </a:solidFill>
                  <a:latin typeface="Times New Roman" pitchFamily="18" charset="0"/>
                  <a:cs typeface="Times New Roman" pitchFamily="18" charset="0"/>
                </a:rPr>
                <a:t>Most stringent requirement: Non-linearity of 0.01%</a:t>
              </a: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r>
                <a:rPr lang="en-US" sz="1600" dirty="0" smtClean="0">
                  <a:solidFill>
                    <a:srgbClr val="000000"/>
                  </a:solidFill>
                  <a:latin typeface="Times New Roman" pitchFamily="18" charset="0"/>
                  <a:cs typeface="Times New Roman" pitchFamily="18" charset="0"/>
                </a:rPr>
                <a:t>Background</a:t>
              </a:r>
              <a:endParaRPr lang="en-US" sz="1600" dirty="0">
                <a:solidFill>
                  <a:srgbClr val="000000"/>
                </a:solidFill>
                <a:latin typeface="Times New Roman" pitchFamily="18" charset="0"/>
                <a:cs typeface="Times New Roman" pitchFamily="18" charset="0"/>
              </a:endParaRPr>
            </a:p>
          </p:txBody>
        </p:sp>
        <p:sp>
          <p:nvSpPr>
            <p:cNvPr id="155" name="Rectangle 13"/>
            <p:cNvSpPr>
              <a:spLocks noChangeArrowheads="1"/>
            </p:cNvSpPr>
            <p:nvPr/>
          </p:nvSpPr>
          <p:spPr bwMode="auto">
            <a:xfrm>
              <a:off x="6336121" y="4267881"/>
              <a:ext cx="216997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400" dirty="0">
                  <a:solidFill>
                    <a:srgbClr val="000000"/>
                  </a:solidFill>
                  <a:latin typeface="Times New Roman" pitchFamily="18" charset="0"/>
                  <a:cs typeface="Arial" charset="0"/>
                </a:rPr>
                <a:t>2% of events in tail</a:t>
              </a:r>
            </a:p>
            <a:p>
              <a:r>
                <a:rPr lang="en-US" sz="1400" dirty="0">
                  <a:solidFill>
                    <a:srgbClr val="000000"/>
                  </a:solidFill>
                  <a:latin typeface="Times New Roman" pitchFamily="18" charset="0"/>
                  <a:cs typeface="Arial" charset="0"/>
                </a:rPr>
                <a:t>(</a:t>
              </a:r>
              <a:r>
                <a:rPr lang="en-US" sz="1400" dirty="0" err="1">
                  <a:solidFill>
                    <a:srgbClr val="000000"/>
                  </a:solidFill>
                  <a:latin typeface="Times New Roman" pitchFamily="18" charset="0"/>
                  <a:cs typeface="Arial" charset="0"/>
                </a:rPr>
                <a:t>deadlayer</a:t>
              </a:r>
              <a:r>
                <a:rPr lang="en-US" sz="1400" dirty="0" smtClean="0">
                  <a:solidFill>
                    <a:srgbClr val="000000"/>
                  </a:solidFill>
                  <a:latin typeface="Times New Roman" pitchFamily="18" charset="0"/>
                  <a:cs typeface="Arial" charset="0"/>
                </a:rPr>
                <a:t>, bremsstrahlung</a:t>
              </a:r>
              <a:r>
                <a:rPr lang="en-US" sz="1400" dirty="0">
                  <a:solidFill>
                    <a:srgbClr val="000000"/>
                  </a:solidFill>
                  <a:latin typeface="Times New Roman" pitchFamily="18" charset="0"/>
                  <a:cs typeface="Arial" charset="0"/>
                </a:rPr>
                <a:t>)</a:t>
              </a:r>
              <a:endParaRPr lang="en-US" dirty="0">
                <a:cs typeface="Arial" charset="0"/>
              </a:endParaRPr>
            </a:p>
          </p:txBody>
        </p:sp>
        <p:grpSp>
          <p:nvGrpSpPr>
            <p:cNvPr id="156" name="Group 213"/>
            <p:cNvGrpSpPr>
              <a:grpSpLocks noChangeAspect="1"/>
            </p:cNvGrpSpPr>
            <p:nvPr/>
          </p:nvGrpSpPr>
          <p:grpSpPr bwMode="auto">
            <a:xfrm>
              <a:off x="4663059" y="2507014"/>
              <a:ext cx="4306888" cy="2771775"/>
              <a:chOff x="311" y="2106"/>
              <a:chExt cx="2524" cy="1625"/>
            </a:xfrm>
          </p:grpSpPr>
          <p:sp>
            <p:nvSpPr>
              <p:cNvPr id="157" name="AutoShape 212"/>
              <p:cNvSpPr>
                <a:spLocks noChangeAspect="1" noChangeArrowheads="1" noTextEdit="1"/>
              </p:cNvSpPr>
              <p:nvPr/>
            </p:nvSpPr>
            <p:spPr bwMode="auto">
              <a:xfrm>
                <a:off x="336" y="2112"/>
                <a:ext cx="249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58" name="Group 414"/>
              <p:cNvGrpSpPr>
                <a:grpSpLocks/>
              </p:cNvGrpSpPr>
              <p:nvPr/>
            </p:nvGrpSpPr>
            <p:grpSpPr bwMode="auto">
              <a:xfrm>
                <a:off x="311" y="2106"/>
                <a:ext cx="2523" cy="1312"/>
                <a:chOff x="311" y="2106"/>
                <a:chExt cx="2523" cy="1312"/>
              </a:xfrm>
            </p:grpSpPr>
            <p:sp>
              <p:nvSpPr>
                <p:cNvPr id="169" name="Rectangle 214"/>
                <p:cNvSpPr>
                  <a:spLocks noChangeArrowheads="1"/>
                </p:cNvSpPr>
                <p:nvPr/>
              </p:nvSpPr>
              <p:spPr bwMode="auto">
                <a:xfrm rot="-5400000">
                  <a:off x="322" y="2822"/>
                  <a:ext cx="12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a:t>
                  </a:r>
                  <a:endParaRPr lang="en-US">
                    <a:cs typeface="Arial" charset="0"/>
                  </a:endParaRPr>
                </a:p>
              </p:txBody>
            </p:sp>
            <p:sp>
              <p:nvSpPr>
                <p:cNvPr id="170" name="Rectangle 215"/>
                <p:cNvSpPr>
                  <a:spLocks noChangeArrowheads="1"/>
                </p:cNvSpPr>
                <p:nvPr/>
              </p:nvSpPr>
              <p:spPr bwMode="auto">
                <a:xfrm rot="-5400000">
                  <a:off x="347" y="2772"/>
                  <a:ext cx="7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i</a:t>
                  </a:r>
                  <a:endParaRPr lang="en-US">
                    <a:cs typeface="Arial" charset="0"/>
                  </a:endParaRPr>
                </a:p>
              </p:txBody>
            </p:sp>
            <p:sp>
              <p:nvSpPr>
                <p:cNvPr id="171" name="Rectangle 216"/>
                <p:cNvSpPr>
                  <a:spLocks noChangeArrowheads="1"/>
                </p:cNvSpPr>
                <p:nvPr/>
              </p:nvSpPr>
              <p:spPr bwMode="auto">
                <a:xfrm rot="-5400000">
                  <a:off x="338" y="2732"/>
                  <a:ext cx="9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e</a:t>
                  </a:r>
                  <a:endParaRPr lang="en-US">
                    <a:cs typeface="Arial" charset="0"/>
                  </a:endParaRPr>
                </a:p>
              </p:txBody>
            </p:sp>
            <p:sp>
              <p:nvSpPr>
                <p:cNvPr id="172" name="Rectangle 217"/>
                <p:cNvSpPr>
                  <a:spLocks noChangeArrowheads="1"/>
                </p:cNvSpPr>
                <p:nvPr/>
              </p:nvSpPr>
              <p:spPr bwMode="auto">
                <a:xfrm rot="-5400000">
                  <a:off x="347" y="2691"/>
                  <a:ext cx="7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l</a:t>
                  </a:r>
                  <a:endParaRPr lang="en-US">
                    <a:cs typeface="Arial" charset="0"/>
                  </a:endParaRPr>
                </a:p>
              </p:txBody>
            </p:sp>
            <p:sp>
              <p:nvSpPr>
                <p:cNvPr id="173" name="Rectangle 218"/>
                <p:cNvSpPr>
                  <a:spLocks noChangeArrowheads="1"/>
                </p:cNvSpPr>
                <p:nvPr/>
              </p:nvSpPr>
              <p:spPr bwMode="auto">
                <a:xfrm rot="-5400000">
                  <a:off x="334" y="2647"/>
                  <a:ext cx="10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a:t>
                  </a:r>
                  <a:endParaRPr lang="en-US">
                    <a:cs typeface="Arial" charset="0"/>
                  </a:endParaRPr>
                </a:p>
              </p:txBody>
            </p:sp>
            <p:sp>
              <p:nvSpPr>
                <p:cNvPr id="174" name="Rectangle 219"/>
                <p:cNvSpPr>
                  <a:spLocks noChangeArrowheads="1"/>
                </p:cNvSpPr>
                <p:nvPr/>
              </p:nvSpPr>
              <p:spPr bwMode="auto">
                <a:xfrm>
                  <a:off x="537" y="3291"/>
                  <a:ext cx="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175" name="Rectangle 220"/>
                <p:cNvSpPr>
                  <a:spLocks noChangeArrowheads="1"/>
                </p:cNvSpPr>
                <p:nvPr/>
              </p:nvSpPr>
              <p:spPr bwMode="auto">
                <a:xfrm>
                  <a:off x="459" y="3060"/>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76" name="Rectangle 221"/>
                <p:cNvSpPr>
                  <a:spLocks noChangeArrowheads="1"/>
                </p:cNvSpPr>
                <p:nvPr/>
              </p:nvSpPr>
              <p:spPr bwMode="auto">
                <a:xfrm>
                  <a:off x="555" y="3054"/>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177" name="Rectangle 222"/>
                <p:cNvSpPr>
                  <a:spLocks noChangeArrowheads="1"/>
                </p:cNvSpPr>
                <p:nvPr/>
              </p:nvSpPr>
              <p:spPr bwMode="auto">
                <a:xfrm>
                  <a:off x="455" y="2824"/>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78" name="Rectangle 223"/>
                <p:cNvSpPr>
                  <a:spLocks noChangeArrowheads="1"/>
                </p:cNvSpPr>
                <p:nvPr/>
              </p:nvSpPr>
              <p:spPr bwMode="auto">
                <a:xfrm>
                  <a:off x="551" y="2818"/>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179" name="Rectangle 224"/>
                <p:cNvSpPr>
                  <a:spLocks noChangeArrowheads="1"/>
                </p:cNvSpPr>
                <p:nvPr/>
              </p:nvSpPr>
              <p:spPr bwMode="auto">
                <a:xfrm>
                  <a:off x="457" y="2586"/>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0" name="Rectangle 225"/>
                <p:cNvSpPr>
                  <a:spLocks noChangeArrowheads="1"/>
                </p:cNvSpPr>
                <p:nvPr/>
              </p:nvSpPr>
              <p:spPr bwMode="auto">
                <a:xfrm>
                  <a:off x="553" y="2580"/>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181" name="Rectangle 226"/>
                <p:cNvSpPr>
                  <a:spLocks noChangeArrowheads="1"/>
                </p:cNvSpPr>
                <p:nvPr/>
              </p:nvSpPr>
              <p:spPr bwMode="auto">
                <a:xfrm>
                  <a:off x="455" y="2350"/>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2" name="Rectangle 227"/>
                <p:cNvSpPr>
                  <a:spLocks noChangeArrowheads="1"/>
                </p:cNvSpPr>
                <p:nvPr/>
              </p:nvSpPr>
              <p:spPr bwMode="auto">
                <a:xfrm>
                  <a:off x="551" y="2344"/>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183" name="Rectangle 228"/>
                <p:cNvSpPr>
                  <a:spLocks noChangeArrowheads="1"/>
                </p:cNvSpPr>
                <p:nvPr/>
              </p:nvSpPr>
              <p:spPr bwMode="auto">
                <a:xfrm>
                  <a:off x="456" y="2112"/>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4" name="Rectangle 229"/>
                <p:cNvSpPr>
                  <a:spLocks noChangeArrowheads="1"/>
                </p:cNvSpPr>
                <p:nvPr/>
              </p:nvSpPr>
              <p:spPr bwMode="auto">
                <a:xfrm>
                  <a:off x="552" y="2106"/>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185" name="Rectangle 230"/>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6" name="Rectangle 231"/>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7" name="Rectangle 232"/>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8" name="Rectangle 233"/>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9" name="Freeform 234"/>
                <p:cNvSpPr>
                  <a:spLocks noEditPoints="1"/>
                </p:cNvSpPr>
                <p:nvPr/>
              </p:nvSpPr>
              <p:spPr bwMode="auto">
                <a:xfrm>
                  <a:off x="612" y="2176"/>
                  <a:ext cx="2221" cy="1242"/>
                </a:xfrm>
                <a:custGeom>
                  <a:avLst/>
                  <a:gdLst>
                    <a:gd name="T0" fmla="*/ 377 w 15547"/>
                    <a:gd name="T1" fmla="*/ 8168 h 8690"/>
                    <a:gd name="T2" fmla="*/ 703 w 15547"/>
                    <a:gd name="T3" fmla="*/ 8639 h 8690"/>
                    <a:gd name="T4" fmla="*/ 728 w 15547"/>
                    <a:gd name="T5" fmla="*/ 8168 h 8690"/>
                    <a:gd name="T6" fmla="*/ 703 w 15547"/>
                    <a:gd name="T7" fmla="*/ 8194 h 8690"/>
                    <a:gd name="T8" fmla="*/ 1791 w 15547"/>
                    <a:gd name="T9" fmla="*/ 8168 h 8690"/>
                    <a:gd name="T10" fmla="*/ 2143 w 15547"/>
                    <a:gd name="T11" fmla="*/ 8665 h 8690"/>
                    <a:gd name="T12" fmla="*/ 2091 w 15547"/>
                    <a:gd name="T13" fmla="*/ 7139 h 8690"/>
                    <a:gd name="T14" fmla="*/ 2469 w 15547"/>
                    <a:gd name="T15" fmla="*/ 7190 h 8690"/>
                    <a:gd name="T16" fmla="*/ 2469 w 15547"/>
                    <a:gd name="T17" fmla="*/ 7011 h 8690"/>
                    <a:gd name="T18" fmla="*/ 3531 w 15547"/>
                    <a:gd name="T19" fmla="*/ 6985 h 8690"/>
                    <a:gd name="T20" fmla="*/ 3531 w 15547"/>
                    <a:gd name="T21" fmla="*/ 7645 h 8690"/>
                    <a:gd name="T22" fmla="*/ 3857 w 15547"/>
                    <a:gd name="T23" fmla="*/ 7379 h 8690"/>
                    <a:gd name="T24" fmla="*/ 4242 w 15547"/>
                    <a:gd name="T25" fmla="*/ 7404 h 8690"/>
                    <a:gd name="T26" fmla="*/ 4217 w 15547"/>
                    <a:gd name="T27" fmla="*/ 7379 h 8690"/>
                    <a:gd name="T28" fmla="*/ 4242 w 15547"/>
                    <a:gd name="T29" fmla="*/ 8142 h 8690"/>
                    <a:gd name="T30" fmla="*/ 4568 w 15547"/>
                    <a:gd name="T31" fmla="*/ 6873 h 8690"/>
                    <a:gd name="T32" fmla="*/ 5322 w 15547"/>
                    <a:gd name="T33" fmla="*/ 6848 h 8690"/>
                    <a:gd name="T34" fmla="*/ 5271 w 15547"/>
                    <a:gd name="T35" fmla="*/ 7165 h 8690"/>
                    <a:gd name="T36" fmla="*/ 5648 w 15547"/>
                    <a:gd name="T37" fmla="*/ 7165 h 8690"/>
                    <a:gd name="T38" fmla="*/ 5622 w 15547"/>
                    <a:gd name="T39" fmla="*/ 6762 h 8690"/>
                    <a:gd name="T40" fmla="*/ 5983 w 15547"/>
                    <a:gd name="T41" fmla="*/ 6762 h 8690"/>
                    <a:gd name="T42" fmla="*/ 6360 w 15547"/>
                    <a:gd name="T43" fmla="*/ 6479 h 8690"/>
                    <a:gd name="T44" fmla="*/ 6385 w 15547"/>
                    <a:gd name="T45" fmla="*/ 6377 h 8690"/>
                    <a:gd name="T46" fmla="*/ 6360 w 15547"/>
                    <a:gd name="T47" fmla="*/ 6402 h 8690"/>
                    <a:gd name="T48" fmla="*/ 6684 w 15547"/>
                    <a:gd name="T49" fmla="*/ 6377 h 8690"/>
                    <a:gd name="T50" fmla="*/ 7088 w 15547"/>
                    <a:gd name="T51" fmla="*/ 6317 h 8690"/>
                    <a:gd name="T52" fmla="*/ 7037 w 15547"/>
                    <a:gd name="T53" fmla="*/ 5948 h 8690"/>
                    <a:gd name="T54" fmla="*/ 7448 w 15547"/>
                    <a:gd name="T55" fmla="*/ 5973 h 8690"/>
                    <a:gd name="T56" fmla="*/ 7422 w 15547"/>
                    <a:gd name="T57" fmla="*/ 6317 h 8690"/>
                    <a:gd name="T58" fmla="*/ 7800 w 15547"/>
                    <a:gd name="T59" fmla="*/ 6317 h 8690"/>
                    <a:gd name="T60" fmla="*/ 7773 w 15547"/>
                    <a:gd name="T61" fmla="*/ 5948 h 8690"/>
                    <a:gd name="T62" fmla="*/ 8099 w 15547"/>
                    <a:gd name="T63" fmla="*/ 5845 h 8690"/>
                    <a:gd name="T64" fmla="*/ 8476 w 15547"/>
                    <a:gd name="T65" fmla="*/ 5870 h 8690"/>
                    <a:gd name="T66" fmla="*/ 8502 w 15547"/>
                    <a:gd name="T67" fmla="*/ 5845 h 8690"/>
                    <a:gd name="T68" fmla="*/ 8476 w 15547"/>
                    <a:gd name="T69" fmla="*/ 5468 h 8690"/>
                    <a:gd name="T70" fmla="*/ 8836 w 15547"/>
                    <a:gd name="T71" fmla="*/ 5553 h 8690"/>
                    <a:gd name="T72" fmla="*/ 9213 w 15547"/>
                    <a:gd name="T73" fmla="*/ 5553 h 8690"/>
                    <a:gd name="T74" fmla="*/ 9188 w 15547"/>
                    <a:gd name="T75" fmla="*/ 5254 h 8690"/>
                    <a:gd name="T76" fmla="*/ 9539 w 15547"/>
                    <a:gd name="T77" fmla="*/ 5279 h 8690"/>
                    <a:gd name="T78" fmla="*/ 9513 w 15547"/>
                    <a:gd name="T79" fmla="*/ 5040 h 8690"/>
                    <a:gd name="T80" fmla="*/ 9865 w 15547"/>
                    <a:gd name="T81" fmla="*/ 5040 h 8690"/>
                    <a:gd name="T82" fmla="*/ 10242 w 15547"/>
                    <a:gd name="T83" fmla="*/ 4731 h 8690"/>
                    <a:gd name="T84" fmla="*/ 10267 w 15547"/>
                    <a:gd name="T85" fmla="*/ 4568 h 8690"/>
                    <a:gd name="T86" fmla="*/ 10242 w 15547"/>
                    <a:gd name="T87" fmla="*/ 4593 h 8690"/>
                    <a:gd name="T88" fmla="*/ 10576 w 15547"/>
                    <a:gd name="T89" fmla="*/ 4568 h 8690"/>
                    <a:gd name="T90" fmla="*/ 10979 w 15547"/>
                    <a:gd name="T91" fmla="*/ 4448 h 8690"/>
                    <a:gd name="T92" fmla="*/ 10928 w 15547"/>
                    <a:gd name="T93" fmla="*/ 4294 h 8690"/>
                    <a:gd name="T94" fmla="*/ 11305 w 15547"/>
                    <a:gd name="T95" fmla="*/ 4345 h 8690"/>
                    <a:gd name="T96" fmla="*/ 11305 w 15547"/>
                    <a:gd name="T97" fmla="*/ 3702 h 8690"/>
                    <a:gd name="T98" fmla="*/ 11682 w 15547"/>
                    <a:gd name="T99" fmla="*/ 3702 h 8690"/>
                    <a:gd name="T100" fmla="*/ 11656 w 15547"/>
                    <a:gd name="T101" fmla="*/ 3548 h 8690"/>
                    <a:gd name="T102" fmla="*/ 12042 w 15547"/>
                    <a:gd name="T103" fmla="*/ 3600 h 8690"/>
                    <a:gd name="T104" fmla="*/ 12368 w 15547"/>
                    <a:gd name="T105" fmla="*/ 3625 h 8690"/>
                    <a:gd name="T106" fmla="*/ 12393 w 15547"/>
                    <a:gd name="T107" fmla="*/ 3600 h 8690"/>
                    <a:gd name="T108" fmla="*/ 12368 w 15547"/>
                    <a:gd name="T109" fmla="*/ 3557 h 8690"/>
                    <a:gd name="T110" fmla="*/ 12693 w 15547"/>
                    <a:gd name="T111" fmla="*/ 3300 h 8690"/>
                    <a:gd name="T112" fmla="*/ 13096 w 15547"/>
                    <a:gd name="T113" fmla="*/ 3325 h 8690"/>
                    <a:gd name="T114" fmla="*/ 13071 w 15547"/>
                    <a:gd name="T115" fmla="*/ 0 h 8690"/>
                    <a:gd name="T116" fmla="*/ 13430 w 15547"/>
                    <a:gd name="T117" fmla="*/ 26 h 8690"/>
                    <a:gd name="T118" fmla="*/ 13430 w 15547"/>
                    <a:gd name="T119" fmla="*/ 8690 h 8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47"/>
                    <a:gd name="T181" fmla="*/ 0 h 8690"/>
                    <a:gd name="T182" fmla="*/ 15547 w 15547"/>
                    <a:gd name="T183" fmla="*/ 8690 h 8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47" h="8690">
                      <a:moveTo>
                        <a:pt x="0" y="8142"/>
                      </a:moveTo>
                      <a:lnTo>
                        <a:pt x="351" y="8142"/>
                      </a:lnTo>
                      <a:lnTo>
                        <a:pt x="351" y="8194"/>
                      </a:lnTo>
                      <a:lnTo>
                        <a:pt x="0" y="8194"/>
                      </a:lnTo>
                      <a:lnTo>
                        <a:pt x="0" y="8142"/>
                      </a:lnTo>
                      <a:close/>
                      <a:moveTo>
                        <a:pt x="351" y="8142"/>
                      </a:moveTo>
                      <a:lnTo>
                        <a:pt x="377" y="8142"/>
                      </a:lnTo>
                      <a:lnTo>
                        <a:pt x="377" y="8168"/>
                      </a:lnTo>
                      <a:lnTo>
                        <a:pt x="351" y="8168"/>
                      </a:lnTo>
                      <a:lnTo>
                        <a:pt x="351" y="8142"/>
                      </a:lnTo>
                      <a:close/>
                      <a:moveTo>
                        <a:pt x="377" y="8168"/>
                      </a:moveTo>
                      <a:lnTo>
                        <a:pt x="377" y="8665"/>
                      </a:lnTo>
                      <a:lnTo>
                        <a:pt x="326" y="8665"/>
                      </a:lnTo>
                      <a:lnTo>
                        <a:pt x="326" y="8168"/>
                      </a:lnTo>
                      <a:lnTo>
                        <a:pt x="377" y="8168"/>
                      </a:lnTo>
                      <a:close/>
                      <a:moveTo>
                        <a:pt x="351" y="8690"/>
                      </a:moveTo>
                      <a:lnTo>
                        <a:pt x="326" y="8690"/>
                      </a:lnTo>
                      <a:lnTo>
                        <a:pt x="326" y="8665"/>
                      </a:lnTo>
                      <a:lnTo>
                        <a:pt x="351" y="8665"/>
                      </a:lnTo>
                      <a:lnTo>
                        <a:pt x="351" y="8690"/>
                      </a:lnTo>
                      <a:close/>
                      <a:moveTo>
                        <a:pt x="351" y="8639"/>
                      </a:moveTo>
                      <a:lnTo>
                        <a:pt x="703" y="8639"/>
                      </a:lnTo>
                      <a:lnTo>
                        <a:pt x="703" y="8690"/>
                      </a:lnTo>
                      <a:lnTo>
                        <a:pt x="351" y="8690"/>
                      </a:lnTo>
                      <a:lnTo>
                        <a:pt x="351" y="8639"/>
                      </a:lnTo>
                      <a:close/>
                      <a:moveTo>
                        <a:pt x="728" y="8665"/>
                      </a:moveTo>
                      <a:lnTo>
                        <a:pt x="728" y="8690"/>
                      </a:lnTo>
                      <a:lnTo>
                        <a:pt x="703" y="8690"/>
                      </a:lnTo>
                      <a:lnTo>
                        <a:pt x="703" y="8665"/>
                      </a:lnTo>
                      <a:lnTo>
                        <a:pt x="728" y="8665"/>
                      </a:lnTo>
                      <a:close/>
                      <a:moveTo>
                        <a:pt x="677" y="8665"/>
                      </a:moveTo>
                      <a:lnTo>
                        <a:pt x="677" y="8168"/>
                      </a:lnTo>
                      <a:lnTo>
                        <a:pt x="728" y="8168"/>
                      </a:lnTo>
                      <a:lnTo>
                        <a:pt x="728" y="8665"/>
                      </a:lnTo>
                      <a:lnTo>
                        <a:pt x="677" y="8665"/>
                      </a:lnTo>
                      <a:close/>
                      <a:moveTo>
                        <a:pt x="677" y="8168"/>
                      </a:moveTo>
                      <a:lnTo>
                        <a:pt x="677" y="8142"/>
                      </a:lnTo>
                      <a:lnTo>
                        <a:pt x="703" y="8142"/>
                      </a:lnTo>
                      <a:lnTo>
                        <a:pt x="703" y="8168"/>
                      </a:lnTo>
                      <a:lnTo>
                        <a:pt x="677" y="8168"/>
                      </a:lnTo>
                      <a:close/>
                      <a:moveTo>
                        <a:pt x="703" y="8142"/>
                      </a:moveTo>
                      <a:lnTo>
                        <a:pt x="1766" y="8142"/>
                      </a:lnTo>
                      <a:lnTo>
                        <a:pt x="1766" y="8194"/>
                      </a:lnTo>
                      <a:lnTo>
                        <a:pt x="703" y="8194"/>
                      </a:lnTo>
                      <a:lnTo>
                        <a:pt x="703" y="8142"/>
                      </a:lnTo>
                      <a:close/>
                      <a:moveTo>
                        <a:pt x="1766" y="8142"/>
                      </a:moveTo>
                      <a:lnTo>
                        <a:pt x="1791" y="8142"/>
                      </a:lnTo>
                      <a:lnTo>
                        <a:pt x="1791" y="8168"/>
                      </a:lnTo>
                      <a:lnTo>
                        <a:pt x="1766" y="8168"/>
                      </a:lnTo>
                      <a:lnTo>
                        <a:pt x="1766" y="8142"/>
                      </a:lnTo>
                      <a:close/>
                      <a:moveTo>
                        <a:pt x="1791" y="8168"/>
                      </a:moveTo>
                      <a:lnTo>
                        <a:pt x="1791" y="8665"/>
                      </a:lnTo>
                      <a:lnTo>
                        <a:pt x="1739" y="8665"/>
                      </a:lnTo>
                      <a:lnTo>
                        <a:pt x="1739" y="8168"/>
                      </a:lnTo>
                      <a:lnTo>
                        <a:pt x="1791" y="8168"/>
                      </a:lnTo>
                      <a:close/>
                      <a:moveTo>
                        <a:pt x="1766" y="8690"/>
                      </a:moveTo>
                      <a:lnTo>
                        <a:pt x="1739" y="8690"/>
                      </a:lnTo>
                      <a:lnTo>
                        <a:pt x="1739" y="8665"/>
                      </a:lnTo>
                      <a:lnTo>
                        <a:pt x="1766" y="8665"/>
                      </a:lnTo>
                      <a:lnTo>
                        <a:pt x="1766" y="8690"/>
                      </a:lnTo>
                      <a:close/>
                      <a:moveTo>
                        <a:pt x="1766" y="8639"/>
                      </a:moveTo>
                      <a:lnTo>
                        <a:pt x="2117" y="8639"/>
                      </a:lnTo>
                      <a:lnTo>
                        <a:pt x="2117" y="8690"/>
                      </a:lnTo>
                      <a:lnTo>
                        <a:pt x="1766" y="8690"/>
                      </a:lnTo>
                      <a:lnTo>
                        <a:pt x="1766" y="8639"/>
                      </a:lnTo>
                      <a:close/>
                      <a:moveTo>
                        <a:pt x="2143" y="8665"/>
                      </a:moveTo>
                      <a:lnTo>
                        <a:pt x="2143" y="8690"/>
                      </a:lnTo>
                      <a:lnTo>
                        <a:pt x="2117" y="8690"/>
                      </a:lnTo>
                      <a:lnTo>
                        <a:pt x="2117" y="8665"/>
                      </a:lnTo>
                      <a:lnTo>
                        <a:pt x="2143" y="8665"/>
                      </a:lnTo>
                      <a:close/>
                      <a:moveTo>
                        <a:pt x="2091" y="8665"/>
                      </a:moveTo>
                      <a:lnTo>
                        <a:pt x="2091" y="7165"/>
                      </a:lnTo>
                      <a:lnTo>
                        <a:pt x="2143" y="7165"/>
                      </a:lnTo>
                      <a:lnTo>
                        <a:pt x="2143" y="8665"/>
                      </a:lnTo>
                      <a:lnTo>
                        <a:pt x="2091" y="8665"/>
                      </a:lnTo>
                      <a:close/>
                      <a:moveTo>
                        <a:pt x="2091" y="7165"/>
                      </a:moveTo>
                      <a:lnTo>
                        <a:pt x="2091" y="7139"/>
                      </a:lnTo>
                      <a:lnTo>
                        <a:pt x="2117" y="7139"/>
                      </a:lnTo>
                      <a:lnTo>
                        <a:pt x="2117" y="7165"/>
                      </a:lnTo>
                      <a:lnTo>
                        <a:pt x="2091" y="7165"/>
                      </a:lnTo>
                      <a:close/>
                      <a:moveTo>
                        <a:pt x="2117" y="7139"/>
                      </a:moveTo>
                      <a:lnTo>
                        <a:pt x="2469" y="7139"/>
                      </a:lnTo>
                      <a:lnTo>
                        <a:pt x="2469" y="7190"/>
                      </a:lnTo>
                      <a:lnTo>
                        <a:pt x="2117" y="7190"/>
                      </a:lnTo>
                      <a:lnTo>
                        <a:pt x="2117" y="7139"/>
                      </a:lnTo>
                      <a:close/>
                      <a:moveTo>
                        <a:pt x="2494" y="7165"/>
                      </a:moveTo>
                      <a:lnTo>
                        <a:pt x="2494" y="7190"/>
                      </a:lnTo>
                      <a:lnTo>
                        <a:pt x="2469" y="7190"/>
                      </a:lnTo>
                      <a:lnTo>
                        <a:pt x="2469" y="7165"/>
                      </a:lnTo>
                      <a:lnTo>
                        <a:pt x="2494" y="7165"/>
                      </a:lnTo>
                      <a:close/>
                      <a:moveTo>
                        <a:pt x="2442" y="7165"/>
                      </a:moveTo>
                      <a:lnTo>
                        <a:pt x="2442" y="7011"/>
                      </a:lnTo>
                      <a:lnTo>
                        <a:pt x="2494" y="7011"/>
                      </a:lnTo>
                      <a:lnTo>
                        <a:pt x="2494" y="7165"/>
                      </a:lnTo>
                      <a:lnTo>
                        <a:pt x="2442" y="7165"/>
                      </a:lnTo>
                      <a:close/>
                      <a:moveTo>
                        <a:pt x="2442" y="7011"/>
                      </a:moveTo>
                      <a:lnTo>
                        <a:pt x="2442" y="6985"/>
                      </a:lnTo>
                      <a:lnTo>
                        <a:pt x="2469" y="6985"/>
                      </a:lnTo>
                      <a:lnTo>
                        <a:pt x="2469" y="7011"/>
                      </a:lnTo>
                      <a:lnTo>
                        <a:pt x="2442" y="7011"/>
                      </a:lnTo>
                      <a:close/>
                      <a:moveTo>
                        <a:pt x="2469" y="6985"/>
                      </a:moveTo>
                      <a:lnTo>
                        <a:pt x="3531" y="6985"/>
                      </a:lnTo>
                      <a:lnTo>
                        <a:pt x="3531" y="7036"/>
                      </a:lnTo>
                      <a:lnTo>
                        <a:pt x="2469" y="7036"/>
                      </a:lnTo>
                      <a:lnTo>
                        <a:pt x="2469" y="6985"/>
                      </a:lnTo>
                      <a:close/>
                      <a:moveTo>
                        <a:pt x="3531" y="6985"/>
                      </a:moveTo>
                      <a:lnTo>
                        <a:pt x="3557" y="6985"/>
                      </a:lnTo>
                      <a:lnTo>
                        <a:pt x="3557" y="7011"/>
                      </a:lnTo>
                      <a:lnTo>
                        <a:pt x="3531" y="7011"/>
                      </a:lnTo>
                      <a:lnTo>
                        <a:pt x="3531" y="6985"/>
                      </a:lnTo>
                      <a:close/>
                      <a:moveTo>
                        <a:pt x="3557" y="7011"/>
                      </a:moveTo>
                      <a:lnTo>
                        <a:pt x="3557" y="7670"/>
                      </a:lnTo>
                      <a:lnTo>
                        <a:pt x="3505" y="7670"/>
                      </a:lnTo>
                      <a:lnTo>
                        <a:pt x="3505" y="7011"/>
                      </a:lnTo>
                      <a:lnTo>
                        <a:pt x="3557" y="7011"/>
                      </a:lnTo>
                      <a:close/>
                      <a:moveTo>
                        <a:pt x="3531" y="7696"/>
                      </a:moveTo>
                      <a:lnTo>
                        <a:pt x="3505" y="7696"/>
                      </a:lnTo>
                      <a:lnTo>
                        <a:pt x="3505" y="7670"/>
                      </a:lnTo>
                      <a:lnTo>
                        <a:pt x="3531" y="7670"/>
                      </a:lnTo>
                      <a:lnTo>
                        <a:pt x="3531" y="7696"/>
                      </a:lnTo>
                      <a:close/>
                      <a:moveTo>
                        <a:pt x="3531" y="7645"/>
                      </a:moveTo>
                      <a:lnTo>
                        <a:pt x="3882" y="7645"/>
                      </a:lnTo>
                      <a:lnTo>
                        <a:pt x="3882" y="7696"/>
                      </a:lnTo>
                      <a:lnTo>
                        <a:pt x="3531" y="7696"/>
                      </a:lnTo>
                      <a:lnTo>
                        <a:pt x="3531" y="7645"/>
                      </a:lnTo>
                      <a:close/>
                      <a:moveTo>
                        <a:pt x="3909" y="7670"/>
                      </a:moveTo>
                      <a:lnTo>
                        <a:pt x="3909" y="7696"/>
                      </a:lnTo>
                      <a:lnTo>
                        <a:pt x="3882" y="7696"/>
                      </a:lnTo>
                      <a:lnTo>
                        <a:pt x="3882" y="7670"/>
                      </a:lnTo>
                      <a:lnTo>
                        <a:pt x="3909" y="7670"/>
                      </a:lnTo>
                      <a:close/>
                      <a:moveTo>
                        <a:pt x="3857" y="7670"/>
                      </a:moveTo>
                      <a:lnTo>
                        <a:pt x="3857" y="7379"/>
                      </a:lnTo>
                      <a:lnTo>
                        <a:pt x="3909" y="7379"/>
                      </a:lnTo>
                      <a:lnTo>
                        <a:pt x="3909" y="7670"/>
                      </a:lnTo>
                      <a:lnTo>
                        <a:pt x="3857" y="7670"/>
                      </a:lnTo>
                      <a:close/>
                      <a:moveTo>
                        <a:pt x="3857" y="7379"/>
                      </a:moveTo>
                      <a:lnTo>
                        <a:pt x="3857" y="7353"/>
                      </a:lnTo>
                      <a:lnTo>
                        <a:pt x="3882" y="7353"/>
                      </a:lnTo>
                      <a:lnTo>
                        <a:pt x="3882" y="7379"/>
                      </a:lnTo>
                      <a:lnTo>
                        <a:pt x="3857" y="7379"/>
                      </a:lnTo>
                      <a:close/>
                      <a:moveTo>
                        <a:pt x="3882" y="7353"/>
                      </a:moveTo>
                      <a:lnTo>
                        <a:pt x="4242" y="7353"/>
                      </a:lnTo>
                      <a:lnTo>
                        <a:pt x="4242" y="7404"/>
                      </a:lnTo>
                      <a:lnTo>
                        <a:pt x="3882" y="7404"/>
                      </a:lnTo>
                      <a:lnTo>
                        <a:pt x="3882" y="7353"/>
                      </a:lnTo>
                      <a:close/>
                      <a:moveTo>
                        <a:pt x="4242" y="7353"/>
                      </a:moveTo>
                      <a:lnTo>
                        <a:pt x="4268" y="7353"/>
                      </a:lnTo>
                      <a:lnTo>
                        <a:pt x="4268" y="7379"/>
                      </a:lnTo>
                      <a:lnTo>
                        <a:pt x="4242" y="7379"/>
                      </a:lnTo>
                      <a:lnTo>
                        <a:pt x="4242" y="7353"/>
                      </a:lnTo>
                      <a:close/>
                      <a:moveTo>
                        <a:pt x="4268" y="7379"/>
                      </a:moveTo>
                      <a:lnTo>
                        <a:pt x="4268" y="8168"/>
                      </a:lnTo>
                      <a:lnTo>
                        <a:pt x="4217" y="8168"/>
                      </a:lnTo>
                      <a:lnTo>
                        <a:pt x="4217" y="7379"/>
                      </a:lnTo>
                      <a:lnTo>
                        <a:pt x="4268" y="7379"/>
                      </a:lnTo>
                      <a:close/>
                      <a:moveTo>
                        <a:pt x="4242" y="8194"/>
                      </a:moveTo>
                      <a:lnTo>
                        <a:pt x="4217" y="8194"/>
                      </a:lnTo>
                      <a:lnTo>
                        <a:pt x="4217" y="8168"/>
                      </a:lnTo>
                      <a:lnTo>
                        <a:pt x="4242" y="8168"/>
                      </a:lnTo>
                      <a:lnTo>
                        <a:pt x="4242" y="8194"/>
                      </a:lnTo>
                      <a:close/>
                      <a:moveTo>
                        <a:pt x="4242" y="8142"/>
                      </a:moveTo>
                      <a:lnTo>
                        <a:pt x="4594" y="8142"/>
                      </a:lnTo>
                      <a:lnTo>
                        <a:pt x="4594" y="8194"/>
                      </a:lnTo>
                      <a:lnTo>
                        <a:pt x="4242" y="8194"/>
                      </a:lnTo>
                      <a:lnTo>
                        <a:pt x="4242" y="8142"/>
                      </a:lnTo>
                      <a:close/>
                      <a:moveTo>
                        <a:pt x="4619" y="8168"/>
                      </a:moveTo>
                      <a:lnTo>
                        <a:pt x="4619" y="8194"/>
                      </a:lnTo>
                      <a:lnTo>
                        <a:pt x="4594" y="8194"/>
                      </a:lnTo>
                      <a:lnTo>
                        <a:pt x="4594" y="8168"/>
                      </a:lnTo>
                      <a:lnTo>
                        <a:pt x="4619" y="8168"/>
                      </a:lnTo>
                      <a:close/>
                      <a:moveTo>
                        <a:pt x="4568" y="8168"/>
                      </a:moveTo>
                      <a:lnTo>
                        <a:pt x="4568" y="6873"/>
                      </a:lnTo>
                      <a:lnTo>
                        <a:pt x="4619" y="6873"/>
                      </a:lnTo>
                      <a:lnTo>
                        <a:pt x="4619" y="8168"/>
                      </a:lnTo>
                      <a:lnTo>
                        <a:pt x="4568" y="8168"/>
                      </a:lnTo>
                      <a:close/>
                      <a:moveTo>
                        <a:pt x="4568" y="6873"/>
                      </a:moveTo>
                      <a:lnTo>
                        <a:pt x="4568" y="6848"/>
                      </a:lnTo>
                      <a:lnTo>
                        <a:pt x="4594" y="6848"/>
                      </a:lnTo>
                      <a:lnTo>
                        <a:pt x="4594" y="6873"/>
                      </a:lnTo>
                      <a:lnTo>
                        <a:pt x="4568" y="6873"/>
                      </a:lnTo>
                      <a:close/>
                      <a:moveTo>
                        <a:pt x="4594" y="6848"/>
                      </a:moveTo>
                      <a:lnTo>
                        <a:pt x="5297" y="6848"/>
                      </a:lnTo>
                      <a:lnTo>
                        <a:pt x="5297" y="6899"/>
                      </a:lnTo>
                      <a:lnTo>
                        <a:pt x="4594" y="6899"/>
                      </a:lnTo>
                      <a:lnTo>
                        <a:pt x="4594" y="6848"/>
                      </a:lnTo>
                      <a:close/>
                      <a:moveTo>
                        <a:pt x="5297" y="6848"/>
                      </a:moveTo>
                      <a:lnTo>
                        <a:pt x="5322" y="6848"/>
                      </a:lnTo>
                      <a:lnTo>
                        <a:pt x="5322" y="6873"/>
                      </a:lnTo>
                      <a:lnTo>
                        <a:pt x="5297" y="6873"/>
                      </a:lnTo>
                      <a:lnTo>
                        <a:pt x="5297" y="6848"/>
                      </a:lnTo>
                      <a:close/>
                      <a:moveTo>
                        <a:pt x="5322" y="6873"/>
                      </a:moveTo>
                      <a:lnTo>
                        <a:pt x="5322" y="7165"/>
                      </a:lnTo>
                      <a:lnTo>
                        <a:pt x="5271" y="7165"/>
                      </a:lnTo>
                      <a:lnTo>
                        <a:pt x="5271" y="6873"/>
                      </a:lnTo>
                      <a:lnTo>
                        <a:pt x="5322" y="6873"/>
                      </a:lnTo>
                      <a:close/>
                      <a:moveTo>
                        <a:pt x="5297" y="7190"/>
                      </a:moveTo>
                      <a:lnTo>
                        <a:pt x="5271" y="7190"/>
                      </a:lnTo>
                      <a:lnTo>
                        <a:pt x="5271" y="7165"/>
                      </a:lnTo>
                      <a:lnTo>
                        <a:pt x="5297" y="7165"/>
                      </a:lnTo>
                      <a:lnTo>
                        <a:pt x="5297" y="7190"/>
                      </a:lnTo>
                      <a:close/>
                      <a:moveTo>
                        <a:pt x="5297" y="7139"/>
                      </a:moveTo>
                      <a:lnTo>
                        <a:pt x="5648" y="7139"/>
                      </a:lnTo>
                      <a:lnTo>
                        <a:pt x="5648" y="7190"/>
                      </a:lnTo>
                      <a:lnTo>
                        <a:pt x="5297" y="7190"/>
                      </a:lnTo>
                      <a:lnTo>
                        <a:pt x="5297" y="7139"/>
                      </a:lnTo>
                      <a:close/>
                      <a:moveTo>
                        <a:pt x="5673" y="7165"/>
                      </a:moveTo>
                      <a:lnTo>
                        <a:pt x="5673" y="7190"/>
                      </a:lnTo>
                      <a:lnTo>
                        <a:pt x="5648" y="7190"/>
                      </a:lnTo>
                      <a:lnTo>
                        <a:pt x="5648" y="7165"/>
                      </a:lnTo>
                      <a:lnTo>
                        <a:pt x="5673" y="7165"/>
                      </a:lnTo>
                      <a:close/>
                      <a:moveTo>
                        <a:pt x="5622" y="7165"/>
                      </a:moveTo>
                      <a:lnTo>
                        <a:pt x="5622" y="6762"/>
                      </a:lnTo>
                      <a:lnTo>
                        <a:pt x="5673" y="6762"/>
                      </a:lnTo>
                      <a:lnTo>
                        <a:pt x="5673" y="7165"/>
                      </a:lnTo>
                      <a:lnTo>
                        <a:pt x="5622" y="7165"/>
                      </a:lnTo>
                      <a:close/>
                      <a:moveTo>
                        <a:pt x="5622" y="6762"/>
                      </a:moveTo>
                      <a:lnTo>
                        <a:pt x="5622" y="6736"/>
                      </a:lnTo>
                      <a:lnTo>
                        <a:pt x="5648" y="6736"/>
                      </a:lnTo>
                      <a:lnTo>
                        <a:pt x="5648" y="6762"/>
                      </a:lnTo>
                      <a:lnTo>
                        <a:pt x="5622" y="6762"/>
                      </a:lnTo>
                      <a:close/>
                      <a:moveTo>
                        <a:pt x="5648" y="6736"/>
                      </a:moveTo>
                      <a:lnTo>
                        <a:pt x="6008" y="6736"/>
                      </a:lnTo>
                      <a:lnTo>
                        <a:pt x="6008" y="6788"/>
                      </a:lnTo>
                      <a:lnTo>
                        <a:pt x="5648" y="6788"/>
                      </a:lnTo>
                      <a:lnTo>
                        <a:pt x="5648" y="6736"/>
                      </a:lnTo>
                      <a:close/>
                      <a:moveTo>
                        <a:pt x="6034" y="6762"/>
                      </a:moveTo>
                      <a:lnTo>
                        <a:pt x="6034" y="6788"/>
                      </a:lnTo>
                      <a:lnTo>
                        <a:pt x="6008" y="6788"/>
                      </a:lnTo>
                      <a:lnTo>
                        <a:pt x="6008" y="6762"/>
                      </a:lnTo>
                      <a:lnTo>
                        <a:pt x="6034" y="6762"/>
                      </a:lnTo>
                      <a:close/>
                      <a:moveTo>
                        <a:pt x="5983" y="6762"/>
                      </a:moveTo>
                      <a:lnTo>
                        <a:pt x="5983" y="6505"/>
                      </a:lnTo>
                      <a:lnTo>
                        <a:pt x="6034" y="6505"/>
                      </a:lnTo>
                      <a:lnTo>
                        <a:pt x="6034" y="6762"/>
                      </a:lnTo>
                      <a:lnTo>
                        <a:pt x="5983" y="6762"/>
                      </a:lnTo>
                      <a:close/>
                      <a:moveTo>
                        <a:pt x="5983" y="6505"/>
                      </a:moveTo>
                      <a:lnTo>
                        <a:pt x="5983" y="6479"/>
                      </a:lnTo>
                      <a:lnTo>
                        <a:pt x="6008" y="6479"/>
                      </a:lnTo>
                      <a:lnTo>
                        <a:pt x="6008" y="6505"/>
                      </a:lnTo>
                      <a:lnTo>
                        <a:pt x="5983" y="6505"/>
                      </a:lnTo>
                      <a:close/>
                      <a:moveTo>
                        <a:pt x="6008" y="6479"/>
                      </a:moveTo>
                      <a:lnTo>
                        <a:pt x="6360" y="6479"/>
                      </a:lnTo>
                      <a:lnTo>
                        <a:pt x="6360" y="6531"/>
                      </a:lnTo>
                      <a:lnTo>
                        <a:pt x="6008" y="6531"/>
                      </a:lnTo>
                      <a:lnTo>
                        <a:pt x="6008" y="6479"/>
                      </a:lnTo>
                      <a:close/>
                      <a:moveTo>
                        <a:pt x="6385" y="6505"/>
                      </a:moveTo>
                      <a:lnTo>
                        <a:pt x="6385" y="6531"/>
                      </a:lnTo>
                      <a:lnTo>
                        <a:pt x="6360" y="6531"/>
                      </a:lnTo>
                      <a:lnTo>
                        <a:pt x="6360" y="6505"/>
                      </a:lnTo>
                      <a:lnTo>
                        <a:pt x="6385" y="6505"/>
                      </a:lnTo>
                      <a:close/>
                      <a:moveTo>
                        <a:pt x="6334" y="6505"/>
                      </a:moveTo>
                      <a:lnTo>
                        <a:pt x="6334" y="6377"/>
                      </a:lnTo>
                      <a:lnTo>
                        <a:pt x="6385" y="6377"/>
                      </a:lnTo>
                      <a:lnTo>
                        <a:pt x="6385" y="6505"/>
                      </a:lnTo>
                      <a:lnTo>
                        <a:pt x="6334" y="6505"/>
                      </a:lnTo>
                      <a:close/>
                      <a:moveTo>
                        <a:pt x="6334" y="6377"/>
                      </a:moveTo>
                      <a:lnTo>
                        <a:pt x="6334" y="6350"/>
                      </a:lnTo>
                      <a:lnTo>
                        <a:pt x="6360" y="6350"/>
                      </a:lnTo>
                      <a:lnTo>
                        <a:pt x="6360" y="6377"/>
                      </a:lnTo>
                      <a:lnTo>
                        <a:pt x="6334" y="6377"/>
                      </a:lnTo>
                      <a:close/>
                      <a:moveTo>
                        <a:pt x="6360" y="6350"/>
                      </a:moveTo>
                      <a:lnTo>
                        <a:pt x="6711" y="6350"/>
                      </a:lnTo>
                      <a:lnTo>
                        <a:pt x="6711" y="6402"/>
                      </a:lnTo>
                      <a:lnTo>
                        <a:pt x="6360" y="6402"/>
                      </a:lnTo>
                      <a:lnTo>
                        <a:pt x="6360" y="6350"/>
                      </a:lnTo>
                      <a:close/>
                      <a:moveTo>
                        <a:pt x="6737" y="6377"/>
                      </a:moveTo>
                      <a:lnTo>
                        <a:pt x="6737" y="6402"/>
                      </a:lnTo>
                      <a:lnTo>
                        <a:pt x="6711" y="6402"/>
                      </a:lnTo>
                      <a:lnTo>
                        <a:pt x="6711" y="6377"/>
                      </a:lnTo>
                      <a:lnTo>
                        <a:pt x="6737" y="6377"/>
                      </a:lnTo>
                      <a:close/>
                      <a:moveTo>
                        <a:pt x="6684" y="6377"/>
                      </a:moveTo>
                      <a:lnTo>
                        <a:pt x="6684" y="6317"/>
                      </a:lnTo>
                      <a:lnTo>
                        <a:pt x="6737" y="6317"/>
                      </a:lnTo>
                      <a:lnTo>
                        <a:pt x="6737" y="6377"/>
                      </a:lnTo>
                      <a:lnTo>
                        <a:pt x="6684" y="6377"/>
                      </a:lnTo>
                      <a:close/>
                      <a:moveTo>
                        <a:pt x="6684" y="6317"/>
                      </a:moveTo>
                      <a:lnTo>
                        <a:pt x="6684" y="6290"/>
                      </a:lnTo>
                      <a:lnTo>
                        <a:pt x="6711" y="6290"/>
                      </a:lnTo>
                      <a:lnTo>
                        <a:pt x="6711" y="6317"/>
                      </a:lnTo>
                      <a:lnTo>
                        <a:pt x="6684" y="6317"/>
                      </a:lnTo>
                      <a:close/>
                      <a:moveTo>
                        <a:pt x="6711" y="6290"/>
                      </a:moveTo>
                      <a:lnTo>
                        <a:pt x="7062" y="6290"/>
                      </a:lnTo>
                      <a:lnTo>
                        <a:pt x="7062" y="6342"/>
                      </a:lnTo>
                      <a:lnTo>
                        <a:pt x="6711" y="6342"/>
                      </a:lnTo>
                      <a:lnTo>
                        <a:pt x="6711" y="6290"/>
                      </a:lnTo>
                      <a:close/>
                      <a:moveTo>
                        <a:pt x="7088" y="6317"/>
                      </a:moveTo>
                      <a:lnTo>
                        <a:pt x="7088" y="6342"/>
                      </a:lnTo>
                      <a:lnTo>
                        <a:pt x="7062" y="6342"/>
                      </a:lnTo>
                      <a:lnTo>
                        <a:pt x="7062" y="6317"/>
                      </a:lnTo>
                      <a:lnTo>
                        <a:pt x="7088" y="6317"/>
                      </a:lnTo>
                      <a:close/>
                      <a:moveTo>
                        <a:pt x="7037" y="6317"/>
                      </a:moveTo>
                      <a:lnTo>
                        <a:pt x="7037" y="5973"/>
                      </a:lnTo>
                      <a:lnTo>
                        <a:pt x="7088" y="5973"/>
                      </a:lnTo>
                      <a:lnTo>
                        <a:pt x="7088" y="6317"/>
                      </a:lnTo>
                      <a:lnTo>
                        <a:pt x="7037" y="6317"/>
                      </a:lnTo>
                      <a:close/>
                      <a:moveTo>
                        <a:pt x="7037" y="5973"/>
                      </a:moveTo>
                      <a:lnTo>
                        <a:pt x="7037" y="5948"/>
                      </a:lnTo>
                      <a:lnTo>
                        <a:pt x="7062" y="5948"/>
                      </a:lnTo>
                      <a:lnTo>
                        <a:pt x="7062" y="5973"/>
                      </a:lnTo>
                      <a:lnTo>
                        <a:pt x="7037" y="5973"/>
                      </a:lnTo>
                      <a:close/>
                      <a:moveTo>
                        <a:pt x="7062" y="5948"/>
                      </a:moveTo>
                      <a:lnTo>
                        <a:pt x="7422" y="5948"/>
                      </a:lnTo>
                      <a:lnTo>
                        <a:pt x="7422" y="5999"/>
                      </a:lnTo>
                      <a:lnTo>
                        <a:pt x="7062" y="5999"/>
                      </a:lnTo>
                      <a:lnTo>
                        <a:pt x="7062" y="5948"/>
                      </a:lnTo>
                      <a:close/>
                      <a:moveTo>
                        <a:pt x="7422" y="5948"/>
                      </a:moveTo>
                      <a:lnTo>
                        <a:pt x="7448" y="5948"/>
                      </a:lnTo>
                      <a:lnTo>
                        <a:pt x="7448" y="5973"/>
                      </a:lnTo>
                      <a:lnTo>
                        <a:pt x="7422" y="5973"/>
                      </a:lnTo>
                      <a:lnTo>
                        <a:pt x="7422" y="5948"/>
                      </a:lnTo>
                      <a:close/>
                      <a:moveTo>
                        <a:pt x="7448" y="5973"/>
                      </a:moveTo>
                      <a:lnTo>
                        <a:pt x="7448" y="6317"/>
                      </a:lnTo>
                      <a:lnTo>
                        <a:pt x="7396" y="6317"/>
                      </a:lnTo>
                      <a:lnTo>
                        <a:pt x="7396" y="5973"/>
                      </a:lnTo>
                      <a:lnTo>
                        <a:pt x="7448" y="5973"/>
                      </a:lnTo>
                      <a:close/>
                      <a:moveTo>
                        <a:pt x="7422" y="6342"/>
                      </a:moveTo>
                      <a:lnTo>
                        <a:pt x="7396" y="6342"/>
                      </a:lnTo>
                      <a:lnTo>
                        <a:pt x="7396" y="6317"/>
                      </a:lnTo>
                      <a:lnTo>
                        <a:pt x="7422" y="6317"/>
                      </a:lnTo>
                      <a:lnTo>
                        <a:pt x="7422" y="6342"/>
                      </a:lnTo>
                      <a:close/>
                      <a:moveTo>
                        <a:pt x="7422" y="6290"/>
                      </a:moveTo>
                      <a:lnTo>
                        <a:pt x="7773" y="6290"/>
                      </a:lnTo>
                      <a:lnTo>
                        <a:pt x="7773" y="6342"/>
                      </a:lnTo>
                      <a:lnTo>
                        <a:pt x="7422" y="6342"/>
                      </a:lnTo>
                      <a:lnTo>
                        <a:pt x="7422" y="6290"/>
                      </a:lnTo>
                      <a:close/>
                      <a:moveTo>
                        <a:pt x="7800" y="6317"/>
                      </a:moveTo>
                      <a:lnTo>
                        <a:pt x="7800" y="6342"/>
                      </a:lnTo>
                      <a:lnTo>
                        <a:pt x="7773" y="6342"/>
                      </a:lnTo>
                      <a:lnTo>
                        <a:pt x="7773" y="6317"/>
                      </a:lnTo>
                      <a:lnTo>
                        <a:pt x="7800" y="6317"/>
                      </a:lnTo>
                      <a:close/>
                      <a:moveTo>
                        <a:pt x="7748" y="6317"/>
                      </a:moveTo>
                      <a:lnTo>
                        <a:pt x="7748" y="5973"/>
                      </a:lnTo>
                      <a:lnTo>
                        <a:pt x="7800" y="5973"/>
                      </a:lnTo>
                      <a:lnTo>
                        <a:pt x="7800" y="6317"/>
                      </a:lnTo>
                      <a:lnTo>
                        <a:pt x="7748" y="6317"/>
                      </a:lnTo>
                      <a:close/>
                      <a:moveTo>
                        <a:pt x="7748" y="5973"/>
                      </a:moveTo>
                      <a:lnTo>
                        <a:pt x="7748" y="5948"/>
                      </a:lnTo>
                      <a:lnTo>
                        <a:pt x="7773" y="5948"/>
                      </a:lnTo>
                      <a:lnTo>
                        <a:pt x="7773" y="5973"/>
                      </a:lnTo>
                      <a:lnTo>
                        <a:pt x="7748" y="5973"/>
                      </a:lnTo>
                      <a:close/>
                      <a:moveTo>
                        <a:pt x="7773" y="5948"/>
                      </a:moveTo>
                      <a:lnTo>
                        <a:pt x="8124" y="5948"/>
                      </a:lnTo>
                      <a:lnTo>
                        <a:pt x="8124" y="5999"/>
                      </a:lnTo>
                      <a:lnTo>
                        <a:pt x="7773" y="5999"/>
                      </a:lnTo>
                      <a:lnTo>
                        <a:pt x="7773" y="5948"/>
                      </a:lnTo>
                      <a:close/>
                      <a:moveTo>
                        <a:pt x="8151" y="5973"/>
                      </a:moveTo>
                      <a:lnTo>
                        <a:pt x="8151" y="5999"/>
                      </a:lnTo>
                      <a:lnTo>
                        <a:pt x="8124" y="5999"/>
                      </a:lnTo>
                      <a:lnTo>
                        <a:pt x="8124" y="5973"/>
                      </a:lnTo>
                      <a:lnTo>
                        <a:pt x="8151" y="5973"/>
                      </a:lnTo>
                      <a:close/>
                      <a:moveTo>
                        <a:pt x="8099" y="5973"/>
                      </a:moveTo>
                      <a:lnTo>
                        <a:pt x="8099" y="5845"/>
                      </a:lnTo>
                      <a:lnTo>
                        <a:pt x="8151" y="5845"/>
                      </a:lnTo>
                      <a:lnTo>
                        <a:pt x="8151" y="5973"/>
                      </a:lnTo>
                      <a:lnTo>
                        <a:pt x="8099" y="5973"/>
                      </a:lnTo>
                      <a:close/>
                      <a:moveTo>
                        <a:pt x="8099" y="5845"/>
                      </a:moveTo>
                      <a:lnTo>
                        <a:pt x="8099" y="5819"/>
                      </a:lnTo>
                      <a:lnTo>
                        <a:pt x="8124" y="5819"/>
                      </a:lnTo>
                      <a:lnTo>
                        <a:pt x="8124" y="5845"/>
                      </a:lnTo>
                      <a:lnTo>
                        <a:pt x="8099" y="5845"/>
                      </a:lnTo>
                      <a:close/>
                      <a:moveTo>
                        <a:pt x="8124" y="5819"/>
                      </a:moveTo>
                      <a:lnTo>
                        <a:pt x="8476" y="5819"/>
                      </a:lnTo>
                      <a:lnTo>
                        <a:pt x="8476" y="5870"/>
                      </a:lnTo>
                      <a:lnTo>
                        <a:pt x="8124" y="5870"/>
                      </a:lnTo>
                      <a:lnTo>
                        <a:pt x="8124" y="5819"/>
                      </a:lnTo>
                      <a:close/>
                      <a:moveTo>
                        <a:pt x="8502" y="5845"/>
                      </a:moveTo>
                      <a:lnTo>
                        <a:pt x="8502" y="5870"/>
                      </a:lnTo>
                      <a:lnTo>
                        <a:pt x="8476" y="5870"/>
                      </a:lnTo>
                      <a:lnTo>
                        <a:pt x="8476" y="5845"/>
                      </a:lnTo>
                      <a:lnTo>
                        <a:pt x="8502" y="5845"/>
                      </a:lnTo>
                      <a:close/>
                      <a:moveTo>
                        <a:pt x="8450" y="5845"/>
                      </a:moveTo>
                      <a:lnTo>
                        <a:pt x="8450" y="5493"/>
                      </a:lnTo>
                      <a:lnTo>
                        <a:pt x="8502" y="5493"/>
                      </a:lnTo>
                      <a:lnTo>
                        <a:pt x="8502" y="5845"/>
                      </a:lnTo>
                      <a:lnTo>
                        <a:pt x="8450" y="5845"/>
                      </a:lnTo>
                      <a:close/>
                      <a:moveTo>
                        <a:pt x="8450" y="5493"/>
                      </a:moveTo>
                      <a:lnTo>
                        <a:pt x="8450" y="5468"/>
                      </a:lnTo>
                      <a:lnTo>
                        <a:pt x="8476" y="5468"/>
                      </a:lnTo>
                      <a:lnTo>
                        <a:pt x="8476" y="5493"/>
                      </a:lnTo>
                      <a:lnTo>
                        <a:pt x="8450" y="5493"/>
                      </a:lnTo>
                      <a:close/>
                      <a:moveTo>
                        <a:pt x="8476" y="5468"/>
                      </a:moveTo>
                      <a:lnTo>
                        <a:pt x="8836" y="5468"/>
                      </a:lnTo>
                      <a:lnTo>
                        <a:pt x="8836" y="5520"/>
                      </a:lnTo>
                      <a:lnTo>
                        <a:pt x="8476" y="5520"/>
                      </a:lnTo>
                      <a:lnTo>
                        <a:pt x="8476" y="5468"/>
                      </a:lnTo>
                      <a:close/>
                      <a:moveTo>
                        <a:pt x="8836" y="5468"/>
                      </a:moveTo>
                      <a:lnTo>
                        <a:pt x="8862" y="5468"/>
                      </a:lnTo>
                      <a:lnTo>
                        <a:pt x="8862" y="5493"/>
                      </a:lnTo>
                      <a:lnTo>
                        <a:pt x="8836" y="5493"/>
                      </a:lnTo>
                      <a:lnTo>
                        <a:pt x="8836" y="5468"/>
                      </a:lnTo>
                      <a:close/>
                      <a:moveTo>
                        <a:pt x="8862" y="5493"/>
                      </a:moveTo>
                      <a:lnTo>
                        <a:pt x="8862" y="5528"/>
                      </a:lnTo>
                      <a:lnTo>
                        <a:pt x="8811" y="5528"/>
                      </a:lnTo>
                      <a:lnTo>
                        <a:pt x="8811" y="5493"/>
                      </a:lnTo>
                      <a:lnTo>
                        <a:pt x="8862" y="5493"/>
                      </a:lnTo>
                      <a:close/>
                      <a:moveTo>
                        <a:pt x="8836" y="5553"/>
                      </a:moveTo>
                      <a:lnTo>
                        <a:pt x="8811" y="5553"/>
                      </a:lnTo>
                      <a:lnTo>
                        <a:pt x="8811" y="5528"/>
                      </a:lnTo>
                      <a:lnTo>
                        <a:pt x="8836" y="5528"/>
                      </a:lnTo>
                      <a:lnTo>
                        <a:pt x="8836" y="5553"/>
                      </a:lnTo>
                      <a:close/>
                      <a:moveTo>
                        <a:pt x="8836" y="5502"/>
                      </a:moveTo>
                      <a:lnTo>
                        <a:pt x="9188" y="5502"/>
                      </a:lnTo>
                      <a:lnTo>
                        <a:pt x="9188" y="5553"/>
                      </a:lnTo>
                      <a:lnTo>
                        <a:pt x="8836" y="5553"/>
                      </a:lnTo>
                      <a:lnTo>
                        <a:pt x="8836" y="5502"/>
                      </a:lnTo>
                      <a:close/>
                      <a:moveTo>
                        <a:pt x="9213" y="5528"/>
                      </a:moveTo>
                      <a:lnTo>
                        <a:pt x="9213" y="5553"/>
                      </a:lnTo>
                      <a:lnTo>
                        <a:pt x="9188" y="5553"/>
                      </a:lnTo>
                      <a:lnTo>
                        <a:pt x="9188" y="5528"/>
                      </a:lnTo>
                      <a:lnTo>
                        <a:pt x="9213" y="5528"/>
                      </a:lnTo>
                      <a:close/>
                      <a:moveTo>
                        <a:pt x="9162" y="5528"/>
                      </a:moveTo>
                      <a:lnTo>
                        <a:pt x="9162" y="5279"/>
                      </a:lnTo>
                      <a:lnTo>
                        <a:pt x="9213" y="5279"/>
                      </a:lnTo>
                      <a:lnTo>
                        <a:pt x="9213" y="5528"/>
                      </a:lnTo>
                      <a:lnTo>
                        <a:pt x="9162" y="5528"/>
                      </a:lnTo>
                      <a:close/>
                      <a:moveTo>
                        <a:pt x="9162" y="5279"/>
                      </a:moveTo>
                      <a:lnTo>
                        <a:pt x="9162" y="5254"/>
                      </a:lnTo>
                      <a:lnTo>
                        <a:pt x="9188" y="5254"/>
                      </a:lnTo>
                      <a:lnTo>
                        <a:pt x="9188" y="5279"/>
                      </a:lnTo>
                      <a:lnTo>
                        <a:pt x="9162" y="5279"/>
                      </a:lnTo>
                      <a:close/>
                      <a:moveTo>
                        <a:pt x="9188" y="5254"/>
                      </a:moveTo>
                      <a:lnTo>
                        <a:pt x="9539" y="5254"/>
                      </a:lnTo>
                      <a:lnTo>
                        <a:pt x="9539" y="5305"/>
                      </a:lnTo>
                      <a:lnTo>
                        <a:pt x="9188" y="5305"/>
                      </a:lnTo>
                      <a:lnTo>
                        <a:pt x="9188" y="5254"/>
                      </a:lnTo>
                      <a:close/>
                      <a:moveTo>
                        <a:pt x="9564" y="5279"/>
                      </a:moveTo>
                      <a:lnTo>
                        <a:pt x="9564" y="5305"/>
                      </a:lnTo>
                      <a:lnTo>
                        <a:pt x="9539" y="5305"/>
                      </a:lnTo>
                      <a:lnTo>
                        <a:pt x="9539" y="5279"/>
                      </a:lnTo>
                      <a:lnTo>
                        <a:pt x="9564" y="5279"/>
                      </a:lnTo>
                      <a:close/>
                      <a:moveTo>
                        <a:pt x="9513" y="5279"/>
                      </a:moveTo>
                      <a:lnTo>
                        <a:pt x="9513" y="5040"/>
                      </a:lnTo>
                      <a:lnTo>
                        <a:pt x="9564" y="5040"/>
                      </a:lnTo>
                      <a:lnTo>
                        <a:pt x="9564" y="5279"/>
                      </a:lnTo>
                      <a:lnTo>
                        <a:pt x="9513" y="5279"/>
                      </a:lnTo>
                      <a:close/>
                      <a:moveTo>
                        <a:pt x="9513" y="5040"/>
                      </a:moveTo>
                      <a:lnTo>
                        <a:pt x="9513" y="5013"/>
                      </a:lnTo>
                      <a:lnTo>
                        <a:pt x="9539" y="5013"/>
                      </a:lnTo>
                      <a:lnTo>
                        <a:pt x="9539" y="5040"/>
                      </a:lnTo>
                      <a:lnTo>
                        <a:pt x="9513" y="5040"/>
                      </a:lnTo>
                      <a:close/>
                      <a:moveTo>
                        <a:pt x="9539" y="5013"/>
                      </a:moveTo>
                      <a:lnTo>
                        <a:pt x="9890" y="5013"/>
                      </a:lnTo>
                      <a:lnTo>
                        <a:pt x="9890" y="5065"/>
                      </a:lnTo>
                      <a:lnTo>
                        <a:pt x="9539" y="5065"/>
                      </a:lnTo>
                      <a:lnTo>
                        <a:pt x="9539" y="5013"/>
                      </a:lnTo>
                      <a:close/>
                      <a:moveTo>
                        <a:pt x="9916" y="5040"/>
                      </a:moveTo>
                      <a:lnTo>
                        <a:pt x="9916" y="5065"/>
                      </a:lnTo>
                      <a:lnTo>
                        <a:pt x="9890" y="5065"/>
                      </a:lnTo>
                      <a:lnTo>
                        <a:pt x="9890" y="5040"/>
                      </a:lnTo>
                      <a:lnTo>
                        <a:pt x="9916" y="5040"/>
                      </a:lnTo>
                      <a:close/>
                      <a:moveTo>
                        <a:pt x="9865" y="5040"/>
                      </a:moveTo>
                      <a:lnTo>
                        <a:pt x="9865" y="4756"/>
                      </a:lnTo>
                      <a:lnTo>
                        <a:pt x="9916" y="4756"/>
                      </a:lnTo>
                      <a:lnTo>
                        <a:pt x="9916" y="5040"/>
                      </a:lnTo>
                      <a:lnTo>
                        <a:pt x="9865" y="5040"/>
                      </a:lnTo>
                      <a:close/>
                      <a:moveTo>
                        <a:pt x="9865" y="4756"/>
                      </a:moveTo>
                      <a:lnTo>
                        <a:pt x="9865" y="4731"/>
                      </a:lnTo>
                      <a:lnTo>
                        <a:pt x="9890" y="4731"/>
                      </a:lnTo>
                      <a:lnTo>
                        <a:pt x="9890" y="4756"/>
                      </a:lnTo>
                      <a:lnTo>
                        <a:pt x="9865" y="4756"/>
                      </a:lnTo>
                      <a:close/>
                      <a:moveTo>
                        <a:pt x="9890" y="4731"/>
                      </a:moveTo>
                      <a:lnTo>
                        <a:pt x="10242" y="4731"/>
                      </a:lnTo>
                      <a:lnTo>
                        <a:pt x="10242" y="4783"/>
                      </a:lnTo>
                      <a:lnTo>
                        <a:pt x="9890" y="4783"/>
                      </a:lnTo>
                      <a:lnTo>
                        <a:pt x="9890" y="4731"/>
                      </a:lnTo>
                      <a:close/>
                      <a:moveTo>
                        <a:pt x="10267" y="4756"/>
                      </a:moveTo>
                      <a:lnTo>
                        <a:pt x="10267" y="4783"/>
                      </a:lnTo>
                      <a:lnTo>
                        <a:pt x="10242" y="4783"/>
                      </a:lnTo>
                      <a:lnTo>
                        <a:pt x="10242" y="4756"/>
                      </a:lnTo>
                      <a:lnTo>
                        <a:pt x="10267" y="4756"/>
                      </a:lnTo>
                      <a:close/>
                      <a:moveTo>
                        <a:pt x="10216" y="4756"/>
                      </a:moveTo>
                      <a:lnTo>
                        <a:pt x="10216" y="4568"/>
                      </a:lnTo>
                      <a:lnTo>
                        <a:pt x="10267" y="4568"/>
                      </a:lnTo>
                      <a:lnTo>
                        <a:pt x="10267" y="4756"/>
                      </a:lnTo>
                      <a:lnTo>
                        <a:pt x="10216" y="4756"/>
                      </a:lnTo>
                      <a:close/>
                      <a:moveTo>
                        <a:pt x="10216" y="4568"/>
                      </a:moveTo>
                      <a:lnTo>
                        <a:pt x="10216" y="4542"/>
                      </a:lnTo>
                      <a:lnTo>
                        <a:pt x="10242" y="4542"/>
                      </a:lnTo>
                      <a:lnTo>
                        <a:pt x="10242" y="4568"/>
                      </a:lnTo>
                      <a:lnTo>
                        <a:pt x="10216" y="4568"/>
                      </a:lnTo>
                      <a:close/>
                      <a:moveTo>
                        <a:pt x="10242" y="4542"/>
                      </a:moveTo>
                      <a:lnTo>
                        <a:pt x="10602" y="4542"/>
                      </a:lnTo>
                      <a:lnTo>
                        <a:pt x="10602" y="4593"/>
                      </a:lnTo>
                      <a:lnTo>
                        <a:pt x="10242" y="4593"/>
                      </a:lnTo>
                      <a:lnTo>
                        <a:pt x="10242" y="4542"/>
                      </a:lnTo>
                      <a:close/>
                      <a:moveTo>
                        <a:pt x="10628" y="4568"/>
                      </a:moveTo>
                      <a:lnTo>
                        <a:pt x="10628" y="4593"/>
                      </a:lnTo>
                      <a:lnTo>
                        <a:pt x="10602" y="4593"/>
                      </a:lnTo>
                      <a:lnTo>
                        <a:pt x="10602" y="4568"/>
                      </a:lnTo>
                      <a:lnTo>
                        <a:pt x="10628" y="4568"/>
                      </a:lnTo>
                      <a:close/>
                      <a:moveTo>
                        <a:pt x="10576" y="4568"/>
                      </a:moveTo>
                      <a:lnTo>
                        <a:pt x="10576" y="4448"/>
                      </a:lnTo>
                      <a:lnTo>
                        <a:pt x="10628" y="4448"/>
                      </a:lnTo>
                      <a:lnTo>
                        <a:pt x="10628" y="4568"/>
                      </a:lnTo>
                      <a:lnTo>
                        <a:pt x="10576" y="4568"/>
                      </a:lnTo>
                      <a:close/>
                      <a:moveTo>
                        <a:pt x="10576" y="4448"/>
                      </a:moveTo>
                      <a:lnTo>
                        <a:pt x="10576" y="4422"/>
                      </a:lnTo>
                      <a:lnTo>
                        <a:pt x="10602" y="4422"/>
                      </a:lnTo>
                      <a:lnTo>
                        <a:pt x="10602" y="4448"/>
                      </a:lnTo>
                      <a:lnTo>
                        <a:pt x="10576" y="4448"/>
                      </a:lnTo>
                      <a:close/>
                      <a:moveTo>
                        <a:pt x="10602" y="4422"/>
                      </a:moveTo>
                      <a:lnTo>
                        <a:pt x="10953" y="4422"/>
                      </a:lnTo>
                      <a:lnTo>
                        <a:pt x="10953" y="4473"/>
                      </a:lnTo>
                      <a:lnTo>
                        <a:pt x="10602" y="4473"/>
                      </a:lnTo>
                      <a:lnTo>
                        <a:pt x="10602" y="4422"/>
                      </a:lnTo>
                      <a:close/>
                      <a:moveTo>
                        <a:pt x="10979" y="4448"/>
                      </a:moveTo>
                      <a:lnTo>
                        <a:pt x="10979" y="4473"/>
                      </a:lnTo>
                      <a:lnTo>
                        <a:pt x="10953" y="4473"/>
                      </a:lnTo>
                      <a:lnTo>
                        <a:pt x="10953" y="4448"/>
                      </a:lnTo>
                      <a:lnTo>
                        <a:pt x="10979" y="4448"/>
                      </a:lnTo>
                      <a:close/>
                      <a:moveTo>
                        <a:pt x="10928" y="4448"/>
                      </a:moveTo>
                      <a:lnTo>
                        <a:pt x="10928" y="4319"/>
                      </a:lnTo>
                      <a:lnTo>
                        <a:pt x="10979" y="4319"/>
                      </a:lnTo>
                      <a:lnTo>
                        <a:pt x="10979" y="4448"/>
                      </a:lnTo>
                      <a:lnTo>
                        <a:pt x="10928" y="4448"/>
                      </a:lnTo>
                      <a:close/>
                      <a:moveTo>
                        <a:pt x="10928" y="4319"/>
                      </a:moveTo>
                      <a:lnTo>
                        <a:pt x="10928" y="4294"/>
                      </a:lnTo>
                      <a:lnTo>
                        <a:pt x="10953" y="4294"/>
                      </a:lnTo>
                      <a:lnTo>
                        <a:pt x="10953" y="4319"/>
                      </a:lnTo>
                      <a:lnTo>
                        <a:pt x="10928" y="4319"/>
                      </a:lnTo>
                      <a:close/>
                      <a:moveTo>
                        <a:pt x="10953" y="4294"/>
                      </a:moveTo>
                      <a:lnTo>
                        <a:pt x="11305" y="4294"/>
                      </a:lnTo>
                      <a:lnTo>
                        <a:pt x="11305" y="4345"/>
                      </a:lnTo>
                      <a:lnTo>
                        <a:pt x="10953" y="4345"/>
                      </a:lnTo>
                      <a:lnTo>
                        <a:pt x="10953" y="4294"/>
                      </a:lnTo>
                      <a:close/>
                      <a:moveTo>
                        <a:pt x="11330" y="4319"/>
                      </a:moveTo>
                      <a:lnTo>
                        <a:pt x="11330" y="4345"/>
                      </a:lnTo>
                      <a:lnTo>
                        <a:pt x="11305" y="4345"/>
                      </a:lnTo>
                      <a:lnTo>
                        <a:pt x="11305" y="4319"/>
                      </a:lnTo>
                      <a:lnTo>
                        <a:pt x="11330" y="4319"/>
                      </a:lnTo>
                      <a:close/>
                      <a:moveTo>
                        <a:pt x="11279" y="4319"/>
                      </a:moveTo>
                      <a:lnTo>
                        <a:pt x="11279" y="3702"/>
                      </a:lnTo>
                      <a:lnTo>
                        <a:pt x="11330" y="3702"/>
                      </a:lnTo>
                      <a:lnTo>
                        <a:pt x="11330" y="4319"/>
                      </a:lnTo>
                      <a:lnTo>
                        <a:pt x="11279" y="4319"/>
                      </a:lnTo>
                      <a:close/>
                      <a:moveTo>
                        <a:pt x="11279" y="3702"/>
                      </a:moveTo>
                      <a:lnTo>
                        <a:pt x="11279" y="3676"/>
                      </a:lnTo>
                      <a:lnTo>
                        <a:pt x="11305" y="3676"/>
                      </a:lnTo>
                      <a:lnTo>
                        <a:pt x="11305" y="3702"/>
                      </a:lnTo>
                      <a:lnTo>
                        <a:pt x="11279" y="3702"/>
                      </a:lnTo>
                      <a:close/>
                      <a:moveTo>
                        <a:pt x="11305" y="3676"/>
                      </a:moveTo>
                      <a:lnTo>
                        <a:pt x="11656" y="3676"/>
                      </a:lnTo>
                      <a:lnTo>
                        <a:pt x="11656" y="3729"/>
                      </a:lnTo>
                      <a:lnTo>
                        <a:pt x="11305" y="3729"/>
                      </a:lnTo>
                      <a:lnTo>
                        <a:pt x="11305" y="3676"/>
                      </a:lnTo>
                      <a:close/>
                      <a:moveTo>
                        <a:pt x="11682" y="3702"/>
                      </a:moveTo>
                      <a:lnTo>
                        <a:pt x="11682" y="3729"/>
                      </a:lnTo>
                      <a:lnTo>
                        <a:pt x="11656" y="3729"/>
                      </a:lnTo>
                      <a:lnTo>
                        <a:pt x="11656" y="3702"/>
                      </a:lnTo>
                      <a:lnTo>
                        <a:pt x="11682" y="3702"/>
                      </a:lnTo>
                      <a:close/>
                      <a:moveTo>
                        <a:pt x="11631" y="3702"/>
                      </a:moveTo>
                      <a:lnTo>
                        <a:pt x="11631" y="3573"/>
                      </a:lnTo>
                      <a:lnTo>
                        <a:pt x="11682" y="3573"/>
                      </a:lnTo>
                      <a:lnTo>
                        <a:pt x="11682" y="3702"/>
                      </a:lnTo>
                      <a:lnTo>
                        <a:pt x="11631" y="3702"/>
                      </a:lnTo>
                      <a:close/>
                      <a:moveTo>
                        <a:pt x="11631" y="3573"/>
                      </a:moveTo>
                      <a:lnTo>
                        <a:pt x="11631" y="3548"/>
                      </a:lnTo>
                      <a:lnTo>
                        <a:pt x="11656" y="3548"/>
                      </a:lnTo>
                      <a:lnTo>
                        <a:pt x="11656" y="3573"/>
                      </a:lnTo>
                      <a:lnTo>
                        <a:pt x="11631" y="3573"/>
                      </a:lnTo>
                      <a:close/>
                      <a:moveTo>
                        <a:pt x="11656" y="3548"/>
                      </a:moveTo>
                      <a:lnTo>
                        <a:pt x="12015" y="3548"/>
                      </a:lnTo>
                      <a:lnTo>
                        <a:pt x="12015" y="3600"/>
                      </a:lnTo>
                      <a:lnTo>
                        <a:pt x="11656" y="3600"/>
                      </a:lnTo>
                      <a:lnTo>
                        <a:pt x="11656" y="3548"/>
                      </a:lnTo>
                      <a:close/>
                      <a:moveTo>
                        <a:pt x="12015" y="3548"/>
                      </a:moveTo>
                      <a:lnTo>
                        <a:pt x="12042" y="3548"/>
                      </a:lnTo>
                      <a:lnTo>
                        <a:pt x="12042" y="3573"/>
                      </a:lnTo>
                      <a:lnTo>
                        <a:pt x="12015" y="3573"/>
                      </a:lnTo>
                      <a:lnTo>
                        <a:pt x="12015" y="3548"/>
                      </a:lnTo>
                      <a:close/>
                      <a:moveTo>
                        <a:pt x="12042" y="3573"/>
                      </a:moveTo>
                      <a:lnTo>
                        <a:pt x="12042" y="3600"/>
                      </a:lnTo>
                      <a:lnTo>
                        <a:pt x="11990" y="3600"/>
                      </a:lnTo>
                      <a:lnTo>
                        <a:pt x="11990" y="3573"/>
                      </a:lnTo>
                      <a:lnTo>
                        <a:pt x="12042" y="3573"/>
                      </a:lnTo>
                      <a:close/>
                      <a:moveTo>
                        <a:pt x="12015" y="3625"/>
                      </a:moveTo>
                      <a:lnTo>
                        <a:pt x="11990" y="3625"/>
                      </a:lnTo>
                      <a:lnTo>
                        <a:pt x="11990" y="3600"/>
                      </a:lnTo>
                      <a:lnTo>
                        <a:pt x="12015" y="3600"/>
                      </a:lnTo>
                      <a:lnTo>
                        <a:pt x="12015" y="3625"/>
                      </a:lnTo>
                      <a:close/>
                      <a:moveTo>
                        <a:pt x="12015" y="3573"/>
                      </a:moveTo>
                      <a:lnTo>
                        <a:pt x="12368" y="3573"/>
                      </a:lnTo>
                      <a:lnTo>
                        <a:pt x="12368" y="3625"/>
                      </a:lnTo>
                      <a:lnTo>
                        <a:pt x="12015" y="3625"/>
                      </a:lnTo>
                      <a:lnTo>
                        <a:pt x="12015" y="3573"/>
                      </a:lnTo>
                      <a:close/>
                      <a:moveTo>
                        <a:pt x="12393" y="3600"/>
                      </a:moveTo>
                      <a:lnTo>
                        <a:pt x="12393" y="3625"/>
                      </a:lnTo>
                      <a:lnTo>
                        <a:pt x="12368" y="3625"/>
                      </a:lnTo>
                      <a:lnTo>
                        <a:pt x="12368" y="3600"/>
                      </a:lnTo>
                      <a:lnTo>
                        <a:pt x="12393" y="3600"/>
                      </a:lnTo>
                      <a:close/>
                      <a:moveTo>
                        <a:pt x="12341" y="3600"/>
                      </a:moveTo>
                      <a:lnTo>
                        <a:pt x="12341" y="3582"/>
                      </a:lnTo>
                      <a:lnTo>
                        <a:pt x="12393" y="3582"/>
                      </a:lnTo>
                      <a:lnTo>
                        <a:pt x="12393" y="3600"/>
                      </a:lnTo>
                      <a:lnTo>
                        <a:pt x="12341" y="3600"/>
                      </a:lnTo>
                      <a:close/>
                      <a:moveTo>
                        <a:pt x="12341" y="3582"/>
                      </a:moveTo>
                      <a:lnTo>
                        <a:pt x="12341" y="3557"/>
                      </a:lnTo>
                      <a:lnTo>
                        <a:pt x="12368" y="3557"/>
                      </a:lnTo>
                      <a:lnTo>
                        <a:pt x="12368" y="3582"/>
                      </a:lnTo>
                      <a:lnTo>
                        <a:pt x="12341" y="3582"/>
                      </a:lnTo>
                      <a:close/>
                      <a:moveTo>
                        <a:pt x="12368" y="3557"/>
                      </a:moveTo>
                      <a:lnTo>
                        <a:pt x="12718" y="3557"/>
                      </a:lnTo>
                      <a:lnTo>
                        <a:pt x="12718" y="3608"/>
                      </a:lnTo>
                      <a:lnTo>
                        <a:pt x="12368" y="3608"/>
                      </a:lnTo>
                      <a:lnTo>
                        <a:pt x="12368" y="3557"/>
                      </a:lnTo>
                      <a:close/>
                      <a:moveTo>
                        <a:pt x="12745" y="3582"/>
                      </a:moveTo>
                      <a:lnTo>
                        <a:pt x="12745" y="3608"/>
                      </a:lnTo>
                      <a:lnTo>
                        <a:pt x="12718" y="3608"/>
                      </a:lnTo>
                      <a:lnTo>
                        <a:pt x="12718" y="3582"/>
                      </a:lnTo>
                      <a:lnTo>
                        <a:pt x="12745" y="3582"/>
                      </a:lnTo>
                      <a:close/>
                      <a:moveTo>
                        <a:pt x="12693" y="3582"/>
                      </a:moveTo>
                      <a:lnTo>
                        <a:pt x="12693" y="3300"/>
                      </a:lnTo>
                      <a:lnTo>
                        <a:pt x="12745" y="3300"/>
                      </a:lnTo>
                      <a:lnTo>
                        <a:pt x="12745" y="3582"/>
                      </a:lnTo>
                      <a:lnTo>
                        <a:pt x="12693" y="3582"/>
                      </a:lnTo>
                      <a:close/>
                      <a:moveTo>
                        <a:pt x="12693" y="3300"/>
                      </a:moveTo>
                      <a:lnTo>
                        <a:pt x="12693" y="3274"/>
                      </a:lnTo>
                      <a:lnTo>
                        <a:pt x="12718" y="3274"/>
                      </a:lnTo>
                      <a:lnTo>
                        <a:pt x="12718" y="3300"/>
                      </a:lnTo>
                      <a:lnTo>
                        <a:pt x="12693" y="3300"/>
                      </a:lnTo>
                      <a:close/>
                      <a:moveTo>
                        <a:pt x="12718" y="3274"/>
                      </a:moveTo>
                      <a:lnTo>
                        <a:pt x="13071" y="3274"/>
                      </a:lnTo>
                      <a:lnTo>
                        <a:pt x="13071" y="3325"/>
                      </a:lnTo>
                      <a:lnTo>
                        <a:pt x="12718" y="3325"/>
                      </a:lnTo>
                      <a:lnTo>
                        <a:pt x="12718" y="3274"/>
                      </a:lnTo>
                      <a:close/>
                      <a:moveTo>
                        <a:pt x="13096" y="3300"/>
                      </a:moveTo>
                      <a:lnTo>
                        <a:pt x="13096" y="3325"/>
                      </a:lnTo>
                      <a:lnTo>
                        <a:pt x="13071" y="3325"/>
                      </a:lnTo>
                      <a:lnTo>
                        <a:pt x="13071" y="3300"/>
                      </a:lnTo>
                      <a:lnTo>
                        <a:pt x="13096" y="3300"/>
                      </a:lnTo>
                      <a:close/>
                      <a:moveTo>
                        <a:pt x="13044" y="3300"/>
                      </a:moveTo>
                      <a:lnTo>
                        <a:pt x="13044" y="26"/>
                      </a:lnTo>
                      <a:lnTo>
                        <a:pt x="13096" y="26"/>
                      </a:lnTo>
                      <a:lnTo>
                        <a:pt x="13096" y="3300"/>
                      </a:lnTo>
                      <a:lnTo>
                        <a:pt x="13044" y="3300"/>
                      </a:lnTo>
                      <a:close/>
                      <a:moveTo>
                        <a:pt x="13044" y="26"/>
                      </a:moveTo>
                      <a:lnTo>
                        <a:pt x="13044" y="0"/>
                      </a:lnTo>
                      <a:lnTo>
                        <a:pt x="13071" y="0"/>
                      </a:lnTo>
                      <a:lnTo>
                        <a:pt x="13071" y="26"/>
                      </a:lnTo>
                      <a:lnTo>
                        <a:pt x="13044" y="26"/>
                      </a:lnTo>
                      <a:close/>
                      <a:moveTo>
                        <a:pt x="13071" y="0"/>
                      </a:moveTo>
                      <a:lnTo>
                        <a:pt x="13430" y="0"/>
                      </a:lnTo>
                      <a:lnTo>
                        <a:pt x="13430" y="52"/>
                      </a:lnTo>
                      <a:lnTo>
                        <a:pt x="13071" y="52"/>
                      </a:lnTo>
                      <a:lnTo>
                        <a:pt x="13071" y="0"/>
                      </a:lnTo>
                      <a:close/>
                      <a:moveTo>
                        <a:pt x="13430" y="0"/>
                      </a:moveTo>
                      <a:lnTo>
                        <a:pt x="13455" y="0"/>
                      </a:lnTo>
                      <a:lnTo>
                        <a:pt x="13455" y="26"/>
                      </a:lnTo>
                      <a:lnTo>
                        <a:pt x="13430" y="26"/>
                      </a:lnTo>
                      <a:lnTo>
                        <a:pt x="13430" y="0"/>
                      </a:lnTo>
                      <a:close/>
                      <a:moveTo>
                        <a:pt x="13455" y="26"/>
                      </a:moveTo>
                      <a:lnTo>
                        <a:pt x="13455" y="8665"/>
                      </a:lnTo>
                      <a:lnTo>
                        <a:pt x="13404" y="8665"/>
                      </a:lnTo>
                      <a:lnTo>
                        <a:pt x="13404" y="26"/>
                      </a:lnTo>
                      <a:lnTo>
                        <a:pt x="13455" y="26"/>
                      </a:lnTo>
                      <a:close/>
                      <a:moveTo>
                        <a:pt x="13430" y="8690"/>
                      </a:moveTo>
                      <a:lnTo>
                        <a:pt x="13404" y="8690"/>
                      </a:lnTo>
                      <a:lnTo>
                        <a:pt x="13404" y="8665"/>
                      </a:lnTo>
                      <a:lnTo>
                        <a:pt x="13430" y="8665"/>
                      </a:lnTo>
                      <a:lnTo>
                        <a:pt x="13430" y="8690"/>
                      </a:lnTo>
                      <a:close/>
                      <a:moveTo>
                        <a:pt x="13430" y="8639"/>
                      </a:moveTo>
                      <a:lnTo>
                        <a:pt x="15547" y="8639"/>
                      </a:lnTo>
                      <a:lnTo>
                        <a:pt x="15547" y="8690"/>
                      </a:lnTo>
                      <a:lnTo>
                        <a:pt x="13430" y="8690"/>
                      </a:lnTo>
                      <a:lnTo>
                        <a:pt x="13430" y="8639"/>
                      </a:lnTo>
                      <a:close/>
                    </a:path>
                  </a:pathLst>
                </a:custGeom>
                <a:solidFill>
                  <a:srgbClr val="ED32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Line 235"/>
                <p:cNvSpPr>
                  <a:spLocks noChangeShapeType="1"/>
                </p:cNvSpPr>
                <p:nvPr/>
              </p:nvSpPr>
              <p:spPr bwMode="auto">
                <a:xfrm>
                  <a:off x="612" y="3414"/>
                  <a:ext cx="222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236"/>
                <p:cNvSpPr>
                  <a:spLocks noChangeShapeType="1"/>
                </p:cNvSpPr>
                <p:nvPr/>
              </p:nvSpPr>
              <p:spPr bwMode="auto">
                <a:xfrm>
                  <a:off x="612"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237"/>
                <p:cNvSpPr>
                  <a:spLocks noChangeShapeType="1"/>
                </p:cNvSpPr>
                <p:nvPr/>
              </p:nvSpPr>
              <p:spPr bwMode="auto">
                <a:xfrm>
                  <a:off x="67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38"/>
                <p:cNvSpPr>
                  <a:spLocks noChangeShapeType="1"/>
                </p:cNvSpPr>
                <p:nvPr/>
              </p:nvSpPr>
              <p:spPr bwMode="auto">
                <a:xfrm>
                  <a:off x="738"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239"/>
                <p:cNvSpPr>
                  <a:spLocks noChangeShapeType="1"/>
                </p:cNvSpPr>
                <p:nvPr/>
              </p:nvSpPr>
              <p:spPr bwMode="auto">
                <a:xfrm>
                  <a:off x="80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240"/>
                <p:cNvSpPr>
                  <a:spLocks noChangeShapeType="1"/>
                </p:cNvSpPr>
                <p:nvPr/>
              </p:nvSpPr>
              <p:spPr bwMode="auto">
                <a:xfrm>
                  <a:off x="864"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241"/>
                <p:cNvSpPr>
                  <a:spLocks noChangeShapeType="1"/>
                </p:cNvSpPr>
                <p:nvPr/>
              </p:nvSpPr>
              <p:spPr bwMode="auto">
                <a:xfrm>
                  <a:off x="927"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242"/>
                <p:cNvSpPr>
                  <a:spLocks noChangeShapeType="1"/>
                </p:cNvSpPr>
                <p:nvPr/>
              </p:nvSpPr>
              <p:spPr bwMode="auto">
                <a:xfrm>
                  <a:off x="990"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43"/>
                <p:cNvSpPr>
                  <a:spLocks noChangeShapeType="1"/>
                </p:cNvSpPr>
                <p:nvPr/>
              </p:nvSpPr>
              <p:spPr bwMode="auto">
                <a:xfrm>
                  <a:off x="1054"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44"/>
                <p:cNvSpPr>
                  <a:spLocks noChangeShapeType="1"/>
                </p:cNvSpPr>
                <p:nvPr/>
              </p:nvSpPr>
              <p:spPr bwMode="auto">
                <a:xfrm>
                  <a:off x="111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45"/>
                <p:cNvSpPr>
                  <a:spLocks noChangeShapeType="1"/>
                </p:cNvSpPr>
                <p:nvPr/>
              </p:nvSpPr>
              <p:spPr bwMode="auto">
                <a:xfrm>
                  <a:off x="1180"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46"/>
                <p:cNvSpPr>
                  <a:spLocks noChangeShapeType="1"/>
                </p:cNvSpPr>
                <p:nvPr/>
              </p:nvSpPr>
              <p:spPr bwMode="auto">
                <a:xfrm>
                  <a:off x="1243"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47"/>
                <p:cNvSpPr>
                  <a:spLocks noChangeShapeType="1"/>
                </p:cNvSpPr>
                <p:nvPr/>
              </p:nvSpPr>
              <p:spPr bwMode="auto">
                <a:xfrm>
                  <a:off x="1306"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48"/>
                <p:cNvSpPr>
                  <a:spLocks noChangeShapeType="1"/>
                </p:cNvSpPr>
                <p:nvPr/>
              </p:nvSpPr>
              <p:spPr bwMode="auto">
                <a:xfrm>
                  <a:off x="1369"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49"/>
                <p:cNvSpPr>
                  <a:spLocks noChangeShapeType="1"/>
                </p:cNvSpPr>
                <p:nvPr/>
              </p:nvSpPr>
              <p:spPr bwMode="auto">
                <a:xfrm>
                  <a:off x="1432"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50"/>
                <p:cNvSpPr>
                  <a:spLocks noChangeShapeType="1"/>
                </p:cNvSpPr>
                <p:nvPr/>
              </p:nvSpPr>
              <p:spPr bwMode="auto">
                <a:xfrm>
                  <a:off x="149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51"/>
                <p:cNvSpPr>
                  <a:spLocks noChangeShapeType="1"/>
                </p:cNvSpPr>
                <p:nvPr/>
              </p:nvSpPr>
              <p:spPr bwMode="auto">
                <a:xfrm>
                  <a:off x="1559"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52"/>
                <p:cNvSpPr>
                  <a:spLocks noChangeShapeType="1"/>
                </p:cNvSpPr>
                <p:nvPr/>
              </p:nvSpPr>
              <p:spPr bwMode="auto">
                <a:xfrm>
                  <a:off x="162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253"/>
                <p:cNvSpPr>
                  <a:spLocks noChangeShapeType="1"/>
                </p:cNvSpPr>
                <p:nvPr/>
              </p:nvSpPr>
              <p:spPr bwMode="auto">
                <a:xfrm>
                  <a:off x="168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254"/>
                <p:cNvSpPr>
                  <a:spLocks noChangeShapeType="1"/>
                </p:cNvSpPr>
                <p:nvPr/>
              </p:nvSpPr>
              <p:spPr bwMode="auto">
                <a:xfrm>
                  <a:off x="174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255"/>
                <p:cNvSpPr>
                  <a:spLocks noChangeShapeType="1"/>
                </p:cNvSpPr>
                <p:nvPr/>
              </p:nvSpPr>
              <p:spPr bwMode="auto">
                <a:xfrm>
                  <a:off x="181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56"/>
                <p:cNvSpPr>
                  <a:spLocks noChangeShapeType="1"/>
                </p:cNvSpPr>
                <p:nvPr/>
              </p:nvSpPr>
              <p:spPr bwMode="auto">
                <a:xfrm>
                  <a:off x="1874"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257"/>
                <p:cNvSpPr>
                  <a:spLocks noChangeShapeType="1"/>
                </p:cNvSpPr>
                <p:nvPr/>
              </p:nvSpPr>
              <p:spPr bwMode="auto">
                <a:xfrm>
                  <a:off x="193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58"/>
                <p:cNvSpPr>
                  <a:spLocks noChangeShapeType="1"/>
                </p:cNvSpPr>
                <p:nvPr/>
              </p:nvSpPr>
              <p:spPr bwMode="auto">
                <a:xfrm>
                  <a:off x="200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59"/>
                <p:cNvSpPr>
                  <a:spLocks noChangeShapeType="1"/>
                </p:cNvSpPr>
                <p:nvPr/>
              </p:nvSpPr>
              <p:spPr bwMode="auto">
                <a:xfrm>
                  <a:off x="2063"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60"/>
                <p:cNvSpPr>
                  <a:spLocks noChangeShapeType="1"/>
                </p:cNvSpPr>
                <p:nvPr/>
              </p:nvSpPr>
              <p:spPr bwMode="auto">
                <a:xfrm>
                  <a:off x="212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261"/>
                <p:cNvSpPr>
                  <a:spLocks noChangeShapeType="1"/>
                </p:cNvSpPr>
                <p:nvPr/>
              </p:nvSpPr>
              <p:spPr bwMode="auto">
                <a:xfrm>
                  <a:off x="2189"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262"/>
                <p:cNvSpPr>
                  <a:spLocks noChangeShapeType="1"/>
                </p:cNvSpPr>
                <p:nvPr/>
              </p:nvSpPr>
              <p:spPr bwMode="auto">
                <a:xfrm>
                  <a:off x="2253"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263"/>
                <p:cNvSpPr>
                  <a:spLocks noChangeShapeType="1"/>
                </p:cNvSpPr>
                <p:nvPr/>
              </p:nvSpPr>
              <p:spPr bwMode="auto">
                <a:xfrm>
                  <a:off x="231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264"/>
                <p:cNvSpPr>
                  <a:spLocks noChangeShapeType="1"/>
                </p:cNvSpPr>
                <p:nvPr/>
              </p:nvSpPr>
              <p:spPr bwMode="auto">
                <a:xfrm>
                  <a:off x="2379"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265"/>
                <p:cNvSpPr>
                  <a:spLocks noChangeShapeType="1"/>
                </p:cNvSpPr>
                <p:nvPr/>
              </p:nvSpPr>
              <p:spPr bwMode="auto">
                <a:xfrm>
                  <a:off x="244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266"/>
                <p:cNvSpPr>
                  <a:spLocks noChangeShapeType="1"/>
                </p:cNvSpPr>
                <p:nvPr/>
              </p:nvSpPr>
              <p:spPr bwMode="auto">
                <a:xfrm>
                  <a:off x="2505"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267"/>
                <p:cNvSpPr>
                  <a:spLocks noChangeShapeType="1"/>
                </p:cNvSpPr>
                <p:nvPr/>
              </p:nvSpPr>
              <p:spPr bwMode="auto">
                <a:xfrm>
                  <a:off x="256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268"/>
                <p:cNvSpPr>
                  <a:spLocks noChangeShapeType="1"/>
                </p:cNvSpPr>
                <p:nvPr/>
              </p:nvSpPr>
              <p:spPr bwMode="auto">
                <a:xfrm>
                  <a:off x="263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269"/>
                <p:cNvSpPr>
                  <a:spLocks noChangeShapeType="1"/>
                </p:cNvSpPr>
                <p:nvPr/>
              </p:nvSpPr>
              <p:spPr bwMode="auto">
                <a:xfrm>
                  <a:off x="269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70"/>
                <p:cNvSpPr>
                  <a:spLocks noChangeShapeType="1"/>
                </p:cNvSpPr>
                <p:nvPr/>
              </p:nvSpPr>
              <p:spPr bwMode="auto">
                <a:xfrm>
                  <a:off x="275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71"/>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72"/>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273"/>
                <p:cNvSpPr>
                  <a:spLocks noChangeShapeType="1"/>
                </p:cNvSpPr>
                <p:nvPr/>
              </p:nvSpPr>
              <p:spPr bwMode="auto">
                <a:xfrm>
                  <a:off x="612" y="2114"/>
                  <a:ext cx="222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274"/>
                <p:cNvSpPr>
                  <a:spLocks noChangeShapeType="1"/>
                </p:cNvSpPr>
                <p:nvPr/>
              </p:nvSpPr>
              <p:spPr bwMode="auto">
                <a:xfrm flipV="1">
                  <a:off x="612"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275"/>
                <p:cNvSpPr>
                  <a:spLocks noChangeShapeType="1"/>
                </p:cNvSpPr>
                <p:nvPr/>
              </p:nvSpPr>
              <p:spPr bwMode="auto">
                <a:xfrm flipV="1">
                  <a:off x="67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276"/>
                <p:cNvSpPr>
                  <a:spLocks noChangeShapeType="1"/>
                </p:cNvSpPr>
                <p:nvPr/>
              </p:nvSpPr>
              <p:spPr bwMode="auto">
                <a:xfrm flipV="1">
                  <a:off x="738"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277"/>
                <p:cNvSpPr>
                  <a:spLocks noChangeShapeType="1"/>
                </p:cNvSpPr>
                <p:nvPr/>
              </p:nvSpPr>
              <p:spPr bwMode="auto">
                <a:xfrm flipV="1">
                  <a:off x="80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278"/>
                <p:cNvSpPr>
                  <a:spLocks noChangeShapeType="1"/>
                </p:cNvSpPr>
                <p:nvPr/>
              </p:nvSpPr>
              <p:spPr bwMode="auto">
                <a:xfrm flipV="1">
                  <a:off x="864"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279"/>
                <p:cNvSpPr>
                  <a:spLocks noChangeShapeType="1"/>
                </p:cNvSpPr>
                <p:nvPr/>
              </p:nvSpPr>
              <p:spPr bwMode="auto">
                <a:xfrm flipV="1">
                  <a:off x="927"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280"/>
                <p:cNvSpPr>
                  <a:spLocks noChangeShapeType="1"/>
                </p:cNvSpPr>
                <p:nvPr/>
              </p:nvSpPr>
              <p:spPr bwMode="auto">
                <a:xfrm flipV="1">
                  <a:off x="990"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281"/>
                <p:cNvSpPr>
                  <a:spLocks noChangeShapeType="1"/>
                </p:cNvSpPr>
                <p:nvPr/>
              </p:nvSpPr>
              <p:spPr bwMode="auto">
                <a:xfrm flipV="1">
                  <a:off x="1054"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282"/>
                <p:cNvSpPr>
                  <a:spLocks noChangeShapeType="1"/>
                </p:cNvSpPr>
                <p:nvPr/>
              </p:nvSpPr>
              <p:spPr bwMode="auto">
                <a:xfrm flipV="1">
                  <a:off x="111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283"/>
                <p:cNvSpPr>
                  <a:spLocks noChangeShapeType="1"/>
                </p:cNvSpPr>
                <p:nvPr/>
              </p:nvSpPr>
              <p:spPr bwMode="auto">
                <a:xfrm flipV="1">
                  <a:off x="1180"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284"/>
                <p:cNvSpPr>
                  <a:spLocks noChangeShapeType="1"/>
                </p:cNvSpPr>
                <p:nvPr/>
              </p:nvSpPr>
              <p:spPr bwMode="auto">
                <a:xfrm flipV="1">
                  <a:off x="1243"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285"/>
                <p:cNvSpPr>
                  <a:spLocks noChangeShapeType="1"/>
                </p:cNvSpPr>
                <p:nvPr/>
              </p:nvSpPr>
              <p:spPr bwMode="auto">
                <a:xfrm flipV="1">
                  <a:off x="1306"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286"/>
                <p:cNvSpPr>
                  <a:spLocks noChangeShapeType="1"/>
                </p:cNvSpPr>
                <p:nvPr/>
              </p:nvSpPr>
              <p:spPr bwMode="auto">
                <a:xfrm flipV="1">
                  <a:off x="1369"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287"/>
                <p:cNvSpPr>
                  <a:spLocks noChangeShapeType="1"/>
                </p:cNvSpPr>
                <p:nvPr/>
              </p:nvSpPr>
              <p:spPr bwMode="auto">
                <a:xfrm flipV="1">
                  <a:off x="1432"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288"/>
                <p:cNvSpPr>
                  <a:spLocks noChangeShapeType="1"/>
                </p:cNvSpPr>
                <p:nvPr/>
              </p:nvSpPr>
              <p:spPr bwMode="auto">
                <a:xfrm flipV="1">
                  <a:off x="149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289"/>
                <p:cNvSpPr>
                  <a:spLocks noChangeShapeType="1"/>
                </p:cNvSpPr>
                <p:nvPr/>
              </p:nvSpPr>
              <p:spPr bwMode="auto">
                <a:xfrm flipV="1">
                  <a:off x="1559"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290"/>
                <p:cNvSpPr>
                  <a:spLocks noChangeShapeType="1"/>
                </p:cNvSpPr>
                <p:nvPr/>
              </p:nvSpPr>
              <p:spPr bwMode="auto">
                <a:xfrm flipV="1">
                  <a:off x="162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291"/>
                <p:cNvSpPr>
                  <a:spLocks noChangeShapeType="1"/>
                </p:cNvSpPr>
                <p:nvPr/>
              </p:nvSpPr>
              <p:spPr bwMode="auto">
                <a:xfrm flipV="1">
                  <a:off x="168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292"/>
                <p:cNvSpPr>
                  <a:spLocks noChangeShapeType="1"/>
                </p:cNvSpPr>
                <p:nvPr/>
              </p:nvSpPr>
              <p:spPr bwMode="auto">
                <a:xfrm flipV="1">
                  <a:off x="174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293"/>
                <p:cNvSpPr>
                  <a:spLocks noChangeShapeType="1"/>
                </p:cNvSpPr>
                <p:nvPr/>
              </p:nvSpPr>
              <p:spPr bwMode="auto">
                <a:xfrm flipV="1">
                  <a:off x="181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294"/>
                <p:cNvSpPr>
                  <a:spLocks noChangeShapeType="1"/>
                </p:cNvSpPr>
                <p:nvPr/>
              </p:nvSpPr>
              <p:spPr bwMode="auto">
                <a:xfrm flipV="1">
                  <a:off x="1874"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295"/>
                <p:cNvSpPr>
                  <a:spLocks noChangeShapeType="1"/>
                </p:cNvSpPr>
                <p:nvPr/>
              </p:nvSpPr>
              <p:spPr bwMode="auto">
                <a:xfrm flipV="1">
                  <a:off x="193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296"/>
                <p:cNvSpPr>
                  <a:spLocks noChangeShapeType="1"/>
                </p:cNvSpPr>
                <p:nvPr/>
              </p:nvSpPr>
              <p:spPr bwMode="auto">
                <a:xfrm flipV="1">
                  <a:off x="200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297"/>
                <p:cNvSpPr>
                  <a:spLocks noChangeShapeType="1"/>
                </p:cNvSpPr>
                <p:nvPr/>
              </p:nvSpPr>
              <p:spPr bwMode="auto">
                <a:xfrm flipV="1">
                  <a:off x="2063"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298"/>
                <p:cNvSpPr>
                  <a:spLocks noChangeShapeType="1"/>
                </p:cNvSpPr>
                <p:nvPr/>
              </p:nvSpPr>
              <p:spPr bwMode="auto">
                <a:xfrm flipV="1">
                  <a:off x="212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299"/>
                <p:cNvSpPr>
                  <a:spLocks noChangeShapeType="1"/>
                </p:cNvSpPr>
                <p:nvPr/>
              </p:nvSpPr>
              <p:spPr bwMode="auto">
                <a:xfrm flipV="1">
                  <a:off x="2189"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300"/>
                <p:cNvSpPr>
                  <a:spLocks noChangeShapeType="1"/>
                </p:cNvSpPr>
                <p:nvPr/>
              </p:nvSpPr>
              <p:spPr bwMode="auto">
                <a:xfrm flipV="1">
                  <a:off x="2253"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301"/>
                <p:cNvSpPr>
                  <a:spLocks noChangeShapeType="1"/>
                </p:cNvSpPr>
                <p:nvPr/>
              </p:nvSpPr>
              <p:spPr bwMode="auto">
                <a:xfrm flipV="1">
                  <a:off x="231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302"/>
                <p:cNvSpPr>
                  <a:spLocks noChangeShapeType="1"/>
                </p:cNvSpPr>
                <p:nvPr/>
              </p:nvSpPr>
              <p:spPr bwMode="auto">
                <a:xfrm flipV="1">
                  <a:off x="2379"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303"/>
                <p:cNvSpPr>
                  <a:spLocks noChangeShapeType="1"/>
                </p:cNvSpPr>
                <p:nvPr/>
              </p:nvSpPr>
              <p:spPr bwMode="auto">
                <a:xfrm flipV="1">
                  <a:off x="244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304"/>
                <p:cNvSpPr>
                  <a:spLocks noChangeShapeType="1"/>
                </p:cNvSpPr>
                <p:nvPr/>
              </p:nvSpPr>
              <p:spPr bwMode="auto">
                <a:xfrm flipV="1">
                  <a:off x="2505"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305"/>
                <p:cNvSpPr>
                  <a:spLocks noChangeShapeType="1"/>
                </p:cNvSpPr>
                <p:nvPr/>
              </p:nvSpPr>
              <p:spPr bwMode="auto">
                <a:xfrm flipV="1">
                  <a:off x="256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306"/>
                <p:cNvSpPr>
                  <a:spLocks noChangeShapeType="1"/>
                </p:cNvSpPr>
                <p:nvPr/>
              </p:nvSpPr>
              <p:spPr bwMode="auto">
                <a:xfrm flipV="1">
                  <a:off x="263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307"/>
                <p:cNvSpPr>
                  <a:spLocks noChangeShapeType="1"/>
                </p:cNvSpPr>
                <p:nvPr/>
              </p:nvSpPr>
              <p:spPr bwMode="auto">
                <a:xfrm flipV="1">
                  <a:off x="269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308"/>
                <p:cNvSpPr>
                  <a:spLocks noChangeShapeType="1"/>
                </p:cNvSpPr>
                <p:nvPr/>
              </p:nvSpPr>
              <p:spPr bwMode="auto">
                <a:xfrm flipV="1">
                  <a:off x="275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309"/>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310"/>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311"/>
                <p:cNvSpPr>
                  <a:spLocks noChangeShapeType="1"/>
                </p:cNvSpPr>
                <p:nvPr/>
              </p:nvSpPr>
              <p:spPr bwMode="auto">
                <a:xfrm flipV="1">
                  <a:off x="612" y="2114"/>
                  <a:ext cx="1"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312"/>
                <p:cNvSpPr>
                  <a:spLocks noChangeShapeType="1"/>
                </p:cNvSpPr>
                <p:nvPr/>
              </p:nvSpPr>
              <p:spPr bwMode="auto">
                <a:xfrm flipH="1">
                  <a:off x="612" y="341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313"/>
                <p:cNvSpPr>
                  <a:spLocks noChangeShapeType="1"/>
                </p:cNvSpPr>
                <p:nvPr/>
              </p:nvSpPr>
              <p:spPr bwMode="auto">
                <a:xfrm flipH="1">
                  <a:off x="612" y="339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314"/>
                <p:cNvSpPr>
                  <a:spLocks noChangeShapeType="1"/>
                </p:cNvSpPr>
                <p:nvPr/>
              </p:nvSpPr>
              <p:spPr bwMode="auto">
                <a:xfrm flipH="1">
                  <a:off x="612" y="338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315"/>
                <p:cNvSpPr>
                  <a:spLocks noChangeShapeType="1"/>
                </p:cNvSpPr>
                <p:nvPr/>
              </p:nvSpPr>
              <p:spPr bwMode="auto">
                <a:xfrm flipH="1">
                  <a:off x="612" y="336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316"/>
                <p:cNvSpPr>
                  <a:spLocks noChangeShapeType="1"/>
                </p:cNvSpPr>
                <p:nvPr/>
              </p:nvSpPr>
              <p:spPr bwMode="auto">
                <a:xfrm flipH="1">
                  <a:off x="612" y="335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317"/>
                <p:cNvSpPr>
                  <a:spLocks noChangeShapeType="1"/>
                </p:cNvSpPr>
                <p:nvPr/>
              </p:nvSpPr>
              <p:spPr bwMode="auto">
                <a:xfrm flipH="1">
                  <a:off x="612" y="3343"/>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318"/>
                <p:cNvSpPr>
                  <a:spLocks noChangeShapeType="1"/>
                </p:cNvSpPr>
                <p:nvPr/>
              </p:nvSpPr>
              <p:spPr bwMode="auto">
                <a:xfrm flipH="1">
                  <a:off x="612" y="327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319"/>
                <p:cNvSpPr>
                  <a:spLocks noChangeShapeType="1"/>
                </p:cNvSpPr>
                <p:nvPr/>
              </p:nvSpPr>
              <p:spPr bwMode="auto">
                <a:xfrm flipH="1">
                  <a:off x="612" y="323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320"/>
                <p:cNvSpPr>
                  <a:spLocks noChangeShapeType="1"/>
                </p:cNvSpPr>
                <p:nvPr/>
              </p:nvSpPr>
              <p:spPr bwMode="auto">
                <a:xfrm flipH="1">
                  <a:off x="612" y="320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321"/>
                <p:cNvSpPr>
                  <a:spLocks noChangeShapeType="1"/>
                </p:cNvSpPr>
                <p:nvPr/>
              </p:nvSpPr>
              <p:spPr bwMode="auto">
                <a:xfrm flipH="1">
                  <a:off x="612" y="317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322"/>
                <p:cNvSpPr>
                  <a:spLocks noChangeShapeType="1"/>
                </p:cNvSpPr>
                <p:nvPr/>
              </p:nvSpPr>
              <p:spPr bwMode="auto">
                <a:xfrm flipH="1">
                  <a:off x="612" y="315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323"/>
                <p:cNvSpPr>
                  <a:spLocks noChangeShapeType="1"/>
                </p:cNvSpPr>
                <p:nvPr/>
              </p:nvSpPr>
              <p:spPr bwMode="auto">
                <a:xfrm flipH="1">
                  <a:off x="612" y="314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324"/>
                <p:cNvSpPr>
                  <a:spLocks noChangeShapeType="1"/>
                </p:cNvSpPr>
                <p:nvPr/>
              </p:nvSpPr>
              <p:spPr bwMode="auto">
                <a:xfrm flipH="1">
                  <a:off x="612" y="312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325"/>
                <p:cNvSpPr>
                  <a:spLocks noChangeShapeType="1"/>
                </p:cNvSpPr>
                <p:nvPr/>
              </p:nvSpPr>
              <p:spPr bwMode="auto">
                <a:xfrm flipH="1">
                  <a:off x="612" y="3117"/>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326"/>
                <p:cNvSpPr>
                  <a:spLocks noChangeShapeType="1"/>
                </p:cNvSpPr>
                <p:nvPr/>
              </p:nvSpPr>
              <p:spPr bwMode="auto">
                <a:xfrm flipH="1">
                  <a:off x="612" y="3106"/>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327"/>
                <p:cNvSpPr>
                  <a:spLocks noChangeShapeType="1"/>
                </p:cNvSpPr>
                <p:nvPr/>
              </p:nvSpPr>
              <p:spPr bwMode="auto">
                <a:xfrm flipH="1">
                  <a:off x="612" y="303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328"/>
                <p:cNvSpPr>
                  <a:spLocks noChangeShapeType="1"/>
                </p:cNvSpPr>
                <p:nvPr/>
              </p:nvSpPr>
              <p:spPr bwMode="auto">
                <a:xfrm flipH="1">
                  <a:off x="612" y="2993"/>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329"/>
                <p:cNvSpPr>
                  <a:spLocks noChangeShapeType="1"/>
                </p:cNvSpPr>
                <p:nvPr/>
              </p:nvSpPr>
              <p:spPr bwMode="auto">
                <a:xfrm flipH="1">
                  <a:off x="612" y="296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330"/>
                <p:cNvSpPr>
                  <a:spLocks noChangeShapeType="1"/>
                </p:cNvSpPr>
                <p:nvPr/>
              </p:nvSpPr>
              <p:spPr bwMode="auto">
                <a:xfrm flipH="1">
                  <a:off x="612" y="294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331"/>
                <p:cNvSpPr>
                  <a:spLocks noChangeShapeType="1"/>
                </p:cNvSpPr>
                <p:nvPr/>
              </p:nvSpPr>
              <p:spPr bwMode="auto">
                <a:xfrm flipH="1">
                  <a:off x="612" y="292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332"/>
                <p:cNvSpPr>
                  <a:spLocks noChangeShapeType="1"/>
                </p:cNvSpPr>
                <p:nvPr/>
              </p:nvSpPr>
              <p:spPr bwMode="auto">
                <a:xfrm flipH="1">
                  <a:off x="612" y="290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333"/>
                <p:cNvSpPr>
                  <a:spLocks noChangeShapeType="1"/>
                </p:cNvSpPr>
                <p:nvPr/>
              </p:nvSpPr>
              <p:spPr bwMode="auto">
                <a:xfrm flipH="1">
                  <a:off x="612" y="289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334"/>
                <p:cNvSpPr>
                  <a:spLocks noChangeShapeType="1"/>
                </p:cNvSpPr>
                <p:nvPr/>
              </p:nvSpPr>
              <p:spPr bwMode="auto">
                <a:xfrm flipH="1">
                  <a:off x="612" y="288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335"/>
                <p:cNvSpPr>
                  <a:spLocks noChangeShapeType="1"/>
                </p:cNvSpPr>
                <p:nvPr/>
              </p:nvSpPr>
              <p:spPr bwMode="auto">
                <a:xfrm flipH="1">
                  <a:off x="612" y="2869"/>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336"/>
                <p:cNvSpPr>
                  <a:spLocks noChangeShapeType="1"/>
                </p:cNvSpPr>
                <p:nvPr/>
              </p:nvSpPr>
              <p:spPr bwMode="auto">
                <a:xfrm flipH="1">
                  <a:off x="612" y="279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337"/>
                <p:cNvSpPr>
                  <a:spLocks noChangeShapeType="1"/>
                </p:cNvSpPr>
                <p:nvPr/>
              </p:nvSpPr>
              <p:spPr bwMode="auto">
                <a:xfrm flipH="1">
                  <a:off x="612" y="2757"/>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338"/>
                <p:cNvSpPr>
                  <a:spLocks noChangeShapeType="1"/>
                </p:cNvSpPr>
                <p:nvPr/>
              </p:nvSpPr>
              <p:spPr bwMode="auto">
                <a:xfrm flipH="1">
                  <a:off x="612" y="272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339"/>
                <p:cNvSpPr>
                  <a:spLocks noChangeShapeType="1"/>
                </p:cNvSpPr>
                <p:nvPr/>
              </p:nvSpPr>
              <p:spPr bwMode="auto">
                <a:xfrm flipH="1">
                  <a:off x="612" y="270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340"/>
                <p:cNvSpPr>
                  <a:spLocks noChangeShapeType="1"/>
                </p:cNvSpPr>
                <p:nvPr/>
              </p:nvSpPr>
              <p:spPr bwMode="auto">
                <a:xfrm flipH="1">
                  <a:off x="612" y="268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341"/>
                <p:cNvSpPr>
                  <a:spLocks noChangeShapeType="1"/>
                </p:cNvSpPr>
                <p:nvPr/>
              </p:nvSpPr>
              <p:spPr bwMode="auto">
                <a:xfrm flipH="1">
                  <a:off x="612" y="266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342"/>
                <p:cNvSpPr>
                  <a:spLocks noChangeShapeType="1"/>
                </p:cNvSpPr>
                <p:nvPr/>
              </p:nvSpPr>
              <p:spPr bwMode="auto">
                <a:xfrm flipH="1">
                  <a:off x="612" y="265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343"/>
                <p:cNvSpPr>
                  <a:spLocks noChangeShapeType="1"/>
                </p:cNvSpPr>
                <p:nvPr/>
              </p:nvSpPr>
              <p:spPr bwMode="auto">
                <a:xfrm flipH="1">
                  <a:off x="612" y="2643"/>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344"/>
                <p:cNvSpPr>
                  <a:spLocks noChangeShapeType="1"/>
                </p:cNvSpPr>
                <p:nvPr/>
              </p:nvSpPr>
              <p:spPr bwMode="auto">
                <a:xfrm flipH="1">
                  <a:off x="612" y="2632"/>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345"/>
                <p:cNvSpPr>
                  <a:spLocks noChangeShapeType="1"/>
                </p:cNvSpPr>
                <p:nvPr/>
              </p:nvSpPr>
              <p:spPr bwMode="auto">
                <a:xfrm flipH="1">
                  <a:off x="612" y="256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346"/>
                <p:cNvSpPr>
                  <a:spLocks noChangeShapeType="1"/>
                </p:cNvSpPr>
                <p:nvPr/>
              </p:nvSpPr>
              <p:spPr bwMode="auto">
                <a:xfrm flipH="1">
                  <a:off x="612" y="251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347"/>
                <p:cNvSpPr>
                  <a:spLocks noChangeShapeType="1"/>
                </p:cNvSpPr>
                <p:nvPr/>
              </p:nvSpPr>
              <p:spPr bwMode="auto">
                <a:xfrm flipH="1">
                  <a:off x="612" y="249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348"/>
                <p:cNvSpPr>
                  <a:spLocks noChangeShapeType="1"/>
                </p:cNvSpPr>
                <p:nvPr/>
              </p:nvSpPr>
              <p:spPr bwMode="auto">
                <a:xfrm flipH="1">
                  <a:off x="612" y="246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349"/>
                <p:cNvSpPr>
                  <a:spLocks noChangeShapeType="1"/>
                </p:cNvSpPr>
                <p:nvPr/>
              </p:nvSpPr>
              <p:spPr bwMode="auto">
                <a:xfrm flipH="1">
                  <a:off x="612" y="244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350"/>
                <p:cNvSpPr>
                  <a:spLocks noChangeShapeType="1"/>
                </p:cNvSpPr>
                <p:nvPr/>
              </p:nvSpPr>
              <p:spPr bwMode="auto">
                <a:xfrm flipH="1">
                  <a:off x="612" y="243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351"/>
                <p:cNvSpPr>
                  <a:spLocks noChangeShapeType="1"/>
                </p:cNvSpPr>
                <p:nvPr/>
              </p:nvSpPr>
              <p:spPr bwMode="auto">
                <a:xfrm flipH="1">
                  <a:off x="612" y="241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352"/>
                <p:cNvSpPr>
                  <a:spLocks noChangeShapeType="1"/>
                </p:cNvSpPr>
                <p:nvPr/>
              </p:nvSpPr>
              <p:spPr bwMode="auto">
                <a:xfrm flipH="1">
                  <a:off x="612" y="240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353"/>
                <p:cNvSpPr>
                  <a:spLocks noChangeShapeType="1"/>
                </p:cNvSpPr>
                <p:nvPr/>
              </p:nvSpPr>
              <p:spPr bwMode="auto">
                <a:xfrm flipH="1">
                  <a:off x="612" y="2395"/>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354"/>
                <p:cNvSpPr>
                  <a:spLocks noChangeShapeType="1"/>
                </p:cNvSpPr>
                <p:nvPr/>
              </p:nvSpPr>
              <p:spPr bwMode="auto">
                <a:xfrm flipH="1">
                  <a:off x="612" y="232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355"/>
                <p:cNvSpPr>
                  <a:spLocks noChangeShapeType="1"/>
                </p:cNvSpPr>
                <p:nvPr/>
              </p:nvSpPr>
              <p:spPr bwMode="auto">
                <a:xfrm flipH="1">
                  <a:off x="612" y="228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356"/>
                <p:cNvSpPr>
                  <a:spLocks noChangeShapeType="1"/>
                </p:cNvSpPr>
                <p:nvPr/>
              </p:nvSpPr>
              <p:spPr bwMode="auto">
                <a:xfrm flipH="1">
                  <a:off x="612" y="225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357"/>
                <p:cNvSpPr>
                  <a:spLocks noChangeShapeType="1"/>
                </p:cNvSpPr>
                <p:nvPr/>
              </p:nvSpPr>
              <p:spPr bwMode="auto">
                <a:xfrm flipH="1">
                  <a:off x="612" y="223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358"/>
                <p:cNvSpPr>
                  <a:spLocks noChangeShapeType="1"/>
                </p:cNvSpPr>
                <p:nvPr/>
              </p:nvSpPr>
              <p:spPr bwMode="auto">
                <a:xfrm flipH="1">
                  <a:off x="612" y="221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359"/>
                <p:cNvSpPr>
                  <a:spLocks noChangeShapeType="1"/>
                </p:cNvSpPr>
                <p:nvPr/>
              </p:nvSpPr>
              <p:spPr bwMode="auto">
                <a:xfrm flipH="1">
                  <a:off x="612" y="219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360"/>
                <p:cNvSpPr>
                  <a:spLocks noChangeShapeType="1"/>
                </p:cNvSpPr>
                <p:nvPr/>
              </p:nvSpPr>
              <p:spPr bwMode="auto">
                <a:xfrm flipH="1">
                  <a:off x="612" y="218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361"/>
                <p:cNvSpPr>
                  <a:spLocks noChangeShapeType="1"/>
                </p:cNvSpPr>
                <p:nvPr/>
              </p:nvSpPr>
              <p:spPr bwMode="auto">
                <a:xfrm flipH="1">
                  <a:off x="612" y="216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Line 362"/>
                <p:cNvSpPr>
                  <a:spLocks noChangeShapeType="1"/>
                </p:cNvSpPr>
                <p:nvPr/>
              </p:nvSpPr>
              <p:spPr bwMode="auto">
                <a:xfrm flipH="1">
                  <a:off x="612" y="2158"/>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363"/>
                <p:cNvSpPr>
                  <a:spLocks noChangeShapeType="1"/>
                </p:cNvSpPr>
                <p:nvPr/>
              </p:nvSpPr>
              <p:spPr bwMode="auto">
                <a:xfrm flipV="1">
                  <a:off x="2833" y="2114"/>
                  <a:ext cx="1"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364"/>
                <p:cNvSpPr>
                  <a:spLocks noChangeShapeType="1"/>
                </p:cNvSpPr>
                <p:nvPr/>
              </p:nvSpPr>
              <p:spPr bwMode="auto">
                <a:xfrm>
                  <a:off x="2814" y="341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365"/>
                <p:cNvSpPr>
                  <a:spLocks noChangeShapeType="1"/>
                </p:cNvSpPr>
                <p:nvPr/>
              </p:nvSpPr>
              <p:spPr bwMode="auto">
                <a:xfrm>
                  <a:off x="2814" y="339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366"/>
                <p:cNvSpPr>
                  <a:spLocks noChangeShapeType="1"/>
                </p:cNvSpPr>
                <p:nvPr/>
              </p:nvSpPr>
              <p:spPr bwMode="auto">
                <a:xfrm>
                  <a:off x="2814" y="338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367"/>
                <p:cNvSpPr>
                  <a:spLocks noChangeShapeType="1"/>
                </p:cNvSpPr>
                <p:nvPr/>
              </p:nvSpPr>
              <p:spPr bwMode="auto">
                <a:xfrm>
                  <a:off x="2814" y="336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368"/>
                <p:cNvSpPr>
                  <a:spLocks noChangeShapeType="1"/>
                </p:cNvSpPr>
                <p:nvPr/>
              </p:nvSpPr>
              <p:spPr bwMode="auto">
                <a:xfrm>
                  <a:off x="2814" y="335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369"/>
                <p:cNvSpPr>
                  <a:spLocks noChangeShapeType="1"/>
                </p:cNvSpPr>
                <p:nvPr/>
              </p:nvSpPr>
              <p:spPr bwMode="auto">
                <a:xfrm>
                  <a:off x="2793" y="3343"/>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370"/>
                <p:cNvSpPr>
                  <a:spLocks noChangeShapeType="1"/>
                </p:cNvSpPr>
                <p:nvPr/>
              </p:nvSpPr>
              <p:spPr bwMode="auto">
                <a:xfrm>
                  <a:off x="2814" y="327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371"/>
                <p:cNvSpPr>
                  <a:spLocks noChangeShapeType="1"/>
                </p:cNvSpPr>
                <p:nvPr/>
              </p:nvSpPr>
              <p:spPr bwMode="auto">
                <a:xfrm>
                  <a:off x="2814" y="323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372"/>
                <p:cNvSpPr>
                  <a:spLocks noChangeShapeType="1"/>
                </p:cNvSpPr>
                <p:nvPr/>
              </p:nvSpPr>
              <p:spPr bwMode="auto">
                <a:xfrm>
                  <a:off x="2814" y="32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373"/>
                <p:cNvSpPr>
                  <a:spLocks noChangeShapeType="1"/>
                </p:cNvSpPr>
                <p:nvPr/>
              </p:nvSpPr>
              <p:spPr bwMode="auto">
                <a:xfrm>
                  <a:off x="2814" y="317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374"/>
                <p:cNvSpPr>
                  <a:spLocks noChangeShapeType="1"/>
                </p:cNvSpPr>
                <p:nvPr/>
              </p:nvSpPr>
              <p:spPr bwMode="auto">
                <a:xfrm>
                  <a:off x="2814" y="31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375"/>
                <p:cNvSpPr>
                  <a:spLocks noChangeShapeType="1"/>
                </p:cNvSpPr>
                <p:nvPr/>
              </p:nvSpPr>
              <p:spPr bwMode="auto">
                <a:xfrm>
                  <a:off x="2814" y="314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376"/>
                <p:cNvSpPr>
                  <a:spLocks noChangeShapeType="1"/>
                </p:cNvSpPr>
                <p:nvPr/>
              </p:nvSpPr>
              <p:spPr bwMode="auto">
                <a:xfrm>
                  <a:off x="2814" y="312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377"/>
                <p:cNvSpPr>
                  <a:spLocks noChangeShapeType="1"/>
                </p:cNvSpPr>
                <p:nvPr/>
              </p:nvSpPr>
              <p:spPr bwMode="auto">
                <a:xfrm>
                  <a:off x="2814" y="311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378"/>
                <p:cNvSpPr>
                  <a:spLocks noChangeShapeType="1"/>
                </p:cNvSpPr>
                <p:nvPr/>
              </p:nvSpPr>
              <p:spPr bwMode="auto">
                <a:xfrm>
                  <a:off x="2793" y="3106"/>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379"/>
                <p:cNvSpPr>
                  <a:spLocks noChangeShapeType="1"/>
                </p:cNvSpPr>
                <p:nvPr/>
              </p:nvSpPr>
              <p:spPr bwMode="auto">
                <a:xfrm>
                  <a:off x="2814" y="303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380"/>
                <p:cNvSpPr>
                  <a:spLocks noChangeShapeType="1"/>
                </p:cNvSpPr>
                <p:nvPr/>
              </p:nvSpPr>
              <p:spPr bwMode="auto">
                <a:xfrm>
                  <a:off x="2814" y="299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381"/>
                <p:cNvSpPr>
                  <a:spLocks noChangeShapeType="1"/>
                </p:cNvSpPr>
                <p:nvPr/>
              </p:nvSpPr>
              <p:spPr bwMode="auto">
                <a:xfrm>
                  <a:off x="2814" y="296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382"/>
                <p:cNvSpPr>
                  <a:spLocks noChangeShapeType="1"/>
                </p:cNvSpPr>
                <p:nvPr/>
              </p:nvSpPr>
              <p:spPr bwMode="auto">
                <a:xfrm>
                  <a:off x="2814" y="294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383"/>
                <p:cNvSpPr>
                  <a:spLocks noChangeShapeType="1"/>
                </p:cNvSpPr>
                <p:nvPr/>
              </p:nvSpPr>
              <p:spPr bwMode="auto">
                <a:xfrm>
                  <a:off x="2814" y="292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384"/>
                <p:cNvSpPr>
                  <a:spLocks noChangeShapeType="1"/>
                </p:cNvSpPr>
                <p:nvPr/>
              </p:nvSpPr>
              <p:spPr bwMode="auto">
                <a:xfrm>
                  <a:off x="2814" y="290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385"/>
                <p:cNvSpPr>
                  <a:spLocks noChangeShapeType="1"/>
                </p:cNvSpPr>
                <p:nvPr/>
              </p:nvSpPr>
              <p:spPr bwMode="auto">
                <a:xfrm>
                  <a:off x="2814" y="289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386"/>
                <p:cNvSpPr>
                  <a:spLocks noChangeShapeType="1"/>
                </p:cNvSpPr>
                <p:nvPr/>
              </p:nvSpPr>
              <p:spPr bwMode="auto">
                <a:xfrm>
                  <a:off x="2814" y="288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387"/>
                <p:cNvSpPr>
                  <a:spLocks noChangeShapeType="1"/>
                </p:cNvSpPr>
                <p:nvPr/>
              </p:nvSpPr>
              <p:spPr bwMode="auto">
                <a:xfrm>
                  <a:off x="2793" y="2869"/>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388"/>
                <p:cNvSpPr>
                  <a:spLocks noChangeShapeType="1"/>
                </p:cNvSpPr>
                <p:nvPr/>
              </p:nvSpPr>
              <p:spPr bwMode="auto">
                <a:xfrm>
                  <a:off x="2814" y="279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389"/>
                <p:cNvSpPr>
                  <a:spLocks noChangeShapeType="1"/>
                </p:cNvSpPr>
                <p:nvPr/>
              </p:nvSpPr>
              <p:spPr bwMode="auto">
                <a:xfrm>
                  <a:off x="2814" y="275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390"/>
                <p:cNvSpPr>
                  <a:spLocks noChangeShapeType="1"/>
                </p:cNvSpPr>
                <p:nvPr/>
              </p:nvSpPr>
              <p:spPr bwMode="auto">
                <a:xfrm>
                  <a:off x="2814" y="272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391"/>
                <p:cNvSpPr>
                  <a:spLocks noChangeShapeType="1"/>
                </p:cNvSpPr>
                <p:nvPr/>
              </p:nvSpPr>
              <p:spPr bwMode="auto">
                <a:xfrm>
                  <a:off x="2814" y="270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392"/>
                <p:cNvSpPr>
                  <a:spLocks noChangeShapeType="1"/>
                </p:cNvSpPr>
                <p:nvPr/>
              </p:nvSpPr>
              <p:spPr bwMode="auto">
                <a:xfrm>
                  <a:off x="2814" y="268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393"/>
                <p:cNvSpPr>
                  <a:spLocks noChangeShapeType="1"/>
                </p:cNvSpPr>
                <p:nvPr/>
              </p:nvSpPr>
              <p:spPr bwMode="auto">
                <a:xfrm>
                  <a:off x="2814" y="266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394"/>
                <p:cNvSpPr>
                  <a:spLocks noChangeShapeType="1"/>
                </p:cNvSpPr>
                <p:nvPr/>
              </p:nvSpPr>
              <p:spPr bwMode="auto">
                <a:xfrm>
                  <a:off x="2814" y="26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395"/>
                <p:cNvSpPr>
                  <a:spLocks noChangeShapeType="1"/>
                </p:cNvSpPr>
                <p:nvPr/>
              </p:nvSpPr>
              <p:spPr bwMode="auto">
                <a:xfrm>
                  <a:off x="2814" y="264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396"/>
                <p:cNvSpPr>
                  <a:spLocks noChangeShapeType="1"/>
                </p:cNvSpPr>
                <p:nvPr/>
              </p:nvSpPr>
              <p:spPr bwMode="auto">
                <a:xfrm>
                  <a:off x="2793" y="2632"/>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397"/>
                <p:cNvSpPr>
                  <a:spLocks noChangeShapeType="1"/>
                </p:cNvSpPr>
                <p:nvPr/>
              </p:nvSpPr>
              <p:spPr bwMode="auto">
                <a:xfrm>
                  <a:off x="2814" y="256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398"/>
                <p:cNvSpPr>
                  <a:spLocks noChangeShapeType="1"/>
                </p:cNvSpPr>
                <p:nvPr/>
              </p:nvSpPr>
              <p:spPr bwMode="auto">
                <a:xfrm>
                  <a:off x="2814" y="251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399"/>
                <p:cNvSpPr>
                  <a:spLocks noChangeShapeType="1"/>
                </p:cNvSpPr>
                <p:nvPr/>
              </p:nvSpPr>
              <p:spPr bwMode="auto">
                <a:xfrm>
                  <a:off x="2814" y="249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400"/>
                <p:cNvSpPr>
                  <a:spLocks noChangeShapeType="1"/>
                </p:cNvSpPr>
                <p:nvPr/>
              </p:nvSpPr>
              <p:spPr bwMode="auto">
                <a:xfrm>
                  <a:off x="2814" y="246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401"/>
                <p:cNvSpPr>
                  <a:spLocks noChangeShapeType="1"/>
                </p:cNvSpPr>
                <p:nvPr/>
              </p:nvSpPr>
              <p:spPr bwMode="auto">
                <a:xfrm>
                  <a:off x="2814" y="24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402"/>
                <p:cNvSpPr>
                  <a:spLocks noChangeShapeType="1"/>
                </p:cNvSpPr>
                <p:nvPr/>
              </p:nvSpPr>
              <p:spPr bwMode="auto">
                <a:xfrm>
                  <a:off x="2814" y="243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403"/>
                <p:cNvSpPr>
                  <a:spLocks noChangeShapeType="1"/>
                </p:cNvSpPr>
                <p:nvPr/>
              </p:nvSpPr>
              <p:spPr bwMode="auto">
                <a:xfrm>
                  <a:off x="2814" y="241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404"/>
                <p:cNvSpPr>
                  <a:spLocks noChangeShapeType="1"/>
                </p:cNvSpPr>
                <p:nvPr/>
              </p:nvSpPr>
              <p:spPr bwMode="auto">
                <a:xfrm>
                  <a:off x="2814" y="240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405"/>
                <p:cNvSpPr>
                  <a:spLocks noChangeShapeType="1"/>
                </p:cNvSpPr>
                <p:nvPr/>
              </p:nvSpPr>
              <p:spPr bwMode="auto">
                <a:xfrm>
                  <a:off x="2793" y="2395"/>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406"/>
                <p:cNvSpPr>
                  <a:spLocks noChangeShapeType="1"/>
                </p:cNvSpPr>
                <p:nvPr/>
              </p:nvSpPr>
              <p:spPr bwMode="auto">
                <a:xfrm>
                  <a:off x="2814" y="232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407"/>
                <p:cNvSpPr>
                  <a:spLocks noChangeShapeType="1"/>
                </p:cNvSpPr>
                <p:nvPr/>
              </p:nvSpPr>
              <p:spPr bwMode="auto">
                <a:xfrm>
                  <a:off x="2814" y="228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408"/>
                <p:cNvSpPr>
                  <a:spLocks noChangeShapeType="1"/>
                </p:cNvSpPr>
                <p:nvPr/>
              </p:nvSpPr>
              <p:spPr bwMode="auto">
                <a:xfrm>
                  <a:off x="2814" y="22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409"/>
                <p:cNvSpPr>
                  <a:spLocks noChangeShapeType="1"/>
                </p:cNvSpPr>
                <p:nvPr/>
              </p:nvSpPr>
              <p:spPr bwMode="auto">
                <a:xfrm>
                  <a:off x="2814" y="223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410"/>
                <p:cNvSpPr>
                  <a:spLocks noChangeShapeType="1"/>
                </p:cNvSpPr>
                <p:nvPr/>
              </p:nvSpPr>
              <p:spPr bwMode="auto">
                <a:xfrm>
                  <a:off x="2814" y="221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411"/>
                <p:cNvSpPr>
                  <a:spLocks noChangeShapeType="1"/>
                </p:cNvSpPr>
                <p:nvPr/>
              </p:nvSpPr>
              <p:spPr bwMode="auto">
                <a:xfrm>
                  <a:off x="2814" y="219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412"/>
                <p:cNvSpPr>
                  <a:spLocks noChangeShapeType="1"/>
                </p:cNvSpPr>
                <p:nvPr/>
              </p:nvSpPr>
              <p:spPr bwMode="auto">
                <a:xfrm>
                  <a:off x="2814" y="218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413"/>
                <p:cNvSpPr>
                  <a:spLocks noChangeShapeType="1"/>
                </p:cNvSpPr>
                <p:nvPr/>
              </p:nvSpPr>
              <p:spPr bwMode="auto">
                <a:xfrm>
                  <a:off x="2814" y="216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9" name="Line 415"/>
              <p:cNvSpPr>
                <a:spLocks noChangeShapeType="1"/>
              </p:cNvSpPr>
              <p:nvPr/>
            </p:nvSpPr>
            <p:spPr bwMode="auto">
              <a:xfrm>
                <a:off x="2793" y="2158"/>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Rectangle 416"/>
              <p:cNvSpPr>
                <a:spLocks noChangeArrowheads="1"/>
              </p:cNvSpPr>
              <p:nvPr/>
            </p:nvSpPr>
            <p:spPr bwMode="auto">
              <a:xfrm>
                <a:off x="1204" y="3569"/>
                <a:ext cx="81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000000"/>
                    </a:solidFill>
                    <a:latin typeface="Times New Roman" pitchFamily="18" charset="0"/>
                    <a:cs typeface="Arial" charset="0"/>
                  </a:rPr>
                  <a:t>detected </a:t>
                </a:r>
                <a:r>
                  <a:rPr lang="en-US" sz="1400" i="1" dirty="0" err="1">
                    <a:solidFill>
                      <a:srgbClr val="000000"/>
                    </a:solidFill>
                    <a:latin typeface="Times New Roman" pitchFamily="18" charset="0"/>
                    <a:cs typeface="Arial" charset="0"/>
                  </a:rPr>
                  <a:t>E</a:t>
                </a:r>
                <a:r>
                  <a:rPr lang="en-US" sz="1400" baseline="-25000" dirty="0" err="1">
                    <a:solidFill>
                      <a:srgbClr val="000000"/>
                    </a:solidFill>
                    <a:latin typeface="Times New Roman" pitchFamily="18" charset="0"/>
                    <a:cs typeface="Arial" charset="0"/>
                  </a:rPr>
                  <a:t>e</a:t>
                </a:r>
                <a:r>
                  <a:rPr lang="en-US" sz="1400" dirty="0">
                    <a:solidFill>
                      <a:srgbClr val="000000"/>
                    </a:solidFill>
                    <a:latin typeface="Times New Roman" pitchFamily="18" charset="0"/>
                    <a:cs typeface="Arial" charset="0"/>
                  </a:rPr>
                  <a:t> [</a:t>
                </a:r>
                <a:r>
                  <a:rPr lang="en-US" sz="1400" dirty="0" err="1">
                    <a:solidFill>
                      <a:srgbClr val="000000"/>
                    </a:solidFill>
                    <a:latin typeface="Times New Roman" pitchFamily="18" charset="0"/>
                    <a:cs typeface="Arial" charset="0"/>
                  </a:rPr>
                  <a:t>keV</a:t>
                </a:r>
                <a:r>
                  <a:rPr lang="en-US" sz="1400" dirty="0">
                    <a:solidFill>
                      <a:srgbClr val="000000"/>
                    </a:solidFill>
                    <a:latin typeface="Times New Roman" pitchFamily="18" charset="0"/>
                    <a:cs typeface="Arial" charset="0"/>
                  </a:rPr>
                  <a:t>]  </a:t>
                </a:r>
                <a:endParaRPr lang="en-US" dirty="0">
                  <a:cs typeface="Arial" charset="0"/>
                </a:endParaRPr>
              </a:p>
            </p:txBody>
          </p:sp>
          <p:sp>
            <p:nvSpPr>
              <p:cNvPr id="161" name="Rectangle 417"/>
              <p:cNvSpPr>
                <a:spLocks noChangeArrowheads="1"/>
              </p:cNvSpPr>
              <p:nvPr/>
            </p:nvSpPr>
            <p:spPr bwMode="auto">
              <a:xfrm>
                <a:off x="1568" y="3569"/>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162" name="Rectangle 419"/>
              <p:cNvSpPr>
                <a:spLocks noChangeArrowheads="1"/>
              </p:cNvSpPr>
              <p:nvPr/>
            </p:nvSpPr>
            <p:spPr bwMode="auto">
              <a:xfrm>
                <a:off x="597" y="3432"/>
                <a:ext cx="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163" name="Rectangle 420"/>
              <p:cNvSpPr>
                <a:spLocks noChangeArrowheads="1"/>
              </p:cNvSpPr>
              <p:nvPr/>
            </p:nvSpPr>
            <p:spPr bwMode="auto">
              <a:xfrm>
                <a:off x="883" y="3432"/>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164" name="Rectangle 421"/>
              <p:cNvSpPr>
                <a:spLocks noChangeArrowheads="1"/>
              </p:cNvSpPr>
              <p:nvPr/>
            </p:nvSpPr>
            <p:spPr bwMode="auto">
              <a:xfrm>
                <a:off x="1177"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165" name="Rectangle 422"/>
              <p:cNvSpPr>
                <a:spLocks noChangeArrowheads="1"/>
              </p:cNvSpPr>
              <p:nvPr/>
            </p:nvSpPr>
            <p:spPr bwMode="auto">
              <a:xfrm>
                <a:off x="1490"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166" name="Rectangle 423"/>
              <p:cNvSpPr>
                <a:spLocks noChangeArrowheads="1"/>
              </p:cNvSpPr>
              <p:nvPr/>
            </p:nvSpPr>
            <p:spPr bwMode="auto">
              <a:xfrm>
                <a:off x="1807"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167" name="Rectangle 424"/>
              <p:cNvSpPr>
                <a:spLocks noChangeArrowheads="1"/>
              </p:cNvSpPr>
              <p:nvPr/>
            </p:nvSpPr>
            <p:spPr bwMode="auto">
              <a:xfrm>
                <a:off x="2120"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168" name="Rectangle 425"/>
              <p:cNvSpPr>
                <a:spLocks noChangeArrowheads="1"/>
              </p:cNvSpPr>
              <p:nvPr/>
            </p:nvSpPr>
            <p:spPr bwMode="auto">
              <a:xfrm>
                <a:off x="2438"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grpSp>
        <mc:AlternateContent xmlns:mc="http://schemas.openxmlformats.org/markup-compatibility/2006" xmlns:a14="http://schemas.microsoft.com/office/drawing/2010/main">
          <mc:Choice Requires="a14">
            <p:sp>
              <p:nvSpPr>
                <p:cNvPr id="369" name="TextBox 577"/>
                <p:cNvSpPr txBox="1">
                  <a:spLocks noChangeArrowheads="1"/>
                </p:cNvSpPr>
                <p:nvPr/>
              </p:nvSpPr>
              <p:spPr bwMode="auto">
                <a:xfrm>
                  <a:off x="5348859" y="2741680"/>
                  <a:ext cx="243840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smtClean="0">
                      <a:latin typeface="Times New Roman" pitchFamily="18" charset="0"/>
                      <a:cs typeface="Times New Roman" pitchFamily="18" charset="0"/>
                    </a:rPr>
                    <a:t>Detector response to decay</a:t>
                  </a:r>
                </a:p>
                <a:p>
                  <a:r>
                    <a:rPr lang="en-US" sz="1400" dirty="0">
                      <a:latin typeface="Times New Roman" pitchFamily="18" charset="0"/>
                      <a:cs typeface="Times New Roman" pitchFamily="18" charset="0"/>
                    </a:rPr>
                    <a:t>electron with </a:t>
                  </a:r>
                  <a14:m>
                    <m:oMath xmlns:m="http://schemas.openxmlformats.org/officeDocument/2006/math">
                      <m:sSub>
                        <m:sSubPr>
                          <m:ctrlPr>
                            <a:rPr lang="en-US" sz="1400" i="1" smtClean="0">
                              <a:latin typeface="Cambria Math"/>
                              <a:cs typeface="Times New Roman" pitchFamily="18" charset="0"/>
                            </a:rPr>
                          </m:ctrlPr>
                        </m:sSubPr>
                        <m:e>
                          <m:r>
                            <a:rPr lang="en-US" sz="1400" b="0" i="1" smtClean="0">
                              <a:latin typeface="Cambria Math"/>
                              <a:cs typeface="Times New Roman" pitchFamily="18" charset="0"/>
                            </a:rPr>
                            <m:t>𝐸</m:t>
                          </m:r>
                        </m:e>
                        <m:sub>
                          <m:r>
                            <a:rPr lang="en-US" sz="1400" b="0" i="1" smtClean="0">
                              <a:latin typeface="Cambria Math"/>
                              <a:cs typeface="Times New Roman" pitchFamily="18" charset="0"/>
                            </a:rPr>
                            <m:t>𝑒</m:t>
                          </m:r>
                        </m:sub>
                      </m:sSub>
                      <m:r>
                        <a:rPr lang="en-US" sz="1400" b="0" i="1" smtClean="0">
                          <a:latin typeface="Cambria Math"/>
                          <a:cs typeface="Times New Roman" pitchFamily="18" charset="0"/>
                        </a:rPr>
                        <m:t>=300</m:t>
                      </m:r>
                    </m:oMath>
                  </a14:m>
                  <a:r>
                    <a:rPr lang="en-US" sz="1400" dirty="0" smtClean="0">
                      <a:latin typeface="Times New Roman" pitchFamily="18" charset="0"/>
                      <a:cs typeface="Times New Roman" pitchFamily="18" charset="0"/>
                    </a:rPr>
                    <a:t> keV</a:t>
                  </a:r>
                  <a:endParaRPr lang="en-US" sz="1400" dirty="0">
                    <a:latin typeface="Times New Roman" pitchFamily="18" charset="0"/>
                    <a:cs typeface="Times New Roman" pitchFamily="18" charset="0"/>
                  </a:endParaRPr>
                </a:p>
              </p:txBody>
            </p:sp>
          </mc:Choice>
          <mc:Fallback xmlns="">
            <p:sp>
              <p:nvSpPr>
                <p:cNvPr id="369" name="TextBox 577"/>
                <p:cNvSpPr txBox="1">
                  <a:spLocks noRot="1" noChangeAspect="1" noMove="1" noResize="1" noEditPoints="1" noAdjustHandles="1" noChangeArrowheads="1" noChangeShapeType="1" noTextEdit="1"/>
                </p:cNvSpPr>
                <p:nvPr/>
              </p:nvSpPr>
              <p:spPr bwMode="auto">
                <a:xfrm>
                  <a:off x="5348859" y="2741680"/>
                  <a:ext cx="2438400" cy="523220"/>
                </a:xfrm>
                <a:prstGeom prst="rect">
                  <a:avLst/>
                </a:prstGeom>
                <a:blipFill rotWithShape="1">
                  <a:blip r:embed="rId4"/>
                  <a:stretch>
                    <a:fillRect l="-500" t="-1163" b="-104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85" name="Rectangle 384"/>
          <p:cNvSpPr/>
          <p:nvPr/>
        </p:nvSpPr>
        <p:spPr>
          <a:xfrm>
            <a:off x="4167117" y="1728745"/>
            <a:ext cx="4968552" cy="456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402"/>
          <p:cNvGrpSpPr/>
          <p:nvPr/>
        </p:nvGrpSpPr>
        <p:grpSpPr>
          <a:xfrm>
            <a:off x="4296409" y="1843264"/>
            <a:ext cx="4381501" cy="4338636"/>
            <a:chOff x="285120" y="1095247"/>
            <a:chExt cx="4381501" cy="4338636"/>
          </a:xfrm>
        </p:grpSpPr>
        <p:sp>
          <p:nvSpPr>
            <p:cNvPr id="404" name="Freeform 21"/>
            <p:cNvSpPr>
              <a:spLocks noChangeAspect="1"/>
            </p:cNvSpPr>
            <p:nvPr/>
          </p:nvSpPr>
          <p:spPr bwMode="auto">
            <a:xfrm rot="16200000">
              <a:off x="2090108"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5" name="Freeform 12"/>
            <p:cNvSpPr>
              <a:spLocks noChangeAspect="1"/>
            </p:cNvSpPr>
            <p:nvPr/>
          </p:nvSpPr>
          <p:spPr bwMode="auto">
            <a:xfrm rot="16200000">
              <a:off x="1180470"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6" name="Freeform 16"/>
            <p:cNvSpPr>
              <a:spLocks noChangeAspect="1"/>
            </p:cNvSpPr>
            <p:nvPr/>
          </p:nvSpPr>
          <p:spPr bwMode="auto">
            <a:xfrm>
              <a:off x="2139320"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7" name="Rectangle 46"/>
            <p:cNvSpPr>
              <a:spLocks noChangeAspect="1" noChangeArrowheads="1"/>
            </p:cNvSpPr>
            <p:nvPr/>
          </p:nvSpPr>
          <p:spPr bwMode="auto">
            <a:xfrm>
              <a:off x="3283908"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408" name="Text Box 255"/>
            <p:cNvSpPr txBox="1">
              <a:spLocks noChangeAspect="1" noChangeArrowheads="1"/>
            </p:cNvSpPr>
            <p:nvPr/>
          </p:nvSpPr>
          <p:spPr bwMode="auto">
            <a:xfrm>
              <a:off x="3206120"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409" name="Text Box 255"/>
            <p:cNvSpPr txBox="1">
              <a:spLocks noChangeAspect="1" noChangeArrowheads="1"/>
            </p:cNvSpPr>
            <p:nvPr/>
          </p:nvSpPr>
          <p:spPr bwMode="auto">
            <a:xfrm>
              <a:off x="3117220"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410" name="Freeform 16"/>
            <p:cNvSpPr>
              <a:spLocks noChangeAspect="1"/>
            </p:cNvSpPr>
            <p:nvPr/>
          </p:nvSpPr>
          <p:spPr bwMode="auto">
            <a:xfrm rot="5400000">
              <a:off x="1780546"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1" name="Freeform 16"/>
            <p:cNvSpPr>
              <a:spLocks noChangeAspect="1"/>
            </p:cNvSpPr>
            <p:nvPr/>
          </p:nvSpPr>
          <p:spPr bwMode="auto">
            <a:xfrm>
              <a:off x="986795"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2" name="Freeform 16"/>
            <p:cNvSpPr>
              <a:spLocks noChangeAspect="1"/>
            </p:cNvSpPr>
            <p:nvPr/>
          </p:nvSpPr>
          <p:spPr bwMode="auto">
            <a:xfrm rot="16200000">
              <a:off x="-219705"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3" name="Freeform 24"/>
            <p:cNvSpPr>
              <a:spLocks noChangeAspect="1"/>
            </p:cNvSpPr>
            <p:nvPr/>
          </p:nvSpPr>
          <p:spPr bwMode="auto">
            <a:xfrm rot="16200000">
              <a:off x="815345"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4" name="Freeform 25"/>
            <p:cNvSpPr>
              <a:spLocks noChangeAspect="1"/>
            </p:cNvSpPr>
            <p:nvPr/>
          </p:nvSpPr>
          <p:spPr bwMode="auto">
            <a:xfrm rot="16200000">
              <a:off x="2456820"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5" name="Freeform 27"/>
            <p:cNvSpPr>
              <a:spLocks noChangeAspect="1"/>
            </p:cNvSpPr>
            <p:nvPr/>
          </p:nvSpPr>
          <p:spPr bwMode="auto">
            <a:xfrm rot="16200000">
              <a:off x="804233"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6" name="Freeform 30"/>
            <p:cNvSpPr>
              <a:spLocks noChangeAspect="1"/>
            </p:cNvSpPr>
            <p:nvPr/>
          </p:nvSpPr>
          <p:spPr bwMode="auto">
            <a:xfrm rot="16200000">
              <a:off x="2464758"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417" name="Elbow Connector 416"/>
            <p:cNvCxnSpPr/>
            <p:nvPr/>
          </p:nvCxnSpPr>
          <p:spPr bwMode="auto">
            <a:xfrm flipH="1" flipV="1">
              <a:off x="2852108"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18" name="Elbow Connector 417"/>
            <p:cNvCxnSpPr/>
            <p:nvPr/>
          </p:nvCxnSpPr>
          <p:spPr bwMode="auto">
            <a:xfrm rot="16200000" flipH="1">
              <a:off x="2806070"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419" name="Elbow Connector 418"/>
            <p:cNvCxnSpPr/>
            <p:nvPr/>
          </p:nvCxnSpPr>
          <p:spPr bwMode="auto">
            <a:xfrm flipH="1" flipV="1">
              <a:off x="2728283"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420" name="Text Box 255"/>
            <p:cNvSpPr txBox="1">
              <a:spLocks noChangeAspect="1" noChangeArrowheads="1"/>
            </p:cNvSpPr>
            <p:nvPr/>
          </p:nvSpPr>
          <p:spPr bwMode="auto">
            <a:xfrm>
              <a:off x="3277483" y="4153564"/>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 kV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cxnSp>
          <p:nvCxnSpPr>
            <p:cNvPr id="421" name="Elbow Connector 420"/>
            <p:cNvCxnSpPr/>
            <p:nvPr/>
          </p:nvCxnSpPr>
          <p:spPr bwMode="auto">
            <a:xfrm flipH="1" flipV="1">
              <a:off x="2737808"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22" name="Straight Arrow Connector 138"/>
            <p:cNvCxnSpPr>
              <a:cxnSpLocks noChangeAspect="1" noChangeShapeType="1"/>
              <a:stCxn id="407" idx="1"/>
              <a:endCxn id="425" idx="3"/>
            </p:cNvCxnSpPr>
            <p:nvPr/>
          </p:nvCxnSpPr>
          <p:spPr bwMode="auto">
            <a:xfrm flipH="1">
              <a:off x="1939296"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23" name="Right Arrow 422"/>
            <p:cNvSpPr/>
            <p:nvPr/>
          </p:nvSpPr>
          <p:spPr bwMode="auto">
            <a:xfrm>
              <a:off x="512133"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424" name="Picture 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18633"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Rectangle 10"/>
            <p:cNvSpPr>
              <a:spLocks noChangeAspect="1" noChangeArrowheads="1"/>
            </p:cNvSpPr>
            <p:nvPr/>
          </p:nvSpPr>
          <p:spPr bwMode="auto">
            <a:xfrm rot="16200000">
              <a:off x="1856745"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426" name="Rectangle 46"/>
            <p:cNvSpPr>
              <a:spLocks noChangeAspect="1" noChangeArrowheads="1"/>
            </p:cNvSpPr>
            <p:nvPr/>
          </p:nvSpPr>
          <p:spPr bwMode="auto">
            <a:xfrm>
              <a:off x="3054170"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427" name="Straight Arrow Connector 45"/>
            <p:cNvCxnSpPr>
              <a:cxnSpLocks noChangeAspect="1" noChangeShapeType="1"/>
            </p:cNvCxnSpPr>
            <p:nvPr/>
          </p:nvCxnSpPr>
          <p:spPr bwMode="auto">
            <a:xfrm flipH="1">
              <a:off x="1934533"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28" name="Rectangle 45"/>
            <p:cNvSpPr>
              <a:spLocks noChangeAspect="1" noChangeArrowheads="1"/>
            </p:cNvSpPr>
            <p:nvPr/>
          </p:nvSpPr>
          <p:spPr bwMode="auto">
            <a:xfrm>
              <a:off x="285120"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429" name="Rectangle 46"/>
            <p:cNvSpPr>
              <a:spLocks noChangeAspect="1" noChangeArrowheads="1"/>
            </p:cNvSpPr>
            <p:nvPr/>
          </p:nvSpPr>
          <p:spPr bwMode="auto">
            <a:xfrm>
              <a:off x="3195008"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430" name="Group 45"/>
            <p:cNvGrpSpPr>
              <a:grpSpLocks/>
            </p:cNvGrpSpPr>
            <p:nvPr/>
          </p:nvGrpSpPr>
          <p:grpSpPr bwMode="auto">
            <a:xfrm rot="16200000">
              <a:off x="-45079" y="2913727"/>
              <a:ext cx="3965574" cy="776288"/>
              <a:chOff x="2242" y="2166"/>
              <a:chExt cx="2498" cy="489"/>
            </a:xfrm>
          </p:grpSpPr>
          <p:sp>
            <p:nvSpPr>
              <p:cNvPr id="438"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39"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0"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1"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2"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431" name="Rectangle 38"/>
            <p:cNvSpPr>
              <a:spLocks noChangeAspect="1" noChangeArrowheads="1"/>
            </p:cNvSpPr>
            <p:nvPr/>
          </p:nvSpPr>
          <p:spPr bwMode="auto">
            <a:xfrm rot="16200000">
              <a:off x="1882145"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432" name="Rectangle 40"/>
            <p:cNvSpPr>
              <a:spLocks noChangeAspect="1" noChangeArrowheads="1"/>
            </p:cNvSpPr>
            <p:nvPr/>
          </p:nvSpPr>
          <p:spPr bwMode="auto">
            <a:xfrm rot="16200000">
              <a:off x="1890083"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433" name="Elbow Connector 130"/>
            <p:cNvCxnSpPr/>
            <p:nvPr/>
          </p:nvCxnSpPr>
          <p:spPr bwMode="auto">
            <a:xfrm flipH="1" flipV="1">
              <a:off x="2229808"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34" name="Elbow Connector 130"/>
            <p:cNvCxnSpPr/>
            <p:nvPr/>
          </p:nvCxnSpPr>
          <p:spPr bwMode="auto">
            <a:xfrm flipH="1" flipV="1">
              <a:off x="2239333"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35" name="Straight Arrow Connector 434"/>
            <p:cNvCxnSpPr/>
            <p:nvPr/>
          </p:nvCxnSpPr>
          <p:spPr bwMode="auto">
            <a:xfrm flipH="1" flipV="1">
              <a:off x="1931358" y="2359690"/>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436" name="TextBox 435"/>
            <p:cNvSpPr txBox="1"/>
            <p:nvPr/>
          </p:nvSpPr>
          <p:spPr>
            <a:xfrm>
              <a:off x="774001" y="2579837"/>
              <a:ext cx="2346395"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37" name="TextBox 436"/>
            <p:cNvSpPr txBox="1"/>
            <p:nvPr/>
          </p:nvSpPr>
          <p:spPr>
            <a:xfrm>
              <a:off x="790832" y="4747877"/>
              <a:ext cx="2346395"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
          <p:nvSpPr>
            <p:cNvPr id="443" name="Text Box 255"/>
            <p:cNvSpPr txBox="1">
              <a:spLocks noChangeAspect="1" noChangeArrowheads="1"/>
            </p:cNvSpPr>
            <p:nvPr/>
          </p:nvSpPr>
          <p:spPr bwMode="auto">
            <a:xfrm>
              <a:off x="3193711" y="1191641"/>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0 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5" name="Text Box 255"/>
            <p:cNvSpPr txBox="1">
              <a:spLocks noChangeAspect="1" noChangeArrowheads="1"/>
            </p:cNvSpPr>
            <p:nvPr/>
          </p:nvSpPr>
          <p:spPr bwMode="auto">
            <a:xfrm>
              <a:off x="3180164" y="5107603"/>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-30 kV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sp>
        <p:nvSpPr>
          <p:cNvPr id="6" name="TextBox 6"/>
          <p:cNvSpPr txBox="1">
            <a:spLocks noChangeArrowheads="1"/>
          </p:cNvSpPr>
          <p:nvPr/>
        </p:nvSpPr>
        <p:spPr bwMode="auto">
          <a:xfrm>
            <a:off x="871756" y="3930427"/>
            <a:ext cx="189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a:solidFill>
                  <a:srgbClr val="000000"/>
                </a:solidFill>
                <a:latin typeface="Times New Roman" pitchFamily="18" charset="0"/>
                <a:cs typeface="Times New Roman" pitchFamily="18" charset="0"/>
              </a:rPr>
              <a:t>Electron spectrum:</a:t>
            </a:r>
          </a:p>
        </p:txBody>
      </p:sp>
      <p:grpSp>
        <p:nvGrpSpPr>
          <p:cNvPr id="8" name="Group 5"/>
          <p:cNvGrpSpPr>
            <a:grpSpLocks noChangeAspect="1"/>
          </p:cNvGrpSpPr>
          <p:nvPr/>
        </p:nvGrpSpPr>
        <p:grpSpPr bwMode="auto">
          <a:xfrm>
            <a:off x="312162" y="2501281"/>
            <a:ext cx="3686175" cy="3930650"/>
            <a:chOff x="3314" y="1058"/>
            <a:chExt cx="2322" cy="2476"/>
          </a:xfrm>
        </p:grpSpPr>
        <p:sp>
          <p:nvSpPr>
            <p:cNvPr id="9" name="AutoShape 4"/>
            <p:cNvSpPr>
              <a:spLocks noChangeAspect="1" noChangeArrowheads="1" noTextEdit="1"/>
            </p:cNvSpPr>
            <p:nvPr/>
          </p:nvSpPr>
          <p:spPr bwMode="auto">
            <a:xfrm>
              <a:off x="3340" y="1058"/>
              <a:ext cx="2252" cy="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6"/>
            <p:cNvSpPr>
              <a:spLocks/>
            </p:cNvSpPr>
            <p:nvPr/>
          </p:nvSpPr>
          <p:spPr bwMode="auto">
            <a:xfrm>
              <a:off x="3538" y="3146"/>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7"/>
            <p:cNvSpPr>
              <a:spLocks noChangeShapeType="1"/>
            </p:cNvSpPr>
            <p:nvPr/>
          </p:nvSpPr>
          <p:spPr bwMode="auto">
            <a:xfrm flipV="1">
              <a:off x="3538"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8"/>
            <p:cNvSpPr>
              <a:spLocks noChangeArrowheads="1"/>
            </p:cNvSpPr>
            <p:nvPr/>
          </p:nvSpPr>
          <p:spPr bwMode="auto">
            <a:xfrm>
              <a:off x="3512"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3" name="Line 9"/>
            <p:cNvSpPr>
              <a:spLocks noChangeShapeType="1"/>
            </p:cNvSpPr>
            <p:nvPr/>
          </p:nvSpPr>
          <p:spPr bwMode="auto">
            <a:xfrm flipV="1">
              <a:off x="366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flipV="1">
              <a:off x="3792"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V="1">
              <a:off x="391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V="1">
              <a:off x="4046"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13"/>
            <p:cNvSpPr>
              <a:spLocks noChangeArrowheads="1"/>
            </p:cNvSpPr>
            <p:nvPr/>
          </p:nvSpPr>
          <p:spPr bwMode="auto">
            <a:xfrm>
              <a:off x="397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18" name="Rectangle 14"/>
            <p:cNvSpPr>
              <a:spLocks noChangeArrowheads="1"/>
            </p:cNvSpPr>
            <p:nvPr/>
          </p:nvSpPr>
          <p:spPr bwMode="auto">
            <a:xfrm>
              <a:off x="402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9" name="Rectangle 15"/>
            <p:cNvSpPr>
              <a:spLocks noChangeArrowheads="1"/>
            </p:cNvSpPr>
            <p:nvPr/>
          </p:nvSpPr>
          <p:spPr bwMode="auto">
            <a:xfrm>
              <a:off x="4071"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0" name="Line 16"/>
            <p:cNvSpPr>
              <a:spLocks noChangeShapeType="1"/>
            </p:cNvSpPr>
            <p:nvPr/>
          </p:nvSpPr>
          <p:spPr bwMode="auto">
            <a:xfrm flipV="1">
              <a:off x="417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flipV="1">
              <a:off x="429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4427"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9"/>
            <p:cNvSpPr>
              <a:spLocks noChangeShapeType="1"/>
            </p:cNvSpPr>
            <p:nvPr/>
          </p:nvSpPr>
          <p:spPr bwMode="auto">
            <a:xfrm flipV="1">
              <a:off x="4554"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20"/>
            <p:cNvSpPr>
              <a:spLocks noChangeArrowheads="1"/>
            </p:cNvSpPr>
            <p:nvPr/>
          </p:nvSpPr>
          <p:spPr bwMode="auto">
            <a:xfrm>
              <a:off x="447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25" name="Rectangle 21"/>
            <p:cNvSpPr>
              <a:spLocks noChangeArrowheads="1"/>
            </p:cNvSpPr>
            <p:nvPr/>
          </p:nvSpPr>
          <p:spPr bwMode="auto">
            <a:xfrm>
              <a:off x="452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6" name="Rectangle 22"/>
            <p:cNvSpPr>
              <a:spLocks noChangeArrowheads="1"/>
            </p:cNvSpPr>
            <p:nvPr/>
          </p:nvSpPr>
          <p:spPr bwMode="auto">
            <a:xfrm>
              <a:off x="4579"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7" name="Line 23"/>
            <p:cNvSpPr>
              <a:spLocks noChangeShapeType="1"/>
            </p:cNvSpPr>
            <p:nvPr/>
          </p:nvSpPr>
          <p:spPr bwMode="auto">
            <a:xfrm flipV="1">
              <a:off x="4681"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4808"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flipV="1">
              <a:off x="493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flipV="1">
              <a:off x="5062"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7"/>
            <p:cNvSpPr>
              <a:spLocks noChangeArrowheads="1"/>
            </p:cNvSpPr>
            <p:nvPr/>
          </p:nvSpPr>
          <p:spPr bwMode="auto">
            <a:xfrm>
              <a:off x="498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32" name="Rectangle 28"/>
            <p:cNvSpPr>
              <a:spLocks noChangeArrowheads="1"/>
            </p:cNvSpPr>
            <p:nvPr/>
          </p:nvSpPr>
          <p:spPr bwMode="auto">
            <a:xfrm>
              <a:off x="503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3" name="Rectangle 29"/>
            <p:cNvSpPr>
              <a:spLocks noChangeArrowheads="1"/>
            </p:cNvSpPr>
            <p:nvPr/>
          </p:nvSpPr>
          <p:spPr bwMode="auto">
            <a:xfrm>
              <a:off x="508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4" name="Line 30"/>
            <p:cNvSpPr>
              <a:spLocks noChangeShapeType="1"/>
            </p:cNvSpPr>
            <p:nvPr/>
          </p:nvSpPr>
          <p:spPr bwMode="auto">
            <a:xfrm flipV="1">
              <a:off x="518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flipV="1">
              <a:off x="5316"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flipV="1">
              <a:off x="544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flipV="1">
              <a:off x="5569"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4"/>
            <p:cNvSpPr>
              <a:spLocks noChangeArrowheads="1"/>
            </p:cNvSpPr>
            <p:nvPr/>
          </p:nvSpPr>
          <p:spPr bwMode="auto">
            <a:xfrm>
              <a:off x="544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39" name="Rectangle 35"/>
            <p:cNvSpPr>
              <a:spLocks noChangeArrowheads="1"/>
            </p:cNvSpPr>
            <p:nvPr/>
          </p:nvSpPr>
          <p:spPr bwMode="auto">
            <a:xfrm>
              <a:off x="549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40" name="Rectangle 36"/>
            <p:cNvSpPr>
              <a:spLocks noChangeArrowheads="1"/>
            </p:cNvSpPr>
            <p:nvPr/>
          </p:nvSpPr>
          <p:spPr bwMode="auto">
            <a:xfrm>
              <a:off x="554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41" name="Rectangle 37"/>
                <p:cNvSpPr>
                  <a:spLocks noChangeArrowheads="1"/>
                </p:cNvSpPr>
                <p:nvPr/>
              </p:nvSpPr>
              <p:spPr bwMode="auto">
                <a:xfrm>
                  <a:off x="4277" y="3291"/>
                  <a:ext cx="638" cy="1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pPr/>
                  <a14:m>
                    <m:oMathPara xmlns:m="http://schemas.openxmlformats.org/officeDocument/2006/math">
                      <m:oMathParaPr>
                        <m:jc m:val="centerGroup"/>
                      </m:oMathParaPr>
                      <m:oMath xmlns:m="http://schemas.openxmlformats.org/officeDocument/2006/math">
                        <m:sSub>
                          <m:sSubPr>
                            <m:ctrlPr>
                              <a:rPr lang="en-US" sz="1500" b="0" i="1" dirty="0" smtClean="0">
                                <a:solidFill>
                                  <a:srgbClr val="000000"/>
                                </a:solidFill>
                                <a:latin typeface="Cambria Math"/>
                                <a:cs typeface="Times New Roman" pitchFamily="18" charset="0"/>
                              </a:rPr>
                            </m:ctrlPr>
                          </m:sSubPr>
                          <m:e>
                            <m:r>
                              <a:rPr lang="en-US" sz="1500" i="1" dirty="0" smtClean="0">
                                <a:solidFill>
                                  <a:srgbClr val="000000"/>
                                </a:solidFill>
                                <a:latin typeface="Cambria Math"/>
                                <a:cs typeface="Times New Roman" pitchFamily="18" charset="0"/>
                              </a:rPr>
                              <m:t>𝐸</m:t>
                            </m:r>
                          </m:e>
                          <m:sub>
                            <m:r>
                              <a:rPr lang="en-US" sz="1500" b="0" i="1" dirty="0" smtClean="0">
                                <a:solidFill>
                                  <a:srgbClr val="000000"/>
                                </a:solidFill>
                                <a:latin typeface="Cambria Math"/>
                                <a:cs typeface="Times New Roman" pitchFamily="18" charset="0"/>
                              </a:rPr>
                              <m:t>𝑒</m:t>
                            </m:r>
                            <m:r>
                              <a:rPr lang="en-US" sz="1500" b="0" i="1" dirty="0" smtClean="0">
                                <a:solidFill>
                                  <a:srgbClr val="000000"/>
                                </a:solidFill>
                                <a:latin typeface="Cambria Math"/>
                                <a:cs typeface="Times New Roman" pitchFamily="18" charset="0"/>
                              </a:rPr>
                              <m:t>,</m:t>
                            </m:r>
                            <m:r>
                              <a:rPr lang="en-US" sz="1500" b="0" i="1" dirty="0" smtClean="0">
                                <a:solidFill>
                                  <a:srgbClr val="000000"/>
                                </a:solidFill>
                                <a:latin typeface="Cambria Math"/>
                                <a:cs typeface="Times New Roman" pitchFamily="18" charset="0"/>
                              </a:rPr>
                              <m:t>𝑘𝑖𝑛</m:t>
                            </m:r>
                          </m:sub>
                        </m:sSub>
                        <m:r>
                          <a:rPr lang="en-US" sz="1500" b="0" i="1" dirty="0" smtClean="0">
                            <a:solidFill>
                              <a:srgbClr val="000000"/>
                            </a:solidFill>
                            <a:latin typeface="Cambria Math"/>
                            <a:cs typeface="Times New Roman" pitchFamily="18" charset="0"/>
                          </a:rPr>
                          <m:t> </m:t>
                        </m:r>
                        <m:r>
                          <m:rPr>
                            <m:nor/>
                          </m:rPr>
                          <a:rPr lang="en-US" sz="1500" b="0" i="0" dirty="0" smtClean="0">
                            <a:solidFill>
                              <a:srgbClr val="000000"/>
                            </a:solidFill>
                            <a:latin typeface="Cambria Math"/>
                            <a:cs typeface="Times New Roman" pitchFamily="18" charset="0"/>
                          </a:rPr>
                          <m:t>(</m:t>
                        </m:r>
                        <m:r>
                          <m:rPr>
                            <m:nor/>
                          </m:rPr>
                          <a:rPr lang="en-US" sz="1500" b="0" i="0" dirty="0" smtClean="0">
                            <a:solidFill>
                              <a:srgbClr val="000000"/>
                            </a:solidFill>
                            <a:latin typeface="Cambria Math"/>
                            <a:cs typeface="Times New Roman" pitchFamily="18" charset="0"/>
                          </a:rPr>
                          <m:t>keV</m:t>
                        </m:r>
                        <m:r>
                          <m:rPr>
                            <m:nor/>
                          </m:rPr>
                          <a:rPr lang="en-US" sz="1500" b="0" i="0" dirty="0" smtClean="0">
                            <a:solidFill>
                              <a:srgbClr val="000000"/>
                            </a:solidFill>
                            <a:latin typeface="Cambria Math"/>
                            <a:cs typeface="Times New Roman" pitchFamily="18" charset="0"/>
                          </a:rPr>
                          <m:t>)</m:t>
                        </m:r>
                      </m:oMath>
                    </m:oMathPara>
                  </a14:m>
                  <a:endParaRPr lang="en-US" dirty="0">
                    <a:solidFill>
                      <a:srgbClr val="000000"/>
                    </a:solidFill>
                    <a:latin typeface="Calibri" pitchFamily="34" charset="0"/>
                    <a:cs typeface="Times New Roman" pitchFamily="18" charset="0"/>
                  </a:endParaRPr>
                </a:p>
              </p:txBody>
            </p:sp>
          </mc:Choice>
          <mc:Fallback xmlns="">
            <p:sp>
              <p:nvSpPr>
                <p:cNvPr id="41" name="Rectangle 37"/>
                <p:cNvSpPr>
                  <a:spLocks noRot="1" noChangeAspect="1" noMove="1" noResize="1" noEditPoints="1" noAdjustHandles="1" noChangeArrowheads="1" noChangeShapeType="1" noTextEdit="1"/>
                </p:cNvSpPr>
                <p:nvPr/>
              </p:nvSpPr>
              <p:spPr bwMode="auto">
                <a:xfrm>
                  <a:off x="4277" y="3291"/>
                  <a:ext cx="638" cy="152"/>
                </a:xfrm>
                <a:prstGeom prst="rect">
                  <a:avLst/>
                </a:prstGeom>
                <a:blipFill rotWithShape="1">
                  <a:blip r:embed="rId6"/>
                  <a:stretch>
                    <a:fillRect l="-4217" r="-6024" b="-30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38"/>
            <p:cNvSpPr>
              <a:spLocks noChangeArrowheads="1"/>
            </p:cNvSpPr>
            <p:nvPr/>
          </p:nvSpPr>
          <p:spPr bwMode="auto">
            <a:xfrm>
              <a:off x="4352"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4" name="Rectangle 40"/>
            <p:cNvSpPr>
              <a:spLocks noChangeArrowheads="1"/>
            </p:cNvSpPr>
            <p:nvPr/>
          </p:nvSpPr>
          <p:spPr bwMode="auto">
            <a:xfrm>
              <a:off x="4408"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5" name="Rectangle 41"/>
            <p:cNvSpPr>
              <a:spLocks noChangeArrowheads="1"/>
            </p:cNvSpPr>
            <p:nvPr/>
          </p:nvSpPr>
          <p:spPr bwMode="auto">
            <a:xfrm>
              <a:off x="4447"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6" name="Rectangle 42"/>
            <p:cNvSpPr>
              <a:spLocks noChangeArrowheads="1"/>
            </p:cNvSpPr>
            <p:nvPr/>
          </p:nvSpPr>
          <p:spPr bwMode="auto">
            <a:xfrm>
              <a:off x="4470"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7" name="Rectangle 43"/>
            <p:cNvSpPr>
              <a:spLocks noChangeArrowheads="1"/>
            </p:cNvSpPr>
            <p:nvPr/>
          </p:nvSpPr>
          <p:spPr bwMode="auto">
            <a:xfrm>
              <a:off x="4545"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8" name="Rectangle 44"/>
            <p:cNvSpPr>
              <a:spLocks noChangeArrowheads="1"/>
            </p:cNvSpPr>
            <p:nvPr/>
          </p:nvSpPr>
          <p:spPr bwMode="auto">
            <a:xfrm>
              <a:off x="4585"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9" name="Rectangle 45"/>
            <p:cNvSpPr>
              <a:spLocks noChangeArrowheads="1"/>
            </p:cNvSpPr>
            <p:nvPr/>
          </p:nvSpPr>
          <p:spPr bwMode="auto">
            <a:xfrm>
              <a:off x="4647"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0" name="Rectangle 46"/>
            <p:cNvSpPr>
              <a:spLocks noChangeArrowheads="1"/>
            </p:cNvSpPr>
            <p:nvPr/>
          </p:nvSpPr>
          <p:spPr bwMode="auto">
            <a:xfrm>
              <a:off x="4701"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1" name="Rectangle 47"/>
            <p:cNvSpPr>
              <a:spLocks noChangeArrowheads="1"/>
            </p:cNvSpPr>
            <p:nvPr/>
          </p:nvSpPr>
          <p:spPr bwMode="auto">
            <a:xfrm>
              <a:off x="4789"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2" name="Freeform 48"/>
            <p:cNvSpPr>
              <a:spLocks/>
            </p:cNvSpPr>
            <p:nvPr/>
          </p:nvSpPr>
          <p:spPr bwMode="auto">
            <a:xfrm>
              <a:off x="3538"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Line 49"/>
            <p:cNvSpPr>
              <a:spLocks noChangeShapeType="1"/>
            </p:cNvSpPr>
            <p:nvPr/>
          </p:nvSpPr>
          <p:spPr bwMode="auto">
            <a:xfrm>
              <a:off x="3538"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0"/>
            <p:cNvSpPr>
              <a:spLocks noChangeShapeType="1"/>
            </p:cNvSpPr>
            <p:nvPr/>
          </p:nvSpPr>
          <p:spPr bwMode="auto">
            <a:xfrm>
              <a:off x="3538" y="307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1"/>
            <p:cNvSpPr>
              <a:spLocks noChangeShapeType="1"/>
            </p:cNvSpPr>
            <p:nvPr/>
          </p:nvSpPr>
          <p:spPr bwMode="auto">
            <a:xfrm>
              <a:off x="3538" y="299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2"/>
            <p:cNvSpPr>
              <a:spLocks noChangeShapeType="1"/>
            </p:cNvSpPr>
            <p:nvPr/>
          </p:nvSpPr>
          <p:spPr bwMode="auto">
            <a:xfrm>
              <a:off x="3538" y="292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3"/>
            <p:cNvSpPr>
              <a:spLocks noChangeShapeType="1"/>
            </p:cNvSpPr>
            <p:nvPr/>
          </p:nvSpPr>
          <p:spPr bwMode="auto">
            <a:xfrm>
              <a:off x="3538"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4"/>
            <p:cNvSpPr>
              <a:spLocks noChangeShapeType="1"/>
            </p:cNvSpPr>
            <p:nvPr/>
          </p:nvSpPr>
          <p:spPr bwMode="auto">
            <a:xfrm>
              <a:off x="3538" y="277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
            <p:cNvSpPr>
              <a:spLocks noChangeShapeType="1"/>
            </p:cNvSpPr>
            <p:nvPr/>
          </p:nvSpPr>
          <p:spPr bwMode="auto">
            <a:xfrm>
              <a:off x="3538" y="269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6"/>
            <p:cNvSpPr>
              <a:spLocks noChangeShapeType="1"/>
            </p:cNvSpPr>
            <p:nvPr/>
          </p:nvSpPr>
          <p:spPr bwMode="auto">
            <a:xfrm>
              <a:off x="3538" y="262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7"/>
            <p:cNvSpPr>
              <a:spLocks noChangeShapeType="1"/>
            </p:cNvSpPr>
            <p:nvPr/>
          </p:nvSpPr>
          <p:spPr bwMode="auto">
            <a:xfrm>
              <a:off x="3538"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8"/>
            <p:cNvSpPr>
              <a:spLocks noChangeShapeType="1"/>
            </p:cNvSpPr>
            <p:nvPr/>
          </p:nvSpPr>
          <p:spPr bwMode="auto">
            <a:xfrm>
              <a:off x="3538" y="2475"/>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9"/>
            <p:cNvSpPr>
              <a:spLocks noChangeShapeType="1"/>
            </p:cNvSpPr>
            <p:nvPr/>
          </p:nvSpPr>
          <p:spPr bwMode="auto">
            <a:xfrm>
              <a:off x="3538" y="240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0"/>
            <p:cNvSpPr>
              <a:spLocks noChangeShapeType="1"/>
            </p:cNvSpPr>
            <p:nvPr/>
          </p:nvSpPr>
          <p:spPr bwMode="auto">
            <a:xfrm>
              <a:off x="3538" y="232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1"/>
            <p:cNvSpPr>
              <a:spLocks noChangeShapeType="1"/>
            </p:cNvSpPr>
            <p:nvPr/>
          </p:nvSpPr>
          <p:spPr bwMode="auto">
            <a:xfrm>
              <a:off x="3538"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2"/>
            <p:cNvSpPr>
              <a:spLocks noChangeShapeType="1"/>
            </p:cNvSpPr>
            <p:nvPr/>
          </p:nvSpPr>
          <p:spPr bwMode="auto">
            <a:xfrm>
              <a:off x="3538" y="2177"/>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3"/>
            <p:cNvSpPr>
              <a:spLocks noChangeShapeType="1"/>
            </p:cNvSpPr>
            <p:nvPr/>
          </p:nvSpPr>
          <p:spPr bwMode="auto">
            <a:xfrm>
              <a:off x="3538" y="210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4"/>
            <p:cNvSpPr>
              <a:spLocks noChangeShapeType="1"/>
            </p:cNvSpPr>
            <p:nvPr/>
          </p:nvSpPr>
          <p:spPr bwMode="auto">
            <a:xfrm>
              <a:off x="3538" y="202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5"/>
            <p:cNvSpPr>
              <a:spLocks noChangeShapeType="1"/>
            </p:cNvSpPr>
            <p:nvPr/>
          </p:nvSpPr>
          <p:spPr bwMode="auto">
            <a:xfrm>
              <a:off x="3538"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6"/>
            <p:cNvSpPr>
              <a:spLocks noChangeShapeType="1"/>
            </p:cNvSpPr>
            <p:nvPr/>
          </p:nvSpPr>
          <p:spPr bwMode="auto">
            <a:xfrm>
              <a:off x="3538" y="1879"/>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7"/>
            <p:cNvSpPr>
              <a:spLocks noChangeShapeType="1"/>
            </p:cNvSpPr>
            <p:nvPr/>
          </p:nvSpPr>
          <p:spPr bwMode="auto">
            <a:xfrm>
              <a:off x="3538" y="180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68"/>
            <p:cNvSpPr>
              <a:spLocks noChangeShapeType="1"/>
            </p:cNvSpPr>
            <p:nvPr/>
          </p:nvSpPr>
          <p:spPr bwMode="auto">
            <a:xfrm>
              <a:off x="3538" y="173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69"/>
            <p:cNvSpPr>
              <a:spLocks noChangeShapeType="1"/>
            </p:cNvSpPr>
            <p:nvPr/>
          </p:nvSpPr>
          <p:spPr bwMode="auto">
            <a:xfrm>
              <a:off x="3538"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0"/>
            <p:cNvSpPr>
              <a:spLocks noChangeShapeType="1"/>
            </p:cNvSpPr>
            <p:nvPr/>
          </p:nvSpPr>
          <p:spPr bwMode="auto">
            <a:xfrm>
              <a:off x="3538" y="158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1"/>
            <p:cNvSpPr>
              <a:spLocks noChangeShapeType="1"/>
            </p:cNvSpPr>
            <p:nvPr/>
          </p:nvSpPr>
          <p:spPr bwMode="auto">
            <a:xfrm>
              <a:off x="3538" y="150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2"/>
            <p:cNvSpPr>
              <a:spLocks noChangeShapeType="1"/>
            </p:cNvSpPr>
            <p:nvPr/>
          </p:nvSpPr>
          <p:spPr bwMode="auto">
            <a:xfrm>
              <a:off x="3538" y="143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3"/>
            <p:cNvSpPr>
              <a:spLocks noChangeShapeType="1"/>
            </p:cNvSpPr>
            <p:nvPr/>
          </p:nvSpPr>
          <p:spPr bwMode="auto">
            <a:xfrm>
              <a:off x="3538"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4"/>
            <p:cNvSpPr>
              <a:spLocks noChangeShapeType="1"/>
            </p:cNvSpPr>
            <p:nvPr/>
          </p:nvSpPr>
          <p:spPr bwMode="auto">
            <a:xfrm>
              <a:off x="3538" y="128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75"/>
            <p:cNvSpPr>
              <a:spLocks noChangeShapeType="1"/>
            </p:cNvSpPr>
            <p:nvPr/>
          </p:nvSpPr>
          <p:spPr bwMode="auto">
            <a:xfrm>
              <a:off x="3538" y="120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6"/>
            <p:cNvSpPr>
              <a:spLocks noChangeShapeType="1"/>
            </p:cNvSpPr>
            <p:nvPr/>
          </p:nvSpPr>
          <p:spPr bwMode="auto">
            <a:xfrm>
              <a:off x="3538" y="113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7"/>
            <p:cNvSpPr>
              <a:spLocks noChangeShapeType="1"/>
            </p:cNvSpPr>
            <p:nvPr/>
          </p:nvSpPr>
          <p:spPr bwMode="auto">
            <a:xfrm>
              <a:off x="3538"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78"/>
            <p:cNvSpPr>
              <a:spLocks noChangeArrowheads="1"/>
            </p:cNvSpPr>
            <p:nvPr/>
          </p:nvSpPr>
          <p:spPr bwMode="auto">
            <a:xfrm rot="-5400000">
              <a:off x="3330" y="2372"/>
              <a:ext cx="13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Y</a:t>
              </a:r>
              <a:endParaRPr lang="en-US">
                <a:solidFill>
                  <a:srgbClr val="000000"/>
                </a:solidFill>
                <a:latin typeface="Calibri" pitchFamily="34" charset="0"/>
                <a:cs typeface="Times New Roman" pitchFamily="18" charset="0"/>
              </a:endParaRPr>
            </a:p>
          </p:txBody>
        </p:sp>
        <p:sp>
          <p:nvSpPr>
            <p:cNvPr id="83" name="Rectangle 79"/>
            <p:cNvSpPr>
              <a:spLocks noChangeArrowheads="1"/>
            </p:cNvSpPr>
            <p:nvPr/>
          </p:nvSpPr>
          <p:spPr bwMode="auto">
            <a:xfrm rot="-5400000">
              <a:off x="3357" y="2310"/>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dirty="0" err="1">
                  <a:solidFill>
                    <a:srgbClr val="000000"/>
                  </a:solidFill>
                  <a:latin typeface="Times New Roman" pitchFamily="18" charset="0"/>
                  <a:cs typeface="Times New Roman" pitchFamily="18" charset="0"/>
                </a:rPr>
                <a:t>i</a:t>
              </a:r>
              <a:endParaRPr lang="en-US" dirty="0">
                <a:solidFill>
                  <a:srgbClr val="000000"/>
                </a:solidFill>
                <a:latin typeface="Calibri" pitchFamily="34" charset="0"/>
                <a:cs typeface="Times New Roman" pitchFamily="18" charset="0"/>
              </a:endParaRPr>
            </a:p>
          </p:txBody>
        </p:sp>
        <p:sp>
          <p:nvSpPr>
            <p:cNvPr id="84" name="Rectangle 80"/>
            <p:cNvSpPr>
              <a:spLocks noChangeArrowheads="1"/>
            </p:cNvSpPr>
            <p:nvPr/>
          </p:nvSpPr>
          <p:spPr bwMode="auto">
            <a:xfrm rot="-5400000">
              <a:off x="3347" y="2266"/>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85" name="Rectangle 81"/>
            <p:cNvSpPr>
              <a:spLocks noChangeArrowheads="1"/>
            </p:cNvSpPr>
            <p:nvPr/>
          </p:nvSpPr>
          <p:spPr bwMode="auto">
            <a:xfrm rot="-5400000">
              <a:off x="3357" y="222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l</a:t>
              </a:r>
              <a:endParaRPr lang="en-US">
                <a:solidFill>
                  <a:srgbClr val="000000"/>
                </a:solidFill>
                <a:latin typeface="Calibri" pitchFamily="34" charset="0"/>
                <a:cs typeface="Times New Roman" pitchFamily="18" charset="0"/>
              </a:endParaRPr>
            </a:p>
          </p:txBody>
        </p:sp>
        <p:sp>
          <p:nvSpPr>
            <p:cNvPr id="86" name="Rectangle 82"/>
            <p:cNvSpPr>
              <a:spLocks noChangeArrowheads="1"/>
            </p:cNvSpPr>
            <p:nvPr/>
          </p:nvSpPr>
          <p:spPr bwMode="auto">
            <a:xfrm rot="-5400000">
              <a:off x="3344" y="217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d</a:t>
              </a:r>
              <a:endParaRPr lang="en-US">
                <a:solidFill>
                  <a:srgbClr val="000000"/>
                </a:solidFill>
                <a:latin typeface="Calibri" pitchFamily="34" charset="0"/>
                <a:cs typeface="Times New Roman" pitchFamily="18" charset="0"/>
              </a:endParaRPr>
            </a:p>
          </p:txBody>
        </p:sp>
        <p:sp>
          <p:nvSpPr>
            <p:cNvPr id="87" name="Rectangle 83"/>
            <p:cNvSpPr>
              <a:spLocks noChangeArrowheads="1"/>
            </p:cNvSpPr>
            <p:nvPr/>
          </p:nvSpPr>
          <p:spPr bwMode="auto">
            <a:xfrm rot="-5400000">
              <a:off x="3354" y="2088"/>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88" name="Rectangle 84"/>
            <p:cNvSpPr>
              <a:spLocks noChangeArrowheads="1"/>
            </p:cNvSpPr>
            <p:nvPr/>
          </p:nvSpPr>
          <p:spPr bwMode="auto">
            <a:xfrm rot="-5400000">
              <a:off x="3347" y="2041"/>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a:t>
              </a:r>
              <a:endParaRPr lang="en-US">
                <a:solidFill>
                  <a:srgbClr val="000000"/>
                </a:solidFill>
                <a:latin typeface="Calibri" pitchFamily="34" charset="0"/>
                <a:cs typeface="Times New Roman" pitchFamily="18" charset="0"/>
              </a:endParaRPr>
            </a:p>
          </p:txBody>
        </p:sp>
        <p:sp>
          <p:nvSpPr>
            <p:cNvPr id="89" name="Rectangle 85"/>
            <p:cNvSpPr>
              <a:spLocks noChangeArrowheads="1"/>
            </p:cNvSpPr>
            <p:nvPr/>
          </p:nvSpPr>
          <p:spPr bwMode="auto">
            <a:xfrm rot="-5400000">
              <a:off x="3354" y="1994"/>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r</a:t>
              </a:r>
              <a:endParaRPr lang="en-US">
                <a:solidFill>
                  <a:srgbClr val="000000"/>
                </a:solidFill>
                <a:latin typeface="Calibri" pitchFamily="34" charset="0"/>
                <a:cs typeface="Times New Roman" pitchFamily="18" charset="0"/>
              </a:endParaRPr>
            </a:p>
          </p:txBody>
        </p:sp>
        <p:sp>
          <p:nvSpPr>
            <p:cNvPr id="90" name="Rectangle 86"/>
            <p:cNvSpPr>
              <a:spLocks noChangeArrowheads="1"/>
            </p:cNvSpPr>
            <p:nvPr/>
          </p:nvSpPr>
          <p:spPr bwMode="auto">
            <a:xfrm rot="-5400000">
              <a:off x="3344" y="1943"/>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b</a:t>
              </a:r>
              <a:endParaRPr lang="en-US">
                <a:solidFill>
                  <a:srgbClr val="000000"/>
                </a:solidFill>
                <a:latin typeface="Calibri" pitchFamily="34" charset="0"/>
                <a:cs typeface="Times New Roman" pitchFamily="18" charset="0"/>
              </a:endParaRPr>
            </a:p>
          </p:txBody>
        </p:sp>
        <p:sp>
          <p:nvSpPr>
            <p:cNvPr id="91" name="Rectangle 87"/>
            <p:cNvSpPr>
              <a:spLocks noChangeArrowheads="1"/>
            </p:cNvSpPr>
            <p:nvPr/>
          </p:nvSpPr>
          <p:spPr bwMode="auto">
            <a:xfrm rot="-5400000">
              <a:off x="3359" y="1897"/>
              <a:ext cx="8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2" name="Rectangle 88"/>
            <p:cNvSpPr>
              <a:spLocks noChangeArrowheads="1"/>
            </p:cNvSpPr>
            <p:nvPr/>
          </p:nvSpPr>
          <p:spPr bwMode="auto">
            <a:xfrm rot="-5400000">
              <a:off x="3344" y="1817"/>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u</a:t>
              </a:r>
              <a:endParaRPr lang="en-US">
                <a:solidFill>
                  <a:srgbClr val="000000"/>
                </a:solidFill>
                <a:latin typeface="Calibri" pitchFamily="34" charset="0"/>
                <a:cs typeface="Times New Roman" pitchFamily="18" charset="0"/>
              </a:endParaRPr>
            </a:p>
          </p:txBody>
        </p:sp>
        <p:sp>
          <p:nvSpPr>
            <p:cNvPr id="93" name="Rectangle 89"/>
            <p:cNvSpPr>
              <a:spLocks noChangeArrowheads="1"/>
            </p:cNvSpPr>
            <p:nvPr/>
          </p:nvSpPr>
          <p:spPr bwMode="auto">
            <a:xfrm rot="-5400000">
              <a:off x="3344" y="175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94" name="Rectangle 90"/>
            <p:cNvSpPr>
              <a:spLocks noChangeArrowheads="1"/>
            </p:cNvSpPr>
            <p:nvPr/>
          </p:nvSpPr>
          <p:spPr bwMode="auto">
            <a:xfrm rot="-5400000">
              <a:off x="3357" y="1707"/>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95" name="Rectangle 91"/>
            <p:cNvSpPr>
              <a:spLocks noChangeArrowheads="1"/>
            </p:cNvSpPr>
            <p:nvPr/>
          </p:nvSpPr>
          <p:spPr bwMode="auto">
            <a:xfrm rot="-5400000">
              <a:off x="3357" y="167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t</a:t>
              </a:r>
              <a:endParaRPr lang="en-US">
                <a:solidFill>
                  <a:srgbClr val="000000"/>
                </a:solidFill>
                <a:latin typeface="Calibri" pitchFamily="34" charset="0"/>
                <a:cs typeface="Times New Roman" pitchFamily="18" charset="0"/>
              </a:endParaRPr>
            </a:p>
          </p:txBody>
        </p:sp>
        <p:sp>
          <p:nvSpPr>
            <p:cNvPr id="96" name="Rectangle 92"/>
            <p:cNvSpPr>
              <a:spLocks noChangeArrowheads="1"/>
            </p:cNvSpPr>
            <p:nvPr/>
          </p:nvSpPr>
          <p:spPr bwMode="auto">
            <a:xfrm rot="-5400000">
              <a:off x="3350" y="1631"/>
              <a:ext cx="9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s</a:t>
              </a:r>
              <a:endParaRPr lang="en-US">
                <a:solidFill>
                  <a:srgbClr val="000000"/>
                </a:solidFill>
                <a:latin typeface="Calibri" pitchFamily="34" charset="0"/>
                <a:cs typeface="Times New Roman" pitchFamily="18" charset="0"/>
              </a:endParaRPr>
            </a:p>
          </p:txBody>
        </p:sp>
        <p:sp>
          <p:nvSpPr>
            <p:cNvPr id="97" name="Rectangle 93"/>
            <p:cNvSpPr>
              <a:spLocks noChangeArrowheads="1"/>
            </p:cNvSpPr>
            <p:nvPr/>
          </p:nvSpPr>
          <p:spPr bwMode="auto">
            <a:xfrm rot="-5400000">
              <a:off x="3354" y="1586"/>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8" name="Freeform 94"/>
            <p:cNvSpPr>
              <a:spLocks/>
            </p:cNvSpPr>
            <p:nvPr/>
          </p:nvSpPr>
          <p:spPr bwMode="auto">
            <a:xfrm>
              <a:off x="3538" y="1059"/>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Line 95"/>
            <p:cNvSpPr>
              <a:spLocks noChangeShapeType="1"/>
            </p:cNvSpPr>
            <p:nvPr/>
          </p:nvSpPr>
          <p:spPr bwMode="auto">
            <a:xfrm>
              <a:off x="3538"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96"/>
            <p:cNvSpPr>
              <a:spLocks noChangeShapeType="1"/>
            </p:cNvSpPr>
            <p:nvPr/>
          </p:nvSpPr>
          <p:spPr bwMode="auto">
            <a:xfrm>
              <a:off x="366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7"/>
            <p:cNvSpPr>
              <a:spLocks noChangeShapeType="1"/>
            </p:cNvSpPr>
            <p:nvPr/>
          </p:nvSpPr>
          <p:spPr bwMode="auto">
            <a:xfrm>
              <a:off x="3792"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98"/>
            <p:cNvSpPr>
              <a:spLocks noChangeShapeType="1"/>
            </p:cNvSpPr>
            <p:nvPr/>
          </p:nvSpPr>
          <p:spPr bwMode="auto">
            <a:xfrm>
              <a:off x="391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99"/>
            <p:cNvSpPr>
              <a:spLocks noChangeShapeType="1"/>
            </p:cNvSpPr>
            <p:nvPr/>
          </p:nvSpPr>
          <p:spPr bwMode="auto">
            <a:xfrm>
              <a:off x="4046"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0"/>
            <p:cNvSpPr>
              <a:spLocks noChangeShapeType="1"/>
            </p:cNvSpPr>
            <p:nvPr/>
          </p:nvSpPr>
          <p:spPr bwMode="auto">
            <a:xfrm>
              <a:off x="417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1"/>
            <p:cNvSpPr>
              <a:spLocks noChangeShapeType="1"/>
            </p:cNvSpPr>
            <p:nvPr/>
          </p:nvSpPr>
          <p:spPr bwMode="auto">
            <a:xfrm>
              <a:off x="429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02"/>
            <p:cNvSpPr>
              <a:spLocks noChangeShapeType="1"/>
            </p:cNvSpPr>
            <p:nvPr/>
          </p:nvSpPr>
          <p:spPr bwMode="auto">
            <a:xfrm>
              <a:off x="4427"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03"/>
            <p:cNvSpPr>
              <a:spLocks noChangeShapeType="1"/>
            </p:cNvSpPr>
            <p:nvPr/>
          </p:nvSpPr>
          <p:spPr bwMode="auto">
            <a:xfrm>
              <a:off x="4554"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04"/>
            <p:cNvSpPr>
              <a:spLocks noChangeShapeType="1"/>
            </p:cNvSpPr>
            <p:nvPr/>
          </p:nvSpPr>
          <p:spPr bwMode="auto">
            <a:xfrm>
              <a:off x="4681"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05"/>
            <p:cNvSpPr>
              <a:spLocks noChangeShapeType="1"/>
            </p:cNvSpPr>
            <p:nvPr/>
          </p:nvSpPr>
          <p:spPr bwMode="auto">
            <a:xfrm>
              <a:off x="4808"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06"/>
            <p:cNvSpPr>
              <a:spLocks noChangeShapeType="1"/>
            </p:cNvSpPr>
            <p:nvPr/>
          </p:nvSpPr>
          <p:spPr bwMode="auto">
            <a:xfrm>
              <a:off x="493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07"/>
            <p:cNvSpPr>
              <a:spLocks noChangeShapeType="1"/>
            </p:cNvSpPr>
            <p:nvPr/>
          </p:nvSpPr>
          <p:spPr bwMode="auto">
            <a:xfrm>
              <a:off x="5062"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08"/>
            <p:cNvSpPr>
              <a:spLocks noChangeShapeType="1"/>
            </p:cNvSpPr>
            <p:nvPr/>
          </p:nvSpPr>
          <p:spPr bwMode="auto">
            <a:xfrm>
              <a:off x="518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09"/>
            <p:cNvSpPr>
              <a:spLocks noChangeShapeType="1"/>
            </p:cNvSpPr>
            <p:nvPr/>
          </p:nvSpPr>
          <p:spPr bwMode="auto">
            <a:xfrm>
              <a:off x="5316"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10"/>
            <p:cNvSpPr>
              <a:spLocks noChangeShapeType="1"/>
            </p:cNvSpPr>
            <p:nvPr/>
          </p:nvSpPr>
          <p:spPr bwMode="auto">
            <a:xfrm>
              <a:off x="544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11"/>
            <p:cNvSpPr>
              <a:spLocks noChangeShapeType="1"/>
            </p:cNvSpPr>
            <p:nvPr/>
          </p:nvSpPr>
          <p:spPr bwMode="auto">
            <a:xfrm>
              <a:off x="5569"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Freeform 112"/>
            <p:cNvSpPr>
              <a:spLocks/>
            </p:cNvSpPr>
            <p:nvPr/>
          </p:nvSpPr>
          <p:spPr bwMode="auto">
            <a:xfrm>
              <a:off x="5569"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Line 113"/>
            <p:cNvSpPr>
              <a:spLocks noChangeShapeType="1"/>
            </p:cNvSpPr>
            <p:nvPr/>
          </p:nvSpPr>
          <p:spPr bwMode="auto">
            <a:xfrm flipH="1">
              <a:off x="5510"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14"/>
            <p:cNvSpPr>
              <a:spLocks noChangeShapeType="1"/>
            </p:cNvSpPr>
            <p:nvPr/>
          </p:nvSpPr>
          <p:spPr bwMode="auto">
            <a:xfrm flipH="1">
              <a:off x="5540" y="307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15"/>
            <p:cNvSpPr>
              <a:spLocks noChangeShapeType="1"/>
            </p:cNvSpPr>
            <p:nvPr/>
          </p:nvSpPr>
          <p:spPr bwMode="auto">
            <a:xfrm flipH="1">
              <a:off x="5540" y="299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16"/>
            <p:cNvSpPr>
              <a:spLocks noChangeShapeType="1"/>
            </p:cNvSpPr>
            <p:nvPr/>
          </p:nvSpPr>
          <p:spPr bwMode="auto">
            <a:xfrm flipH="1">
              <a:off x="5540" y="292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17"/>
            <p:cNvSpPr>
              <a:spLocks noChangeShapeType="1"/>
            </p:cNvSpPr>
            <p:nvPr/>
          </p:nvSpPr>
          <p:spPr bwMode="auto">
            <a:xfrm flipH="1">
              <a:off x="5510"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8"/>
            <p:cNvSpPr>
              <a:spLocks noChangeShapeType="1"/>
            </p:cNvSpPr>
            <p:nvPr/>
          </p:nvSpPr>
          <p:spPr bwMode="auto">
            <a:xfrm flipH="1">
              <a:off x="5540" y="277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19"/>
            <p:cNvSpPr>
              <a:spLocks noChangeShapeType="1"/>
            </p:cNvSpPr>
            <p:nvPr/>
          </p:nvSpPr>
          <p:spPr bwMode="auto">
            <a:xfrm flipH="1">
              <a:off x="5540" y="269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0"/>
            <p:cNvSpPr>
              <a:spLocks noChangeShapeType="1"/>
            </p:cNvSpPr>
            <p:nvPr/>
          </p:nvSpPr>
          <p:spPr bwMode="auto">
            <a:xfrm flipH="1">
              <a:off x="5540" y="262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1"/>
            <p:cNvSpPr>
              <a:spLocks noChangeShapeType="1"/>
            </p:cNvSpPr>
            <p:nvPr/>
          </p:nvSpPr>
          <p:spPr bwMode="auto">
            <a:xfrm flipH="1">
              <a:off x="5510"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2"/>
            <p:cNvSpPr>
              <a:spLocks noChangeShapeType="1"/>
            </p:cNvSpPr>
            <p:nvPr/>
          </p:nvSpPr>
          <p:spPr bwMode="auto">
            <a:xfrm flipH="1">
              <a:off x="5540" y="2475"/>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3"/>
            <p:cNvSpPr>
              <a:spLocks noChangeShapeType="1"/>
            </p:cNvSpPr>
            <p:nvPr/>
          </p:nvSpPr>
          <p:spPr bwMode="auto">
            <a:xfrm flipH="1">
              <a:off x="5540" y="240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4"/>
            <p:cNvSpPr>
              <a:spLocks noChangeShapeType="1"/>
            </p:cNvSpPr>
            <p:nvPr/>
          </p:nvSpPr>
          <p:spPr bwMode="auto">
            <a:xfrm flipH="1">
              <a:off x="5540" y="232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5"/>
            <p:cNvSpPr>
              <a:spLocks noChangeShapeType="1"/>
            </p:cNvSpPr>
            <p:nvPr/>
          </p:nvSpPr>
          <p:spPr bwMode="auto">
            <a:xfrm flipH="1">
              <a:off x="5510"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6"/>
            <p:cNvSpPr>
              <a:spLocks noChangeShapeType="1"/>
            </p:cNvSpPr>
            <p:nvPr/>
          </p:nvSpPr>
          <p:spPr bwMode="auto">
            <a:xfrm flipH="1">
              <a:off x="5540" y="2177"/>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7"/>
            <p:cNvSpPr>
              <a:spLocks noChangeShapeType="1"/>
            </p:cNvSpPr>
            <p:nvPr/>
          </p:nvSpPr>
          <p:spPr bwMode="auto">
            <a:xfrm flipH="1">
              <a:off x="5540" y="210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28"/>
            <p:cNvSpPr>
              <a:spLocks noChangeShapeType="1"/>
            </p:cNvSpPr>
            <p:nvPr/>
          </p:nvSpPr>
          <p:spPr bwMode="auto">
            <a:xfrm flipH="1">
              <a:off x="5540" y="202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29"/>
            <p:cNvSpPr>
              <a:spLocks noChangeShapeType="1"/>
            </p:cNvSpPr>
            <p:nvPr/>
          </p:nvSpPr>
          <p:spPr bwMode="auto">
            <a:xfrm flipH="1">
              <a:off x="5510"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30"/>
            <p:cNvSpPr>
              <a:spLocks noChangeShapeType="1"/>
            </p:cNvSpPr>
            <p:nvPr/>
          </p:nvSpPr>
          <p:spPr bwMode="auto">
            <a:xfrm flipH="1">
              <a:off x="5540" y="1879"/>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31"/>
            <p:cNvSpPr>
              <a:spLocks noChangeShapeType="1"/>
            </p:cNvSpPr>
            <p:nvPr/>
          </p:nvSpPr>
          <p:spPr bwMode="auto">
            <a:xfrm flipH="1">
              <a:off x="5540" y="180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32"/>
            <p:cNvSpPr>
              <a:spLocks noChangeShapeType="1"/>
            </p:cNvSpPr>
            <p:nvPr/>
          </p:nvSpPr>
          <p:spPr bwMode="auto">
            <a:xfrm flipH="1">
              <a:off x="5540" y="173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3"/>
            <p:cNvSpPr>
              <a:spLocks noChangeShapeType="1"/>
            </p:cNvSpPr>
            <p:nvPr/>
          </p:nvSpPr>
          <p:spPr bwMode="auto">
            <a:xfrm flipH="1">
              <a:off x="5510"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4"/>
            <p:cNvSpPr>
              <a:spLocks noChangeShapeType="1"/>
            </p:cNvSpPr>
            <p:nvPr/>
          </p:nvSpPr>
          <p:spPr bwMode="auto">
            <a:xfrm flipH="1">
              <a:off x="5540" y="158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35"/>
            <p:cNvSpPr>
              <a:spLocks noChangeShapeType="1"/>
            </p:cNvSpPr>
            <p:nvPr/>
          </p:nvSpPr>
          <p:spPr bwMode="auto">
            <a:xfrm flipH="1">
              <a:off x="5540" y="150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36"/>
            <p:cNvSpPr>
              <a:spLocks noChangeShapeType="1"/>
            </p:cNvSpPr>
            <p:nvPr/>
          </p:nvSpPr>
          <p:spPr bwMode="auto">
            <a:xfrm flipH="1">
              <a:off x="5540" y="143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37"/>
            <p:cNvSpPr>
              <a:spLocks noChangeShapeType="1"/>
            </p:cNvSpPr>
            <p:nvPr/>
          </p:nvSpPr>
          <p:spPr bwMode="auto">
            <a:xfrm flipH="1">
              <a:off x="5510"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38"/>
            <p:cNvSpPr>
              <a:spLocks noChangeShapeType="1"/>
            </p:cNvSpPr>
            <p:nvPr/>
          </p:nvSpPr>
          <p:spPr bwMode="auto">
            <a:xfrm flipH="1">
              <a:off x="5540" y="128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39"/>
            <p:cNvSpPr>
              <a:spLocks noChangeShapeType="1"/>
            </p:cNvSpPr>
            <p:nvPr/>
          </p:nvSpPr>
          <p:spPr bwMode="auto">
            <a:xfrm flipH="1">
              <a:off x="5540" y="120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40"/>
            <p:cNvSpPr>
              <a:spLocks noChangeShapeType="1"/>
            </p:cNvSpPr>
            <p:nvPr/>
          </p:nvSpPr>
          <p:spPr bwMode="auto">
            <a:xfrm flipH="1">
              <a:off x="5540" y="113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41"/>
            <p:cNvSpPr>
              <a:spLocks noChangeShapeType="1"/>
            </p:cNvSpPr>
            <p:nvPr/>
          </p:nvSpPr>
          <p:spPr bwMode="auto">
            <a:xfrm flipH="1">
              <a:off x="5510"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Freeform 142"/>
            <p:cNvSpPr>
              <a:spLocks/>
            </p:cNvSpPr>
            <p:nvPr/>
          </p:nvSpPr>
          <p:spPr bwMode="auto">
            <a:xfrm>
              <a:off x="3541" y="1211"/>
              <a:ext cx="1253" cy="1771"/>
            </a:xfrm>
            <a:custGeom>
              <a:avLst/>
              <a:gdLst>
                <a:gd name="T0" fmla="*/ 0 w 8768"/>
                <a:gd name="T1" fmla="*/ 0 h 12401"/>
                <a:gd name="T2" fmla="*/ 0 w 8768"/>
                <a:gd name="T3" fmla="*/ 0 h 12401"/>
                <a:gd name="T4" fmla="*/ 0 w 8768"/>
                <a:gd name="T5" fmla="*/ 0 h 12401"/>
                <a:gd name="T6" fmla="*/ 0 w 8768"/>
                <a:gd name="T7" fmla="*/ 0 h 12401"/>
                <a:gd name="T8" fmla="*/ 0 w 8768"/>
                <a:gd name="T9" fmla="*/ 0 h 12401"/>
                <a:gd name="T10" fmla="*/ 0 w 8768"/>
                <a:gd name="T11" fmla="*/ 0 h 12401"/>
                <a:gd name="T12" fmla="*/ 0 w 8768"/>
                <a:gd name="T13" fmla="*/ 0 h 12401"/>
                <a:gd name="T14" fmla="*/ 0 w 8768"/>
                <a:gd name="T15" fmla="*/ 0 h 12401"/>
                <a:gd name="T16" fmla="*/ 0 w 8768"/>
                <a:gd name="T17" fmla="*/ 0 h 12401"/>
                <a:gd name="T18" fmla="*/ 0 w 8768"/>
                <a:gd name="T19" fmla="*/ 0 h 12401"/>
                <a:gd name="T20" fmla="*/ 0 w 8768"/>
                <a:gd name="T21" fmla="*/ 0 h 12401"/>
                <a:gd name="T22" fmla="*/ 0 w 8768"/>
                <a:gd name="T23" fmla="*/ 0 h 12401"/>
                <a:gd name="T24" fmla="*/ 0 w 8768"/>
                <a:gd name="T25" fmla="*/ 0 h 12401"/>
                <a:gd name="T26" fmla="*/ 0 w 8768"/>
                <a:gd name="T27" fmla="*/ 0 h 12401"/>
                <a:gd name="T28" fmla="*/ 0 w 8768"/>
                <a:gd name="T29" fmla="*/ 0 h 12401"/>
                <a:gd name="T30" fmla="*/ 0 w 8768"/>
                <a:gd name="T31" fmla="*/ 0 h 12401"/>
                <a:gd name="T32" fmla="*/ 0 w 8768"/>
                <a:gd name="T33" fmla="*/ 0 h 12401"/>
                <a:gd name="T34" fmla="*/ 0 w 8768"/>
                <a:gd name="T35" fmla="*/ 0 h 12401"/>
                <a:gd name="T36" fmla="*/ 0 w 8768"/>
                <a:gd name="T37" fmla="*/ 0 h 12401"/>
                <a:gd name="T38" fmla="*/ 0 w 8768"/>
                <a:gd name="T39" fmla="*/ 0 h 12401"/>
                <a:gd name="T40" fmla="*/ 0 w 8768"/>
                <a:gd name="T41" fmla="*/ 0 h 12401"/>
                <a:gd name="T42" fmla="*/ 0 w 8768"/>
                <a:gd name="T43" fmla="*/ 0 h 12401"/>
                <a:gd name="T44" fmla="*/ 0 w 8768"/>
                <a:gd name="T45" fmla="*/ 0 h 12401"/>
                <a:gd name="T46" fmla="*/ 0 w 8768"/>
                <a:gd name="T47" fmla="*/ 0 h 12401"/>
                <a:gd name="T48" fmla="*/ 0 w 8768"/>
                <a:gd name="T49" fmla="*/ 0 h 12401"/>
                <a:gd name="T50" fmla="*/ 0 w 8768"/>
                <a:gd name="T51" fmla="*/ 0 h 12401"/>
                <a:gd name="T52" fmla="*/ 0 w 8768"/>
                <a:gd name="T53" fmla="*/ 0 h 12401"/>
                <a:gd name="T54" fmla="*/ 0 w 8768"/>
                <a:gd name="T55" fmla="*/ 0 h 12401"/>
                <a:gd name="T56" fmla="*/ 0 w 8768"/>
                <a:gd name="T57" fmla="*/ 0 h 12401"/>
                <a:gd name="T58" fmla="*/ 0 w 8768"/>
                <a:gd name="T59" fmla="*/ 0 h 12401"/>
                <a:gd name="T60" fmla="*/ 0 w 8768"/>
                <a:gd name="T61" fmla="*/ 0 h 12401"/>
                <a:gd name="T62" fmla="*/ 0 w 8768"/>
                <a:gd name="T63" fmla="*/ 0 h 12401"/>
                <a:gd name="T64" fmla="*/ 0 w 8768"/>
                <a:gd name="T65" fmla="*/ 0 h 12401"/>
                <a:gd name="T66" fmla="*/ 0 w 8768"/>
                <a:gd name="T67" fmla="*/ 0 h 12401"/>
                <a:gd name="T68" fmla="*/ 0 w 8768"/>
                <a:gd name="T69" fmla="*/ 0 h 12401"/>
                <a:gd name="T70" fmla="*/ 0 w 8768"/>
                <a:gd name="T71" fmla="*/ 0 h 12401"/>
                <a:gd name="T72" fmla="*/ 0 w 8768"/>
                <a:gd name="T73" fmla="*/ 0 h 12401"/>
                <a:gd name="T74" fmla="*/ 0 w 8768"/>
                <a:gd name="T75" fmla="*/ 0 h 12401"/>
                <a:gd name="T76" fmla="*/ 0 w 8768"/>
                <a:gd name="T77" fmla="*/ 0 h 12401"/>
                <a:gd name="T78" fmla="*/ 0 w 8768"/>
                <a:gd name="T79" fmla="*/ 0 h 12401"/>
                <a:gd name="T80" fmla="*/ 0 w 8768"/>
                <a:gd name="T81" fmla="*/ 0 h 12401"/>
                <a:gd name="T82" fmla="*/ 0 w 8768"/>
                <a:gd name="T83" fmla="*/ 0 h 12401"/>
                <a:gd name="T84" fmla="*/ 0 w 8768"/>
                <a:gd name="T85" fmla="*/ 0 h 12401"/>
                <a:gd name="T86" fmla="*/ 0 w 8768"/>
                <a:gd name="T87" fmla="*/ 0 h 12401"/>
                <a:gd name="T88" fmla="*/ 0 w 8768"/>
                <a:gd name="T89" fmla="*/ 0 h 12401"/>
                <a:gd name="T90" fmla="*/ 0 w 8768"/>
                <a:gd name="T91" fmla="*/ 0 h 12401"/>
                <a:gd name="T92" fmla="*/ 0 w 8768"/>
                <a:gd name="T93" fmla="*/ 0 h 12401"/>
                <a:gd name="T94" fmla="*/ 0 w 8768"/>
                <a:gd name="T95" fmla="*/ 0 h 12401"/>
                <a:gd name="T96" fmla="*/ 0 w 8768"/>
                <a:gd name="T97" fmla="*/ 0 h 12401"/>
                <a:gd name="T98" fmla="*/ 0 w 8768"/>
                <a:gd name="T99" fmla="*/ 0 h 12401"/>
                <a:gd name="T100" fmla="*/ 0 w 8768"/>
                <a:gd name="T101" fmla="*/ 0 h 12401"/>
                <a:gd name="T102" fmla="*/ 0 w 8768"/>
                <a:gd name="T103" fmla="*/ 0 h 12401"/>
                <a:gd name="T104" fmla="*/ 0 w 8768"/>
                <a:gd name="T105" fmla="*/ 0 h 12401"/>
                <a:gd name="T106" fmla="*/ 0 w 8768"/>
                <a:gd name="T107" fmla="*/ 0 h 12401"/>
                <a:gd name="T108" fmla="*/ 0 w 8768"/>
                <a:gd name="T109" fmla="*/ 0 h 12401"/>
                <a:gd name="T110" fmla="*/ 0 w 8768"/>
                <a:gd name="T111" fmla="*/ 0 h 12401"/>
                <a:gd name="T112" fmla="*/ 0 w 8768"/>
                <a:gd name="T113" fmla="*/ 0 h 12401"/>
                <a:gd name="T114" fmla="*/ 0 w 8768"/>
                <a:gd name="T115" fmla="*/ 0 h 12401"/>
                <a:gd name="T116" fmla="*/ 0 w 8768"/>
                <a:gd name="T117" fmla="*/ 0 h 12401"/>
                <a:gd name="T118" fmla="*/ 0 w 8768"/>
                <a:gd name="T119" fmla="*/ 0 h 12401"/>
                <a:gd name="T120" fmla="*/ 0 w 8768"/>
                <a:gd name="T121" fmla="*/ 0 h 12401"/>
                <a:gd name="T122" fmla="*/ 0 w 8768"/>
                <a:gd name="T123" fmla="*/ 0 h 12401"/>
                <a:gd name="T124" fmla="*/ 0 w 8768"/>
                <a:gd name="T125" fmla="*/ 0 h 12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2401"/>
                <a:gd name="T191" fmla="*/ 8768 w 8768"/>
                <a:gd name="T192" fmla="*/ 12401 h 12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2401">
                  <a:moveTo>
                    <a:pt x="0" y="12401"/>
                  </a:moveTo>
                  <a:lnTo>
                    <a:pt x="68" y="11007"/>
                  </a:lnTo>
                  <a:lnTo>
                    <a:pt x="137" y="10144"/>
                  </a:lnTo>
                  <a:lnTo>
                    <a:pt x="209" y="9467"/>
                  </a:lnTo>
                  <a:lnTo>
                    <a:pt x="273" y="8891"/>
                  </a:lnTo>
                  <a:lnTo>
                    <a:pt x="346" y="8379"/>
                  </a:lnTo>
                  <a:lnTo>
                    <a:pt x="414" y="7920"/>
                  </a:lnTo>
                  <a:lnTo>
                    <a:pt x="487" y="7496"/>
                  </a:lnTo>
                  <a:lnTo>
                    <a:pt x="551" y="7106"/>
                  </a:lnTo>
                  <a:lnTo>
                    <a:pt x="624" y="6738"/>
                  </a:lnTo>
                  <a:lnTo>
                    <a:pt x="693" y="6396"/>
                  </a:lnTo>
                  <a:lnTo>
                    <a:pt x="761" y="6073"/>
                  </a:lnTo>
                  <a:lnTo>
                    <a:pt x="834" y="5767"/>
                  </a:lnTo>
                  <a:lnTo>
                    <a:pt x="902" y="5477"/>
                  </a:lnTo>
                  <a:lnTo>
                    <a:pt x="975" y="5199"/>
                  </a:lnTo>
                  <a:lnTo>
                    <a:pt x="1040" y="4933"/>
                  </a:lnTo>
                  <a:lnTo>
                    <a:pt x="1112" y="4683"/>
                  </a:lnTo>
                  <a:lnTo>
                    <a:pt x="1181" y="4442"/>
                  </a:lnTo>
                  <a:lnTo>
                    <a:pt x="1249" y="4208"/>
                  </a:lnTo>
                  <a:lnTo>
                    <a:pt x="1318" y="3982"/>
                  </a:lnTo>
                  <a:lnTo>
                    <a:pt x="1390" y="3772"/>
                  </a:lnTo>
                  <a:lnTo>
                    <a:pt x="1459" y="3563"/>
                  </a:lnTo>
                  <a:lnTo>
                    <a:pt x="1528" y="3370"/>
                  </a:lnTo>
                  <a:lnTo>
                    <a:pt x="1600" y="3176"/>
                  </a:lnTo>
                  <a:lnTo>
                    <a:pt x="1669" y="2995"/>
                  </a:lnTo>
                  <a:lnTo>
                    <a:pt x="1741" y="2821"/>
                  </a:lnTo>
                  <a:lnTo>
                    <a:pt x="1805" y="2652"/>
                  </a:lnTo>
                  <a:lnTo>
                    <a:pt x="1878" y="2491"/>
                  </a:lnTo>
                  <a:lnTo>
                    <a:pt x="1946" y="2334"/>
                  </a:lnTo>
                  <a:lnTo>
                    <a:pt x="2015" y="2185"/>
                  </a:lnTo>
                  <a:lnTo>
                    <a:pt x="2084" y="2044"/>
                  </a:lnTo>
                  <a:lnTo>
                    <a:pt x="2156" y="1903"/>
                  </a:lnTo>
                  <a:lnTo>
                    <a:pt x="2225" y="1773"/>
                  </a:lnTo>
                  <a:lnTo>
                    <a:pt x="2293" y="1645"/>
                  </a:lnTo>
                  <a:lnTo>
                    <a:pt x="2366" y="1528"/>
                  </a:lnTo>
                  <a:lnTo>
                    <a:pt x="2434" y="1411"/>
                  </a:lnTo>
                  <a:lnTo>
                    <a:pt x="2503" y="1298"/>
                  </a:lnTo>
                  <a:lnTo>
                    <a:pt x="2572" y="1197"/>
                  </a:lnTo>
                  <a:lnTo>
                    <a:pt x="2644" y="1096"/>
                  </a:lnTo>
                  <a:lnTo>
                    <a:pt x="2713" y="1000"/>
                  </a:lnTo>
                  <a:lnTo>
                    <a:pt x="2781" y="911"/>
                  </a:lnTo>
                  <a:lnTo>
                    <a:pt x="2850" y="822"/>
                  </a:lnTo>
                  <a:lnTo>
                    <a:pt x="2923" y="742"/>
                  </a:lnTo>
                  <a:lnTo>
                    <a:pt x="2991" y="665"/>
                  </a:lnTo>
                  <a:lnTo>
                    <a:pt x="3060" y="593"/>
                  </a:lnTo>
                  <a:lnTo>
                    <a:pt x="3132" y="524"/>
                  </a:lnTo>
                  <a:lnTo>
                    <a:pt x="3201" y="463"/>
                  </a:lnTo>
                  <a:lnTo>
                    <a:pt x="3269" y="403"/>
                  </a:lnTo>
                  <a:lnTo>
                    <a:pt x="3337" y="351"/>
                  </a:lnTo>
                  <a:lnTo>
                    <a:pt x="3410" y="298"/>
                  </a:lnTo>
                  <a:lnTo>
                    <a:pt x="3478" y="250"/>
                  </a:lnTo>
                  <a:lnTo>
                    <a:pt x="3547" y="210"/>
                  </a:lnTo>
                  <a:lnTo>
                    <a:pt x="3616" y="170"/>
                  </a:lnTo>
                  <a:lnTo>
                    <a:pt x="3688" y="134"/>
                  </a:lnTo>
                  <a:lnTo>
                    <a:pt x="3757" y="105"/>
                  </a:lnTo>
                  <a:lnTo>
                    <a:pt x="3825" y="81"/>
                  </a:lnTo>
                  <a:lnTo>
                    <a:pt x="3898" y="56"/>
                  </a:lnTo>
                  <a:lnTo>
                    <a:pt x="3966" y="36"/>
                  </a:lnTo>
                  <a:lnTo>
                    <a:pt x="4035" y="25"/>
                  </a:lnTo>
                  <a:lnTo>
                    <a:pt x="4104" y="8"/>
                  </a:lnTo>
                  <a:lnTo>
                    <a:pt x="4176" y="4"/>
                  </a:lnTo>
                  <a:lnTo>
                    <a:pt x="4241" y="0"/>
                  </a:lnTo>
                  <a:lnTo>
                    <a:pt x="4313" y="0"/>
                  </a:lnTo>
                  <a:lnTo>
                    <a:pt x="4382" y="4"/>
                  </a:lnTo>
                  <a:lnTo>
                    <a:pt x="4455" y="8"/>
                  </a:lnTo>
                  <a:lnTo>
                    <a:pt x="4523" y="21"/>
                  </a:lnTo>
                  <a:lnTo>
                    <a:pt x="4592" y="32"/>
                  </a:lnTo>
                  <a:lnTo>
                    <a:pt x="4664" y="49"/>
                  </a:lnTo>
                  <a:lnTo>
                    <a:pt x="4728" y="69"/>
                  </a:lnTo>
                  <a:lnTo>
                    <a:pt x="4801" y="93"/>
                  </a:lnTo>
                  <a:lnTo>
                    <a:pt x="4869" y="121"/>
                  </a:lnTo>
                  <a:lnTo>
                    <a:pt x="4942" y="149"/>
                  </a:lnTo>
                  <a:lnTo>
                    <a:pt x="5006" y="186"/>
                  </a:lnTo>
                  <a:lnTo>
                    <a:pt x="5079" y="222"/>
                  </a:lnTo>
                  <a:lnTo>
                    <a:pt x="5148" y="262"/>
                  </a:lnTo>
                  <a:lnTo>
                    <a:pt x="5216" y="307"/>
                  </a:lnTo>
                  <a:lnTo>
                    <a:pt x="5289" y="351"/>
                  </a:lnTo>
                  <a:lnTo>
                    <a:pt x="5357" y="400"/>
                  </a:lnTo>
                  <a:lnTo>
                    <a:pt x="5430" y="452"/>
                  </a:lnTo>
                  <a:lnTo>
                    <a:pt x="5495" y="508"/>
                  </a:lnTo>
                  <a:lnTo>
                    <a:pt x="5567" y="565"/>
                  </a:lnTo>
                  <a:lnTo>
                    <a:pt x="5636" y="625"/>
                  </a:lnTo>
                  <a:lnTo>
                    <a:pt x="5708" y="690"/>
                  </a:lnTo>
                  <a:lnTo>
                    <a:pt x="5773" y="754"/>
                  </a:lnTo>
                  <a:lnTo>
                    <a:pt x="5845" y="827"/>
                  </a:lnTo>
                  <a:lnTo>
                    <a:pt x="5914" y="894"/>
                  </a:lnTo>
                  <a:lnTo>
                    <a:pt x="5983" y="972"/>
                  </a:lnTo>
                  <a:lnTo>
                    <a:pt x="6055" y="1048"/>
                  </a:lnTo>
                  <a:lnTo>
                    <a:pt x="6124" y="1128"/>
                  </a:lnTo>
                  <a:lnTo>
                    <a:pt x="6196" y="1210"/>
                  </a:lnTo>
                  <a:lnTo>
                    <a:pt x="6260" y="1298"/>
                  </a:lnTo>
                  <a:lnTo>
                    <a:pt x="6333" y="1383"/>
                  </a:lnTo>
                  <a:lnTo>
                    <a:pt x="6401" y="1472"/>
                  </a:lnTo>
                  <a:lnTo>
                    <a:pt x="6470" y="1564"/>
                  </a:lnTo>
                  <a:lnTo>
                    <a:pt x="6538" y="1661"/>
                  </a:lnTo>
                  <a:lnTo>
                    <a:pt x="6611" y="1758"/>
                  </a:lnTo>
                  <a:lnTo>
                    <a:pt x="6680" y="1854"/>
                  </a:lnTo>
                  <a:lnTo>
                    <a:pt x="6748" y="1955"/>
                  </a:lnTo>
                  <a:lnTo>
                    <a:pt x="6821" y="2059"/>
                  </a:lnTo>
                  <a:lnTo>
                    <a:pt x="6889" y="2165"/>
                  </a:lnTo>
                  <a:lnTo>
                    <a:pt x="6958" y="2269"/>
                  </a:lnTo>
                  <a:lnTo>
                    <a:pt x="7027" y="2382"/>
                  </a:lnTo>
                  <a:lnTo>
                    <a:pt x="7099" y="2491"/>
                  </a:lnTo>
                  <a:lnTo>
                    <a:pt x="7168" y="2607"/>
                  </a:lnTo>
                  <a:lnTo>
                    <a:pt x="7236" y="2720"/>
                  </a:lnTo>
                  <a:lnTo>
                    <a:pt x="7305" y="2837"/>
                  </a:lnTo>
                  <a:lnTo>
                    <a:pt x="7377" y="2958"/>
                  </a:lnTo>
                  <a:lnTo>
                    <a:pt x="7446" y="3079"/>
                  </a:lnTo>
                  <a:lnTo>
                    <a:pt x="7515" y="3200"/>
                  </a:lnTo>
                  <a:lnTo>
                    <a:pt x="7587" y="3325"/>
                  </a:lnTo>
                  <a:lnTo>
                    <a:pt x="7656" y="3450"/>
                  </a:lnTo>
                  <a:lnTo>
                    <a:pt x="7723" y="3575"/>
                  </a:lnTo>
                  <a:lnTo>
                    <a:pt x="7792" y="3708"/>
                  </a:lnTo>
                  <a:lnTo>
                    <a:pt x="7866" y="3837"/>
                  </a:lnTo>
                  <a:lnTo>
                    <a:pt x="7933" y="3966"/>
                  </a:lnTo>
                  <a:lnTo>
                    <a:pt x="8002" y="4099"/>
                  </a:lnTo>
                  <a:lnTo>
                    <a:pt x="8070" y="4236"/>
                  </a:lnTo>
                  <a:lnTo>
                    <a:pt x="8143" y="4369"/>
                  </a:lnTo>
                  <a:lnTo>
                    <a:pt x="8212" y="4506"/>
                  </a:lnTo>
                  <a:lnTo>
                    <a:pt x="8280" y="4643"/>
                  </a:lnTo>
                  <a:lnTo>
                    <a:pt x="8353" y="4784"/>
                  </a:lnTo>
                  <a:lnTo>
                    <a:pt x="8421" y="4925"/>
                  </a:lnTo>
                  <a:lnTo>
                    <a:pt x="8490" y="5066"/>
                  </a:lnTo>
                  <a:lnTo>
                    <a:pt x="8559" y="5207"/>
                  </a:lnTo>
                  <a:lnTo>
                    <a:pt x="8631" y="5349"/>
                  </a:lnTo>
                  <a:lnTo>
                    <a:pt x="8696" y="5490"/>
                  </a:lnTo>
                  <a:lnTo>
                    <a:pt x="8768" y="563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143"/>
            <p:cNvSpPr>
              <a:spLocks/>
            </p:cNvSpPr>
            <p:nvPr/>
          </p:nvSpPr>
          <p:spPr bwMode="auto">
            <a:xfrm>
              <a:off x="4783" y="1995"/>
              <a:ext cx="737" cy="1151"/>
            </a:xfrm>
            <a:custGeom>
              <a:avLst/>
              <a:gdLst>
                <a:gd name="T0" fmla="*/ 0 w 5157"/>
                <a:gd name="T1" fmla="*/ 0 h 8055"/>
                <a:gd name="T2" fmla="*/ 0 w 5157"/>
                <a:gd name="T3" fmla="*/ 0 h 8055"/>
                <a:gd name="T4" fmla="*/ 0 w 5157"/>
                <a:gd name="T5" fmla="*/ 0 h 8055"/>
                <a:gd name="T6" fmla="*/ 0 w 5157"/>
                <a:gd name="T7" fmla="*/ 0 h 8055"/>
                <a:gd name="T8" fmla="*/ 0 w 5157"/>
                <a:gd name="T9" fmla="*/ 0 h 8055"/>
                <a:gd name="T10" fmla="*/ 0 w 5157"/>
                <a:gd name="T11" fmla="*/ 0 h 8055"/>
                <a:gd name="T12" fmla="*/ 0 w 5157"/>
                <a:gd name="T13" fmla="*/ 0 h 8055"/>
                <a:gd name="T14" fmla="*/ 0 w 5157"/>
                <a:gd name="T15" fmla="*/ 0 h 8055"/>
                <a:gd name="T16" fmla="*/ 0 w 5157"/>
                <a:gd name="T17" fmla="*/ 0 h 8055"/>
                <a:gd name="T18" fmla="*/ 0 w 5157"/>
                <a:gd name="T19" fmla="*/ 0 h 8055"/>
                <a:gd name="T20" fmla="*/ 0 w 5157"/>
                <a:gd name="T21" fmla="*/ 0 h 8055"/>
                <a:gd name="T22" fmla="*/ 0 w 5157"/>
                <a:gd name="T23" fmla="*/ 0 h 8055"/>
                <a:gd name="T24" fmla="*/ 0 w 5157"/>
                <a:gd name="T25" fmla="*/ 0 h 8055"/>
                <a:gd name="T26" fmla="*/ 0 w 5157"/>
                <a:gd name="T27" fmla="*/ 0 h 8055"/>
                <a:gd name="T28" fmla="*/ 0 w 5157"/>
                <a:gd name="T29" fmla="*/ 0 h 8055"/>
                <a:gd name="T30" fmla="*/ 0 w 5157"/>
                <a:gd name="T31" fmla="*/ 0 h 8055"/>
                <a:gd name="T32" fmla="*/ 0 w 5157"/>
                <a:gd name="T33" fmla="*/ 0 h 8055"/>
                <a:gd name="T34" fmla="*/ 0 w 5157"/>
                <a:gd name="T35" fmla="*/ 0 h 8055"/>
                <a:gd name="T36" fmla="*/ 0 w 5157"/>
                <a:gd name="T37" fmla="*/ 0 h 8055"/>
                <a:gd name="T38" fmla="*/ 0 w 5157"/>
                <a:gd name="T39" fmla="*/ 0 h 8055"/>
                <a:gd name="T40" fmla="*/ 0 w 5157"/>
                <a:gd name="T41" fmla="*/ 0 h 8055"/>
                <a:gd name="T42" fmla="*/ 0 w 5157"/>
                <a:gd name="T43" fmla="*/ 0 h 8055"/>
                <a:gd name="T44" fmla="*/ 0 w 5157"/>
                <a:gd name="T45" fmla="*/ 0 h 8055"/>
                <a:gd name="T46" fmla="*/ 0 w 5157"/>
                <a:gd name="T47" fmla="*/ 0 h 8055"/>
                <a:gd name="T48" fmla="*/ 0 w 5157"/>
                <a:gd name="T49" fmla="*/ 0 h 8055"/>
                <a:gd name="T50" fmla="*/ 0 w 5157"/>
                <a:gd name="T51" fmla="*/ 0 h 8055"/>
                <a:gd name="T52" fmla="*/ 0 w 5157"/>
                <a:gd name="T53" fmla="*/ 0 h 8055"/>
                <a:gd name="T54" fmla="*/ 0 w 5157"/>
                <a:gd name="T55" fmla="*/ 0 h 8055"/>
                <a:gd name="T56" fmla="*/ 0 w 5157"/>
                <a:gd name="T57" fmla="*/ 0 h 8055"/>
                <a:gd name="T58" fmla="*/ 0 w 5157"/>
                <a:gd name="T59" fmla="*/ 0 h 8055"/>
                <a:gd name="T60" fmla="*/ 0 w 5157"/>
                <a:gd name="T61" fmla="*/ 0 h 8055"/>
                <a:gd name="T62" fmla="*/ 0 w 5157"/>
                <a:gd name="T63" fmla="*/ 0 h 8055"/>
                <a:gd name="T64" fmla="*/ 0 w 5157"/>
                <a:gd name="T65" fmla="*/ 0 h 8055"/>
                <a:gd name="T66" fmla="*/ 0 w 5157"/>
                <a:gd name="T67" fmla="*/ 0 h 8055"/>
                <a:gd name="T68" fmla="*/ 0 w 5157"/>
                <a:gd name="T69" fmla="*/ 0 h 8055"/>
                <a:gd name="T70" fmla="*/ 0 w 5157"/>
                <a:gd name="T71" fmla="*/ 0 h 8055"/>
                <a:gd name="T72" fmla="*/ 0 w 5157"/>
                <a:gd name="T73" fmla="*/ 0 h 8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8055"/>
                <a:gd name="T113" fmla="*/ 5157 w 5157"/>
                <a:gd name="T114" fmla="*/ 8055 h 8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8055">
                  <a:moveTo>
                    <a:pt x="0" y="0"/>
                  </a:moveTo>
                  <a:lnTo>
                    <a:pt x="72" y="145"/>
                  </a:lnTo>
                  <a:lnTo>
                    <a:pt x="141" y="290"/>
                  </a:lnTo>
                  <a:lnTo>
                    <a:pt x="213" y="435"/>
                  </a:lnTo>
                  <a:lnTo>
                    <a:pt x="282" y="583"/>
                  </a:lnTo>
                  <a:lnTo>
                    <a:pt x="351" y="725"/>
                  </a:lnTo>
                  <a:lnTo>
                    <a:pt x="423" y="873"/>
                  </a:lnTo>
                  <a:lnTo>
                    <a:pt x="492" y="1023"/>
                  </a:lnTo>
                  <a:lnTo>
                    <a:pt x="560" y="1168"/>
                  </a:lnTo>
                  <a:lnTo>
                    <a:pt x="628" y="1317"/>
                  </a:lnTo>
                  <a:lnTo>
                    <a:pt x="702" y="1466"/>
                  </a:lnTo>
                  <a:lnTo>
                    <a:pt x="765" y="1611"/>
                  </a:lnTo>
                  <a:lnTo>
                    <a:pt x="838" y="1761"/>
                  </a:lnTo>
                  <a:lnTo>
                    <a:pt x="906" y="1910"/>
                  </a:lnTo>
                  <a:lnTo>
                    <a:pt x="979" y="2055"/>
                  </a:lnTo>
                  <a:lnTo>
                    <a:pt x="1048" y="2203"/>
                  </a:lnTo>
                  <a:lnTo>
                    <a:pt x="1116" y="2353"/>
                  </a:lnTo>
                  <a:lnTo>
                    <a:pt x="1189" y="2498"/>
                  </a:lnTo>
                  <a:lnTo>
                    <a:pt x="1254" y="2647"/>
                  </a:lnTo>
                  <a:lnTo>
                    <a:pt x="1326" y="2796"/>
                  </a:lnTo>
                  <a:lnTo>
                    <a:pt x="1395" y="2941"/>
                  </a:lnTo>
                  <a:lnTo>
                    <a:pt x="1467" y="3086"/>
                  </a:lnTo>
                  <a:lnTo>
                    <a:pt x="1532" y="3231"/>
                  </a:lnTo>
                  <a:lnTo>
                    <a:pt x="1604" y="3377"/>
                  </a:lnTo>
                  <a:lnTo>
                    <a:pt x="1673" y="3522"/>
                  </a:lnTo>
                  <a:lnTo>
                    <a:pt x="1742" y="3663"/>
                  </a:lnTo>
                  <a:lnTo>
                    <a:pt x="1814" y="3808"/>
                  </a:lnTo>
                  <a:lnTo>
                    <a:pt x="1883" y="3949"/>
                  </a:lnTo>
                  <a:lnTo>
                    <a:pt x="1955" y="4085"/>
                  </a:lnTo>
                  <a:lnTo>
                    <a:pt x="2019" y="4226"/>
                  </a:lnTo>
                  <a:lnTo>
                    <a:pt x="2093" y="4364"/>
                  </a:lnTo>
                  <a:lnTo>
                    <a:pt x="2160" y="4497"/>
                  </a:lnTo>
                  <a:lnTo>
                    <a:pt x="2234" y="4633"/>
                  </a:lnTo>
                  <a:lnTo>
                    <a:pt x="2297" y="4771"/>
                  </a:lnTo>
                  <a:lnTo>
                    <a:pt x="2370" y="4900"/>
                  </a:lnTo>
                  <a:lnTo>
                    <a:pt x="2438" y="5033"/>
                  </a:lnTo>
                  <a:lnTo>
                    <a:pt x="2507" y="5157"/>
                  </a:lnTo>
                  <a:lnTo>
                    <a:pt x="2580" y="5287"/>
                  </a:lnTo>
                  <a:lnTo>
                    <a:pt x="2648" y="5415"/>
                  </a:lnTo>
                  <a:lnTo>
                    <a:pt x="2721" y="5541"/>
                  </a:lnTo>
                  <a:lnTo>
                    <a:pt x="2785" y="5662"/>
                  </a:lnTo>
                  <a:lnTo>
                    <a:pt x="2858" y="5783"/>
                  </a:lnTo>
                  <a:lnTo>
                    <a:pt x="2927" y="5900"/>
                  </a:lnTo>
                  <a:lnTo>
                    <a:pt x="2995" y="6012"/>
                  </a:lnTo>
                  <a:lnTo>
                    <a:pt x="3064" y="6125"/>
                  </a:lnTo>
                  <a:lnTo>
                    <a:pt x="3136" y="6238"/>
                  </a:lnTo>
                  <a:lnTo>
                    <a:pt x="3205" y="6346"/>
                  </a:lnTo>
                  <a:lnTo>
                    <a:pt x="3274" y="6452"/>
                  </a:lnTo>
                  <a:lnTo>
                    <a:pt x="3346" y="6556"/>
                  </a:lnTo>
                  <a:lnTo>
                    <a:pt x="3415" y="6656"/>
                  </a:lnTo>
                  <a:lnTo>
                    <a:pt x="3483" y="6753"/>
                  </a:lnTo>
                  <a:lnTo>
                    <a:pt x="3551" y="6851"/>
                  </a:lnTo>
                  <a:lnTo>
                    <a:pt x="3624" y="6943"/>
                  </a:lnTo>
                  <a:lnTo>
                    <a:pt x="3692" y="7031"/>
                  </a:lnTo>
                  <a:lnTo>
                    <a:pt x="3761" y="7120"/>
                  </a:lnTo>
                  <a:lnTo>
                    <a:pt x="3829" y="7201"/>
                  </a:lnTo>
                  <a:lnTo>
                    <a:pt x="3902" y="7282"/>
                  </a:lnTo>
                  <a:lnTo>
                    <a:pt x="3971" y="7358"/>
                  </a:lnTo>
                  <a:lnTo>
                    <a:pt x="4039" y="7435"/>
                  </a:lnTo>
                  <a:lnTo>
                    <a:pt x="4112" y="7499"/>
                  </a:lnTo>
                  <a:lnTo>
                    <a:pt x="4180" y="7568"/>
                  </a:lnTo>
                  <a:lnTo>
                    <a:pt x="4249" y="7628"/>
                  </a:lnTo>
                  <a:lnTo>
                    <a:pt x="4318" y="7689"/>
                  </a:lnTo>
                  <a:lnTo>
                    <a:pt x="4390" y="7741"/>
                  </a:lnTo>
                  <a:lnTo>
                    <a:pt x="4459" y="7793"/>
                  </a:lnTo>
                  <a:lnTo>
                    <a:pt x="4527" y="7838"/>
                  </a:lnTo>
                  <a:lnTo>
                    <a:pt x="4596" y="7878"/>
                  </a:lnTo>
                  <a:lnTo>
                    <a:pt x="4668" y="7918"/>
                  </a:lnTo>
                  <a:lnTo>
                    <a:pt x="4737" y="7951"/>
                  </a:lnTo>
                  <a:lnTo>
                    <a:pt x="4806" y="7979"/>
                  </a:lnTo>
                  <a:lnTo>
                    <a:pt x="4878" y="8003"/>
                  </a:lnTo>
                  <a:lnTo>
                    <a:pt x="4947" y="8023"/>
                  </a:lnTo>
                  <a:lnTo>
                    <a:pt x="5015" y="8040"/>
                  </a:lnTo>
                  <a:lnTo>
                    <a:pt x="5083" y="8051"/>
                  </a:lnTo>
                  <a:lnTo>
                    <a:pt x="5157" y="805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Line 144"/>
            <p:cNvSpPr>
              <a:spLocks noChangeShapeType="1"/>
            </p:cNvSpPr>
            <p:nvPr/>
          </p:nvSpPr>
          <p:spPr bwMode="auto">
            <a:xfrm>
              <a:off x="3911" y="2294"/>
              <a:ext cx="242" cy="1"/>
            </a:xfrm>
            <a:prstGeom prst="line">
              <a:avLst/>
            </a:prstGeom>
            <a:noFill/>
            <a:ln w="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Rectangle 145"/>
            <p:cNvSpPr>
              <a:spLocks noChangeArrowheads="1"/>
            </p:cNvSpPr>
            <p:nvPr/>
          </p:nvSpPr>
          <p:spPr bwMode="auto">
            <a:xfrm>
              <a:off x="4200" y="2222"/>
              <a:ext cx="12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FF0000"/>
                  </a:solidFill>
                  <a:latin typeface="Times New Roman" pitchFamily="18" charset="0"/>
                  <a:cs typeface="Times New Roman" pitchFamily="18" charset="0"/>
                </a:rPr>
                <a:t>b </a:t>
              </a:r>
              <a:endParaRPr lang="en-US">
                <a:solidFill>
                  <a:srgbClr val="000000"/>
                </a:solidFill>
                <a:latin typeface="Calibri" pitchFamily="34" charset="0"/>
                <a:cs typeface="Times New Roman" pitchFamily="18" charset="0"/>
              </a:endParaRPr>
            </a:p>
          </p:txBody>
        </p:sp>
        <p:sp>
          <p:nvSpPr>
            <p:cNvPr id="150" name="Rectangle 146"/>
            <p:cNvSpPr>
              <a:spLocks noChangeArrowheads="1"/>
            </p:cNvSpPr>
            <p:nvPr/>
          </p:nvSpPr>
          <p:spPr bwMode="auto">
            <a:xfrm>
              <a:off x="4284" y="2222"/>
              <a:ext cx="3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0000"/>
                  </a:solidFill>
                  <a:latin typeface="Times New Roman" pitchFamily="18" charset="0"/>
                  <a:cs typeface="Times New Roman" pitchFamily="18" charset="0"/>
                </a:rPr>
                <a:t>= +0.1</a:t>
              </a:r>
              <a:endParaRPr lang="en-US">
                <a:solidFill>
                  <a:srgbClr val="000000"/>
                </a:solidFill>
                <a:latin typeface="Calibri" pitchFamily="34" charset="0"/>
                <a:cs typeface="Times New Roman" pitchFamily="18" charset="0"/>
              </a:endParaRPr>
            </a:p>
          </p:txBody>
        </p:sp>
        <p:sp>
          <p:nvSpPr>
            <p:cNvPr id="151" name="Freeform 147"/>
            <p:cNvSpPr>
              <a:spLocks/>
            </p:cNvSpPr>
            <p:nvPr/>
          </p:nvSpPr>
          <p:spPr bwMode="auto">
            <a:xfrm>
              <a:off x="3541" y="1333"/>
              <a:ext cx="1253" cy="1663"/>
            </a:xfrm>
            <a:custGeom>
              <a:avLst/>
              <a:gdLst>
                <a:gd name="T0" fmla="*/ 0 w 8768"/>
                <a:gd name="T1" fmla="*/ 0 h 11646"/>
                <a:gd name="T2" fmla="*/ 0 w 8768"/>
                <a:gd name="T3" fmla="*/ 0 h 11646"/>
                <a:gd name="T4" fmla="*/ 0 w 8768"/>
                <a:gd name="T5" fmla="*/ 0 h 11646"/>
                <a:gd name="T6" fmla="*/ 0 w 8768"/>
                <a:gd name="T7" fmla="*/ 0 h 11646"/>
                <a:gd name="T8" fmla="*/ 0 w 8768"/>
                <a:gd name="T9" fmla="*/ 0 h 11646"/>
                <a:gd name="T10" fmla="*/ 0 w 8768"/>
                <a:gd name="T11" fmla="*/ 0 h 11646"/>
                <a:gd name="T12" fmla="*/ 0 w 8768"/>
                <a:gd name="T13" fmla="*/ 0 h 11646"/>
                <a:gd name="T14" fmla="*/ 0 w 8768"/>
                <a:gd name="T15" fmla="*/ 0 h 11646"/>
                <a:gd name="T16" fmla="*/ 0 w 8768"/>
                <a:gd name="T17" fmla="*/ 0 h 11646"/>
                <a:gd name="T18" fmla="*/ 0 w 8768"/>
                <a:gd name="T19" fmla="*/ 0 h 11646"/>
                <a:gd name="T20" fmla="*/ 0 w 8768"/>
                <a:gd name="T21" fmla="*/ 0 h 11646"/>
                <a:gd name="T22" fmla="*/ 0 w 8768"/>
                <a:gd name="T23" fmla="*/ 0 h 11646"/>
                <a:gd name="T24" fmla="*/ 0 w 8768"/>
                <a:gd name="T25" fmla="*/ 0 h 11646"/>
                <a:gd name="T26" fmla="*/ 0 w 8768"/>
                <a:gd name="T27" fmla="*/ 0 h 11646"/>
                <a:gd name="T28" fmla="*/ 0 w 8768"/>
                <a:gd name="T29" fmla="*/ 0 h 11646"/>
                <a:gd name="T30" fmla="*/ 0 w 8768"/>
                <a:gd name="T31" fmla="*/ 0 h 11646"/>
                <a:gd name="T32" fmla="*/ 0 w 8768"/>
                <a:gd name="T33" fmla="*/ 0 h 11646"/>
                <a:gd name="T34" fmla="*/ 0 w 8768"/>
                <a:gd name="T35" fmla="*/ 0 h 11646"/>
                <a:gd name="T36" fmla="*/ 0 w 8768"/>
                <a:gd name="T37" fmla="*/ 0 h 11646"/>
                <a:gd name="T38" fmla="*/ 0 w 8768"/>
                <a:gd name="T39" fmla="*/ 0 h 11646"/>
                <a:gd name="T40" fmla="*/ 0 w 8768"/>
                <a:gd name="T41" fmla="*/ 0 h 11646"/>
                <a:gd name="T42" fmla="*/ 0 w 8768"/>
                <a:gd name="T43" fmla="*/ 0 h 11646"/>
                <a:gd name="T44" fmla="*/ 0 w 8768"/>
                <a:gd name="T45" fmla="*/ 0 h 11646"/>
                <a:gd name="T46" fmla="*/ 0 w 8768"/>
                <a:gd name="T47" fmla="*/ 0 h 11646"/>
                <a:gd name="T48" fmla="*/ 0 w 8768"/>
                <a:gd name="T49" fmla="*/ 0 h 11646"/>
                <a:gd name="T50" fmla="*/ 0 w 8768"/>
                <a:gd name="T51" fmla="*/ 0 h 11646"/>
                <a:gd name="T52" fmla="*/ 0 w 8768"/>
                <a:gd name="T53" fmla="*/ 0 h 11646"/>
                <a:gd name="T54" fmla="*/ 0 w 8768"/>
                <a:gd name="T55" fmla="*/ 0 h 11646"/>
                <a:gd name="T56" fmla="*/ 0 w 8768"/>
                <a:gd name="T57" fmla="*/ 0 h 11646"/>
                <a:gd name="T58" fmla="*/ 0 w 8768"/>
                <a:gd name="T59" fmla="*/ 0 h 11646"/>
                <a:gd name="T60" fmla="*/ 0 w 8768"/>
                <a:gd name="T61" fmla="*/ 0 h 11646"/>
                <a:gd name="T62" fmla="*/ 0 w 8768"/>
                <a:gd name="T63" fmla="*/ 0 h 11646"/>
                <a:gd name="T64" fmla="*/ 0 w 8768"/>
                <a:gd name="T65" fmla="*/ 0 h 11646"/>
                <a:gd name="T66" fmla="*/ 0 w 8768"/>
                <a:gd name="T67" fmla="*/ 0 h 11646"/>
                <a:gd name="T68" fmla="*/ 0 w 8768"/>
                <a:gd name="T69" fmla="*/ 0 h 11646"/>
                <a:gd name="T70" fmla="*/ 0 w 8768"/>
                <a:gd name="T71" fmla="*/ 0 h 11646"/>
                <a:gd name="T72" fmla="*/ 0 w 8768"/>
                <a:gd name="T73" fmla="*/ 0 h 11646"/>
                <a:gd name="T74" fmla="*/ 0 w 8768"/>
                <a:gd name="T75" fmla="*/ 0 h 11646"/>
                <a:gd name="T76" fmla="*/ 0 w 8768"/>
                <a:gd name="T77" fmla="*/ 0 h 11646"/>
                <a:gd name="T78" fmla="*/ 0 w 8768"/>
                <a:gd name="T79" fmla="*/ 0 h 11646"/>
                <a:gd name="T80" fmla="*/ 0 w 8768"/>
                <a:gd name="T81" fmla="*/ 0 h 11646"/>
                <a:gd name="T82" fmla="*/ 0 w 8768"/>
                <a:gd name="T83" fmla="*/ 0 h 11646"/>
                <a:gd name="T84" fmla="*/ 0 w 8768"/>
                <a:gd name="T85" fmla="*/ 0 h 11646"/>
                <a:gd name="T86" fmla="*/ 0 w 8768"/>
                <a:gd name="T87" fmla="*/ 0 h 11646"/>
                <a:gd name="T88" fmla="*/ 0 w 8768"/>
                <a:gd name="T89" fmla="*/ 0 h 11646"/>
                <a:gd name="T90" fmla="*/ 0 w 8768"/>
                <a:gd name="T91" fmla="*/ 0 h 11646"/>
                <a:gd name="T92" fmla="*/ 0 w 8768"/>
                <a:gd name="T93" fmla="*/ 0 h 11646"/>
                <a:gd name="T94" fmla="*/ 0 w 8768"/>
                <a:gd name="T95" fmla="*/ 0 h 11646"/>
                <a:gd name="T96" fmla="*/ 0 w 8768"/>
                <a:gd name="T97" fmla="*/ 0 h 11646"/>
                <a:gd name="T98" fmla="*/ 0 w 8768"/>
                <a:gd name="T99" fmla="*/ 0 h 11646"/>
                <a:gd name="T100" fmla="*/ 0 w 8768"/>
                <a:gd name="T101" fmla="*/ 0 h 11646"/>
                <a:gd name="T102" fmla="*/ 0 w 8768"/>
                <a:gd name="T103" fmla="*/ 0 h 11646"/>
                <a:gd name="T104" fmla="*/ 0 w 8768"/>
                <a:gd name="T105" fmla="*/ 0 h 11646"/>
                <a:gd name="T106" fmla="*/ 0 w 8768"/>
                <a:gd name="T107" fmla="*/ 0 h 11646"/>
                <a:gd name="T108" fmla="*/ 0 w 8768"/>
                <a:gd name="T109" fmla="*/ 0 h 11646"/>
                <a:gd name="T110" fmla="*/ 0 w 8768"/>
                <a:gd name="T111" fmla="*/ 0 h 11646"/>
                <a:gd name="T112" fmla="*/ 0 w 8768"/>
                <a:gd name="T113" fmla="*/ 0 h 11646"/>
                <a:gd name="T114" fmla="*/ 0 w 8768"/>
                <a:gd name="T115" fmla="*/ 0 h 11646"/>
                <a:gd name="T116" fmla="*/ 0 w 8768"/>
                <a:gd name="T117" fmla="*/ 0 h 11646"/>
                <a:gd name="T118" fmla="*/ 0 w 8768"/>
                <a:gd name="T119" fmla="*/ 0 h 11646"/>
                <a:gd name="T120" fmla="*/ 0 w 8768"/>
                <a:gd name="T121" fmla="*/ 0 h 11646"/>
                <a:gd name="T122" fmla="*/ 0 w 8768"/>
                <a:gd name="T123" fmla="*/ 0 h 11646"/>
                <a:gd name="T124" fmla="*/ 0 w 8768"/>
                <a:gd name="T125" fmla="*/ 0 h 11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1646"/>
                <a:gd name="T191" fmla="*/ 8768 w 8768"/>
                <a:gd name="T192" fmla="*/ 11646 h 11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1646">
                  <a:moveTo>
                    <a:pt x="0" y="11646"/>
                  </a:moveTo>
                  <a:lnTo>
                    <a:pt x="68" y="10377"/>
                  </a:lnTo>
                  <a:lnTo>
                    <a:pt x="137" y="9591"/>
                  </a:lnTo>
                  <a:lnTo>
                    <a:pt x="209" y="8975"/>
                  </a:lnTo>
                  <a:lnTo>
                    <a:pt x="273" y="8443"/>
                  </a:lnTo>
                  <a:lnTo>
                    <a:pt x="346" y="7979"/>
                  </a:lnTo>
                  <a:lnTo>
                    <a:pt x="414" y="7556"/>
                  </a:lnTo>
                  <a:lnTo>
                    <a:pt x="487" y="7165"/>
                  </a:lnTo>
                  <a:lnTo>
                    <a:pt x="551" y="6803"/>
                  </a:lnTo>
                  <a:lnTo>
                    <a:pt x="624" y="6468"/>
                  </a:lnTo>
                  <a:lnTo>
                    <a:pt x="693" y="6145"/>
                  </a:lnTo>
                  <a:lnTo>
                    <a:pt x="761" y="5848"/>
                  </a:lnTo>
                  <a:lnTo>
                    <a:pt x="834" y="5562"/>
                  </a:lnTo>
                  <a:lnTo>
                    <a:pt x="902" y="5295"/>
                  </a:lnTo>
                  <a:lnTo>
                    <a:pt x="975" y="5033"/>
                  </a:lnTo>
                  <a:lnTo>
                    <a:pt x="1040" y="4787"/>
                  </a:lnTo>
                  <a:lnTo>
                    <a:pt x="1112" y="4550"/>
                  </a:lnTo>
                  <a:lnTo>
                    <a:pt x="1181" y="4324"/>
                  </a:lnTo>
                  <a:lnTo>
                    <a:pt x="1249" y="4106"/>
                  </a:lnTo>
                  <a:lnTo>
                    <a:pt x="1318" y="3892"/>
                  </a:lnTo>
                  <a:lnTo>
                    <a:pt x="1390" y="3691"/>
                  </a:lnTo>
                  <a:lnTo>
                    <a:pt x="1459" y="3502"/>
                  </a:lnTo>
                  <a:lnTo>
                    <a:pt x="1528" y="3312"/>
                  </a:lnTo>
                  <a:lnTo>
                    <a:pt x="1600" y="3135"/>
                  </a:lnTo>
                  <a:lnTo>
                    <a:pt x="1669" y="2961"/>
                  </a:lnTo>
                  <a:lnTo>
                    <a:pt x="1741" y="2796"/>
                  </a:lnTo>
                  <a:lnTo>
                    <a:pt x="1805" y="2636"/>
                  </a:lnTo>
                  <a:lnTo>
                    <a:pt x="1878" y="2478"/>
                  </a:lnTo>
                  <a:lnTo>
                    <a:pt x="1946" y="2333"/>
                  </a:lnTo>
                  <a:lnTo>
                    <a:pt x="2015" y="2188"/>
                  </a:lnTo>
                  <a:lnTo>
                    <a:pt x="2084" y="2051"/>
                  </a:lnTo>
                  <a:lnTo>
                    <a:pt x="2156" y="1918"/>
                  </a:lnTo>
                  <a:lnTo>
                    <a:pt x="2225" y="1793"/>
                  </a:lnTo>
                  <a:lnTo>
                    <a:pt x="2293" y="1672"/>
                  </a:lnTo>
                  <a:lnTo>
                    <a:pt x="2366" y="1551"/>
                  </a:lnTo>
                  <a:lnTo>
                    <a:pt x="2434" y="1442"/>
                  </a:lnTo>
                  <a:lnTo>
                    <a:pt x="2503" y="1334"/>
                  </a:lnTo>
                  <a:lnTo>
                    <a:pt x="2572" y="1228"/>
                  </a:lnTo>
                  <a:lnTo>
                    <a:pt x="2644" y="1132"/>
                  </a:lnTo>
                  <a:lnTo>
                    <a:pt x="2713" y="1040"/>
                  </a:lnTo>
                  <a:lnTo>
                    <a:pt x="2781" y="951"/>
                  </a:lnTo>
                  <a:lnTo>
                    <a:pt x="2850" y="866"/>
                  </a:lnTo>
                  <a:lnTo>
                    <a:pt x="2923" y="786"/>
                  </a:lnTo>
                  <a:lnTo>
                    <a:pt x="2991" y="709"/>
                  </a:lnTo>
                  <a:lnTo>
                    <a:pt x="3060" y="641"/>
                  </a:lnTo>
                  <a:lnTo>
                    <a:pt x="3132" y="568"/>
                  </a:lnTo>
                  <a:lnTo>
                    <a:pt x="3201" y="503"/>
                  </a:lnTo>
                  <a:lnTo>
                    <a:pt x="3269" y="447"/>
                  </a:lnTo>
                  <a:lnTo>
                    <a:pt x="3337" y="390"/>
                  </a:lnTo>
                  <a:lnTo>
                    <a:pt x="3410" y="342"/>
                  </a:lnTo>
                  <a:lnTo>
                    <a:pt x="3478" y="290"/>
                  </a:lnTo>
                  <a:lnTo>
                    <a:pt x="3547" y="245"/>
                  </a:lnTo>
                  <a:lnTo>
                    <a:pt x="3616" y="205"/>
                  </a:lnTo>
                  <a:lnTo>
                    <a:pt x="3688" y="169"/>
                  </a:lnTo>
                  <a:lnTo>
                    <a:pt x="3757" y="137"/>
                  </a:lnTo>
                  <a:lnTo>
                    <a:pt x="3825" y="108"/>
                  </a:lnTo>
                  <a:lnTo>
                    <a:pt x="3898" y="80"/>
                  </a:lnTo>
                  <a:lnTo>
                    <a:pt x="3966" y="60"/>
                  </a:lnTo>
                  <a:lnTo>
                    <a:pt x="4035" y="39"/>
                  </a:lnTo>
                  <a:lnTo>
                    <a:pt x="4104" y="28"/>
                  </a:lnTo>
                  <a:lnTo>
                    <a:pt x="4176" y="15"/>
                  </a:lnTo>
                  <a:lnTo>
                    <a:pt x="4241" y="8"/>
                  </a:lnTo>
                  <a:lnTo>
                    <a:pt x="4313" y="4"/>
                  </a:lnTo>
                  <a:lnTo>
                    <a:pt x="4382" y="0"/>
                  </a:lnTo>
                  <a:lnTo>
                    <a:pt x="4455" y="4"/>
                  </a:lnTo>
                  <a:lnTo>
                    <a:pt x="4523" y="11"/>
                  </a:lnTo>
                  <a:lnTo>
                    <a:pt x="4592" y="20"/>
                  </a:lnTo>
                  <a:lnTo>
                    <a:pt x="4664" y="32"/>
                  </a:lnTo>
                  <a:lnTo>
                    <a:pt x="4728" y="44"/>
                  </a:lnTo>
                  <a:lnTo>
                    <a:pt x="4801" y="65"/>
                  </a:lnTo>
                  <a:lnTo>
                    <a:pt x="4869" y="84"/>
                  </a:lnTo>
                  <a:lnTo>
                    <a:pt x="4942" y="113"/>
                  </a:lnTo>
                  <a:lnTo>
                    <a:pt x="5006" y="141"/>
                  </a:lnTo>
                  <a:lnTo>
                    <a:pt x="5079" y="169"/>
                  </a:lnTo>
                  <a:lnTo>
                    <a:pt x="5148" y="201"/>
                  </a:lnTo>
                  <a:lnTo>
                    <a:pt x="5216" y="241"/>
                  </a:lnTo>
                  <a:lnTo>
                    <a:pt x="5289" y="282"/>
                  </a:lnTo>
                  <a:lnTo>
                    <a:pt x="5357" y="322"/>
                  </a:lnTo>
                  <a:lnTo>
                    <a:pt x="5430" y="366"/>
                  </a:lnTo>
                  <a:lnTo>
                    <a:pt x="5495" y="415"/>
                  </a:lnTo>
                  <a:lnTo>
                    <a:pt x="5567" y="467"/>
                  </a:lnTo>
                  <a:lnTo>
                    <a:pt x="5636" y="524"/>
                  </a:lnTo>
                  <a:lnTo>
                    <a:pt x="5708" y="580"/>
                  </a:lnTo>
                  <a:lnTo>
                    <a:pt x="5773" y="637"/>
                  </a:lnTo>
                  <a:lnTo>
                    <a:pt x="5845" y="701"/>
                  </a:lnTo>
                  <a:lnTo>
                    <a:pt x="5914" y="765"/>
                  </a:lnTo>
                  <a:lnTo>
                    <a:pt x="5983" y="830"/>
                  </a:lnTo>
                  <a:lnTo>
                    <a:pt x="6055" y="903"/>
                  </a:lnTo>
                  <a:lnTo>
                    <a:pt x="6124" y="971"/>
                  </a:lnTo>
                  <a:lnTo>
                    <a:pt x="6196" y="1048"/>
                  </a:lnTo>
                  <a:lnTo>
                    <a:pt x="6260" y="1124"/>
                  </a:lnTo>
                  <a:lnTo>
                    <a:pt x="6333" y="1204"/>
                  </a:lnTo>
                  <a:lnTo>
                    <a:pt x="6401" y="1285"/>
                  </a:lnTo>
                  <a:lnTo>
                    <a:pt x="6470" y="1369"/>
                  </a:lnTo>
                  <a:lnTo>
                    <a:pt x="6538" y="1455"/>
                  </a:lnTo>
                  <a:lnTo>
                    <a:pt x="6611" y="1547"/>
                  </a:lnTo>
                  <a:lnTo>
                    <a:pt x="6680" y="1636"/>
                  </a:lnTo>
                  <a:lnTo>
                    <a:pt x="6748" y="1728"/>
                  </a:lnTo>
                  <a:lnTo>
                    <a:pt x="6821" y="1826"/>
                  </a:lnTo>
                  <a:lnTo>
                    <a:pt x="6889" y="1922"/>
                  </a:lnTo>
                  <a:lnTo>
                    <a:pt x="6958" y="2019"/>
                  </a:lnTo>
                  <a:lnTo>
                    <a:pt x="7027" y="2120"/>
                  </a:lnTo>
                  <a:lnTo>
                    <a:pt x="7099" y="2224"/>
                  </a:lnTo>
                  <a:lnTo>
                    <a:pt x="7168" y="2329"/>
                  </a:lnTo>
                  <a:lnTo>
                    <a:pt x="7236" y="2438"/>
                  </a:lnTo>
                  <a:lnTo>
                    <a:pt x="7305" y="2543"/>
                  </a:lnTo>
                  <a:lnTo>
                    <a:pt x="7377" y="2655"/>
                  </a:lnTo>
                  <a:lnTo>
                    <a:pt x="7446" y="2768"/>
                  </a:lnTo>
                  <a:lnTo>
                    <a:pt x="7515" y="2881"/>
                  </a:lnTo>
                  <a:lnTo>
                    <a:pt x="7587" y="2998"/>
                  </a:lnTo>
                  <a:lnTo>
                    <a:pt x="7656" y="3115"/>
                  </a:lnTo>
                  <a:lnTo>
                    <a:pt x="7723" y="3232"/>
                  </a:lnTo>
                  <a:lnTo>
                    <a:pt x="7792" y="3353"/>
                  </a:lnTo>
                  <a:lnTo>
                    <a:pt x="7866" y="3474"/>
                  </a:lnTo>
                  <a:lnTo>
                    <a:pt x="7933" y="3598"/>
                  </a:lnTo>
                  <a:lnTo>
                    <a:pt x="8002" y="3723"/>
                  </a:lnTo>
                  <a:lnTo>
                    <a:pt x="8070" y="3849"/>
                  </a:lnTo>
                  <a:lnTo>
                    <a:pt x="8143" y="3973"/>
                  </a:lnTo>
                  <a:lnTo>
                    <a:pt x="8212" y="4102"/>
                  </a:lnTo>
                  <a:lnTo>
                    <a:pt x="8280" y="4232"/>
                  </a:lnTo>
                  <a:lnTo>
                    <a:pt x="8353" y="4360"/>
                  </a:lnTo>
                  <a:lnTo>
                    <a:pt x="8421" y="4494"/>
                  </a:lnTo>
                  <a:lnTo>
                    <a:pt x="8490" y="4626"/>
                  </a:lnTo>
                  <a:lnTo>
                    <a:pt x="8559" y="4755"/>
                  </a:lnTo>
                  <a:lnTo>
                    <a:pt x="8631" y="4892"/>
                  </a:lnTo>
                  <a:lnTo>
                    <a:pt x="8696" y="5025"/>
                  </a:lnTo>
                  <a:lnTo>
                    <a:pt x="8768" y="5162"/>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8"/>
            <p:cNvSpPr>
              <a:spLocks/>
            </p:cNvSpPr>
            <p:nvPr/>
          </p:nvSpPr>
          <p:spPr bwMode="auto">
            <a:xfrm>
              <a:off x="4783" y="2051"/>
              <a:ext cx="737" cy="1095"/>
            </a:xfrm>
            <a:custGeom>
              <a:avLst/>
              <a:gdLst>
                <a:gd name="T0" fmla="*/ 0 w 5157"/>
                <a:gd name="T1" fmla="*/ 0 h 7665"/>
                <a:gd name="T2" fmla="*/ 0 w 5157"/>
                <a:gd name="T3" fmla="*/ 0 h 7665"/>
                <a:gd name="T4" fmla="*/ 0 w 5157"/>
                <a:gd name="T5" fmla="*/ 0 h 7665"/>
                <a:gd name="T6" fmla="*/ 0 w 5157"/>
                <a:gd name="T7" fmla="*/ 0 h 7665"/>
                <a:gd name="T8" fmla="*/ 0 w 5157"/>
                <a:gd name="T9" fmla="*/ 0 h 7665"/>
                <a:gd name="T10" fmla="*/ 0 w 5157"/>
                <a:gd name="T11" fmla="*/ 0 h 7665"/>
                <a:gd name="T12" fmla="*/ 0 w 5157"/>
                <a:gd name="T13" fmla="*/ 0 h 7665"/>
                <a:gd name="T14" fmla="*/ 0 w 5157"/>
                <a:gd name="T15" fmla="*/ 0 h 7665"/>
                <a:gd name="T16" fmla="*/ 0 w 5157"/>
                <a:gd name="T17" fmla="*/ 0 h 7665"/>
                <a:gd name="T18" fmla="*/ 0 w 5157"/>
                <a:gd name="T19" fmla="*/ 0 h 7665"/>
                <a:gd name="T20" fmla="*/ 0 w 5157"/>
                <a:gd name="T21" fmla="*/ 0 h 7665"/>
                <a:gd name="T22" fmla="*/ 0 w 5157"/>
                <a:gd name="T23" fmla="*/ 0 h 7665"/>
                <a:gd name="T24" fmla="*/ 0 w 5157"/>
                <a:gd name="T25" fmla="*/ 0 h 7665"/>
                <a:gd name="T26" fmla="*/ 0 w 5157"/>
                <a:gd name="T27" fmla="*/ 0 h 7665"/>
                <a:gd name="T28" fmla="*/ 0 w 5157"/>
                <a:gd name="T29" fmla="*/ 0 h 7665"/>
                <a:gd name="T30" fmla="*/ 0 w 5157"/>
                <a:gd name="T31" fmla="*/ 0 h 7665"/>
                <a:gd name="T32" fmla="*/ 0 w 5157"/>
                <a:gd name="T33" fmla="*/ 0 h 7665"/>
                <a:gd name="T34" fmla="*/ 0 w 5157"/>
                <a:gd name="T35" fmla="*/ 0 h 7665"/>
                <a:gd name="T36" fmla="*/ 0 w 5157"/>
                <a:gd name="T37" fmla="*/ 0 h 7665"/>
                <a:gd name="T38" fmla="*/ 0 w 5157"/>
                <a:gd name="T39" fmla="*/ 0 h 7665"/>
                <a:gd name="T40" fmla="*/ 0 w 5157"/>
                <a:gd name="T41" fmla="*/ 0 h 7665"/>
                <a:gd name="T42" fmla="*/ 0 w 5157"/>
                <a:gd name="T43" fmla="*/ 0 h 7665"/>
                <a:gd name="T44" fmla="*/ 0 w 5157"/>
                <a:gd name="T45" fmla="*/ 0 h 7665"/>
                <a:gd name="T46" fmla="*/ 0 w 5157"/>
                <a:gd name="T47" fmla="*/ 0 h 7665"/>
                <a:gd name="T48" fmla="*/ 0 w 5157"/>
                <a:gd name="T49" fmla="*/ 0 h 7665"/>
                <a:gd name="T50" fmla="*/ 0 w 5157"/>
                <a:gd name="T51" fmla="*/ 0 h 7665"/>
                <a:gd name="T52" fmla="*/ 0 w 5157"/>
                <a:gd name="T53" fmla="*/ 0 h 7665"/>
                <a:gd name="T54" fmla="*/ 0 w 5157"/>
                <a:gd name="T55" fmla="*/ 0 h 7665"/>
                <a:gd name="T56" fmla="*/ 0 w 5157"/>
                <a:gd name="T57" fmla="*/ 0 h 7665"/>
                <a:gd name="T58" fmla="*/ 0 w 5157"/>
                <a:gd name="T59" fmla="*/ 0 h 7665"/>
                <a:gd name="T60" fmla="*/ 0 w 5157"/>
                <a:gd name="T61" fmla="*/ 0 h 7665"/>
                <a:gd name="T62" fmla="*/ 0 w 5157"/>
                <a:gd name="T63" fmla="*/ 0 h 7665"/>
                <a:gd name="T64" fmla="*/ 0 w 5157"/>
                <a:gd name="T65" fmla="*/ 0 h 7665"/>
                <a:gd name="T66" fmla="*/ 0 w 5157"/>
                <a:gd name="T67" fmla="*/ 0 h 7665"/>
                <a:gd name="T68" fmla="*/ 0 w 5157"/>
                <a:gd name="T69" fmla="*/ 0 h 7665"/>
                <a:gd name="T70" fmla="*/ 0 w 5157"/>
                <a:gd name="T71" fmla="*/ 0 h 7665"/>
                <a:gd name="T72" fmla="*/ 0 w 5157"/>
                <a:gd name="T73" fmla="*/ 0 h 7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7665"/>
                <a:gd name="T113" fmla="*/ 5157 w 5157"/>
                <a:gd name="T114" fmla="*/ 7665 h 7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7665">
                  <a:moveTo>
                    <a:pt x="0" y="0"/>
                  </a:moveTo>
                  <a:lnTo>
                    <a:pt x="72" y="137"/>
                  </a:lnTo>
                  <a:lnTo>
                    <a:pt x="141" y="275"/>
                  </a:lnTo>
                  <a:lnTo>
                    <a:pt x="213" y="411"/>
                  </a:lnTo>
                  <a:lnTo>
                    <a:pt x="282" y="548"/>
                  </a:lnTo>
                  <a:lnTo>
                    <a:pt x="351" y="685"/>
                  </a:lnTo>
                  <a:lnTo>
                    <a:pt x="423" y="823"/>
                  </a:lnTo>
                  <a:lnTo>
                    <a:pt x="492" y="964"/>
                  </a:lnTo>
                  <a:lnTo>
                    <a:pt x="560" y="1100"/>
                  </a:lnTo>
                  <a:lnTo>
                    <a:pt x="628" y="1241"/>
                  </a:lnTo>
                  <a:lnTo>
                    <a:pt x="702" y="1382"/>
                  </a:lnTo>
                  <a:lnTo>
                    <a:pt x="765" y="1523"/>
                  </a:lnTo>
                  <a:lnTo>
                    <a:pt x="838" y="1665"/>
                  </a:lnTo>
                  <a:lnTo>
                    <a:pt x="906" y="1806"/>
                  </a:lnTo>
                  <a:lnTo>
                    <a:pt x="979" y="1947"/>
                  </a:lnTo>
                  <a:lnTo>
                    <a:pt x="1048" y="2084"/>
                  </a:lnTo>
                  <a:lnTo>
                    <a:pt x="1116" y="2225"/>
                  </a:lnTo>
                  <a:lnTo>
                    <a:pt x="1189" y="2365"/>
                  </a:lnTo>
                  <a:lnTo>
                    <a:pt x="1254" y="2503"/>
                  </a:lnTo>
                  <a:lnTo>
                    <a:pt x="1326" y="2644"/>
                  </a:lnTo>
                  <a:lnTo>
                    <a:pt x="1395" y="2781"/>
                  </a:lnTo>
                  <a:lnTo>
                    <a:pt x="1467" y="2918"/>
                  </a:lnTo>
                  <a:lnTo>
                    <a:pt x="1532" y="3054"/>
                  </a:lnTo>
                  <a:lnTo>
                    <a:pt x="1604" y="3196"/>
                  </a:lnTo>
                  <a:lnTo>
                    <a:pt x="1673" y="3333"/>
                  </a:lnTo>
                  <a:lnTo>
                    <a:pt x="1742" y="3466"/>
                  </a:lnTo>
                  <a:lnTo>
                    <a:pt x="1814" y="3603"/>
                  </a:lnTo>
                  <a:lnTo>
                    <a:pt x="1883" y="3740"/>
                  </a:lnTo>
                  <a:lnTo>
                    <a:pt x="1955" y="3869"/>
                  </a:lnTo>
                  <a:lnTo>
                    <a:pt x="2019" y="4002"/>
                  </a:lnTo>
                  <a:lnTo>
                    <a:pt x="2093" y="4135"/>
                  </a:lnTo>
                  <a:lnTo>
                    <a:pt x="2160" y="4264"/>
                  </a:lnTo>
                  <a:lnTo>
                    <a:pt x="2234" y="4393"/>
                  </a:lnTo>
                  <a:lnTo>
                    <a:pt x="2297" y="4522"/>
                  </a:lnTo>
                  <a:lnTo>
                    <a:pt x="2370" y="4646"/>
                  </a:lnTo>
                  <a:lnTo>
                    <a:pt x="2438" y="4772"/>
                  </a:lnTo>
                  <a:lnTo>
                    <a:pt x="2507" y="4893"/>
                  </a:lnTo>
                  <a:lnTo>
                    <a:pt x="2580" y="5018"/>
                  </a:lnTo>
                  <a:lnTo>
                    <a:pt x="2648" y="5135"/>
                  </a:lnTo>
                  <a:lnTo>
                    <a:pt x="2721" y="5255"/>
                  </a:lnTo>
                  <a:lnTo>
                    <a:pt x="2785" y="5372"/>
                  </a:lnTo>
                  <a:lnTo>
                    <a:pt x="2858" y="5485"/>
                  </a:lnTo>
                  <a:lnTo>
                    <a:pt x="2927" y="5598"/>
                  </a:lnTo>
                  <a:lnTo>
                    <a:pt x="2995" y="5711"/>
                  </a:lnTo>
                  <a:lnTo>
                    <a:pt x="3064" y="5815"/>
                  </a:lnTo>
                  <a:lnTo>
                    <a:pt x="3136" y="5924"/>
                  </a:lnTo>
                  <a:lnTo>
                    <a:pt x="3205" y="6029"/>
                  </a:lnTo>
                  <a:lnTo>
                    <a:pt x="3274" y="6130"/>
                  </a:lnTo>
                  <a:lnTo>
                    <a:pt x="3346" y="6227"/>
                  </a:lnTo>
                  <a:lnTo>
                    <a:pt x="3415" y="6323"/>
                  </a:lnTo>
                  <a:lnTo>
                    <a:pt x="3483" y="6420"/>
                  </a:lnTo>
                  <a:lnTo>
                    <a:pt x="3551" y="6509"/>
                  </a:lnTo>
                  <a:lnTo>
                    <a:pt x="3624" y="6601"/>
                  </a:lnTo>
                  <a:lnTo>
                    <a:pt x="3692" y="6682"/>
                  </a:lnTo>
                  <a:lnTo>
                    <a:pt x="3761" y="6766"/>
                  </a:lnTo>
                  <a:lnTo>
                    <a:pt x="3829" y="6847"/>
                  </a:lnTo>
                  <a:lnTo>
                    <a:pt x="3902" y="6924"/>
                  </a:lnTo>
                  <a:lnTo>
                    <a:pt x="3971" y="6996"/>
                  </a:lnTo>
                  <a:lnTo>
                    <a:pt x="4039" y="7065"/>
                  </a:lnTo>
                  <a:lnTo>
                    <a:pt x="4112" y="7133"/>
                  </a:lnTo>
                  <a:lnTo>
                    <a:pt x="4180" y="7198"/>
                  </a:lnTo>
                  <a:lnTo>
                    <a:pt x="4249" y="7254"/>
                  </a:lnTo>
                  <a:lnTo>
                    <a:pt x="4318" y="7310"/>
                  </a:lnTo>
                  <a:lnTo>
                    <a:pt x="4390" y="7367"/>
                  </a:lnTo>
                  <a:lnTo>
                    <a:pt x="4459" y="7412"/>
                  </a:lnTo>
                  <a:lnTo>
                    <a:pt x="4527" y="7455"/>
                  </a:lnTo>
                  <a:lnTo>
                    <a:pt x="4596" y="7496"/>
                  </a:lnTo>
                  <a:lnTo>
                    <a:pt x="4668" y="7533"/>
                  </a:lnTo>
                  <a:lnTo>
                    <a:pt x="4737" y="7568"/>
                  </a:lnTo>
                  <a:lnTo>
                    <a:pt x="4806" y="7593"/>
                  </a:lnTo>
                  <a:lnTo>
                    <a:pt x="4878" y="7617"/>
                  </a:lnTo>
                  <a:lnTo>
                    <a:pt x="4947" y="7633"/>
                  </a:lnTo>
                  <a:lnTo>
                    <a:pt x="5015" y="7650"/>
                  </a:lnTo>
                  <a:lnTo>
                    <a:pt x="5083" y="7661"/>
                  </a:lnTo>
                  <a:lnTo>
                    <a:pt x="5157" y="7665"/>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Line 149"/>
            <p:cNvSpPr>
              <a:spLocks noChangeShapeType="1"/>
            </p:cNvSpPr>
            <p:nvPr/>
          </p:nvSpPr>
          <p:spPr bwMode="auto">
            <a:xfrm>
              <a:off x="3911" y="2440"/>
              <a:ext cx="242"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Rectangle 150"/>
            <p:cNvSpPr>
              <a:spLocks noChangeArrowheads="1"/>
            </p:cNvSpPr>
            <p:nvPr/>
          </p:nvSpPr>
          <p:spPr bwMode="auto">
            <a:xfrm>
              <a:off x="4200" y="2367"/>
              <a:ext cx="20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386" name="Rectangle 57"/>
              <p:cNvSpPr>
                <a:spLocks noChangeArrowheads="1"/>
              </p:cNvSpPr>
              <p:nvPr/>
            </p:nvSpPr>
            <p:spPr bwMode="auto">
              <a:xfrm>
                <a:off x="0" y="23813"/>
                <a:ext cx="9144000" cy="812800"/>
              </a:xfrm>
              <a:prstGeom prst="rect">
                <a:avLst/>
              </a:prstGeom>
              <a:solidFill>
                <a:srgbClr val="FFCC00"/>
              </a:solidFill>
              <a:ln>
                <a:noFill/>
              </a:ln>
              <a:extLst>
                <a:ext uri="{91240B29-F687-4F45-9708-019B960494DF}">
                  <a14:hiddenLine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The measurement of the </a:t>
                </a:r>
                <a:r>
                  <a:rPr lang="en-US" sz="2800" b="1" dirty="0">
                    <a:solidFill>
                      <a:srgbClr val="000000"/>
                    </a:solidFill>
                    <a:latin typeface="Times New Roman" pitchFamily="18" charset="0"/>
                    <a:cs typeface="Times New Roman" pitchFamily="18" charset="0"/>
                  </a:rPr>
                  <a:t>Fierz Interference </a:t>
                </a:r>
                <a:r>
                  <a:rPr lang="en-US" sz="2800" b="1" dirty="0" smtClean="0">
                    <a:solidFill>
                      <a:srgbClr val="000000"/>
                    </a:solidFill>
                    <a:latin typeface="Times New Roman" pitchFamily="18" charset="0"/>
                    <a:cs typeface="Times New Roman" pitchFamily="18" charset="0"/>
                  </a:rPr>
                  <a:t>Term </a:t>
                </a:r>
                <a14:m>
                  <m:oMath xmlns:m="http://schemas.openxmlformats.org/officeDocument/2006/math">
                    <m:r>
                      <a:rPr lang="en-US" sz="2800" b="1" i="1" smtClean="0">
                        <a:solidFill>
                          <a:srgbClr val="000000"/>
                        </a:solidFill>
                        <a:latin typeface="Cambria Math"/>
                        <a:cs typeface="Times New Roman" pitchFamily="18" charset="0"/>
                      </a:rPr>
                      <m:t>𝒃</m:t>
                    </m:r>
                  </m:oMath>
                </a14:m>
                <a:r>
                  <a:rPr lang="en-US" sz="2800" b="1" dirty="0" smtClean="0">
                    <a:solidFill>
                      <a:srgbClr val="000000"/>
                    </a:solidFill>
                    <a:latin typeface="Times New Roman" pitchFamily="18" charset="0"/>
                    <a:cs typeface="Times New Roman" pitchFamily="18" charset="0"/>
                  </a:rPr>
                  <a:t> </a:t>
                </a:r>
                <a:endParaRPr lang="en-US" sz="2800" b="1" dirty="0">
                  <a:solidFill>
                    <a:srgbClr val="000000"/>
                  </a:solidFill>
                  <a:latin typeface="Times New Roman" pitchFamily="18" charset="0"/>
                  <a:cs typeface="Times New Roman" pitchFamily="18" charset="0"/>
                </a:endParaRPr>
              </a:p>
            </p:txBody>
          </p:sp>
        </mc:Choice>
        <mc:Fallback xmlns="">
          <p:sp>
            <p:nvSpPr>
              <p:cNvPr id="386" name="Rectangle 57"/>
              <p:cNvSpPr>
                <a:spLocks noRot="1" noChangeAspect="1" noMove="1" noResize="1" noEditPoints="1" noAdjustHandles="1" noChangeArrowheads="1" noChangeShapeType="1" noTextEdit="1"/>
              </p:cNvSpPr>
              <p:nvPr/>
            </p:nvSpPr>
            <p:spPr bwMode="auto">
              <a:xfrm>
                <a:off x="0" y="23813"/>
                <a:ext cx="9144000" cy="812800"/>
              </a:xfrm>
              <a:prstGeom prst="rect">
                <a:avLst/>
              </a:prstGeom>
              <a:blipFill rotWithShape="1">
                <a:blip r:embed="rId7"/>
                <a:stretch>
                  <a:fillRect b="-3008"/>
                </a:stretch>
              </a:blip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noFill/>
                  </a:rPr>
                  <a:t> </a:t>
                </a:r>
              </a:p>
            </p:txBody>
          </p:sp>
        </mc:Fallback>
      </mc:AlternateContent>
      <p:sp>
        <p:nvSpPr>
          <p:cNvPr id="387" name="Slide Number Placeholder 1"/>
          <p:cNvSpPr>
            <a:spLocks noGrp="1"/>
          </p:cNvSpPr>
          <p:nvPr>
            <p:ph type="sldNum" sz="quarter" idx="12"/>
          </p:nvPr>
        </p:nvSpPr>
        <p:spPr>
          <a:xfrm>
            <a:off x="6553200" y="6245225"/>
            <a:ext cx="2133600" cy="476250"/>
          </a:xfrm>
        </p:spPr>
        <p:txBody>
          <a:bodyPr/>
          <a:lstStyle/>
          <a:p>
            <a:pPr>
              <a:defRPr/>
            </a:pPr>
            <a:fld id="{F0334121-F8DE-458F-B242-0D924A9A864E}" type="slidenum">
              <a:rPr lang="en-US" smtClean="0"/>
              <a:pPr>
                <a:defRPr/>
              </a:pPr>
              <a:t>21</a:t>
            </a:fld>
            <a:endParaRPr lang="en-US" dirty="0"/>
          </a:p>
        </p:txBody>
      </p:sp>
      <mc:AlternateContent xmlns:mc="http://schemas.openxmlformats.org/markup-compatibility/2006" xmlns:a14="http://schemas.microsoft.com/office/drawing/2010/main">
        <mc:Choice Requires="a14">
          <p:sp>
            <p:nvSpPr>
              <p:cNvPr id="388" name="TextBox 387"/>
              <p:cNvSpPr txBox="1"/>
              <p:nvPr/>
            </p:nvSpPr>
            <p:spPr>
              <a:xfrm>
                <a:off x="4455809" y="905360"/>
                <a:ext cx="39326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r>
                        <a:rPr lang="el-GR" b="0" i="1" smtClean="0">
                          <a:solidFill>
                            <a:srgbClr val="0000FF"/>
                          </a:solidFill>
                          <a:latin typeface="Cambria Math"/>
                          <a:ea typeface="Cambria Math"/>
                        </a:rPr>
                        <m:t>𝜚</m:t>
                      </m:r>
                      <m:d>
                        <m:dPr>
                          <m:ctrlPr>
                            <a:rPr lang="el-GR" b="0" i="1" smtClean="0">
                              <a:solidFill>
                                <a:srgbClr val="0000FF"/>
                              </a:solidFill>
                              <a:latin typeface="Cambria Math"/>
                              <a:ea typeface="Cambria Math"/>
                            </a:rPr>
                          </m:ctrlPr>
                        </m:dPr>
                        <m:e>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e>
                      </m:d>
                      <m:d>
                        <m:dPr>
                          <m:ctrlPr>
                            <a:rPr lang="el-GR" b="0" i="1" smtClean="0">
                              <a:solidFill>
                                <a:srgbClr val="0000FF"/>
                              </a:solidFill>
                              <a:latin typeface="Cambria Math"/>
                              <a:ea typeface="Cambria Math"/>
                            </a:rPr>
                          </m:ctrlPr>
                        </m:dPr>
                        <m:e>
                          <m:r>
                            <a:rPr lang="en-US" b="0" i="1" smtClean="0">
                              <a:solidFill>
                                <a:srgbClr val="0000FF"/>
                              </a:solidFill>
                              <a:latin typeface="Cambria Math"/>
                              <a:ea typeface="Cambria Math"/>
                            </a:rPr>
                            <m:t>1+</m:t>
                          </m:r>
                          <m:r>
                            <a:rPr lang="en-US" b="0" i="1" smtClean="0">
                              <a:solidFill>
                                <a:srgbClr val="0000FF"/>
                              </a:solidFill>
                              <a:latin typeface="Cambria Math"/>
                              <a:ea typeface="Cambria Math"/>
                            </a:rPr>
                            <m:t>𝑎</m:t>
                          </m:r>
                          <m:f>
                            <m:fPr>
                              <m:ctrlPr>
                                <a:rPr lang="en-US" b="0" i="1" smtClean="0">
                                  <a:solidFill>
                                    <a:srgbClr val="0000FF"/>
                                  </a:solidFill>
                                  <a:latin typeface="Cambria Math"/>
                                  <a:ea typeface="Cambria Math"/>
                                </a:rPr>
                              </m:ctrlPr>
                            </m:fPr>
                            <m:num>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smtClean="0">
                              <a:solidFill>
                                <a:srgbClr val="FF0000"/>
                              </a:solidFill>
                              <a:latin typeface="Cambria Math"/>
                              <a:ea typeface="Cambria Math"/>
                            </a:rPr>
                            <m:t>𝑏</m:t>
                          </m:r>
                          <m:f>
                            <m:fPr>
                              <m:ctrlPr>
                                <a:rPr lang="en-US" i="1">
                                  <a:solidFill>
                                    <a:srgbClr val="0000FF"/>
                                  </a:solidFill>
                                  <a:latin typeface="Cambria Math"/>
                                  <a:ea typeface="Cambria Math"/>
                                </a:rPr>
                              </m:ctrlPr>
                            </m:fPr>
                            <m:num>
                              <m:sSub>
                                <m:sSubPr>
                                  <m:ctrlPr>
                                    <a:rPr lang="en-US" i="1">
                                      <a:solidFill>
                                        <a:srgbClr val="0000FF"/>
                                      </a:solidFill>
                                      <a:latin typeface="Cambria Math"/>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388" name="TextBox 387"/>
              <p:cNvSpPr txBox="1">
                <a:spLocks noRot="1" noChangeAspect="1" noMove="1" noResize="1" noEditPoints="1" noAdjustHandles="1" noChangeArrowheads="1" noChangeShapeType="1" noTextEdit="1"/>
              </p:cNvSpPr>
              <p:nvPr/>
            </p:nvSpPr>
            <p:spPr>
              <a:xfrm>
                <a:off x="4455809" y="905360"/>
                <a:ext cx="3932615" cy="714683"/>
              </a:xfrm>
              <a:prstGeom prst="rect">
                <a:avLst/>
              </a:prstGeom>
              <a:blipFill rotWithShape="1">
                <a:blip r:embed="rId8"/>
                <a:stretch>
                  <a:fillRect/>
                </a:stretch>
              </a:blipFill>
            </p:spPr>
            <p:txBody>
              <a:bodyPr/>
              <a:lstStyle/>
              <a:p>
                <a:r>
                  <a:rPr lang="en-US">
                    <a:noFill/>
                  </a:rPr>
                  <a:t> </a:t>
                </a:r>
              </a:p>
            </p:txBody>
          </p:sp>
        </mc:Fallback>
      </mc:AlternateContent>
      <p:grpSp>
        <p:nvGrpSpPr>
          <p:cNvPr id="389" name="Group 388"/>
          <p:cNvGrpSpPr/>
          <p:nvPr/>
        </p:nvGrpSpPr>
        <p:grpSpPr>
          <a:xfrm>
            <a:off x="469900" y="781050"/>
            <a:ext cx="2661940" cy="1217082"/>
            <a:chOff x="469900" y="781050"/>
            <a:chExt cx="2661940" cy="1217082"/>
          </a:xfrm>
        </p:grpSpPr>
        <p:sp>
          <p:nvSpPr>
            <p:cNvPr id="390" name="Oval 140"/>
            <p:cNvSpPr>
              <a:spLocks noChangeArrowheads="1"/>
            </p:cNvSpPr>
            <p:nvPr/>
          </p:nvSpPr>
          <p:spPr bwMode="auto">
            <a:xfrm>
              <a:off x="625475" y="1055687"/>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1" name="Oval 141"/>
            <p:cNvSpPr>
              <a:spLocks noChangeArrowheads="1"/>
            </p:cNvSpPr>
            <p:nvPr/>
          </p:nvSpPr>
          <p:spPr bwMode="auto">
            <a:xfrm>
              <a:off x="1616075" y="1208087"/>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2" name="Oval 142"/>
            <p:cNvSpPr>
              <a:spLocks noChangeArrowheads="1"/>
            </p:cNvSpPr>
            <p:nvPr/>
          </p:nvSpPr>
          <p:spPr bwMode="auto">
            <a:xfrm>
              <a:off x="2911475" y="1131887"/>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3" name="Oval 143"/>
            <p:cNvSpPr>
              <a:spLocks noChangeArrowheads="1"/>
            </p:cNvSpPr>
            <p:nvPr/>
          </p:nvSpPr>
          <p:spPr bwMode="auto">
            <a:xfrm>
              <a:off x="2530475" y="1741487"/>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4" name="Line 144"/>
            <p:cNvSpPr>
              <a:spLocks noChangeShapeType="1"/>
            </p:cNvSpPr>
            <p:nvPr/>
          </p:nvSpPr>
          <p:spPr bwMode="auto">
            <a:xfrm flipH="1" flipV="1">
              <a:off x="1006475" y="1208087"/>
              <a:ext cx="457200" cy="76200"/>
            </a:xfrm>
            <a:prstGeom prst="line">
              <a:avLst/>
            </a:prstGeom>
            <a:noFill/>
            <a:ln w="38100">
              <a:solidFill>
                <a:schemeClr val="tx1"/>
              </a:solidFill>
              <a:round/>
              <a:headEnd/>
              <a:tailEnd type="triangle" w="med" len="med"/>
            </a:ln>
          </p:spPr>
          <p:txBody>
            <a:bodyPr/>
            <a:lstStyle/>
            <a:p>
              <a:endParaRPr lang="en-US"/>
            </a:p>
          </p:txBody>
        </p:sp>
        <p:sp>
          <p:nvSpPr>
            <p:cNvPr id="395" name="Line 145"/>
            <p:cNvSpPr>
              <a:spLocks noChangeShapeType="1"/>
            </p:cNvSpPr>
            <p:nvPr/>
          </p:nvSpPr>
          <p:spPr bwMode="auto">
            <a:xfrm flipV="1">
              <a:off x="1997075" y="1208087"/>
              <a:ext cx="762000" cy="152400"/>
            </a:xfrm>
            <a:prstGeom prst="line">
              <a:avLst/>
            </a:prstGeom>
            <a:noFill/>
            <a:ln w="38100">
              <a:solidFill>
                <a:schemeClr val="tx1"/>
              </a:solidFill>
              <a:round/>
              <a:headEnd/>
              <a:tailEnd type="triangle" w="med" len="med"/>
            </a:ln>
          </p:spPr>
          <p:txBody>
            <a:bodyPr/>
            <a:lstStyle/>
            <a:p>
              <a:endParaRPr lang="en-US"/>
            </a:p>
          </p:txBody>
        </p:sp>
        <p:sp>
          <p:nvSpPr>
            <p:cNvPr id="396" name="Line 146"/>
            <p:cNvSpPr>
              <a:spLocks noChangeShapeType="1"/>
            </p:cNvSpPr>
            <p:nvPr/>
          </p:nvSpPr>
          <p:spPr bwMode="auto">
            <a:xfrm>
              <a:off x="1997075" y="1512887"/>
              <a:ext cx="457200" cy="228600"/>
            </a:xfrm>
            <a:prstGeom prst="line">
              <a:avLst/>
            </a:prstGeom>
            <a:noFill/>
            <a:ln w="38100">
              <a:solidFill>
                <a:schemeClr val="tx1"/>
              </a:solidFill>
              <a:round/>
              <a:headEnd/>
              <a:tailEnd type="triangle" w="med" len="med"/>
            </a:ln>
          </p:spPr>
          <p:txBody>
            <a:bodyPr/>
            <a:lstStyle/>
            <a:p>
              <a:endParaRPr lang="en-US"/>
            </a:p>
          </p:txBody>
        </p:sp>
        <p:sp>
          <p:nvSpPr>
            <p:cNvPr id="397" name="Text Box 147"/>
            <p:cNvSpPr txBox="1">
              <a:spLocks noChangeArrowheads="1"/>
            </p:cNvSpPr>
            <p:nvPr/>
          </p:nvSpPr>
          <p:spPr bwMode="auto">
            <a:xfrm>
              <a:off x="1463675" y="1436687"/>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n</a:t>
              </a:r>
            </a:p>
          </p:txBody>
        </p:sp>
        <p:sp>
          <p:nvSpPr>
            <p:cNvPr id="398" name="Text Box 148"/>
            <p:cNvSpPr txBox="1">
              <a:spLocks noChangeArrowheads="1"/>
            </p:cNvSpPr>
            <p:nvPr/>
          </p:nvSpPr>
          <p:spPr bwMode="auto">
            <a:xfrm>
              <a:off x="2778125" y="781050"/>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99" name="Text Box 149"/>
                <p:cNvSpPr txBox="1">
                  <a:spLocks noChangeArrowheads="1"/>
                </p:cNvSpPr>
                <p:nvPr/>
              </p:nvSpPr>
              <p:spPr bwMode="auto">
                <a:xfrm>
                  <a:off x="2675946" y="1628800"/>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cs typeface="Times New Roman" pitchFamily="18" charset="0"/>
                              </a:rPr>
                            </m:ctrlPr>
                          </m:accPr>
                          <m:e>
                            <m:sSub>
                              <m:sSubPr>
                                <m:ctrlPr>
                                  <a:rPr lang="en-US" i="1" smtClean="0">
                                    <a:latin typeface="Cambria Math"/>
                                    <a:cs typeface="Times New Roman" pitchFamily="18" charset="0"/>
                                  </a:rPr>
                                </m:ctrlPr>
                              </m:sSubPr>
                              <m:e>
                                <m:r>
                                  <a:rPr lang="en-US" i="1" smtClean="0">
                                    <a:latin typeface="Cambria Math"/>
                                    <a:ea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399" name="Text Box 149"/>
                <p:cNvSpPr txBox="1">
                  <a:spLocks noRot="1" noChangeAspect="1" noMove="1" noResize="1" noEditPoints="1" noAdjustHandles="1" noChangeArrowheads="1" noChangeShapeType="1" noTextEdit="1"/>
                </p:cNvSpPr>
                <p:nvPr/>
              </p:nvSpPr>
              <p:spPr bwMode="auto">
                <a:xfrm>
                  <a:off x="2675946" y="1628800"/>
                  <a:ext cx="455894" cy="369332"/>
                </a:xfrm>
                <a:prstGeom prst="rect">
                  <a:avLst/>
                </a:prstGeom>
                <a:blipFill rotWithShape="1">
                  <a:blip r:embed="rId9"/>
                  <a:stretch>
                    <a:fillRect/>
                  </a:stretch>
                </a:blipFill>
                <a:ln w="9525">
                  <a:noFill/>
                  <a:miter lim="800000"/>
                  <a:headEnd/>
                  <a:tailEnd/>
                </a:ln>
              </p:spPr>
              <p:txBody>
                <a:bodyPr/>
                <a:lstStyle/>
                <a:p>
                  <a:r>
                    <a:rPr lang="en-US">
                      <a:noFill/>
                    </a:rPr>
                    <a:t> </a:t>
                  </a:r>
                </a:p>
              </p:txBody>
            </p:sp>
          </mc:Fallback>
        </mc:AlternateContent>
        <p:sp>
          <p:nvSpPr>
            <p:cNvPr id="400" name="Arc 151"/>
            <p:cNvSpPr>
              <a:spLocks/>
            </p:cNvSpPr>
            <p:nvPr/>
          </p:nvSpPr>
          <p:spPr bwMode="auto">
            <a:xfrm flipV="1">
              <a:off x="2052638" y="1271587"/>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401" name="Text Box 147"/>
            <p:cNvSpPr txBox="1">
              <a:spLocks noChangeArrowheads="1"/>
            </p:cNvSpPr>
            <p:nvPr/>
          </p:nvSpPr>
          <p:spPr bwMode="auto">
            <a:xfrm>
              <a:off x="469900" y="1222374"/>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402" name="TextBox 401"/>
                <p:cNvSpPr txBox="1"/>
                <p:nvPr/>
              </p:nvSpPr>
              <p:spPr>
                <a:xfrm>
                  <a:off x="2207311" y="1308326"/>
                  <a:ext cx="567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𝑒</m:t>
                            </m:r>
                            <m:r>
                              <a:rPr lang="en-US" i="1">
                                <a:latin typeface="Cambria Math"/>
                                <a:ea typeface="Cambria Math"/>
                              </a:rPr>
                              <m:t>𝜈</m:t>
                            </m:r>
                          </m:sub>
                        </m:sSub>
                      </m:oMath>
                    </m:oMathPara>
                  </a14:m>
                  <a:endParaRPr lang="en-US" dirty="0"/>
                </a:p>
              </p:txBody>
            </p:sp>
          </mc:Choice>
          <mc:Fallback xmlns="">
            <p:sp>
              <p:nvSpPr>
                <p:cNvPr id="402" name="TextBox 401"/>
                <p:cNvSpPr txBox="1">
                  <a:spLocks noRot="1" noChangeAspect="1" noMove="1" noResize="1" noEditPoints="1" noAdjustHandles="1" noChangeArrowheads="1" noChangeShapeType="1" noTextEdit="1"/>
                </p:cNvSpPr>
                <p:nvPr/>
              </p:nvSpPr>
              <p:spPr>
                <a:xfrm>
                  <a:off x="2207311" y="1308326"/>
                  <a:ext cx="567144" cy="369332"/>
                </a:xfrm>
                <a:prstGeom prst="rect">
                  <a:avLst/>
                </a:prstGeom>
                <a:blipFill rotWithShape="1">
                  <a:blip r:embed="rId10"/>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9392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501578-0377-43E8-9380-231E0DA06E38}" type="slidenum">
              <a:rPr lang="en-US" smtClean="0"/>
              <a:pPr>
                <a:defRPr/>
              </a:pPr>
              <a:t>22</a:t>
            </a:fld>
            <a:endParaRPr lang="en-US"/>
          </a:p>
        </p:txBody>
      </p:sp>
      <p:sp>
        <p:nvSpPr>
          <p:cNvPr id="69" name="Rectangle 213"/>
          <p:cNvSpPr>
            <a:spLocks noChangeArrowheads="1"/>
          </p:cNvSpPr>
          <p:nvPr/>
        </p:nvSpPr>
        <p:spPr bwMode="auto">
          <a:xfrm>
            <a:off x="0" y="71438"/>
            <a:ext cx="9144000" cy="792162"/>
          </a:xfrm>
          <a:prstGeom prst="rect">
            <a:avLst/>
          </a:prstGeom>
          <a:solidFill>
            <a:srgbClr val="FFCC00"/>
          </a:solidFill>
          <a:ln w="38100">
            <a:noFill/>
            <a:miter lim="800000"/>
            <a:headEnd/>
            <a:tailEnd/>
          </a:ln>
        </p:spPr>
        <p:txBody>
          <a:bodyPr rIns="91440" anchor="ctr"/>
          <a:lstStyle/>
          <a:p>
            <a:pPr algn="ctr"/>
            <a:r>
              <a:rPr lang="en-US" sz="2800" b="1" dirty="0" smtClean="0">
                <a:solidFill>
                  <a:srgbClr val="000000"/>
                </a:solidFill>
                <a:latin typeface="Times New Roman" pitchFamily="18" charset="0"/>
              </a:rPr>
              <a:t>Status of Nab experiment</a:t>
            </a:r>
            <a:endParaRPr lang="en-US" sz="2800" b="1" dirty="0">
              <a:solidFill>
                <a:srgbClr val="000000"/>
              </a:solidFill>
              <a:latin typeface="Times New Roman" pitchFamily="18" charset="0"/>
            </a:endParaRPr>
          </a:p>
        </p:txBody>
      </p:sp>
      <p:sp>
        <p:nvSpPr>
          <p:cNvPr id="7" name="TextBox 9"/>
          <p:cNvSpPr txBox="1">
            <a:spLocks noChangeArrowheads="1"/>
          </p:cNvSpPr>
          <p:nvPr/>
        </p:nvSpPr>
        <p:spPr bwMode="auto">
          <a:xfrm>
            <a:off x="4211960" y="899481"/>
            <a:ext cx="4824536" cy="584775"/>
          </a:xfrm>
          <a:prstGeom prst="rect">
            <a:avLst/>
          </a:prstGeom>
          <a:solidFill>
            <a:schemeClr val="bg1"/>
          </a:solidFill>
          <a:ln w="9525">
            <a:solidFill>
              <a:schemeClr val="tx1"/>
            </a:solidFill>
            <a:miter lim="800000"/>
            <a:headEnd/>
            <a:tailEnd/>
          </a:ln>
        </p:spPr>
        <p:txBody>
          <a:bodyPr wrap="square">
            <a:spAutoFit/>
          </a:bodyPr>
          <a:lstStyle/>
          <a:p>
            <a:r>
              <a:rPr lang="en-US" sz="1600" dirty="0" smtClean="0">
                <a:latin typeface="Times New Roman" pitchFamily="18" charset="0"/>
                <a:cs typeface="Times New Roman" pitchFamily="18" charset="0"/>
              </a:rPr>
              <a:t>Magnet system tested successfully at manufacturer, is expected to arrive at ORNL this Friday.</a:t>
            </a:r>
            <a:endParaRPr lang="en-US" sz="1600" dirty="0">
              <a:latin typeface="Times New Roman" pitchFamily="18" charset="0"/>
              <a:cs typeface="Times New Roman" pitchFamily="18" charset="0"/>
            </a:endParaRPr>
          </a:p>
        </p:txBody>
      </p:sp>
      <p:grpSp>
        <p:nvGrpSpPr>
          <p:cNvPr id="15" name="Group 14"/>
          <p:cNvGrpSpPr/>
          <p:nvPr/>
        </p:nvGrpSpPr>
        <p:grpSpPr>
          <a:xfrm>
            <a:off x="52328" y="1506781"/>
            <a:ext cx="2151152" cy="2744573"/>
            <a:chOff x="262953" y="931635"/>
            <a:chExt cx="2151152" cy="2744573"/>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953" y="931635"/>
              <a:ext cx="2151152" cy="2744573"/>
            </a:xfrm>
            <a:prstGeom prst="rect">
              <a:avLst/>
            </a:prstGeom>
            <a:ln>
              <a:solidFill>
                <a:schemeClr val="tx1"/>
              </a:solidFill>
            </a:ln>
          </p:spPr>
        </p:pic>
        <p:cxnSp>
          <p:nvCxnSpPr>
            <p:cNvPr id="4" name="Straight Arrow Connector 3"/>
            <p:cNvCxnSpPr>
              <a:cxnSpLocks noChangeAspect="1"/>
            </p:cNvCxnSpPr>
            <p:nvPr/>
          </p:nvCxnSpPr>
          <p:spPr>
            <a:xfrm>
              <a:off x="1203695" y="2276872"/>
              <a:ext cx="524987" cy="481239"/>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noChangeAspect="1"/>
            </p:cNvCxnSpPr>
            <p:nvPr/>
          </p:nvCxnSpPr>
          <p:spPr>
            <a:xfrm>
              <a:off x="868978" y="1965700"/>
              <a:ext cx="102622" cy="94070"/>
            </a:xfrm>
            <a:prstGeom prst="straightConnector1">
              <a:avLst/>
            </a:prstGeom>
            <a:ln>
              <a:solidFill>
                <a:srgbClr val="00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535241">
              <a:off x="1107796" y="2236525"/>
              <a:ext cx="936347" cy="338554"/>
            </a:xfrm>
            <a:prstGeom prst="rect">
              <a:avLst/>
            </a:prstGeom>
            <a:noFill/>
          </p:spPr>
          <p:txBody>
            <a:bodyPr wrap="none" rtlCol="0">
              <a:spAutoFit/>
            </a:bodyPr>
            <a:lstStyle/>
            <a:p>
              <a:r>
                <a:rPr lang="en-US" sz="1600" dirty="0" smtClean="0">
                  <a:solidFill>
                    <a:srgbClr val="00FF00"/>
                  </a:solidFill>
                  <a:latin typeface="Calibri" panose="020F0502020204030204" pitchFamily="34" charset="0"/>
                </a:rPr>
                <a:t>neutrons</a:t>
              </a:r>
              <a:endParaRPr lang="en-US" sz="1600" dirty="0">
                <a:solidFill>
                  <a:srgbClr val="00FF00"/>
                </a:solidFill>
                <a:latin typeface="Calibri" panose="020F0502020204030204" pitchFamily="34" charset="0"/>
              </a:endParaRPr>
            </a:p>
          </p:txBody>
        </p:sp>
      </p:grpSp>
      <p:sp>
        <p:nvSpPr>
          <p:cNvPr id="19" name="TextBox 9"/>
          <p:cNvSpPr txBox="1">
            <a:spLocks noChangeArrowheads="1"/>
          </p:cNvSpPr>
          <p:nvPr/>
        </p:nvSpPr>
        <p:spPr bwMode="auto">
          <a:xfrm>
            <a:off x="52328" y="899481"/>
            <a:ext cx="3511561" cy="584775"/>
          </a:xfrm>
          <a:prstGeom prst="rect">
            <a:avLst/>
          </a:prstGeom>
          <a:solidFill>
            <a:schemeClr val="bg1"/>
          </a:solidFill>
          <a:ln w="9525">
            <a:solidFill>
              <a:schemeClr val="tx1"/>
            </a:solidFill>
            <a:miter lim="800000"/>
            <a:headEnd/>
            <a:tailEnd/>
          </a:ln>
        </p:spPr>
        <p:txBody>
          <a:bodyPr wrap="square">
            <a:spAutoFit/>
          </a:bodyPr>
          <a:lstStyle/>
          <a:p>
            <a:r>
              <a:rPr lang="en-US" sz="1600" dirty="0" smtClean="0">
                <a:solidFill>
                  <a:srgbClr val="FF0000"/>
                </a:solidFill>
                <a:latin typeface="Times New Roman" pitchFamily="18" charset="0"/>
                <a:cs typeface="Times New Roman" pitchFamily="18" charset="0"/>
              </a:rPr>
              <a:t>F</a:t>
            </a:r>
            <a:r>
              <a:rPr lang="en-US" sz="1600" dirty="0" smtClean="0">
                <a:latin typeface="Times New Roman" pitchFamily="18" charset="0"/>
                <a:cs typeface="Times New Roman" pitchFamily="18" charset="0"/>
              </a:rPr>
              <a:t>undamental </a:t>
            </a:r>
            <a:r>
              <a:rPr lang="en-US" sz="1600" dirty="0" smtClean="0">
                <a:solidFill>
                  <a:srgbClr val="FF0000"/>
                </a:solidFill>
                <a:latin typeface="Times New Roman" pitchFamily="18" charset="0"/>
                <a:cs typeface="Times New Roman" pitchFamily="18" charset="0"/>
              </a:rPr>
              <a:t>N</a:t>
            </a:r>
            <a:r>
              <a:rPr lang="en-US" sz="1600" dirty="0" smtClean="0">
                <a:latin typeface="Times New Roman" pitchFamily="18" charset="0"/>
                <a:cs typeface="Times New Roman" pitchFamily="18" charset="0"/>
              </a:rPr>
              <a:t>eutron </a:t>
            </a:r>
            <a:r>
              <a:rPr lang="en-US" sz="1600" dirty="0" smtClean="0">
                <a:solidFill>
                  <a:srgbClr val="FF0000"/>
                </a:solidFill>
                <a:latin typeface="Times New Roman" pitchFamily="18" charset="0"/>
                <a:cs typeface="Times New Roman" pitchFamily="18" charset="0"/>
              </a:rPr>
              <a:t>P</a:t>
            </a:r>
            <a:r>
              <a:rPr lang="en-US" sz="1600" dirty="0" smtClean="0">
                <a:latin typeface="Times New Roman" pitchFamily="18" charset="0"/>
                <a:cs typeface="Times New Roman" pitchFamily="18" charset="0"/>
              </a:rPr>
              <a:t>hysics </a:t>
            </a:r>
            <a:r>
              <a:rPr lang="en-US" sz="1600" dirty="0" smtClean="0">
                <a:solidFill>
                  <a:srgbClr val="FF0000"/>
                </a:solidFill>
                <a:latin typeface="Times New Roman" pitchFamily="18" charset="0"/>
                <a:cs typeface="Times New Roman" pitchFamily="18" charset="0"/>
              </a:rPr>
              <a:t>B</a:t>
            </a:r>
            <a:r>
              <a:rPr lang="en-US" sz="1600" dirty="0" smtClean="0">
                <a:latin typeface="Times New Roman" pitchFamily="18" charset="0"/>
                <a:cs typeface="Times New Roman" pitchFamily="18" charset="0"/>
              </a:rPr>
              <a:t>eamline</a:t>
            </a:r>
          </a:p>
          <a:p>
            <a:r>
              <a:rPr lang="en-US" sz="16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S</a:t>
            </a:r>
            <a:r>
              <a:rPr lang="en-US" sz="1600" dirty="0" smtClean="0">
                <a:latin typeface="Times New Roman" pitchFamily="18" charset="0"/>
                <a:cs typeface="Times New Roman" pitchFamily="18" charset="0"/>
              </a:rPr>
              <a:t>pallation </a:t>
            </a:r>
            <a:r>
              <a:rPr lang="en-US" sz="1600" dirty="0" smtClean="0">
                <a:solidFill>
                  <a:srgbClr val="FF0000"/>
                </a:solidFill>
                <a:latin typeface="Times New Roman" pitchFamily="18" charset="0"/>
                <a:cs typeface="Times New Roman" pitchFamily="18" charset="0"/>
              </a:rPr>
              <a:t>N</a:t>
            </a:r>
            <a:r>
              <a:rPr lang="en-US" sz="1600" dirty="0" smtClean="0">
                <a:latin typeface="Times New Roman" pitchFamily="18" charset="0"/>
                <a:cs typeface="Times New Roman" pitchFamily="18" charset="0"/>
              </a:rPr>
              <a:t>eutron </a:t>
            </a:r>
            <a:r>
              <a:rPr lang="en-US" sz="1600" dirty="0" smtClean="0">
                <a:solidFill>
                  <a:srgbClr val="FF0000"/>
                </a:solidFill>
                <a:latin typeface="Times New Roman" pitchFamily="18" charset="0"/>
                <a:cs typeface="Times New Roman" pitchFamily="18" charset="0"/>
              </a:rPr>
              <a:t>S</a:t>
            </a:r>
            <a:r>
              <a:rPr lang="en-US" sz="1600" dirty="0" smtClean="0">
                <a:latin typeface="Times New Roman" pitchFamily="18" charset="0"/>
                <a:cs typeface="Times New Roman" pitchFamily="18" charset="0"/>
              </a:rPr>
              <a:t>ource</a:t>
            </a:r>
            <a:endParaRPr lang="en-US" sz="1600" dirty="0">
              <a:latin typeface="Times New Roman" pitchFamily="18" charset="0"/>
              <a:cs typeface="Times New Roman" pitchFamily="18" charset="0"/>
            </a:endParaRPr>
          </a:p>
        </p:txBody>
      </p:sp>
      <p:sp>
        <p:nvSpPr>
          <p:cNvPr id="3" name="AutoShape 2" descr="https://dirac.phys.virginia.edu/apps/nabwiki/lib/exe/fetch.php?t=1510685562&amp;w=500&amp;h=375&amp;tok=def4f9&amp;media=magnet:img_084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2046781" y="4102976"/>
            <a:ext cx="6197627" cy="2650749"/>
            <a:chOff x="2046781" y="4102976"/>
            <a:chExt cx="6197627" cy="2650749"/>
          </a:xfrm>
        </p:grpSpPr>
        <p:grpSp>
          <p:nvGrpSpPr>
            <p:cNvPr id="5" name="Group 4"/>
            <p:cNvGrpSpPr/>
            <p:nvPr/>
          </p:nvGrpSpPr>
          <p:grpSpPr>
            <a:xfrm>
              <a:off x="5104046" y="5517578"/>
              <a:ext cx="1598222" cy="511998"/>
              <a:chOff x="6357681" y="4299634"/>
              <a:chExt cx="1598222" cy="511998"/>
            </a:xfrm>
          </p:grpSpPr>
          <p:sp>
            <p:nvSpPr>
              <p:cNvPr id="51" name="Rectangle 50"/>
              <p:cNvSpPr/>
              <p:nvPr/>
            </p:nvSpPr>
            <p:spPr>
              <a:xfrm>
                <a:off x="6357681" y="4299634"/>
                <a:ext cx="1465039" cy="511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0" name="object 126"/>
                  <p:cNvSpPr txBox="1"/>
                  <p:nvPr/>
                </p:nvSpPr>
                <p:spPr>
                  <a:xfrm>
                    <a:off x="6609160" y="4315503"/>
                    <a:ext cx="1346743" cy="246221"/>
                  </a:xfrm>
                  <a:prstGeom prst="rect">
                    <a:avLst/>
                  </a:prstGeom>
                </p:spPr>
                <p:txBody>
                  <a:bodyPr vert="horz" wrap="square" lIns="0" tIns="0" rIns="0" bIns="0" rtlCol="0">
                    <a:spAutoFit/>
                  </a:bodyPr>
                  <a:lstStyle/>
                  <a:p>
                    <a:pPr marL="12700">
                      <a:lnSpc>
                        <a:spcPct val="100000"/>
                      </a:lnSpc>
                    </a:pPr>
                    <a14:m>
                      <m:oMath xmlns:m="http://schemas.openxmlformats.org/officeDocument/2006/math">
                        <m:d>
                          <m:dPr>
                            <m:begChr m:val="|"/>
                            <m:endChr m:val="|"/>
                            <m:ctrlPr>
                              <a:rPr lang="en-US" sz="1600" i="1" dirty="0" smtClean="0">
                                <a:latin typeface="Cambria Math"/>
                                <a:cs typeface="Arial"/>
                              </a:rPr>
                            </m:ctrlPr>
                          </m:dPr>
                          <m:e>
                            <m:r>
                              <a:rPr lang="en-US" sz="1600" b="0" i="1" dirty="0" smtClean="0">
                                <a:latin typeface="Cambria Math"/>
                                <a:cs typeface="Arial"/>
                              </a:rPr>
                              <m:t>𝐵</m:t>
                            </m:r>
                          </m:e>
                        </m:d>
                      </m:oMath>
                    </a14:m>
                    <a:r>
                      <a:rPr lang="en-US" sz="1600" dirty="0" smtClean="0">
                        <a:latin typeface="Calibri" panose="020F0502020204030204" pitchFamily="34" charset="0"/>
                        <a:cs typeface="Arial"/>
                      </a:rPr>
                      <a:t> </a:t>
                    </a:r>
                    <a:r>
                      <a:rPr lang="en-US" sz="1600" dirty="0">
                        <a:latin typeface="Calibri" panose="020F0502020204030204" pitchFamily="34" charset="0"/>
                        <a:cs typeface="Arial"/>
                      </a:rPr>
                      <a:t>measured</a:t>
                    </a:r>
                    <a:endParaRPr sz="1600" dirty="0">
                      <a:latin typeface="Calibri" panose="020F0502020204030204" pitchFamily="34" charset="0"/>
                      <a:cs typeface="Arial"/>
                    </a:endParaRPr>
                  </a:p>
                </p:txBody>
              </p:sp>
            </mc:Choice>
            <mc:Fallback xmlns="">
              <p:sp>
                <p:nvSpPr>
                  <p:cNvPr id="170" name="object 126"/>
                  <p:cNvSpPr txBox="1">
                    <a:spLocks noRot="1" noChangeAspect="1" noMove="1" noResize="1" noEditPoints="1" noAdjustHandles="1" noChangeArrowheads="1" noChangeShapeType="1" noTextEdit="1"/>
                  </p:cNvSpPr>
                  <p:nvPr/>
                </p:nvSpPr>
                <p:spPr>
                  <a:xfrm>
                    <a:off x="6609160" y="4315503"/>
                    <a:ext cx="1346743" cy="246221"/>
                  </a:xfrm>
                  <a:prstGeom prst="rect">
                    <a:avLst/>
                  </a:prstGeom>
                  <a:blipFill rotWithShape="1">
                    <a:blip r:embed="rId3"/>
                    <a:stretch>
                      <a:fillRect t="-27500" b="-50000"/>
                    </a:stretch>
                  </a:blipFill>
                </p:spPr>
                <p:txBody>
                  <a:bodyPr/>
                  <a:lstStyle/>
                  <a:p>
                    <a:r>
                      <a:rPr lang="en-US">
                        <a:noFill/>
                      </a:rPr>
                      <a:t> </a:t>
                    </a:r>
                  </a:p>
                </p:txBody>
              </p:sp>
            </mc:Fallback>
          </mc:AlternateContent>
          <p:sp>
            <p:nvSpPr>
              <p:cNvPr id="171" name="object 127"/>
              <p:cNvSpPr/>
              <p:nvPr/>
            </p:nvSpPr>
            <p:spPr>
              <a:xfrm>
                <a:off x="6490032" y="4355861"/>
                <a:ext cx="0" cy="50184"/>
              </a:xfrm>
              <a:custGeom>
                <a:avLst/>
                <a:gdLst/>
                <a:ahLst/>
                <a:cxnLst/>
                <a:rect l="l" t="t" r="r" b="b"/>
                <a:pathLst>
                  <a:path h="92075">
                    <a:moveTo>
                      <a:pt x="0" y="91452"/>
                    </a:moveTo>
                    <a:lnTo>
                      <a:pt x="0" y="0"/>
                    </a:lnTo>
                  </a:path>
                </a:pathLst>
              </a:custGeom>
              <a:ln w="9525">
                <a:solidFill>
                  <a:srgbClr val="000000"/>
                </a:solidFill>
              </a:ln>
            </p:spPr>
            <p:txBody>
              <a:bodyPr wrap="square" lIns="0" tIns="0" rIns="0" bIns="0" rtlCol="0"/>
              <a:lstStyle/>
              <a:p>
                <a:endParaRPr/>
              </a:p>
            </p:txBody>
          </p:sp>
          <p:sp>
            <p:nvSpPr>
              <p:cNvPr id="172" name="object 128"/>
              <p:cNvSpPr/>
              <p:nvPr/>
            </p:nvSpPr>
            <p:spPr>
              <a:xfrm>
                <a:off x="6464368" y="4366704"/>
                <a:ext cx="48996" cy="27688"/>
              </a:xfrm>
              <a:custGeom>
                <a:avLst/>
                <a:gdLst/>
                <a:ahLst/>
                <a:cxnLst/>
                <a:rect l="l" t="t" r="r" b="b"/>
                <a:pathLst>
                  <a:path w="50164" h="50800">
                    <a:moveTo>
                      <a:pt x="21185" y="0"/>
                    </a:moveTo>
                    <a:lnTo>
                      <a:pt x="10698" y="4189"/>
                    </a:lnTo>
                    <a:lnTo>
                      <a:pt x="2995" y="12798"/>
                    </a:lnTo>
                    <a:lnTo>
                      <a:pt x="0" y="25826"/>
                    </a:lnTo>
                    <a:lnTo>
                      <a:pt x="1446" y="35207"/>
                    </a:lnTo>
                    <a:lnTo>
                      <a:pt x="6914" y="44181"/>
                    </a:lnTo>
                    <a:lnTo>
                      <a:pt x="15169" y="49405"/>
                    </a:lnTo>
                    <a:lnTo>
                      <a:pt x="24836" y="50726"/>
                    </a:lnTo>
                    <a:lnTo>
                      <a:pt x="34540" y="47993"/>
                    </a:lnTo>
                    <a:lnTo>
                      <a:pt x="42906" y="41054"/>
                    </a:lnTo>
                    <a:lnTo>
                      <a:pt x="48558" y="29758"/>
                    </a:lnTo>
                    <a:lnTo>
                      <a:pt x="50123" y="13951"/>
                    </a:lnTo>
                    <a:lnTo>
                      <a:pt x="42821" y="4881"/>
                    </a:lnTo>
                    <a:lnTo>
                      <a:pt x="32534" y="230"/>
                    </a:lnTo>
                    <a:lnTo>
                      <a:pt x="21185" y="0"/>
                    </a:lnTo>
                    <a:close/>
                  </a:path>
                </a:pathLst>
              </a:custGeom>
              <a:solidFill>
                <a:srgbClr val="0000FF"/>
              </a:solidFill>
            </p:spPr>
            <p:txBody>
              <a:bodyPr wrap="square" lIns="0" tIns="0" rIns="0" bIns="0" rtlCol="0"/>
              <a:lstStyle/>
              <a:p>
                <a:endParaRPr/>
              </a:p>
            </p:txBody>
          </p:sp>
          <mc:AlternateContent xmlns:mc="http://schemas.openxmlformats.org/markup-compatibility/2006" xmlns:a14="http://schemas.microsoft.com/office/drawing/2010/main">
            <mc:Choice Requires="a14">
              <p:sp>
                <p:nvSpPr>
                  <p:cNvPr id="173" name="object 129"/>
                  <p:cNvSpPr txBox="1"/>
                  <p:nvPr/>
                </p:nvSpPr>
                <p:spPr>
                  <a:xfrm>
                    <a:off x="6609160" y="4545889"/>
                    <a:ext cx="1213561" cy="246221"/>
                  </a:xfrm>
                  <a:prstGeom prst="rect">
                    <a:avLst/>
                  </a:prstGeom>
                </p:spPr>
                <p:txBody>
                  <a:bodyPr vert="horz" wrap="square" lIns="0" tIns="0" rIns="0" bIns="0" rtlCol="0">
                    <a:spAutoFit/>
                  </a:bodyPr>
                  <a:lstStyle/>
                  <a:p>
                    <a:pPr marL="12700">
                      <a:lnSpc>
                        <a:spcPct val="100000"/>
                      </a:lnSpc>
                    </a:pPr>
                    <a14:m>
                      <m:oMath xmlns:m="http://schemas.openxmlformats.org/officeDocument/2006/math">
                        <m:d>
                          <m:dPr>
                            <m:begChr m:val="|"/>
                            <m:endChr m:val="|"/>
                            <m:ctrlPr>
                              <a:rPr lang="en-US" sz="1600" b="0" i="1" smtClean="0">
                                <a:latin typeface="Cambria Math"/>
                                <a:cs typeface="Arial"/>
                              </a:rPr>
                            </m:ctrlPr>
                          </m:dPr>
                          <m:e>
                            <m:r>
                              <a:rPr lang="en-US" sz="1600" b="0" i="1" smtClean="0">
                                <a:latin typeface="Cambria Math"/>
                                <a:cs typeface="Arial"/>
                              </a:rPr>
                              <m:t>𝐵</m:t>
                            </m:r>
                          </m:e>
                        </m:d>
                      </m:oMath>
                    </a14:m>
                    <a:r>
                      <a:rPr lang="en-US" sz="1600" dirty="0" smtClean="0">
                        <a:latin typeface="Calibri" panose="020F0502020204030204" pitchFamily="34" charset="0"/>
                        <a:cs typeface="Arial"/>
                      </a:rPr>
                      <a:t> calculated</a:t>
                    </a:r>
                    <a:endParaRPr sz="1600" dirty="0">
                      <a:latin typeface="Calibri" panose="020F0502020204030204" pitchFamily="34" charset="0"/>
                      <a:cs typeface="Arial"/>
                    </a:endParaRPr>
                  </a:p>
                </p:txBody>
              </p:sp>
            </mc:Choice>
            <mc:Fallback xmlns="">
              <p:sp>
                <p:nvSpPr>
                  <p:cNvPr id="173" name="object 129"/>
                  <p:cNvSpPr txBox="1">
                    <a:spLocks noRot="1" noChangeAspect="1" noMove="1" noResize="1" noEditPoints="1" noAdjustHandles="1" noChangeArrowheads="1" noChangeShapeType="1" noTextEdit="1"/>
                  </p:cNvSpPr>
                  <p:nvPr/>
                </p:nvSpPr>
                <p:spPr>
                  <a:xfrm>
                    <a:off x="6609160" y="4545889"/>
                    <a:ext cx="1213561" cy="246221"/>
                  </a:xfrm>
                  <a:prstGeom prst="rect">
                    <a:avLst/>
                  </a:prstGeom>
                  <a:blipFill rotWithShape="1">
                    <a:blip r:embed="rId4"/>
                    <a:stretch>
                      <a:fillRect t="-27500" r="-6030" b="-50000"/>
                    </a:stretch>
                  </a:blipFill>
                </p:spPr>
                <p:txBody>
                  <a:bodyPr/>
                  <a:lstStyle/>
                  <a:p>
                    <a:r>
                      <a:rPr lang="en-US">
                        <a:noFill/>
                      </a:rPr>
                      <a:t> </a:t>
                    </a:r>
                  </a:p>
                </p:txBody>
              </p:sp>
            </mc:Fallback>
          </mc:AlternateContent>
          <p:sp>
            <p:nvSpPr>
              <p:cNvPr id="174" name="object 130"/>
              <p:cNvSpPr/>
              <p:nvPr/>
            </p:nvSpPr>
            <p:spPr>
              <a:xfrm>
                <a:off x="6397957" y="4675263"/>
                <a:ext cx="184200" cy="0"/>
              </a:xfrm>
              <a:custGeom>
                <a:avLst/>
                <a:gdLst/>
                <a:ahLst/>
                <a:cxnLst/>
                <a:rect l="l" t="t" r="r" b="b"/>
                <a:pathLst>
                  <a:path w="188595">
                    <a:moveTo>
                      <a:pt x="0" y="0"/>
                    </a:moveTo>
                    <a:lnTo>
                      <a:pt x="188544" y="0"/>
                    </a:lnTo>
                  </a:path>
                </a:pathLst>
              </a:custGeom>
              <a:ln w="9525">
                <a:solidFill>
                  <a:srgbClr val="000000"/>
                </a:solidFill>
              </a:ln>
            </p:spPr>
            <p:txBody>
              <a:bodyPr wrap="square" lIns="0" tIns="0" rIns="0" bIns="0" rtlCol="0"/>
              <a:lstStyle/>
              <a:p>
                <a:endParaRPr/>
              </a:p>
            </p:txBody>
          </p:sp>
        </p:grpSp>
        <p:grpSp>
          <p:nvGrpSpPr>
            <p:cNvPr id="9" name="Group 8"/>
            <p:cNvGrpSpPr/>
            <p:nvPr/>
          </p:nvGrpSpPr>
          <p:grpSpPr>
            <a:xfrm>
              <a:off x="2046781" y="4102976"/>
              <a:ext cx="6197627" cy="2650749"/>
              <a:chOff x="2046781" y="4221088"/>
              <a:chExt cx="6197627" cy="2650749"/>
            </a:xfrm>
          </p:grpSpPr>
          <p:sp>
            <p:nvSpPr>
              <p:cNvPr id="20" name="bk object 27"/>
              <p:cNvSpPr/>
              <p:nvPr/>
            </p:nvSpPr>
            <p:spPr>
              <a:xfrm>
                <a:off x="6757228"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22" name="bk object 28"/>
              <p:cNvSpPr/>
              <p:nvPr/>
            </p:nvSpPr>
            <p:spPr>
              <a:xfrm>
                <a:off x="7423162"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23" name="bk object 38"/>
              <p:cNvSpPr/>
              <p:nvPr/>
            </p:nvSpPr>
            <p:spPr>
              <a:xfrm>
                <a:off x="2512603" y="4658033"/>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24" name="bk object 39"/>
              <p:cNvSpPr/>
              <p:nvPr/>
            </p:nvSpPr>
            <p:spPr>
              <a:xfrm>
                <a:off x="2512603" y="4402037"/>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25" name="bk object 18"/>
              <p:cNvSpPr/>
              <p:nvPr/>
            </p:nvSpPr>
            <p:spPr>
              <a:xfrm>
                <a:off x="2512603" y="4221088"/>
                <a:ext cx="5625849" cy="2211572"/>
              </a:xfrm>
              <a:custGeom>
                <a:avLst/>
                <a:gdLst/>
                <a:ahLst/>
                <a:cxnLst/>
                <a:rect l="l" t="t" r="r" b="b"/>
                <a:pathLst>
                  <a:path w="5760085" h="4057650">
                    <a:moveTo>
                      <a:pt x="0" y="4057230"/>
                    </a:moveTo>
                    <a:lnTo>
                      <a:pt x="5759996" y="4057230"/>
                    </a:lnTo>
                    <a:lnTo>
                      <a:pt x="5759996" y="0"/>
                    </a:lnTo>
                    <a:lnTo>
                      <a:pt x="0" y="0"/>
                    </a:lnTo>
                    <a:lnTo>
                      <a:pt x="0" y="4057230"/>
                    </a:lnTo>
                    <a:close/>
                  </a:path>
                </a:pathLst>
              </a:custGeom>
              <a:noFill/>
            </p:spPr>
            <p:txBody>
              <a:bodyPr wrap="square" lIns="0" tIns="0" rIns="0" bIns="0" rtlCol="0"/>
              <a:lstStyle/>
              <a:p>
                <a:endParaRPr/>
              </a:p>
            </p:txBody>
          </p:sp>
          <p:grpSp>
            <p:nvGrpSpPr>
              <p:cNvPr id="6" name="Group 5"/>
              <p:cNvGrpSpPr/>
              <p:nvPr/>
            </p:nvGrpSpPr>
            <p:grpSpPr>
              <a:xfrm>
                <a:off x="2046781" y="4221090"/>
                <a:ext cx="6197627" cy="2650747"/>
                <a:chOff x="2046781" y="4221090"/>
                <a:chExt cx="6197627" cy="2650747"/>
              </a:xfrm>
            </p:grpSpPr>
            <p:sp>
              <p:nvSpPr>
                <p:cNvPr id="52" name="object 3"/>
                <p:cNvSpPr txBox="1"/>
                <p:nvPr/>
              </p:nvSpPr>
              <p:spPr>
                <a:xfrm>
                  <a:off x="2573127" y="6441167"/>
                  <a:ext cx="372220"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-200</a:t>
                  </a:r>
                  <a:endParaRPr sz="1400" dirty="0">
                    <a:latin typeface="Calibri" panose="020F0502020204030204" pitchFamily="34" charset="0"/>
                    <a:cs typeface="Arial"/>
                  </a:endParaRPr>
                </a:p>
              </p:txBody>
            </p:sp>
            <p:sp>
              <p:nvSpPr>
                <p:cNvPr id="53" name="object 4"/>
                <p:cNvSpPr txBox="1"/>
                <p:nvPr/>
              </p:nvSpPr>
              <p:spPr>
                <a:xfrm>
                  <a:off x="3240411" y="6441167"/>
                  <a:ext cx="372220"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-100</a:t>
                  </a:r>
                  <a:endParaRPr sz="1400" dirty="0">
                    <a:latin typeface="Calibri" panose="020F0502020204030204" pitchFamily="34" charset="0"/>
                    <a:cs typeface="Arial"/>
                  </a:endParaRPr>
                </a:p>
              </p:txBody>
            </p:sp>
            <p:sp>
              <p:nvSpPr>
                <p:cNvPr id="54" name="object 5"/>
                <p:cNvSpPr txBox="1"/>
                <p:nvPr/>
              </p:nvSpPr>
              <p:spPr>
                <a:xfrm>
                  <a:off x="4036254" y="6441167"/>
                  <a:ext cx="103574"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0</a:t>
                  </a:r>
                  <a:endParaRPr sz="1400">
                    <a:latin typeface="Calibri" panose="020F0502020204030204" pitchFamily="34" charset="0"/>
                    <a:cs typeface="Arial"/>
                  </a:endParaRPr>
                </a:p>
              </p:txBody>
            </p:sp>
            <p:sp>
              <p:nvSpPr>
                <p:cNvPr id="55" name="object 6"/>
                <p:cNvSpPr txBox="1"/>
                <p:nvPr/>
              </p:nvSpPr>
              <p:spPr>
                <a:xfrm>
                  <a:off x="4599198" y="6441167"/>
                  <a:ext cx="315186"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100</a:t>
                  </a:r>
                  <a:endParaRPr sz="1400" dirty="0">
                    <a:latin typeface="Calibri" panose="020F0502020204030204" pitchFamily="34" charset="0"/>
                    <a:cs typeface="Arial"/>
                  </a:endParaRPr>
                </a:p>
              </p:txBody>
            </p:sp>
            <p:sp>
              <p:nvSpPr>
                <p:cNvPr id="56" name="object 7"/>
                <p:cNvSpPr txBox="1"/>
                <p:nvPr/>
              </p:nvSpPr>
              <p:spPr>
                <a:xfrm>
                  <a:off x="5933774" y="6441167"/>
                  <a:ext cx="315186"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300</a:t>
                  </a:r>
                  <a:endParaRPr sz="1400" dirty="0">
                    <a:latin typeface="Calibri" panose="020F0502020204030204" pitchFamily="34" charset="0"/>
                    <a:cs typeface="Arial"/>
                  </a:endParaRPr>
                </a:p>
              </p:txBody>
            </p:sp>
            <p:sp>
              <p:nvSpPr>
                <p:cNvPr id="57" name="object 8"/>
                <p:cNvSpPr txBox="1"/>
                <p:nvPr/>
              </p:nvSpPr>
              <p:spPr>
                <a:xfrm>
                  <a:off x="6601061" y="6441167"/>
                  <a:ext cx="315186"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400</a:t>
                  </a:r>
                  <a:endParaRPr sz="1400" dirty="0">
                    <a:latin typeface="Calibri" panose="020F0502020204030204" pitchFamily="34" charset="0"/>
                    <a:cs typeface="Arial"/>
                  </a:endParaRPr>
                </a:p>
              </p:txBody>
            </p:sp>
            <p:sp>
              <p:nvSpPr>
                <p:cNvPr id="58" name="object 9"/>
                <p:cNvSpPr txBox="1"/>
                <p:nvPr/>
              </p:nvSpPr>
              <p:spPr>
                <a:xfrm>
                  <a:off x="7261934" y="6441167"/>
                  <a:ext cx="315186"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500</a:t>
                  </a:r>
                  <a:endParaRPr sz="1400" dirty="0">
                    <a:latin typeface="Calibri" panose="020F0502020204030204" pitchFamily="34" charset="0"/>
                    <a:cs typeface="Arial"/>
                  </a:endParaRPr>
                </a:p>
              </p:txBody>
            </p:sp>
            <p:sp>
              <p:nvSpPr>
                <p:cNvPr id="59" name="object 10"/>
                <p:cNvSpPr txBox="1"/>
                <p:nvPr/>
              </p:nvSpPr>
              <p:spPr>
                <a:xfrm>
                  <a:off x="7929222" y="6441167"/>
                  <a:ext cx="315186"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600</a:t>
                  </a:r>
                  <a:endParaRPr sz="1400" dirty="0">
                    <a:latin typeface="Calibri" panose="020F0502020204030204" pitchFamily="34" charset="0"/>
                    <a:cs typeface="Arial"/>
                  </a:endParaRPr>
                </a:p>
              </p:txBody>
            </p:sp>
            <p:sp>
              <p:nvSpPr>
                <p:cNvPr id="60" name="object 11"/>
                <p:cNvSpPr/>
                <p:nvPr/>
              </p:nvSpPr>
              <p:spPr>
                <a:xfrm>
                  <a:off x="2894847"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1" name="object 12"/>
                <p:cNvSpPr/>
                <p:nvPr/>
              </p:nvSpPr>
              <p:spPr>
                <a:xfrm>
                  <a:off x="3028032"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2" name="object 13"/>
                <p:cNvSpPr/>
                <p:nvPr/>
              </p:nvSpPr>
              <p:spPr>
                <a:xfrm>
                  <a:off x="316122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3" name="object 14"/>
                <p:cNvSpPr/>
                <p:nvPr/>
              </p:nvSpPr>
              <p:spPr>
                <a:xfrm>
                  <a:off x="329440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4" name="object 15"/>
                <p:cNvSpPr/>
                <p:nvPr/>
              </p:nvSpPr>
              <p:spPr>
                <a:xfrm>
                  <a:off x="3560770"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5" name="object 16"/>
                <p:cNvSpPr/>
                <p:nvPr/>
              </p:nvSpPr>
              <p:spPr>
                <a:xfrm>
                  <a:off x="3693965"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6" name="object 17"/>
                <p:cNvSpPr/>
                <p:nvPr/>
              </p:nvSpPr>
              <p:spPr>
                <a:xfrm>
                  <a:off x="382714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7" name="object 18"/>
                <p:cNvSpPr/>
                <p:nvPr/>
              </p:nvSpPr>
              <p:spPr>
                <a:xfrm>
                  <a:off x="3960329"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68" name="object 19"/>
                <p:cNvSpPr/>
                <p:nvPr/>
              </p:nvSpPr>
              <p:spPr>
                <a:xfrm>
                  <a:off x="422670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0" name="object 20"/>
                <p:cNvSpPr/>
                <p:nvPr/>
              </p:nvSpPr>
              <p:spPr>
                <a:xfrm>
                  <a:off x="4359888"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1" name="object 21"/>
                <p:cNvSpPr/>
                <p:nvPr/>
              </p:nvSpPr>
              <p:spPr>
                <a:xfrm>
                  <a:off x="4493070"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2" name="object 22"/>
                <p:cNvSpPr/>
                <p:nvPr/>
              </p:nvSpPr>
              <p:spPr>
                <a:xfrm>
                  <a:off x="462626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3" name="object 23"/>
                <p:cNvSpPr/>
                <p:nvPr/>
              </p:nvSpPr>
              <p:spPr>
                <a:xfrm>
                  <a:off x="4892628"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4" name="object 24"/>
                <p:cNvSpPr/>
                <p:nvPr/>
              </p:nvSpPr>
              <p:spPr>
                <a:xfrm>
                  <a:off x="5025823"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5" name="object 25"/>
                <p:cNvSpPr/>
                <p:nvPr/>
              </p:nvSpPr>
              <p:spPr>
                <a:xfrm>
                  <a:off x="515900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6" name="object 26"/>
                <p:cNvSpPr/>
                <p:nvPr/>
              </p:nvSpPr>
              <p:spPr>
                <a:xfrm>
                  <a:off x="5292187"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7" name="object 27"/>
                <p:cNvSpPr/>
                <p:nvPr/>
              </p:nvSpPr>
              <p:spPr>
                <a:xfrm>
                  <a:off x="555856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8" name="object 28"/>
                <p:cNvSpPr/>
                <p:nvPr/>
              </p:nvSpPr>
              <p:spPr>
                <a:xfrm>
                  <a:off x="569174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79" name="object 29"/>
                <p:cNvSpPr/>
                <p:nvPr/>
              </p:nvSpPr>
              <p:spPr>
                <a:xfrm>
                  <a:off x="5824928"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0" name="object 30"/>
                <p:cNvSpPr/>
                <p:nvPr/>
              </p:nvSpPr>
              <p:spPr>
                <a:xfrm>
                  <a:off x="5958123"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1" name="object 31"/>
                <p:cNvSpPr/>
                <p:nvPr/>
              </p:nvSpPr>
              <p:spPr>
                <a:xfrm>
                  <a:off x="6224487"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2" name="object 32"/>
                <p:cNvSpPr/>
                <p:nvPr/>
              </p:nvSpPr>
              <p:spPr>
                <a:xfrm>
                  <a:off x="6357681"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3" name="object 33"/>
                <p:cNvSpPr/>
                <p:nvPr/>
              </p:nvSpPr>
              <p:spPr>
                <a:xfrm>
                  <a:off x="649086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4" name="object 34"/>
                <p:cNvSpPr/>
                <p:nvPr/>
              </p:nvSpPr>
              <p:spPr>
                <a:xfrm>
                  <a:off x="662404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5" name="object 35"/>
                <p:cNvSpPr/>
                <p:nvPr/>
              </p:nvSpPr>
              <p:spPr>
                <a:xfrm>
                  <a:off x="6890422"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6" name="object 36"/>
                <p:cNvSpPr/>
                <p:nvPr/>
              </p:nvSpPr>
              <p:spPr>
                <a:xfrm>
                  <a:off x="702360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7" name="object 37"/>
                <p:cNvSpPr/>
                <p:nvPr/>
              </p:nvSpPr>
              <p:spPr>
                <a:xfrm>
                  <a:off x="7156786"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8" name="object 38"/>
                <p:cNvSpPr/>
                <p:nvPr/>
              </p:nvSpPr>
              <p:spPr>
                <a:xfrm>
                  <a:off x="7289980"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89" name="object 39"/>
                <p:cNvSpPr/>
                <p:nvPr/>
              </p:nvSpPr>
              <p:spPr>
                <a:xfrm>
                  <a:off x="7556345"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90" name="object 40"/>
                <p:cNvSpPr/>
                <p:nvPr/>
              </p:nvSpPr>
              <p:spPr>
                <a:xfrm>
                  <a:off x="7689539"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91" name="object 41"/>
                <p:cNvSpPr/>
                <p:nvPr/>
              </p:nvSpPr>
              <p:spPr>
                <a:xfrm>
                  <a:off x="7822722"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92" name="object 42"/>
                <p:cNvSpPr/>
                <p:nvPr/>
              </p:nvSpPr>
              <p:spPr>
                <a:xfrm>
                  <a:off x="7955904"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p:sp>
              <p:nvSpPr>
                <p:cNvPr id="93" name="object 43"/>
                <p:cNvSpPr/>
                <p:nvPr/>
              </p:nvSpPr>
              <p:spPr>
                <a:xfrm>
                  <a:off x="2628475" y="4221090"/>
                  <a:ext cx="0" cy="20074"/>
                </a:xfrm>
                <a:custGeom>
                  <a:avLst/>
                  <a:gdLst/>
                  <a:ahLst/>
                  <a:cxnLst/>
                  <a:rect l="l" t="t" r="r" b="b"/>
                  <a:pathLst>
                    <a:path h="36829">
                      <a:moveTo>
                        <a:pt x="0" y="36512"/>
                      </a:moveTo>
                      <a:lnTo>
                        <a:pt x="0" y="0"/>
                      </a:lnTo>
                    </a:path>
                  </a:pathLst>
                </a:custGeom>
                <a:ln w="9525">
                  <a:solidFill>
                    <a:srgbClr val="000000"/>
                  </a:solidFill>
                </a:ln>
              </p:spPr>
              <p:txBody>
                <a:bodyPr wrap="square" lIns="0" tIns="0" rIns="0" bIns="0" rtlCol="0"/>
                <a:lstStyle/>
                <a:p>
                  <a:endParaRPr/>
                </a:p>
              </p:txBody>
            </p:sp>
            <mc:AlternateContent xmlns:mc="http://schemas.openxmlformats.org/markup-compatibility/2006" xmlns:a14="http://schemas.microsoft.com/office/drawing/2010/main">
              <mc:Choice Requires="a14">
                <p:sp>
                  <p:nvSpPr>
                    <p:cNvPr id="94" name="object 44"/>
                    <p:cNvSpPr txBox="1"/>
                    <p:nvPr/>
                  </p:nvSpPr>
                  <p:spPr>
                    <a:xfrm>
                      <a:off x="2046781" y="4862834"/>
                      <a:ext cx="246221" cy="603448"/>
                    </a:xfrm>
                    <a:prstGeom prst="rect">
                      <a:avLst/>
                    </a:prstGeom>
                  </p:spPr>
                  <p:txBody>
                    <a:bodyPr vert="vert270" wrap="square" lIns="0" tIns="0" rIns="0" bIns="0" rtlCol="0">
                      <a:spAutoFit/>
                    </a:bodyPr>
                    <a:lstStyle/>
                    <a:p>
                      <a:pPr marL="12700">
                        <a:lnSpc>
                          <a:spcPct val="100000"/>
                        </a:lnSpc>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a:cs typeface="Arial"/>
                                  </a:rPr>
                                </m:ctrlPr>
                              </m:dPr>
                              <m:e>
                                <m:r>
                                  <a:rPr lang="en-US" sz="1600" b="0" i="1" smtClean="0">
                                    <a:latin typeface="Cambria Math"/>
                                    <a:cs typeface="Arial"/>
                                  </a:rPr>
                                  <m:t>𝐵</m:t>
                                </m:r>
                              </m:e>
                            </m:d>
                            <m:r>
                              <a:rPr lang="en-US" sz="1600" b="0" i="1" smtClean="0">
                                <a:latin typeface="Cambria Math"/>
                                <a:cs typeface="Arial"/>
                              </a:rPr>
                              <m:t>/</m:t>
                            </m:r>
                            <m:r>
                              <a:rPr lang="en-US" sz="1600" b="0" i="1" smtClean="0">
                                <a:latin typeface="Cambria Math"/>
                                <a:cs typeface="Arial"/>
                              </a:rPr>
                              <m:t>𝑇</m:t>
                            </m:r>
                          </m:oMath>
                        </m:oMathPara>
                      </a14:m>
                      <a:endParaRPr sz="1600" dirty="0">
                        <a:latin typeface="Arial"/>
                        <a:cs typeface="Arial"/>
                      </a:endParaRPr>
                    </a:p>
                  </p:txBody>
                </p:sp>
              </mc:Choice>
              <mc:Fallback xmlns="">
                <p:sp>
                  <p:nvSpPr>
                    <p:cNvPr id="94" name="object 44"/>
                    <p:cNvSpPr txBox="1">
                      <a:spLocks noRot="1" noChangeAspect="1" noMove="1" noResize="1" noEditPoints="1" noAdjustHandles="1" noChangeArrowheads="1" noChangeShapeType="1" noTextEdit="1"/>
                    </p:cNvSpPr>
                    <p:nvPr/>
                  </p:nvSpPr>
                  <p:spPr>
                    <a:xfrm>
                      <a:off x="2046781" y="4862834"/>
                      <a:ext cx="246221" cy="603448"/>
                    </a:xfrm>
                    <a:prstGeom prst="rect">
                      <a:avLst/>
                    </a:prstGeom>
                    <a:blipFill rotWithShape="1">
                      <a:blip r:embed="rId5"/>
                      <a:stretch>
                        <a:fillRect/>
                      </a:stretch>
                    </a:blipFill>
                  </p:spPr>
                  <p:txBody>
                    <a:bodyPr/>
                    <a:lstStyle/>
                    <a:p>
                      <a:r>
                        <a:rPr lang="en-US">
                          <a:noFill/>
                        </a:rPr>
                        <a:t> </a:t>
                      </a:r>
                    </a:p>
                  </p:txBody>
                </p:sp>
              </mc:Fallback>
            </mc:AlternateContent>
            <p:sp>
              <p:nvSpPr>
                <p:cNvPr id="95" name="object 45"/>
                <p:cNvSpPr/>
                <p:nvPr/>
              </p:nvSpPr>
              <p:spPr>
                <a:xfrm>
                  <a:off x="2512603" y="61428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96" name="object 46"/>
                <p:cNvSpPr/>
                <p:nvPr/>
              </p:nvSpPr>
              <p:spPr>
                <a:xfrm>
                  <a:off x="2512603" y="60916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97" name="object 47"/>
                <p:cNvSpPr/>
                <p:nvPr/>
              </p:nvSpPr>
              <p:spPr>
                <a:xfrm>
                  <a:off x="2512603" y="6040433"/>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98" name="object 48"/>
                <p:cNvSpPr/>
                <p:nvPr/>
              </p:nvSpPr>
              <p:spPr>
                <a:xfrm>
                  <a:off x="2512603" y="5989233"/>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99" name="object 49"/>
                <p:cNvSpPr/>
                <p:nvPr/>
              </p:nvSpPr>
              <p:spPr>
                <a:xfrm>
                  <a:off x="2512603" y="5886836"/>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0" name="object 50"/>
                <p:cNvSpPr/>
                <p:nvPr/>
              </p:nvSpPr>
              <p:spPr>
                <a:xfrm>
                  <a:off x="2512603" y="5835635"/>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1" name="object 51"/>
                <p:cNvSpPr/>
                <p:nvPr/>
              </p:nvSpPr>
              <p:spPr>
                <a:xfrm>
                  <a:off x="2512603" y="5784433"/>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2" name="object 52"/>
                <p:cNvSpPr/>
                <p:nvPr/>
              </p:nvSpPr>
              <p:spPr>
                <a:xfrm>
                  <a:off x="2512603" y="5733231"/>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3" name="object 53"/>
                <p:cNvSpPr/>
                <p:nvPr/>
              </p:nvSpPr>
              <p:spPr>
                <a:xfrm>
                  <a:off x="2512603" y="56308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4" name="object 54"/>
                <p:cNvSpPr/>
                <p:nvPr/>
              </p:nvSpPr>
              <p:spPr>
                <a:xfrm>
                  <a:off x="2512603" y="5579632"/>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5" name="object 55"/>
                <p:cNvSpPr/>
                <p:nvPr/>
              </p:nvSpPr>
              <p:spPr>
                <a:xfrm>
                  <a:off x="2512603" y="5528437"/>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6" name="object 56"/>
                <p:cNvSpPr/>
                <p:nvPr/>
              </p:nvSpPr>
              <p:spPr>
                <a:xfrm>
                  <a:off x="2512603" y="5477235"/>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7" name="object 57"/>
                <p:cNvSpPr/>
                <p:nvPr/>
              </p:nvSpPr>
              <p:spPr>
                <a:xfrm>
                  <a:off x="2512603" y="5374831"/>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8" name="object 58"/>
                <p:cNvSpPr/>
                <p:nvPr/>
              </p:nvSpPr>
              <p:spPr>
                <a:xfrm>
                  <a:off x="2512603" y="5323637"/>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09" name="object 59"/>
                <p:cNvSpPr/>
                <p:nvPr/>
              </p:nvSpPr>
              <p:spPr>
                <a:xfrm>
                  <a:off x="2512603" y="5272435"/>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0" name="object 60"/>
                <p:cNvSpPr/>
                <p:nvPr/>
              </p:nvSpPr>
              <p:spPr>
                <a:xfrm>
                  <a:off x="2512603" y="5221233"/>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1" name="object 61"/>
                <p:cNvSpPr/>
                <p:nvPr/>
              </p:nvSpPr>
              <p:spPr>
                <a:xfrm>
                  <a:off x="2512603" y="5118836"/>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2" name="object 62"/>
                <p:cNvSpPr/>
                <p:nvPr/>
              </p:nvSpPr>
              <p:spPr>
                <a:xfrm>
                  <a:off x="2512603" y="50676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3" name="object 63"/>
                <p:cNvSpPr/>
                <p:nvPr/>
              </p:nvSpPr>
              <p:spPr>
                <a:xfrm>
                  <a:off x="2512603" y="5016432"/>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4" name="object 64"/>
                <p:cNvSpPr/>
                <p:nvPr/>
              </p:nvSpPr>
              <p:spPr>
                <a:xfrm>
                  <a:off x="2512603" y="4965237"/>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5" name="object 65"/>
                <p:cNvSpPr/>
                <p:nvPr/>
              </p:nvSpPr>
              <p:spPr>
                <a:xfrm>
                  <a:off x="2512603" y="48628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6" name="object 66"/>
                <p:cNvSpPr/>
                <p:nvPr/>
              </p:nvSpPr>
              <p:spPr>
                <a:xfrm>
                  <a:off x="2512603" y="4811632"/>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7" name="object 67"/>
                <p:cNvSpPr/>
                <p:nvPr/>
              </p:nvSpPr>
              <p:spPr>
                <a:xfrm>
                  <a:off x="2512603" y="4760437"/>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8" name="object 68"/>
                <p:cNvSpPr/>
                <p:nvPr/>
              </p:nvSpPr>
              <p:spPr>
                <a:xfrm>
                  <a:off x="2512603" y="4709235"/>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19" name="object 69"/>
                <p:cNvSpPr/>
                <p:nvPr/>
              </p:nvSpPr>
              <p:spPr>
                <a:xfrm>
                  <a:off x="2512603" y="4606831"/>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0" name="object 70"/>
                <p:cNvSpPr/>
                <p:nvPr/>
              </p:nvSpPr>
              <p:spPr>
                <a:xfrm>
                  <a:off x="2512603" y="4555636"/>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1" name="object 71"/>
                <p:cNvSpPr/>
                <p:nvPr/>
              </p:nvSpPr>
              <p:spPr>
                <a:xfrm>
                  <a:off x="2512603" y="45044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2" name="object 72"/>
                <p:cNvSpPr/>
                <p:nvPr/>
              </p:nvSpPr>
              <p:spPr>
                <a:xfrm>
                  <a:off x="2512603" y="4453232"/>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3" name="object 73"/>
                <p:cNvSpPr/>
                <p:nvPr/>
              </p:nvSpPr>
              <p:spPr>
                <a:xfrm>
                  <a:off x="2512603" y="62452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4" name="object 74"/>
                <p:cNvSpPr/>
                <p:nvPr/>
              </p:nvSpPr>
              <p:spPr>
                <a:xfrm>
                  <a:off x="2512603" y="62964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5" name="object 75"/>
                <p:cNvSpPr/>
                <p:nvPr/>
              </p:nvSpPr>
              <p:spPr>
                <a:xfrm>
                  <a:off x="2512603" y="63476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6" name="object 76"/>
                <p:cNvSpPr/>
                <p:nvPr/>
              </p:nvSpPr>
              <p:spPr>
                <a:xfrm>
                  <a:off x="2512603" y="63988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7" name="object 77"/>
                <p:cNvSpPr/>
                <p:nvPr/>
              </p:nvSpPr>
              <p:spPr>
                <a:xfrm>
                  <a:off x="2512603" y="4350836"/>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8" name="object 78"/>
                <p:cNvSpPr/>
                <p:nvPr/>
              </p:nvSpPr>
              <p:spPr>
                <a:xfrm>
                  <a:off x="2512603" y="4299634"/>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29" name="object 79"/>
                <p:cNvSpPr/>
                <p:nvPr/>
              </p:nvSpPr>
              <p:spPr>
                <a:xfrm>
                  <a:off x="2512603" y="4248432"/>
                  <a:ext cx="50856" cy="0"/>
                </a:xfrm>
                <a:custGeom>
                  <a:avLst/>
                  <a:gdLst/>
                  <a:ahLst/>
                  <a:cxnLst/>
                  <a:rect l="l" t="t" r="r" b="b"/>
                  <a:pathLst>
                    <a:path w="52070">
                      <a:moveTo>
                        <a:pt x="51840" y="0"/>
                      </a:moveTo>
                      <a:lnTo>
                        <a:pt x="0" y="0"/>
                      </a:lnTo>
                    </a:path>
                  </a:pathLst>
                </a:custGeom>
                <a:ln w="9525">
                  <a:solidFill>
                    <a:srgbClr val="000000"/>
                  </a:solidFill>
                </a:ln>
              </p:spPr>
              <p:txBody>
                <a:bodyPr wrap="square" lIns="0" tIns="0" rIns="0" bIns="0" rtlCol="0"/>
                <a:lstStyle/>
                <a:p>
                  <a:endParaRPr/>
                </a:p>
              </p:txBody>
            </p:sp>
            <p:sp>
              <p:nvSpPr>
                <p:cNvPr id="130" name="object 81"/>
                <p:cNvSpPr txBox="1"/>
                <p:nvPr/>
              </p:nvSpPr>
              <p:spPr>
                <a:xfrm>
                  <a:off x="2368209" y="5867199"/>
                  <a:ext cx="103574"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1</a:t>
                  </a:r>
                  <a:endParaRPr sz="1400">
                    <a:latin typeface="Calibri" panose="020F0502020204030204" pitchFamily="34" charset="0"/>
                    <a:cs typeface="Arial"/>
                  </a:endParaRPr>
                </a:p>
              </p:txBody>
            </p:sp>
            <p:sp>
              <p:nvSpPr>
                <p:cNvPr id="131" name="object 83"/>
                <p:cNvSpPr txBox="1"/>
                <p:nvPr/>
              </p:nvSpPr>
              <p:spPr>
                <a:xfrm>
                  <a:off x="2348959" y="5355180"/>
                  <a:ext cx="103574"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2</a:t>
                  </a:r>
                  <a:endParaRPr sz="1400">
                    <a:latin typeface="Calibri" panose="020F0502020204030204" pitchFamily="34" charset="0"/>
                    <a:cs typeface="Arial"/>
                  </a:endParaRPr>
                </a:p>
              </p:txBody>
            </p:sp>
            <p:sp>
              <p:nvSpPr>
                <p:cNvPr id="132" name="object 85"/>
                <p:cNvSpPr txBox="1"/>
                <p:nvPr/>
              </p:nvSpPr>
              <p:spPr>
                <a:xfrm>
                  <a:off x="2348959" y="4839583"/>
                  <a:ext cx="103574"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3</a:t>
                  </a:r>
                  <a:endParaRPr sz="1400">
                    <a:latin typeface="Calibri" panose="020F0502020204030204" pitchFamily="34" charset="0"/>
                    <a:cs typeface="Arial"/>
                  </a:endParaRPr>
                </a:p>
              </p:txBody>
            </p:sp>
            <p:sp>
              <p:nvSpPr>
                <p:cNvPr id="133" name="object 87"/>
                <p:cNvSpPr txBox="1"/>
                <p:nvPr/>
              </p:nvSpPr>
              <p:spPr>
                <a:xfrm>
                  <a:off x="2348959" y="4331150"/>
                  <a:ext cx="103574" cy="215444"/>
                </a:xfrm>
                <a:prstGeom prst="rect">
                  <a:avLst/>
                </a:prstGeom>
              </p:spPr>
              <p:txBody>
                <a:bodyPr vert="horz" wrap="square" lIns="0" tIns="0" rIns="0" bIns="0" rtlCol="0">
                  <a:spAutoFit/>
                </a:bodyPr>
                <a:lstStyle/>
                <a:p>
                  <a:pPr marL="12700">
                    <a:lnSpc>
                      <a:spcPct val="100000"/>
                    </a:lnSpc>
                  </a:pPr>
                  <a:r>
                    <a:rPr sz="1400" spc="15" dirty="0">
                      <a:latin typeface="Calibri" panose="020F0502020204030204" pitchFamily="34" charset="0"/>
                      <a:cs typeface="Arial"/>
                    </a:rPr>
                    <a:t>4</a:t>
                  </a:r>
                  <a:endParaRPr sz="1400" dirty="0">
                    <a:latin typeface="Calibri" panose="020F0502020204030204" pitchFamily="34" charset="0"/>
                    <a:cs typeface="Arial"/>
                  </a:endParaRPr>
                </a:p>
              </p:txBody>
            </p:sp>
            <p:sp>
              <p:nvSpPr>
                <p:cNvPr id="134" name="object 88"/>
                <p:cNvSpPr/>
                <p:nvPr/>
              </p:nvSpPr>
              <p:spPr>
                <a:xfrm>
                  <a:off x="8087733" y="61428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35" name="object 89"/>
                <p:cNvSpPr/>
                <p:nvPr/>
              </p:nvSpPr>
              <p:spPr>
                <a:xfrm>
                  <a:off x="8087733" y="60916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36" name="object 90"/>
                <p:cNvSpPr/>
                <p:nvPr/>
              </p:nvSpPr>
              <p:spPr>
                <a:xfrm>
                  <a:off x="8087733" y="6040433"/>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37" name="object 91"/>
                <p:cNvSpPr/>
                <p:nvPr/>
              </p:nvSpPr>
              <p:spPr>
                <a:xfrm>
                  <a:off x="8087733" y="5989233"/>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38" name="object 92"/>
                <p:cNvSpPr/>
                <p:nvPr/>
              </p:nvSpPr>
              <p:spPr>
                <a:xfrm>
                  <a:off x="8087733" y="5886836"/>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39" name="object 93"/>
                <p:cNvSpPr/>
                <p:nvPr/>
              </p:nvSpPr>
              <p:spPr>
                <a:xfrm>
                  <a:off x="8087733" y="5835635"/>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0" name="object 94"/>
                <p:cNvSpPr/>
                <p:nvPr/>
              </p:nvSpPr>
              <p:spPr>
                <a:xfrm>
                  <a:off x="8087733" y="5784433"/>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1" name="object 95"/>
                <p:cNvSpPr/>
                <p:nvPr/>
              </p:nvSpPr>
              <p:spPr>
                <a:xfrm>
                  <a:off x="8087733" y="5733231"/>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2" name="object 96"/>
                <p:cNvSpPr/>
                <p:nvPr/>
              </p:nvSpPr>
              <p:spPr>
                <a:xfrm>
                  <a:off x="8087733" y="56308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3" name="object 97"/>
                <p:cNvSpPr/>
                <p:nvPr/>
              </p:nvSpPr>
              <p:spPr>
                <a:xfrm>
                  <a:off x="8087733" y="5579632"/>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4" name="object 98"/>
                <p:cNvSpPr/>
                <p:nvPr/>
              </p:nvSpPr>
              <p:spPr>
                <a:xfrm>
                  <a:off x="8087733" y="5528437"/>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5" name="object 99"/>
                <p:cNvSpPr/>
                <p:nvPr/>
              </p:nvSpPr>
              <p:spPr>
                <a:xfrm>
                  <a:off x="8087733" y="5477235"/>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6" name="object 100"/>
                <p:cNvSpPr/>
                <p:nvPr/>
              </p:nvSpPr>
              <p:spPr>
                <a:xfrm>
                  <a:off x="8087733" y="5374831"/>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7" name="object 101"/>
                <p:cNvSpPr/>
                <p:nvPr/>
              </p:nvSpPr>
              <p:spPr>
                <a:xfrm>
                  <a:off x="8087733" y="5323637"/>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8" name="object 102"/>
                <p:cNvSpPr/>
                <p:nvPr/>
              </p:nvSpPr>
              <p:spPr>
                <a:xfrm>
                  <a:off x="8087733" y="5272435"/>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49" name="object 103"/>
                <p:cNvSpPr/>
                <p:nvPr/>
              </p:nvSpPr>
              <p:spPr>
                <a:xfrm>
                  <a:off x="8087733" y="5221233"/>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0" name="object 104"/>
                <p:cNvSpPr/>
                <p:nvPr/>
              </p:nvSpPr>
              <p:spPr>
                <a:xfrm>
                  <a:off x="8087733" y="5118836"/>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1" name="object 105"/>
                <p:cNvSpPr/>
                <p:nvPr/>
              </p:nvSpPr>
              <p:spPr>
                <a:xfrm>
                  <a:off x="8087733" y="50676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2" name="object 106"/>
                <p:cNvSpPr/>
                <p:nvPr/>
              </p:nvSpPr>
              <p:spPr>
                <a:xfrm>
                  <a:off x="8087733" y="5016432"/>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3" name="object 107"/>
                <p:cNvSpPr/>
                <p:nvPr/>
              </p:nvSpPr>
              <p:spPr>
                <a:xfrm>
                  <a:off x="8087733" y="4965237"/>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4" name="object 108"/>
                <p:cNvSpPr/>
                <p:nvPr/>
              </p:nvSpPr>
              <p:spPr>
                <a:xfrm>
                  <a:off x="8087733" y="48628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5" name="object 109"/>
                <p:cNvSpPr/>
                <p:nvPr/>
              </p:nvSpPr>
              <p:spPr>
                <a:xfrm>
                  <a:off x="8087733" y="4811632"/>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6" name="object 110"/>
                <p:cNvSpPr/>
                <p:nvPr/>
              </p:nvSpPr>
              <p:spPr>
                <a:xfrm>
                  <a:off x="8087733" y="4760437"/>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7" name="object 111"/>
                <p:cNvSpPr/>
                <p:nvPr/>
              </p:nvSpPr>
              <p:spPr>
                <a:xfrm>
                  <a:off x="8087733" y="4709235"/>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8" name="object 112"/>
                <p:cNvSpPr/>
                <p:nvPr/>
              </p:nvSpPr>
              <p:spPr>
                <a:xfrm>
                  <a:off x="8087733" y="4606831"/>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59" name="object 113"/>
                <p:cNvSpPr/>
                <p:nvPr/>
              </p:nvSpPr>
              <p:spPr>
                <a:xfrm>
                  <a:off x="8087733" y="4555636"/>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0" name="object 114"/>
                <p:cNvSpPr/>
                <p:nvPr/>
              </p:nvSpPr>
              <p:spPr>
                <a:xfrm>
                  <a:off x="8087733" y="45044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1" name="object 115"/>
                <p:cNvSpPr/>
                <p:nvPr/>
              </p:nvSpPr>
              <p:spPr>
                <a:xfrm>
                  <a:off x="8087733" y="4453232"/>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2" name="object 116"/>
                <p:cNvSpPr/>
                <p:nvPr/>
              </p:nvSpPr>
              <p:spPr>
                <a:xfrm>
                  <a:off x="8087733" y="62452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3" name="object 117"/>
                <p:cNvSpPr/>
                <p:nvPr/>
              </p:nvSpPr>
              <p:spPr>
                <a:xfrm>
                  <a:off x="8087733" y="62964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4" name="object 118"/>
                <p:cNvSpPr/>
                <p:nvPr/>
              </p:nvSpPr>
              <p:spPr>
                <a:xfrm>
                  <a:off x="8087733" y="63476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5" name="object 119"/>
                <p:cNvSpPr/>
                <p:nvPr/>
              </p:nvSpPr>
              <p:spPr>
                <a:xfrm>
                  <a:off x="8087733" y="63988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6" name="object 120"/>
                <p:cNvSpPr/>
                <p:nvPr/>
              </p:nvSpPr>
              <p:spPr>
                <a:xfrm>
                  <a:off x="8087733" y="4350836"/>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7" name="object 121"/>
                <p:cNvSpPr/>
                <p:nvPr/>
              </p:nvSpPr>
              <p:spPr>
                <a:xfrm>
                  <a:off x="8087733" y="4299634"/>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8" name="object 122"/>
                <p:cNvSpPr/>
                <p:nvPr/>
              </p:nvSpPr>
              <p:spPr>
                <a:xfrm>
                  <a:off x="8087733" y="4248432"/>
                  <a:ext cx="50856" cy="0"/>
                </a:xfrm>
                <a:custGeom>
                  <a:avLst/>
                  <a:gdLst/>
                  <a:ahLst/>
                  <a:cxnLst/>
                  <a:rect l="l" t="t" r="r" b="b"/>
                  <a:pathLst>
                    <a:path w="52070">
                      <a:moveTo>
                        <a:pt x="0" y="0"/>
                      </a:moveTo>
                      <a:lnTo>
                        <a:pt x="51841" y="0"/>
                      </a:lnTo>
                    </a:path>
                  </a:pathLst>
                </a:custGeom>
                <a:ln w="9525">
                  <a:solidFill>
                    <a:srgbClr val="000000"/>
                  </a:solidFill>
                </a:ln>
              </p:spPr>
              <p:txBody>
                <a:bodyPr wrap="square" lIns="0" tIns="0" rIns="0" bIns="0" rtlCol="0"/>
                <a:lstStyle/>
                <a:p>
                  <a:endParaRPr/>
                </a:p>
              </p:txBody>
            </p:sp>
            <p:sp>
              <p:nvSpPr>
                <p:cNvPr id="169" name="object 123"/>
                <p:cNvSpPr/>
                <p:nvPr/>
              </p:nvSpPr>
              <p:spPr>
                <a:xfrm>
                  <a:off x="2981418" y="4401699"/>
                  <a:ext cx="4688724" cy="2023640"/>
                </a:xfrm>
                <a:custGeom>
                  <a:avLst/>
                  <a:gdLst/>
                  <a:ahLst/>
                  <a:cxnLst/>
                  <a:rect l="l" t="t" r="r" b="b"/>
                  <a:pathLst>
                    <a:path w="4800600" h="3712845">
                      <a:moveTo>
                        <a:pt x="0" y="3712827"/>
                      </a:moveTo>
                      <a:lnTo>
                        <a:pt x="40909" y="3684894"/>
                      </a:lnTo>
                      <a:lnTo>
                        <a:pt x="68181" y="3655352"/>
                      </a:lnTo>
                      <a:lnTo>
                        <a:pt x="95450" y="3611924"/>
                      </a:lnTo>
                      <a:lnTo>
                        <a:pt x="122730" y="3547965"/>
                      </a:lnTo>
                      <a:lnTo>
                        <a:pt x="136357" y="3505615"/>
                      </a:lnTo>
                      <a:lnTo>
                        <a:pt x="149997" y="3454737"/>
                      </a:lnTo>
                      <a:lnTo>
                        <a:pt x="163636" y="3394174"/>
                      </a:lnTo>
                      <a:lnTo>
                        <a:pt x="177276" y="3323038"/>
                      </a:lnTo>
                      <a:lnTo>
                        <a:pt x="190903" y="3241037"/>
                      </a:lnTo>
                      <a:lnTo>
                        <a:pt x="204543" y="3148864"/>
                      </a:lnTo>
                      <a:lnTo>
                        <a:pt x="218183" y="3048618"/>
                      </a:lnTo>
                      <a:lnTo>
                        <a:pt x="231823" y="2944050"/>
                      </a:lnTo>
                      <a:lnTo>
                        <a:pt x="245450" y="2840456"/>
                      </a:lnTo>
                      <a:lnTo>
                        <a:pt x="259090" y="2744076"/>
                      </a:lnTo>
                      <a:lnTo>
                        <a:pt x="272729" y="2660980"/>
                      </a:lnTo>
                      <a:lnTo>
                        <a:pt x="286369" y="2595880"/>
                      </a:lnTo>
                      <a:lnTo>
                        <a:pt x="299996" y="2551112"/>
                      </a:lnTo>
                      <a:lnTo>
                        <a:pt x="327276" y="2519324"/>
                      </a:lnTo>
                      <a:lnTo>
                        <a:pt x="340903" y="2526030"/>
                      </a:lnTo>
                      <a:lnTo>
                        <a:pt x="368183" y="2564866"/>
                      </a:lnTo>
                      <a:lnTo>
                        <a:pt x="395450" y="2617939"/>
                      </a:lnTo>
                      <a:lnTo>
                        <a:pt x="422729" y="2673883"/>
                      </a:lnTo>
                      <a:lnTo>
                        <a:pt x="449996" y="2730385"/>
                      </a:lnTo>
                      <a:lnTo>
                        <a:pt x="463636" y="2758795"/>
                      </a:lnTo>
                      <a:lnTo>
                        <a:pt x="477276" y="2787015"/>
                      </a:lnTo>
                      <a:lnTo>
                        <a:pt x="504543" y="2840951"/>
                      </a:lnTo>
                      <a:lnTo>
                        <a:pt x="531822" y="2887548"/>
                      </a:lnTo>
                      <a:lnTo>
                        <a:pt x="559089" y="2923463"/>
                      </a:lnTo>
                      <a:lnTo>
                        <a:pt x="599996" y="2957233"/>
                      </a:lnTo>
                      <a:lnTo>
                        <a:pt x="640902" y="2972421"/>
                      </a:lnTo>
                      <a:lnTo>
                        <a:pt x="668182" y="2975217"/>
                      </a:lnTo>
                      <a:lnTo>
                        <a:pt x="681822" y="2974820"/>
                      </a:lnTo>
                      <a:lnTo>
                        <a:pt x="722729" y="2966797"/>
                      </a:lnTo>
                      <a:lnTo>
                        <a:pt x="763635" y="2946920"/>
                      </a:lnTo>
                      <a:lnTo>
                        <a:pt x="804542" y="2909303"/>
                      </a:lnTo>
                      <a:lnTo>
                        <a:pt x="831822" y="2868498"/>
                      </a:lnTo>
                      <a:lnTo>
                        <a:pt x="859088" y="2808058"/>
                      </a:lnTo>
                      <a:lnTo>
                        <a:pt x="872728" y="2767825"/>
                      </a:lnTo>
                      <a:lnTo>
                        <a:pt x="886368" y="2719400"/>
                      </a:lnTo>
                      <a:lnTo>
                        <a:pt x="899995" y="2661983"/>
                      </a:lnTo>
                      <a:lnTo>
                        <a:pt x="913635" y="2595562"/>
                      </a:lnTo>
                      <a:lnTo>
                        <a:pt x="927275" y="2521597"/>
                      </a:lnTo>
                      <a:lnTo>
                        <a:pt x="940915" y="2443467"/>
                      </a:lnTo>
                      <a:lnTo>
                        <a:pt x="954542" y="2366518"/>
                      </a:lnTo>
                      <a:lnTo>
                        <a:pt x="968181" y="2297290"/>
                      </a:lnTo>
                      <a:lnTo>
                        <a:pt x="981821" y="2241740"/>
                      </a:lnTo>
                      <a:lnTo>
                        <a:pt x="995448" y="2203272"/>
                      </a:lnTo>
                      <a:lnTo>
                        <a:pt x="1022728" y="2168855"/>
                      </a:lnTo>
                      <a:lnTo>
                        <a:pt x="1036368" y="2156802"/>
                      </a:lnTo>
                      <a:lnTo>
                        <a:pt x="1049995" y="2130628"/>
                      </a:lnTo>
                      <a:lnTo>
                        <a:pt x="1063635" y="2070900"/>
                      </a:lnTo>
                      <a:lnTo>
                        <a:pt x="1077274" y="1947379"/>
                      </a:lnTo>
                      <a:lnTo>
                        <a:pt x="1090914" y="1708480"/>
                      </a:lnTo>
                      <a:lnTo>
                        <a:pt x="1097721" y="1522095"/>
                      </a:lnTo>
                      <a:lnTo>
                        <a:pt x="1104541" y="1278140"/>
                      </a:lnTo>
                      <a:lnTo>
                        <a:pt x="1111361" y="974902"/>
                      </a:lnTo>
                      <a:lnTo>
                        <a:pt x="1118181" y="630351"/>
                      </a:lnTo>
                      <a:lnTo>
                        <a:pt x="1125001" y="295935"/>
                      </a:lnTo>
                      <a:lnTo>
                        <a:pt x="1131821" y="56781"/>
                      </a:lnTo>
                      <a:lnTo>
                        <a:pt x="1138641" y="0"/>
                      </a:lnTo>
                      <a:lnTo>
                        <a:pt x="1145448" y="162890"/>
                      </a:lnTo>
                      <a:lnTo>
                        <a:pt x="1152268" y="506577"/>
                      </a:lnTo>
                      <a:lnTo>
                        <a:pt x="1159088" y="942466"/>
                      </a:lnTo>
                      <a:lnTo>
                        <a:pt x="1165908" y="1384198"/>
                      </a:lnTo>
                      <a:lnTo>
                        <a:pt x="1172728" y="1779371"/>
                      </a:lnTo>
                      <a:lnTo>
                        <a:pt x="1179548" y="2109393"/>
                      </a:lnTo>
                      <a:lnTo>
                        <a:pt x="1186367" y="2375712"/>
                      </a:lnTo>
                      <a:lnTo>
                        <a:pt x="1193187" y="2587777"/>
                      </a:lnTo>
                      <a:lnTo>
                        <a:pt x="1199995" y="2756433"/>
                      </a:lnTo>
                      <a:lnTo>
                        <a:pt x="1213634" y="3000019"/>
                      </a:lnTo>
                      <a:lnTo>
                        <a:pt x="1227274" y="3161328"/>
                      </a:lnTo>
                      <a:lnTo>
                        <a:pt x="1240914" y="3272144"/>
                      </a:lnTo>
                      <a:lnTo>
                        <a:pt x="1254541" y="3350642"/>
                      </a:lnTo>
                      <a:lnTo>
                        <a:pt x="1268181" y="3407605"/>
                      </a:lnTo>
                      <a:lnTo>
                        <a:pt x="1281821" y="3449763"/>
                      </a:lnTo>
                      <a:lnTo>
                        <a:pt x="1309088" y="3505761"/>
                      </a:lnTo>
                      <a:lnTo>
                        <a:pt x="1336367" y="3539368"/>
                      </a:lnTo>
                      <a:lnTo>
                        <a:pt x="1377274" y="3568310"/>
                      </a:lnTo>
                      <a:lnTo>
                        <a:pt x="1418181" y="3584191"/>
                      </a:lnTo>
                      <a:lnTo>
                        <a:pt x="1459087" y="3593499"/>
                      </a:lnTo>
                      <a:lnTo>
                        <a:pt x="1499994" y="3599224"/>
                      </a:lnTo>
                      <a:lnTo>
                        <a:pt x="1568180" y="3604586"/>
                      </a:lnTo>
                      <a:lnTo>
                        <a:pt x="1636367" y="3607329"/>
                      </a:lnTo>
                      <a:lnTo>
                        <a:pt x="1704540" y="3608828"/>
                      </a:lnTo>
                      <a:lnTo>
                        <a:pt x="1772726" y="3609694"/>
                      </a:lnTo>
                      <a:lnTo>
                        <a:pt x="1840913" y="3610216"/>
                      </a:lnTo>
                      <a:lnTo>
                        <a:pt x="1909086" y="3610545"/>
                      </a:lnTo>
                      <a:lnTo>
                        <a:pt x="1977273" y="3610758"/>
                      </a:lnTo>
                      <a:lnTo>
                        <a:pt x="2045459" y="3610902"/>
                      </a:lnTo>
                      <a:lnTo>
                        <a:pt x="2113633" y="3611001"/>
                      </a:lnTo>
                      <a:lnTo>
                        <a:pt x="2181819" y="3611069"/>
                      </a:lnTo>
                      <a:lnTo>
                        <a:pt x="2250005" y="3611119"/>
                      </a:lnTo>
                      <a:lnTo>
                        <a:pt x="2318179" y="3611154"/>
                      </a:lnTo>
                      <a:lnTo>
                        <a:pt x="2461359" y="3611203"/>
                      </a:lnTo>
                      <a:lnTo>
                        <a:pt x="2529545" y="3611217"/>
                      </a:lnTo>
                      <a:lnTo>
                        <a:pt x="2563632" y="3611223"/>
                      </a:lnTo>
                      <a:lnTo>
                        <a:pt x="2597731" y="3611228"/>
                      </a:lnTo>
                      <a:lnTo>
                        <a:pt x="2631818" y="3611232"/>
                      </a:lnTo>
                      <a:lnTo>
                        <a:pt x="2665905" y="3611236"/>
                      </a:lnTo>
                      <a:lnTo>
                        <a:pt x="2700004" y="3611238"/>
                      </a:lnTo>
                      <a:lnTo>
                        <a:pt x="2734091" y="3611241"/>
                      </a:lnTo>
                      <a:lnTo>
                        <a:pt x="2768178" y="3611242"/>
                      </a:lnTo>
                      <a:lnTo>
                        <a:pt x="2802277" y="3611243"/>
                      </a:lnTo>
                      <a:lnTo>
                        <a:pt x="2836364" y="3611244"/>
                      </a:lnTo>
                      <a:lnTo>
                        <a:pt x="2870451" y="3611244"/>
                      </a:lnTo>
                      <a:lnTo>
                        <a:pt x="2904550" y="3611244"/>
                      </a:lnTo>
                      <a:lnTo>
                        <a:pt x="2938637" y="3611244"/>
                      </a:lnTo>
                      <a:lnTo>
                        <a:pt x="2972724" y="3611243"/>
                      </a:lnTo>
                      <a:lnTo>
                        <a:pt x="3006824" y="3611242"/>
                      </a:lnTo>
                      <a:lnTo>
                        <a:pt x="3040910" y="3611241"/>
                      </a:lnTo>
                      <a:lnTo>
                        <a:pt x="3074997" y="3611238"/>
                      </a:lnTo>
                      <a:lnTo>
                        <a:pt x="3109084" y="3611234"/>
                      </a:lnTo>
                      <a:lnTo>
                        <a:pt x="3143183" y="3611231"/>
                      </a:lnTo>
                      <a:lnTo>
                        <a:pt x="3211357" y="3611219"/>
                      </a:lnTo>
                      <a:lnTo>
                        <a:pt x="3279543" y="3611203"/>
                      </a:lnTo>
                      <a:lnTo>
                        <a:pt x="3347730" y="3611180"/>
                      </a:lnTo>
                      <a:lnTo>
                        <a:pt x="3415903" y="3611145"/>
                      </a:lnTo>
                      <a:lnTo>
                        <a:pt x="3484090" y="3611096"/>
                      </a:lnTo>
                      <a:lnTo>
                        <a:pt x="3552276" y="3611024"/>
                      </a:lnTo>
                      <a:lnTo>
                        <a:pt x="3620449" y="3610913"/>
                      </a:lnTo>
                      <a:lnTo>
                        <a:pt x="3688636" y="3610740"/>
                      </a:lnTo>
                      <a:lnTo>
                        <a:pt x="3756822" y="3610462"/>
                      </a:lnTo>
                      <a:lnTo>
                        <a:pt x="3824996" y="3610000"/>
                      </a:lnTo>
                      <a:lnTo>
                        <a:pt x="3893182" y="3609196"/>
                      </a:lnTo>
                      <a:lnTo>
                        <a:pt x="3940909" y="3608268"/>
                      </a:lnTo>
                      <a:lnTo>
                        <a:pt x="3981815" y="3607064"/>
                      </a:lnTo>
                      <a:lnTo>
                        <a:pt x="4022722" y="3605255"/>
                      </a:lnTo>
                      <a:lnTo>
                        <a:pt x="4063641" y="3602464"/>
                      </a:lnTo>
                      <a:lnTo>
                        <a:pt x="4104548" y="3598031"/>
                      </a:lnTo>
                      <a:lnTo>
                        <a:pt x="4145455" y="3590756"/>
                      </a:lnTo>
                      <a:lnTo>
                        <a:pt x="4186361" y="3578332"/>
                      </a:lnTo>
                      <a:lnTo>
                        <a:pt x="4227268" y="3556093"/>
                      </a:lnTo>
                      <a:lnTo>
                        <a:pt x="4268175" y="3514255"/>
                      </a:lnTo>
                      <a:lnTo>
                        <a:pt x="4295454" y="3466652"/>
                      </a:lnTo>
                      <a:lnTo>
                        <a:pt x="4322721" y="3394886"/>
                      </a:lnTo>
                      <a:lnTo>
                        <a:pt x="4336361" y="3348118"/>
                      </a:lnTo>
                      <a:lnTo>
                        <a:pt x="4350001" y="3293936"/>
                      </a:lnTo>
                      <a:lnTo>
                        <a:pt x="4363641" y="3233056"/>
                      </a:lnTo>
                      <a:lnTo>
                        <a:pt x="4377268" y="3166927"/>
                      </a:lnTo>
                      <a:lnTo>
                        <a:pt x="4390908" y="3097561"/>
                      </a:lnTo>
                      <a:lnTo>
                        <a:pt x="4404547" y="3027199"/>
                      </a:lnTo>
                      <a:lnTo>
                        <a:pt x="4418187" y="2957906"/>
                      </a:lnTo>
                      <a:lnTo>
                        <a:pt x="4431814" y="2891243"/>
                      </a:lnTo>
                      <a:lnTo>
                        <a:pt x="4445454" y="2828175"/>
                      </a:lnTo>
                      <a:lnTo>
                        <a:pt x="4459094" y="2769120"/>
                      </a:lnTo>
                      <a:lnTo>
                        <a:pt x="4472721" y="2714269"/>
                      </a:lnTo>
                      <a:lnTo>
                        <a:pt x="4486361" y="2663913"/>
                      </a:lnTo>
                      <a:lnTo>
                        <a:pt x="4500001" y="2618866"/>
                      </a:lnTo>
                      <a:lnTo>
                        <a:pt x="4513640" y="2580728"/>
                      </a:lnTo>
                      <a:lnTo>
                        <a:pt x="4534087" y="2542425"/>
                      </a:lnTo>
                      <a:lnTo>
                        <a:pt x="4547727" y="2534640"/>
                      </a:lnTo>
                      <a:lnTo>
                        <a:pt x="4554547" y="2537472"/>
                      </a:lnTo>
                      <a:lnTo>
                        <a:pt x="4574994" y="2577071"/>
                      </a:lnTo>
                      <a:lnTo>
                        <a:pt x="4595454" y="2665234"/>
                      </a:lnTo>
                      <a:lnTo>
                        <a:pt x="4609094" y="2747695"/>
                      </a:lnTo>
                      <a:lnTo>
                        <a:pt x="4622721" y="2843529"/>
                      </a:lnTo>
                      <a:lnTo>
                        <a:pt x="4636361" y="2946565"/>
                      </a:lnTo>
                      <a:lnTo>
                        <a:pt x="4650000" y="3050581"/>
                      </a:lnTo>
                      <a:lnTo>
                        <a:pt x="4663640" y="3150354"/>
                      </a:lnTo>
                      <a:lnTo>
                        <a:pt x="4677267" y="3242182"/>
                      </a:lnTo>
                      <a:lnTo>
                        <a:pt x="4690907" y="3323984"/>
                      </a:lnTo>
                      <a:lnTo>
                        <a:pt x="4704547" y="3395049"/>
                      </a:lnTo>
                      <a:lnTo>
                        <a:pt x="4718187" y="3455635"/>
                      </a:lnTo>
                      <a:lnTo>
                        <a:pt x="4731814" y="3506591"/>
                      </a:lnTo>
                      <a:lnTo>
                        <a:pt x="4745454" y="3549049"/>
                      </a:lnTo>
                      <a:lnTo>
                        <a:pt x="4772720" y="3613216"/>
                      </a:lnTo>
                      <a:lnTo>
                        <a:pt x="4786360" y="3637111"/>
                      </a:lnTo>
                      <a:lnTo>
                        <a:pt x="4800000" y="3656785"/>
                      </a:lnTo>
                    </a:path>
                  </a:pathLst>
                </a:custGeom>
                <a:ln w="19050">
                  <a:solidFill>
                    <a:schemeClr val="tx1"/>
                  </a:solidFill>
                </a:ln>
              </p:spPr>
              <p:txBody>
                <a:bodyPr wrap="square" lIns="0" tIns="0" rIns="0" bIns="0" rtlCol="0"/>
                <a:lstStyle/>
                <a:p>
                  <a:endParaRPr/>
                </a:p>
              </p:txBody>
            </p:sp>
            <mc:AlternateContent xmlns:mc="http://schemas.openxmlformats.org/markup-compatibility/2006" xmlns:a14="http://schemas.microsoft.com/office/drawing/2010/main">
              <mc:Choice Requires="a14">
                <p:sp>
                  <p:nvSpPr>
                    <p:cNvPr id="175" name="Rectangle 174"/>
                    <p:cNvSpPr/>
                    <p:nvPr/>
                  </p:nvSpPr>
                  <p:spPr>
                    <a:xfrm>
                      <a:off x="5104538" y="6574320"/>
                      <a:ext cx="720390" cy="297517"/>
                    </a:xfrm>
                    <a:prstGeom prst="rect">
                      <a:avLst/>
                    </a:prstGeom>
                  </p:spPr>
                  <p:txBody>
                    <a:bodyPr wrap="none">
                      <a:spAutoFit/>
                    </a:bodyPr>
                    <a:lstStyle/>
                    <a:p>
                      <a:pPr marL="12700">
                        <a:lnSpc>
                          <a:spcPts val="1639"/>
                        </a:lnSpc>
                      </a:pPr>
                      <a14:m>
                        <m:oMathPara xmlns:m="http://schemas.openxmlformats.org/officeDocument/2006/math">
                          <m:oMathParaPr>
                            <m:jc m:val="centerGroup"/>
                          </m:oMathParaPr>
                          <m:oMath xmlns:m="http://schemas.openxmlformats.org/officeDocument/2006/math">
                            <m:r>
                              <a:rPr lang="en-US" sz="1600" b="0" i="1" smtClean="0">
                                <a:latin typeface="Cambria Math"/>
                                <a:cs typeface="Arial"/>
                              </a:rPr>
                              <m:t>𝑧</m:t>
                            </m:r>
                            <m:r>
                              <a:rPr lang="en-US" sz="1600" b="0" i="1" smtClean="0">
                                <a:latin typeface="Cambria Math"/>
                                <a:cs typeface="Arial"/>
                              </a:rPr>
                              <m:t>/</m:t>
                            </m:r>
                            <m:r>
                              <m:rPr>
                                <m:nor/>
                              </m:rPr>
                              <a:rPr lang="en-US" sz="1600" b="0" i="0" smtClean="0">
                                <a:latin typeface="Cambria Math"/>
                                <a:cs typeface="Arial"/>
                              </a:rPr>
                              <m:t>cm</m:t>
                            </m:r>
                          </m:oMath>
                        </m:oMathPara>
                      </a14:m>
                      <a:endParaRPr lang="en-US" sz="1600" dirty="0">
                        <a:latin typeface="Arial"/>
                        <a:cs typeface="Arial"/>
                      </a:endParaRPr>
                    </a:p>
                  </p:txBody>
                </p:sp>
              </mc:Choice>
              <mc:Fallback xmlns="">
                <p:sp>
                  <p:nvSpPr>
                    <p:cNvPr id="175" name="Rectangle 174"/>
                    <p:cNvSpPr>
                      <a:spLocks noRot="1" noChangeAspect="1" noMove="1" noResize="1" noEditPoints="1" noAdjustHandles="1" noChangeArrowheads="1" noChangeShapeType="1" noTextEdit="1"/>
                    </p:cNvSpPr>
                    <p:nvPr/>
                  </p:nvSpPr>
                  <p:spPr>
                    <a:xfrm>
                      <a:off x="5104538" y="6574320"/>
                      <a:ext cx="720390" cy="297517"/>
                    </a:xfrm>
                    <a:prstGeom prst="rect">
                      <a:avLst/>
                    </a:prstGeom>
                    <a:blipFill rotWithShape="1">
                      <a:blip r:embed="rId6"/>
                      <a:stretch>
                        <a:fillRect b="-14286"/>
                      </a:stretch>
                    </a:blipFill>
                  </p:spPr>
                  <p:txBody>
                    <a:bodyPr/>
                    <a:lstStyle/>
                    <a:p>
                      <a:r>
                        <a:rPr lang="en-US">
                          <a:noFill/>
                        </a:rPr>
                        <a:t> </a:t>
                      </a:r>
                    </a:p>
                  </p:txBody>
                </p:sp>
              </mc:Fallback>
            </mc:AlternateContent>
            <p:sp>
              <p:nvSpPr>
                <p:cNvPr id="176" name="object 6"/>
                <p:cNvSpPr txBox="1"/>
                <p:nvPr/>
              </p:nvSpPr>
              <p:spPr>
                <a:xfrm>
                  <a:off x="5261364" y="6439584"/>
                  <a:ext cx="315186" cy="215444"/>
                </a:xfrm>
                <a:prstGeom prst="rect">
                  <a:avLst/>
                </a:prstGeom>
              </p:spPr>
              <p:txBody>
                <a:bodyPr vert="horz" wrap="square" lIns="0" tIns="0" rIns="0" bIns="0" rtlCol="0">
                  <a:spAutoFit/>
                </a:bodyPr>
                <a:lstStyle/>
                <a:p>
                  <a:pPr marL="12700">
                    <a:lnSpc>
                      <a:spcPct val="100000"/>
                    </a:lnSpc>
                  </a:pPr>
                  <a:r>
                    <a:rPr lang="en-US" sz="1400" spc="15" dirty="0" smtClean="0">
                      <a:latin typeface="Calibri" panose="020F0502020204030204" pitchFamily="34" charset="0"/>
                      <a:cs typeface="Arial"/>
                    </a:rPr>
                    <a:t>2</a:t>
                  </a:r>
                  <a:r>
                    <a:rPr sz="1400" spc="15" dirty="0" smtClean="0">
                      <a:latin typeface="Calibri" panose="020F0502020204030204" pitchFamily="34" charset="0"/>
                      <a:cs typeface="Arial"/>
                    </a:rPr>
                    <a:t>00</a:t>
                  </a:r>
                  <a:endParaRPr sz="1400" dirty="0">
                    <a:latin typeface="Calibri" panose="020F0502020204030204" pitchFamily="34" charset="0"/>
                    <a:cs typeface="Arial"/>
                  </a:endParaRPr>
                </a:p>
              </p:txBody>
            </p:sp>
          </p:grpSp>
          <p:sp>
            <p:nvSpPr>
              <p:cNvPr id="27" name="bk object 17"/>
              <p:cNvSpPr/>
              <p:nvPr/>
            </p:nvSpPr>
            <p:spPr>
              <a:xfrm>
                <a:off x="2512603" y="4221088"/>
                <a:ext cx="5625849" cy="2211572"/>
              </a:xfrm>
              <a:custGeom>
                <a:avLst/>
                <a:gdLst/>
                <a:ahLst/>
                <a:cxnLst/>
                <a:rect l="l" t="t" r="r" b="b"/>
                <a:pathLst>
                  <a:path w="5760085" h="4057650">
                    <a:moveTo>
                      <a:pt x="0" y="4057230"/>
                    </a:moveTo>
                    <a:lnTo>
                      <a:pt x="5759996" y="4057230"/>
                    </a:lnTo>
                    <a:lnTo>
                      <a:pt x="5759996" y="0"/>
                    </a:lnTo>
                    <a:lnTo>
                      <a:pt x="0" y="0"/>
                    </a:lnTo>
                    <a:lnTo>
                      <a:pt x="0" y="4057230"/>
                    </a:lnTo>
                    <a:close/>
                  </a:path>
                </a:pathLst>
              </a:custGeom>
              <a:ln w="9524">
                <a:solidFill>
                  <a:srgbClr val="000000"/>
                </a:solidFill>
              </a:ln>
            </p:spPr>
            <p:txBody>
              <a:bodyPr wrap="square" lIns="0" tIns="0" rIns="0" bIns="0" rtlCol="0"/>
              <a:lstStyle/>
              <a:p>
                <a:endParaRPr/>
              </a:p>
            </p:txBody>
          </p:sp>
          <p:sp>
            <p:nvSpPr>
              <p:cNvPr id="28" name="bk object 19"/>
              <p:cNvSpPr/>
              <p:nvPr/>
            </p:nvSpPr>
            <p:spPr>
              <a:xfrm>
                <a:off x="2512603" y="4221088"/>
                <a:ext cx="5625849" cy="2211572"/>
              </a:xfrm>
              <a:custGeom>
                <a:avLst/>
                <a:gdLst/>
                <a:ahLst/>
                <a:cxnLst/>
                <a:rect l="l" t="t" r="r" b="b"/>
                <a:pathLst>
                  <a:path w="5760085" h="4057650">
                    <a:moveTo>
                      <a:pt x="0" y="4057230"/>
                    </a:moveTo>
                    <a:lnTo>
                      <a:pt x="5759996" y="4057230"/>
                    </a:lnTo>
                    <a:lnTo>
                      <a:pt x="5759996" y="0"/>
                    </a:lnTo>
                    <a:lnTo>
                      <a:pt x="0" y="0"/>
                    </a:lnTo>
                    <a:lnTo>
                      <a:pt x="0" y="4057230"/>
                    </a:lnTo>
                    <a:close/>
                  </a:path>
                </a:pathLst>
              </a:custGeom>
              <a:ln w="9524">
                <a:solidFill>
                  <a:srgbClr val="000000"/>
                </a:solidFill>
              </a:ln>
            </p:spPr>
            <p:txBody>
              <a:bodyPr wrap="square" lIns="0" tIns="0" rIns="0" bIns="0" rtlCol="0"/>
              <a:lstStyle/>
              <a:p>
                <a:endParaRPr/>
              </a:p>
            </p:txBody>
          </p:sp>
          <p:sp>
            <p:nvSpPr>
              <p:cNvPr id="29" name="bk object 20"/>
              <p:cNvSpPr/>
              <p:nvPr/>
            </p:nvSpPr>
            <p:spPr>
              <a:xfrm>
                <a:off x="2512603" y="6432431"/>
                <a:ext cx="5625849" cy="0"/>
              </a:xfrm>
              <a:custGeom>
                <a:avLst/>
                <a:gdLst/>
                <a:ahLst/>
                <a:cxnLst/>
                <a:rect l="l" t="t" r="r" b="b"/>
                <a:pathLst>
                  <a:path w="5760085">
                    <a:moveTo>
                      <a:pt x="0" y="0"/>
                    </a:moveTo>
                    <a:lnTo>
                      <a:pt x="5759997" y="0"/>
                    </a:lnTo>
                  </a:path>
                </a:pathLst>
              </a:custGeom>
              <a:ln w="9525">
                <a:solidFill>
                  <a:srgbClr val="000000"/>
                </a:solidFill>
              </a:ln>
            </p:spPr>
            <p:txBody>
              <a:bodyPr wrap="square" lIns="0" tIns="0" rIns="0" bIns="0" rtlCol="0"/>
              <a:lstStyle/>
              <a:p>
                <a:endParaRPr/>
              </a:p>
            </p:txBody>
          </p:sp>
          <p:sp>
            <p:nvSpPr>
              <p:cNvPr id="30" name="bk object 21"/>
              <p:cNvSpPr/>
              <p:nvPr/>
            </p:nvSpPr>
            <p:spPr>
              <a:xfrm>
                <a:off x="2761662"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1" name="bk object 22"/>
              <p:cNvSpPr/>
              <p:nvPr/>
            </p:nvSpPr>
            <p:spPr>
              <a:xfrm>
                <a:off x="3427588"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2" name="bk object 23"/>
              <p:cNvSpPr/>
              <p:nvPr/>
            </p:nvSpPr>
            <p:spPr>
              <a:xfrm>
                <a:off x="4093524"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3" name="bk object 24"/>
              <p:cNvSpPr/>
              <p:nvPr/>
            </p:nvSpPr>
            <p:spPr>
              <a:xfrm>
                <a:off x="4759446"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4" name="bk object 25"/>
              <p:cNvSpPr/>
              <p:nvPr/>
            </p:nvSpPr>
            <p:spPr>
              <a:xfrm>
                <a:off x="5425382"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5" name="bk object 26"/>
              <p:cNvSpPr/>
              <p:nvPr/>
            </p:nvSpPr>
            <p:spPr>
              <a:xfrm>
                <a:off x="6091304"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6" name="bk object 29"/>
              <p:cNvSpPr/>
              <p:nvPr/>
            </p:nvSpPr>
            <p:spPr>
              <a:xfrm>
                <a:off x="8089086" y="4221090"/>
                <a:ext cx="0" cy="2211572"/>
              </a:xfrm>
              <a:custGeom>
                <a:avLst/>
                <a:gdLst/>
                <a:ahLst/>
                <a:cxnLst/>
                <a:rect l="l" t="t" r="r" b="b"/>
                <a:pathLst>
                  <a:path h="4057650">
                    <a:moveTo>
                      <a:pt x="0" y="0"/>
                    </a:moveTo>
                    <a:lnTo>
                      <a:pt x="0" y="4057227"/>
                    </a:lnTo>
                  </a:path>
                </a:pathLst>
              </a:custGeom>
              <a:ln w="9525">
                <a:solidFill>
                  <a:srgbClr val="000000"/>
                </a:solidFill>
                <a:prstDash val="dash"/>
              </a:ln>
            </p:spPr>
            <p:txBody>
              <a:bodyPr wrap="square" lIns="0" tIns="0" rIns="0" bIns="0" rtlCol="0"/>
              <a:lstStyle/>
              <a:p>
                <a:endParaRPr/>
              </a:p>
            </p:txBody>
          </p:sp>
          <p:sp>
            <p:nvSpPr>
              <p:cNvPr id="37" name="bk object 30"/>
              <p:cNvSpPr/>
              <p:nvPr/>
            </p:nvSpPr>
            <p:spPr>
              <a:xfrm>
                <a:off x="2512603" y="4221090"/>
                <a:ext cx="5625849" cy="0"/>
              </a:xfrm>
              <a:custGeom>
                <a:avLst/>
                <a:gdLst/>
                <a:ahLst/>
                <a:cxnLst/>
                <a:rect l="l" t="t" r="r" b="b"/>
                <a:pathLst>
                  <a:path w="5760085">
                    <a:moveTo>
                      <a:pt x="0" y="0"/>
                    </a:moveTo>
                    <a:lnTo>
                      <a:pt x="5759997" y="0"/>
                    </a:lnTo>
                  </a:path>
                </a:pathLst>
              </a:custGeom>
              <a:ln w="9525">
                <a:solidFill>
                  <a:srgbClr val="000000"/>
                </a:solidFill>
              </a:ln>
            </p:spPr>
            <p:txBody>
              <a:bodyPr wrap="square" lIns="0" tIns="0" rIns="0" bIns="0" rtlCol="0"/>
              <a:lstStyle/>
              <a:p>
                <a:endParaRPr/>
              </a:p>
            </p:txBody>
          </p:sp>
          <p:sp>
            <p:nvSpPr>
              <p:cNvPr id="38" name="bk object 31"/>
              <p:cNvSpPr/>
              <p:nvPr/>
            </p:nvSpPr>
            <p:spPr>
              <a:xfrm>
                <a:off x="2512603" y="4221090"/>
                <a:ext cx="0" cy="2211572"/>
              </a:xfrm>
              <a:custGeom>
                <a:avLst/>
                <a:gdLst/>
                <a:ahLst/>
                <a:cxnLst/>
                <a:rect l="l" t="t" r="r" b="b"/>
                <a:pathLst>
                  <a:path h="4057650">
                    <a:moveTo>
                      <a:pt x="0" y="0"/>
                    </a:moveTo>
                    <a:lnTo>
                      <a:pt x="0" y="4057227"/>
                    </a:lnTo>
                  </a:path>
                </a:pathLst>
              </a:custGeom>
              <a:ln w="9525">
                <a:solidFill>
                  <a:srgbClr val="000000"/>
                </a:solidFill>
              </a:ln>
            </p:spPr>
            <p:txBody>
              <a:bodyPr wrap="square" lIns="0" tIns="0" rIns="0" bIns="0" rtlCol="0"/>
              <a:lstStyle/>
              <a:p>
                <a:endParaRPr/>
              </a:p>
            </p:txBody>
          </p:sp>
          <p:sp>
            <p:nvSpPr>
              <p:cNvPr id="39" name="bk object 32"/>
              <p:cNvSpPr/>
              <p:nvPr/>
            </p:nvSpPr>
            <p:spPr>
              <a:xfrm>
                <a:off x="2512603" y="6194034"/>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0" name="bk object 33"/>
              <p:cNvSpPr/>
              <p:nvPr/>
            </p:nvSpPr>
            <p:spPr>
              <a:xfrm>
                <a:off x="2512603" y="5938031"/>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1" name="bk object 34"/>
              <p:cNvSpPr/>
              <p:nvPr/>
            </p:nvSpPr>
            <p:spPr>
              <a:xfrm>
                <a:off x="2512603" y="5682036"/>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2" name="bk object 35"/>
              <p:cNvSpPr/>
              <p:nvPr/>
            </p:nvSpPr>
            <p:spPr>
              <a:xfrm>
                <a:off x="2512603" y="5426033"/>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3" name="bk object 36"/>
              <p:cNvSpPr/>
              <p:nvPr/>
            </p:nvSpPr>
            <p:spPr>
              <a:xfrm>
                <a:off x="2512603" y="5170031"/>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4" name="bk object 37"/>
              <p:cNvSpPr/>
              <p:nvPr/>
            </p:nvSpPr>
            <p:spPr>
              <a:xfrm>
                <a:off x="2512603" y="4914035"/>
                <a:ext cx="5625849" cy="0"/>
              </a:xfrm>
              <a:custGeom>
                <a:avLst/>
                <a:gdLst/>
                <a:ahLst/>
                <a:cxnLst/>
                <a:rect l="l" t="t" r="r" b="b"/>
                <a:pathLst>
                  <a:path w="5760085">
                    <a:moveTo>
                      <a:pt x="0" y="0"/>
                    </a:moveTo>
                    <a:lnTo>
                      <a:pt x="5759997" y="0"/>
                    </a:lnTo>
                  </a:path>
                </a:pathLst>
              </a:custGeom>
              <a:ln w="9525">
                <a:solidFill>
                  <a:srgbClr val="000000"/>
                </a:solidFill>
                <a:prstDash val="dash"/>
              </a:ln>
            </p:spPr>
            <p:txBody>
              <a:bodyPr wrap="square" lIns="0" tIns="0" rIns="0" bIns="0" rtlCol="0"/>
              <a:lstStyle/>
              <a:p>
                <a:endParaRPr/>
              </a:p>
            </p:txBody>
          </p:sp>
          <p:sp>
            <p:nvSpPr>
              <p:cNvPr id="45" name="bk object 40"/>
              <p:cNvSpPr/>
              <p:nvPr/>
            </p:nvSpPr>
            <p:spPr>
              <a:xfrm>
                <a:off x="8138367" y="4221090"/>
                <a:ext cx="0" cy="2211572"/>
              </a:xfrm>
              <a:custGeom>
                <a:avLst/>
                <a:gdLst/>
                <a:ahLst/>
                <a:cxnLst/>
                <a:rect l="l" t="t" r="r" b="b"/>
                <a:pathLst>
                  <a:path h="4057650">
                    <a:moveTo>
                      <a:pt x="0" y="0"/>
                    </a:moveTo>
                    <a:lnTo>
                      <a:pt x="0" y="4057227"/>
                    </a:lnTo>
                  </a:path>
                </a:pathLst>
              </a:custGeom>
              <a:ln w="9525">
                <a:solidFill>
                  <a:srgbClr val="000000"/>
                </a:solidFill>
              </a:ln>
            </p:spPr>
            <p:txBody>
              <a:bodyPr wrap="square" lIns="0" tIns="0" rIns="0" bIns="0" rtlCol="0"/>
              <a:lstStyle/>
              <a:p>
                <a:endParaRPr/>
              </a:p>
            </p:txBody>
          </p:sp>
          <p:sp>
            <p:nvSpPr>
              <p:cNvPr id="46" name="bk object 41"/>
              <p:cNvSpPr/>
              <p:nvPr/>
            </p:nvSpPr>
            <p:spPr>
              <a:xfrm>
                <a:off x="2903642" y="4376971"/>
                <a:ext cx="2411965" cy="2061684"/>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7" name="bk object 42"/>
              <p:cNvSpPr/>
              <p:nvPr/>
            </p:nvSpPr>
            <p:spPr>
              <a:xfrm>
                <a:off x="5393057" y="5769269"/>
                <a:ext cx="2301134" cy="665757"/>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8" name="bk object 43"/>
              <p:cNvSpPr/>
              <p:nvPr/>
            </p:nvSpPr>
            <p:spPr>
              <a:xfrm>
                <a:off x="7822722" y="6412529"/>
                <a:ext cx="0" cy="20074"/>
              </a:xfrm>
              <a:custGeom>
                <a:avLst/>
                <a:gdLst/>
                <a:ahLst/>
                <a:cxnLst/>
                <a:rect l="l" t="t" r="r" b="b"/>
                <a:pathLst>
                  <a:path h="36829">
                    <a:moveTo>
                      <a:pt x="0" y="0"/>
                    </a:moveTo>
                    <a:lnTo>
                      <a:pt x="0" y="36515"/>
                    </a:lnTo>
                  </a:path>
                </a:pathLst>
              </a:custGeom>
              <a:ln w="9525">
                <a:solidFill>
                  <a:srgbClr val="000000"/>
                </a:solidFill>
              </a:ln>
            </p:spPr>
            <p:txBody>
              <a:bodyPr wrap="square" lIns="0" tIns="0" rIns="0" bIns="0" rtlCol="0"/>
              <a:lstStyle/>
              <a:p>
                <a:endParaRPr/>
              </a:p>
            </p:txBody>
          </p:sp>
          <p:sp>
            <p:nvSpPr>
              <p:cNvPr id="49" name="bk object 44"/>
              <p:cNvSpPr/>
              <p:nvPr/>
            </p:nvSpPr>
            <p:spPr>
              <a:xfrm>
                <a:off x="7955904" y="6412529"/>
                <a:ext cx="0" cy="20074"/>
              </a:xfrm>
              <a:custGeom>
                <a:avLst/>
                <a:gdLst/>
                <a:ahLst/>
                <a:cxnLst/>
                <a:rect l="l" t="t" r="r" b="b"/>
                <a:pathLst>
                  <a:path h="36829">
                    <a:moveTo>
                      <a:pt x="0" y="0"/>
                    </a:moveTo>
                    <a:lnTo>
                      <a:pt x="0" y="36515"/>
                    </a:lnTo>
                  </a:path>
                </a:pathLst>
              </a:custGeom>
              <a:ln w="9525">
                <a:solidFill>
                  <a:srgbClr val="000000"/>
                </a:solidFill>
              </a:ln>
            </p:spPr>
            <p:txBody>
              <a:bodyPr wrap="square" lIns="0" tIns="0" rIns="0" bIns="0" rtlCol="0"/>
              <a:lstStyle/>
              <a:p>
                <a:endParaRPr/>
              </a:p>
            </p:txBody>
          </p:sp>
          <p:sp>
            <p:nvSpPr>
              <p:cNvPr id="50" name="bk object 45"/>
              <p:cNvSpPr/>
              <p:nvPr/>
            </p:nvSpPr>
            <p:spPr>
              <a:xfrm>
                <a:off x="2628475" y="6412529"/>
                <a:ext cx="0" cy="20074"/>
              </a:xfrm>
              <a:custGeom>
                <a:avLst/>
                <a:gdLst/>
                <a:ahLst/>
                <a:cxnLst/>
                <a:rect l="l" t="t" r="r" b="b"/>
                <a:pathLst>
                  <a:path h="36829">
                    <a:moveTo>
                      <a:pt x="0" y="0"/>
                    </a:moveTo>
                    <a:lnTo>
                      <a:pt x="0" y="36515"/>
                    </a:lnTo>
                  </a:path>
                </a:pathLst>
              </a:custGeom>
              <a:ln w="9525">
                <a:solidFill>
                  <a:srgbClr val="000000"/>
                </a:solidFill>
              </a:ln>
            </p:spPr>
            <p:txBody>
              <a:bodyPr wrap="square" lIns="0" tIns="0" rIns="0" bIns="0" rtlCol="0"/>
              <a:lstStyle/>
              <a:p>
                <a:endParaRPr/>
              </a:p>
            </p:txBody>
          </p:sp>
        </p:grpSp>
      </p:grpSp>
      <p:pic>
        <p:nvPicPr>
          <p:cNvPr id="177" name="Picture 2" descr="C:\Users\sfb5d\AppData\Local\Temp\IMG_0745.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317489" y="1603203"/>
            <a:ext cx="4613477" cy="346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7"/>
          <p:cNvSpPr>
            <a:spLocks noChangeArrowheads="1"/>
          </p:cNvSpPr>
          <p:nvPr/>
        </p:nvSpPr>
        <p:spPr bwMode="auto">
          <a:xfrm>
            <a:off x="0" y="23813"/>
            <a:ext cx="9144000" cy="827416"/>
          </a:xfrm>
          <a:prstGeom prst="rect">
            <a:avLst/>
          </a:prstGeom>
          <a:solidFill>
            <a:srgbClr val="FFCC00"/>
          </a:solidFill>
          <a:ln w="38100">
            <a:noFill/>
            <a:miter lim="800000"/>
            <a:headEnd/>
            <a:tailEnd/>
          </a:ln>
        </p:spPr>
        <p:txBody>
          <a:bodyPr rIns="91440" anchor="ctr"/>
          <a:lstStyle/>
          <a:p>
            <a:pPr algn="ctr"/>
            <a:r>
              <a:rPr lang="en-US" sz="2800" b="1" dirty="0">
                <a:solidFill>
                  <a:srgbClr val="000000"/>
                </a:solidFill>
                <a:latin typeface="Times New Roman" pitchFamily="18" charset="0"/>
                <a:cs typeface="Times New Roman" pitchFamily="18" charset="0"/>
              </a:rPr>
              <a:t>Nab (and UCNB) detector properties</a:t>
            </a:r>
          </a:p>
        </p:txBody>
      </p:sp>
      <mc:AlternateContent xmlns:mc="http://schemas.openxmlformats.org/markup-compatibility/2006">
        <mc:Choice xmlns:a14="http://schemas.microsoft.com/office/drawing/2010/main" Requires="a14">
          <p:sp>
            <p:nvSpPr>
              <p:cNvPr id="3" name="TextBox 2"/>
              <p:cNvSpPr txBox="1"/>
              <p:nvPr/>
            </p:nvSpPr>
            <p:spPr>
              <a:xfrm>
                <a:off x="3923928" y="1109643"/>
                <a:ext cx="5107853"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DAQ system (</a:t>
                </a: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Sprow</a:t>
                </a:r>
                <a:r>
                  <a:rPr lang="en-US" b="1" dirty="0" smtClean="0">
                    <a:latin typeface="Times New Roman" panose="02020603050405020304" pitchFamily="18" charset="0"/>
                    <a:cs typeface="Times New Roman" panose="02020603050405020304" pitchFamily="18" charset="0"/>
                  </a:rPr>
                  <a:t>, C. Crawford et al.</a:t>
                </a:r>
                <a:r>
                  <a:rPr lang="en-US" dirty="0" smtClean="0">
                    <a:latin typeface="Times New Roman" panose="02020603050405020304" pitchFamily="18" charset="0"/>
                    <a:cs typeface="Times New Roman" panose="02020603050405020304" pitchFamily="18" charset="0"/>
                  </a:rPr>
                  <a:t>): All waveforms recorded. </a:t>
                </a:r>
                <a:r>
                  <a:rPr lang="en-US" dirty="0" err="1" smtClean="0">
                    <a:latin typeface="Times New Roman" panose="02020603050405020304" pitchFamily="18" charset="0"/>
                    <a:cs typeface="Times New Roman" panose="02020603050405020304" pitchFamily="18" charset="0"/>
                  </a:rPr>
                  <a:t>Risetime</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dirty="0" smtClean="0">
                        <a:latin typeface="Cambria Math"/>
                        <a:cs typeface="Times New Roman" panose="02020603050405020304" pitchFamily="18" charset="0"/>
                      </a:rPr>
                      <m:t>∼</m:t>
                    </m:r>
                    <m:r>
                      <a:rPr lang="en-US" i="1" dirty="0" smtClean="0">
                        <a:latin typeface="Cambria Math"/>
                        <a:cs typeface="Times New Roman" panose="02020603050405020304" pitchFamily="18" charset="0"/>
                      </a:rPr>
                      <m:t> 40</m:t>
                    </m:r>
                  </m:oMath>
                </a14:m>
                <a:r>
                  <a:rPr lang="en-US" dirty="0" smtClean="0">
                    <a:latin typeface="Times New Roman" panose="02020603050405020304" pitchFamily="18" charset="0"/>
                    <a:cs typeface="Times New Roman" panose="02020603050405020304" pitchFamily="18" charset="0"/>
                  </a:rPr>
                  <a:t> ns, fall time </a:t>
                </a:r>
                <a14:m>
                  <m:oMath xmlns:m="http://schemas.openxmlformats.org/officeDocument/2006/math">
                    <m:r>
                      <a:rPr lang="en-US" b="0" i="1" smtClean="0">
                        <a:latin typeface="Cambria Math"/>
                        <a:cs typeface="Times New Roman" panose="02020603050405020304" pitchFamily="18" charset="0"/>
                      </a:rPr>
                      <m:t>∼4</m:t>
                    </m:r>
                  </m:oMath>
                </a14:m>
                <a:r>
                  <a:rPr lang="en-US" dirty="0" smtClean="0">
                    <a:latin typeface="Times New Roman" panose="02020603050405020304" pitchFamily="18" charset="0"/>
                    <a:cs typeface="Times New Roman" panose="02020603050405020304" pitchFamily="18" charset="0"/>
                  </a:rPr>
                  <a:t> µs.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Energy resolution a few keV, threshold </a:t>
                </a:r>
                <a14:m>
                  <m:oMath xmlns:m="http://schemas.openxmlformats.org/officeDocument/2006/math">
                    <m:r>
                      <a:rPr lang="en-US" i="1" smtClean="0">
                        <a:latin typeface="Cambria Math"/>
                        <a:ea typeface="Cambria Math"/>
                        <a:cs typeface="Times New Roman" panose="02020603050405020304" pitchFamily="18" charset="0"/>
                      </a:rPr>
                      <m:t>≤</m:t>
                    </m:r>
                    <m:r>
                      <a:rPr lang="en-US" b="0" i="1" smtClean="0">
                        <a:latin typeface="Cambria Math"/>
                        <a:ea typeface="Cambria Math"/>
                        <a:cs typeface="Times New Roman" panose="02020603050405020304" pitchFamily="18" charset="0"/>
                      </a:rPr>
                      <m:t>10</m:t>
                    </m:r>
                  </m:oMath>
                </a14:m>
                <a:r>
                  <a:rPr lang="en-US" dirty="0" smtClean="0">
                    <a:latin typeface="Times New Roman" panose="02020603050405020304" pitchFamily="18" charset="0"/>
                    <a:cs typeface="Times New Roman" panose="02020603050405020304" pitchFamily="18" charset="0"/>
                  </a:rPr>
                  <a:t> keV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Noise low enough to detect protons (average deposited energy: 18 </a:t>
                </a:r>
                <a:r>
                  <a:rPr lang="en-US" dirty="0" err="1" smtClean="0">
                    <a:latin typeface="Times New Roman" panose="02020603050405020304" pitchFamily="18" charset="0"/>
                    <a:cs typeface="Times New Roman" panose="02020603050405020304" pitchFamily="18" charset="0"/>
                  </a:rPr>
                  <a:t>keV</a:t>
                </a: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Bad pixels need investigation</a:t>
                </a:r>
                <a:endParaRPr lang="en-US"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923928" y="1109643"/>
                <a:ext cx="5107853" cy="2031325"/>
              </a:xfrm>
              <a:prstGeom prst="rect">
                <a:avLst/>
              </a:prstGeom>
              <a:blipFill rotWithShape="1">
                <a:blip r:embed="rId2"/>
                <a:stretch>
                  <a:fillRect l="-835" t="-1502" r="-955" b="-3904"/>
                </a:stretch>
              </a:blipFill>
            </p:spPr>
            <p:txBody>
              <a:bodyPr/>
              <a:lstStyle/>
              <a:p>
                <a:r>
                  <a:rPr lang="en-US">
                    <a:noFill/>
                  </a:rPr>
                  <a:t> </a:t>
                </a:r>
              </a:p>
            </p:txBody>
          </p:sp>
        </mc:Fallback>
      </mc:AlternateContent>
      <p:grpSp>
        <p:nvGrpSpPr>
          <p:cNvPr id="4" name="Group 3"/>
          <p:cNvGrpSpPr/>
          <p:nvPr/>
        </p:nvGrpSpPr>
        <p:grpSpPr>
          <a:xfrm>
            <a:off x="107378" y="3340722"/>
            <a:ext cx="4109114" cy="3319185"/>
            <a:chOff x="107378" y="3340722"/>
            <a:chExt cx="4109114" cy="3319185"/>
          </a:xfrm>
        </p:grpSpPr>
        <p:sp>
          <p:nvSpPr>
            <p:cNvPr id="23" name="TextBox 22"/>
            <p:cNvSpPr txBox="1"/>
            <p:nvPr/>
          </p:nvSpPr>
          <p:spPr>
            <a:xfrm>
              <a:off x="107378" y="6352130"/>
              <a:ext cx="392876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LANL test run with Ce-139 source, Analysis H. Li</a:t>
              </a:r>
              <a:endParaRPr lang="en-US" sz="1400" dirty="0">
                <a:latin typeface="Times New Roman" pitchFamily="18" charset="0"/>
                <a:cs typeface="Times New Roman" pitchFamily="18"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198" y="3654363"/>
              <a:ext cx="3621994" cy="2697767"/>
            </a:xfrm>
            <a:prstGeom prst="rect">
              <a:avLst/>
            </a:prstGeom>
          </p:spPr>
        </p:pic>
        <p:sp>
          <p:nvSpPr>
            <p:cNvPr id="11" name="TextBox 10"/>
            <p:cNvSpPr txBox="1"/>
            <p:nvPr/>
          </p:nvSpPr>
          <p:spPr>
            <a:xfrm>
              <a:off x="808659" y="3829315"/>
              <a:ext cx="1080120" cy="338554"/>
            </a:xfrm>
            <a:prstGeom prst="rect">
              <a:avLst/>
            </a:prstGeom>
            <a:solidFill>
              <a:schemeClr val="bg1"/>
            </a:solidFill>
            <a:ln>
              <a:solidFill>
                <a:schemeClr val="tx1"/>
              </a:solidFill>
            </a:ln>
          </p:spPr>
          <p:txBody>
            <a:bodyPr wrap="square" rtlCol="0">
              <a:spAutoFit/>
            </a:bodyPr>
            <a:lstStyle/>
            <a:p>
              <a:pPr algn="ctr"/>
              <a:r>
                <a:rPr lang="el-GR" sz="1600" dirty="0" smtClean="0">
                  <a:latin typeface="Times New Roman" panose="02020603050405020304" pitchFamily="18" charset="0"/>
                  <a:cs typeface="Times New Roman" panose="02020603050405020304" pitchFamily="18" charset="0"/>
                </a:rPr>
                <a:t>γ</a:t>
              </a:r>
              <a:r>
                <a:rPr lang="en-US" sz="1600" dirty="0" smtClean="0">
                  <a:latin typeface="Times New Roman" panose="02020603050405020304" pitchFamily="18" charset="0"/>
                  <a:cs typeface="Times New Roman" panose="02020603050405020304" pitchFamily="18" charset="0"/>
                </a:rPr>
                <a:t>: 33 keV</a:t>
              </a:r>
              <a:endParaRPr lang="en-US"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444655" y="3340722"/>
              <a:ext cx="1764196" cy="338554"/>
            </a:xfrm>
            <a:prstGeom prst="rect">
              <a:avLst/>
            </a:prstGeom>
            <a:solidFill>
              <a:schemeClr val="bg1"/>
            </a:solidFill>
            <a:ln>
              <a:solidFill>
                <a:schemeClr val="tx1"/>
              </a:solidFill>
            </a:ln>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Ce-139 source</a:t>
              </a:r>
              <a:endParaRPr lang="en-US"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96591" y="4909435"/>
              <a:ext cx="1080120" cy="338554"/>
            </a:xfrm>
            <a:prstGeom prst="rect">
              <a:avLst/>
            </a:prstGeom>
            <a:solidFill>
              <a:schemeClr val="bg1"/>
            </a:solidFill>
            <a:ln>
              <a:solidFill>
                <a:schemeClr val="tx1"/>
              </a:solidFill>
            </a:ln>
          </p:spPr>
          <p:txBody>
            <a:bodyPr wrap="square" rtlCol="0">
              <a:spAutoFit/>
            </a:bodyPr>
            <a:lstStyle/>
            <a:p>
              <a:pPr algn="ctr"/>
              <a:r>
                <a:rPr lang="el-GR" sz="1600" dirty="0" smtClean="0">
                  <a:latin typeface="Times New Roman" panose="02020603050405020304" pitchFamily="18" charset="0"/>
                  <a:cs typeface="Times New Roman" panose="02020603050405020304" pitchFamily="18" charset="0"/>
                </a:rPr>
                <a:t>β</a:t>
              </a:r>
              <a:r>
                <a:rPr lang="en-US" sz="1600" dirty="0" smtClean="0">
                  <a:latin typeface="Times New Roman" panose="02020603050405020304" pitchFamily="18" charset="0"/>
                  <a:cs typeface="Times New Roman" panose="02020603050405020304" pitchFamily="18" charset="0"/>
                </a:rPr>
                <a:t>: 27 keV</a:t>
              </a:r>
              <a:endParaRPr lang="en-US" sz="16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892402" y="3824635"/>
              <a:ext cx="1143744" cy="338554"/>
            </a:xfrm>
            <a:prstGeom prst="rect">
              <a:avLst/>
            </a:prstGeom>
            <a:solidFill>
              <a:schemeClr val="bg1"/>
            </a:solidFill>
            <a:ln>
              <a:solidFill>
                <a:schemeClr val="tx1"/>
              </a:solidFill>
            </a:ln>
          </p:spPr>
          <p:txBody>
            <a:bodyPr wrap="square" rtlCol="0">
              <a:spAutoFit/>
            </a:bodyPr>
            <a:lstStyle/>
            <a:p>
              <a:pPr algn="ctr"/>
              <a:r>
                <a:rPr lang="el-GR" sz="1600" dirty="0" smtClean="0">
                  <a:latin typeface="Times New Roman" panose="02020603050405020304" pitchFamily="18" charset="0"/>
                  <a:cs typeface="Times New Roman" panose="02020603050405020304" pitchFamily="18" charset="0"/>
                </a:rPr>
                <a:t>β</a:t>
              </a:r>
              <a:r>
                <a:rPr lang="en-US" sz="1600" dirty="0" smtClean="0">
                  <a:latin typeface="Times New Roman" panose="02020603050405020304" pitchFamily="18" charset="0"/>
                  <a:cs typeface="Times New Roman" panose="02020603050405020304" pitchFamily="18" charset="0"/>
                </a:rPr>
                <a:t>: 127 keV</a:t>
              </a:r>
              <a:endParaRPr 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72748" y="5247989"/>
              <a:ext cx="1143744" cy="338554"/>
            </a:xfrm>
            <a:prstGeom prst="rect">
              <a:avLst/>
            </a:prstGeom>
            <a:solidFill>
              <a:schemeClr val="bg1"/>
            </a:solidFill>
            <a:ln>
              <a:solidFill>
                <a:schemeClr val="tx1"/>
              </a:solidFill>
            </a:ln>
          </p:spPr>
          <p:txBody>
            <a:bodyPr wrap="square" rtlCol="0">
              <a:spAutoFit/>
            </a:bodyPr>
            <a:lstStyle/>
            <a:p>
              <a:pPr algn="ctr"/>
              <a:r>
                <a:rPr lang="el-GR" sz="1600" dirty="0" smtClean="0">
                  <a:latin typeface="Times New Roman" panose="02020603050405020304" pitchFamily="18" charset="0"/>
                  <a:cs typeface="Times New Roman" panose="02020603050405020304" pitchFamily="18" charset="0"/>
                </a:rPr>
                <a:t>β</a:t>
              </a:r>
              <a:r>
                <a:rPr lang="en-US" sz="1600" dirty="0" smtClean="0">
                  <a:latin typeface="Times New Roman" panose="02020603050405020304" pitchFamily="18" charset="0"/>
                  <a:cs typeface="Times New Roman" panose="02020603050405020304" pitchFamily="18" charset="0"/>
                </a:rPr>
                <a:t>: 160 keV</a:t>
              </a:r>
              <a:endParaRPr lang="en-US" sz="1600" dirty="0">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1276711" y="1175542"/>
            <a:ext cx="2157419" cy="1588939"/>
            <a:chOff x="4445000" y="800100"/>
            <a:chExt cx="3522663" cy="2633663"/>
          </a:xfrm>
        </p:grpSpPr>
        <p:pic>
          <p:nvPicPr>
            <p:cNvPr id="17" name="Picture 2" descr="abBA_Detector_fron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5000" y="800100"/>
              <a:ext cx="3522663" cy="2633663"/>
            </a:xfrm>
            <a:prstGeom prst="rect">
              <a:avLst/>
            </a:prstGeom>
            <a:noFill/>
            <a:ln w="9525">
              <a:noFill/>
              <a:miter lim="800000"/>
              <a:headEnd/>
              <a:tailEnd/>
            </a:ln>
          </p:spPr>
        </p:pic>
        <p:cxnSp>
          <p:nvCxnSpPr>
            <p:cNvPr id="20" name="Straight Arrow Connector 19"/>
            <p:cNvCxnSpPr/>
            <p:nvPr/>
          </p:nvCxnSpPr>
          <p:spPr>
            <a:xfrm flipV="1">
              <a:off x="5370780" y="1700808"/>
              <a:ext cx="1577484" cy="654764"/>
            </a:xfrm>
            <a:prstGeom prst="straightConnector1">
              <a:avLst/>
            </a:prstGeom>
            <a:ln>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40152" y="2060848"/>
              <a:ext cx="862737" cy="307777"/>
            </a:xfrm>
            <a:prstGeom prst="rect">
              <a:avLst/>
            </a:prstGeom>
            <a:noFill/>
          </p:spPr>
          <p:txBody>
            <a:bodyPr wrap="none" rtlCol="0">
              <a:spAutoFit/>
            </a:bodyPr>
            <a:lstStyle/>
            <a:p>
              <a:r>
                <a:rPr lang="en-US" sz="1400" dirty="0" smtClean="0">
                  <a:solidFill>
                    <a:srgbClr val="FFC000"/>
                  </a:solidFill>
                  <a:latin typeface="Times New Roman" pitchFamily="18" charset="0"/>
                  <a:cs typeface="Times New Roman" pitchFamily="18" charset="0"/>
                </a:rPr>
                <a:t>Ø 81 mm</a:t>
              </a:r>
              <a:endParaRPr lang="en-US" sz="1400" dirty="0">
                <a:solidFill>
                  <a:srgbClr val="FFC000"/>
                </a:solidFill>
                <a:latin typeface="Times New Roman" pitchFamily="18" charset="0"/>
                <a:cs typeface="Times New Roman" pitchFamily="18" charset="0"/>
              </a:endParaRPr>
            </a:p>
          </p:txBody>
        </p:sp>
      </p:grpSp>
      <p:sp>
        <p:nvSpPr>
          <p:cNvPr id="22" name="TextBox 7"/>
          <p:cNvSpPr txBox="1">
            <a:spLocks noChangeArrowheads="1"/>
          </p:cNvSpPr>
          <p:nvPr/>
        </p:nvSpPr>
        <p:spPr bwMode="auto">
          <a:xfrm>
            <a:off x="268410" y="2417295"/>
            <a:ext cx="1285970" cy="307777"/>
          </a:xfrm>
          <a:prstGeom prst="rect">
            <a:avLst/>
          </a:prstGeom>
          <a:noFill/>
          <a:ln w="9525">
            <a:noFill/>
            <a:miter lim="800000"/>
            <a:headEnd/>
            <a:tailEnd/>
          </a:ln>
        </p:spPr>
        <p:txBody>
          <a:bodyPr wrap="square">
            <a:spAutoFit/>
          </a:bodyPr>
          <a:lstStyle/>
          <a:p>
            <a:r>
              <a:rPr lang="en-US" sz="1400" dirty="0">
                <a:solidFill>
                  <a:srgbClr val="000000"/>
                </a:solidFill>
                <a:latin typeface="Times New Roman" pitchFamily="18" charset="0"/>
                <a:cs typeface="Times New Roman" pitchFamily="18" charset="0"/>
              </a:rPr>
              <a:t>Back side</a:t>
            </a:r>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992" y="3896547"/>
            <a:ext cx="3655565" cy="2809154"/>
          </a:xfrm>
          <a:prstGeom prst="rect">
            <a:avLst/>
          </a:prstGeom>
        </p:spPr>
      </p:pic>
      <p:sp>
        <p:nvSpPr>
          <p:cNvPr id="5" name="TextBox 4"/>
          <p:cNvSpPr txBox="1"/>
          <p:nvPr/>
        </p:nvSpPr>
        <p:spPr>
          <a:xfrm>
            <a:off x="4624663" y="3501469"/>
            <a:ext cx="3982284" cy="646331"/>
          </a:xfrm>
          <a:prstGeom prst="rect">
            <a:avLst/>
          </a:prstGeom>
          <a:solidFill>
            <a:schemeClr val="bg1"/>
          </a:solidFill>
          <a:ln>
            <a:solidFill>
              <a:schemeClr val="tx1"/>
            </a:solidFill>
          </a:ln>
        </p:spPr>
        <p:txBody>
          <a:bodyPr wrap="square" rtlCol="0">
            <a:spAutoFit/>
          </a:bodyPr>
          <a:lstStyle/>
          <a:p>
            <a:r>
              <a:rPr lang="en-US" dirty="0" smtClean="0">
                <a:solidFill>
                  <a:srgbClr val="0000FF"/>
                </a:solidFill>
              </a:rPr>
              <a:t>Electron, ~ 100 keV</a:t>
            </a:r>
            <a:r>
              <a:rPr lang="en-US" dirty="0" smtClean="0"/>
              <a:t>, followed by</a:t>
            </a:r>
          </a:p>
          <a:p>
            <a:r>
              <a:rPr lang="en-US" dirty="0" smtClean="0">
                <a:solidFill>
                  <a:srgbClr val="FF0000"/>
                </a:solidFill>
              </a:rPr>
              <a:t>Proton, ~18 keV</a:t>
            </a:r>
            <a:r>
              <a:rPr lang="en-US" dirty="0" smtClean="0"/>
              <a:t>, in neighboring pixel</a:t>
            </a:r>
            <a:endParaRPr lang="en-US" dirty="0">
              <a:solidFill>
                <a:srgbClr val="FF0000"/>
              </a:solidFill>
            </a:endParaRPr>
          </a:p>
        </p:txBody>
      </p:sp>
      <p:grpSp>
        <p:nvGrpSpPr>
          <p:cNvPr id="29" name="Group 28"/>
          <p:cNvGrpSpPr/>
          <p:nvPr/>
        </p:nvGrpSpPr>
        <p:grpSpPr>
          <a:xfrm>
            <a:off x="175522" y="3268150"/>
            <a:ext cx="8644950" cy="3391757"/>
            <a:chOff x="175522" y="1268760"/>
            <a:chExt cx="8644950" cy="2736697"/>
          </a:xfrm>
        </p:grpSpPr>
        <p:sp>
          <p:nvSpPr>
            <p:cNvPr id="30" name="Rectangle 29"/>
            <p:cNvSpPr/>
            <p:nvPr/>
          </p:nvSpPr>
          <p:spPr>
            <a:xfrm>
              <a:off x="175522" y="1268760"/>
              <a:ext cx="8644950" cy="2736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75522" y="1268760"/>
              <a:ext cx="8356918" cy="2736697"/>
              <a:chOff x="175522" y="572018"/>
              <a:chExt cx="9811244" cy="3439989"/>
            </a:xfrm>
          </p:grpSpPr>
          <p:pic>
            <p:nvPicPr>
              <p:cNvPr id="32" name="Picture 3"/>
              <p:cNvPicPr>
                <a:picLocks noChangeAspect="1" noChangeArrowheads="1"/>
              </p:cNvPicPr>
              <p:nvPr/>
            </p:nvPicPr>
            <p:blipFill>
              <a:blip r:embed="rId6" cstate="print"/>
              <a:srcRect/>
              <a:stretch>
                <a:fillRect/>
              </a:stretch>
            </p:blipFill>
            <p:spPr bwMode="auto">
              <a:xfrm>
                <a:off x="491122" y="765171"/>
                <a:ext cx="5352898" cy="2836275"/>
              </a:xfrm>
              <a:prstGeom prst="rect">
                <a:avLst/>
              </a:prstGeom>
              <a:noFill/>
              <a:ln w="9525">
                <a:noFill/>
                <a:miter lim="800000"/>
                <a:headEnd/>
                <a:tailEnd/>
              </a:ln>
            </p:spPr>
          </p:pic>
          <p:sp>
            <p:nvSpPr>
              <p:cNvPr id="33" name="TextBox 32"/>
              <p:cNvSpPr txBox="1"/>
              <p:nvPr/>
            </p:nvSpPr>
            <p:spPr>
              <a:xfrm>
                <a:off x="175522" y="3276953"/>
                <a:ext cx="2496558" cy="735054"/>
              </a:xfrm>
              <a:prstGeom prst="rect">
                <a:avLst/>
              </a:prstGeom>
              <a:noFill/>
            </p:spPr>
            <p:txBody>
              <a:bodyPr wrap="square" rtlCol="0">
                <a:spAutoFit/>
              </a:bodyPr>
              <a:lstStyle/>
              <a:p>
                <a:pPr defTabSz="1007943"/>
                <a:r>
                  <a:rPr lang="en-US" sz="1600" dirty="0">
                    <a:solidFill>
                      <a:srgbClr val="8064A2"/>
                    </a:solidFill>
                    <a:latin typeface="Calibri"/>
                  </a:rPr>
                  <a:t>LabVIEW controller</a:t>
                </a:r>
                <a:br>
                  <a:rPr lang="en-US" sz="1600" dirty="0">
                    <a:solidFill>
                      <a:srgbClr val="8064A2"/>
                    </a:solidFill>
                    <a:latin typeface="Calibri"/>
                  </a:rPr>
                </a:br>
                <a:r>
                  <a:rPr lang="en-US" sz="1600" dirty="0">
                    <a:solidFill>
                      <a:srgbClr val="8064A2"/>
                    </a:solidFill>
                    <a:latin typeface="Calibri"/>
                  </a:rPr>
                  <a:t>C++ coincidence logic</a:t>
                </a:r>
              </a:p>
            </p:txBody>
          </p:sp>
          <p:pic>
            <p:nvPicPr>
              <p:cNvPr id="34" name="Picture 2"/>
              <p:cNvPicPr>
                <a:picLocks noChangeAspect="1" noChangeArrowheads="1"/>
              </p:cNvPicPr>
              <p:nvPr/>
            </p:nvPicPr>
            <p:blipFill>
              <a:blip r:embed="rId7" cstate="print"/>
              <a:srcRect/>
              <a:stretch>
                <a:fillRect/>
              </a:stretch>
            </p:blipFill>
            <p:spPr bwMode="auto">
              <a:xfrm>
                <a:off x="6117812" y="572018"/>
                <a:ext cx="3866557" cy="2628334"/>
              </a:xfrm>
              <a:prstGeom prst="rect">
                <a:avLst/>
              </a:prstGeom>
              <a:noFill/>
              <a:ln w="9525">
                <a:noFill/>
                <a:miter lim="800000"/>
                <a:headEnd/>
                <a:tailEnd/>
              </a:ln>
            </p:spPr>
          </p:pic>
          <p:sp>
            <p:nvSpPr>
              <p:cNvPr id="35" name="TextBox 34"/>
              <p:cNvSpPr txBox="1"/>
              <p:nvPr/>
            </p:nvSpPr>
            <p:spPr>
              <a:xfrm>
                <a:off x="6768551" y="3269150"/>
                <a:ext cx="3218215" cy="735054"/>
              </a:xfrm>
              <a:prstGeom prst="rect">
                <a:avLst/>
              </a:prstGeom>
              <a:noFill/>
            </p:spPr>
            <p:txBody>
              <a:bodyPr wrap="square" rtlCol="0">
                <a:spAutoFit/>
              </a:bodyPr>
              <a:lstStyle/>
              <a:p>
                <a:pPr defTabSz="1007943"/>
                <a:r>
                  <a:rPr lang="en-US" sz="1600" dirty="0">
                    <a:solidFill>
                      <a:srgbClr val="8064A2"/>
                    </a:solidFill>
                    <a:latin typeface="Calibri"/>
                  </a:rPr>
                  <a:t>LabVIEW FPGA low-threshold trapezoid trigger on ADC</a:t>
                </a:r>
              </a:p>
            </p:txBody>
          </p:sp>
          <p:sp>
            <p:nvSpPr>
              <p:cNvPr id="36" name="TextBox 35"/>
              <p:cNvSpPr txBox="1"/>
              <p:nvPr/>
            </p:nvSpPr>
            <p:spPr>
              <a:xfrm>
                <a:off x="2697533" y="3576109"/>
                <a:ext cx="3319024" cy="425558"/>
              </a:xfrm>
              <a:prstGeom prst="rect">
                <a:avLst/>
              </a:prstGeom>
              <a:noFill/>
            </p:spPr>
            <p:txBody>
              <a:bodyPr wrap="square" rtlCol="0">
                <a:spAutoFit/>
              </a:bodyPr>
              <a:lstStyle/>
              <a:p>
                <a:pPr defTabSz="1007943"/>
                <a:r>
                  <a:rPr lang="en-US" sz="1600" dirty="0">
                    <a:solidFill>
                      <a:srgbClr val="8064A2"/>
                    </a:solidFill>
                    <a:latin typeface="Calibri"/>
                  </a:rPr>
                  <a:t>Optical fiber bus, clock &amp; sync</a:t>
                </a:r>
              </a:p>
            </p:txBody>
          </p:sp>
        </p:grpSp>
      </p:grpSp>
      <p:sp>
        <p:nvSpPr>
          <p:cNvPr id="2" name="Slide Number Placeholder 1"/>
          <p:cNvSpPr>
            <a:spLocks noGrp="1"/>
          </p:cNvSpPr>
          <p:nvPr>
            <p:ph type="sldNum" sz="quarter" idx="12"/>
          </p:nvPr>
        </p:nvSpPr>
        <p:spPr/>
        <p:txBody>
          <a:bodyPr/>
          <a:lstStyle/>
          <a:p>
            <a:pPr>
              <a:defRPr/>
            </a:pPr>
            <a:fld id="{2ADFFE3E-758C-4C2E-94F0-9A3464CFB15D}" type="slidenum">
              <a:rPr lang="en-US" smtClean="0"/>
              <a:pPr>
                <a:defRPr/>
              </a:pPr>
              <a:t>23</a:t>
            </a:fld>
            <a:endParaRPr lang="en-US" dirty="0"/>
          </a:p>
        </p:txBody>
      </p:sp>
    </p:spTree>
    <p:extLst>
      <p:ext uri="{BB962C8B-B14F-4D97-AF65-F5344CB8AC3E}">
        <p14:creationId xmlns:p14="http://schemas.microsoft.com/office/powerpoint/2010/main" val="62265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93"/>
          <a:stretch/>
        </p:blipFill>
        <p:spPr bwMode="auto">
          <a:xfrm>
            <a:off x="8503920" y="1352272"/>
            <a:ext cx="64008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143000"/>
            <a:ext cx="4504400" cy="4980439"/>
          </a:xfrm>
          <a:prstGeom prst="rect">
            <a:avLst/>
          </a:prstGeom>
        </p:spPr>
      </p:pic>
      <p:sp>
        <p:nvSpPr>
          <p:cNvPr id="6" name="Rectangle 7"/>
          <p:cNvSpPr>
            <a:spLocks noChangeArrowheads="1"/>
          </p:cNvSpPr>
          <p:nvPr/>
        </p:nvSpPr>
        <p:spPr bwMode="auto">
          <a:xfrm>
            <a:off x="0" y="80963"/>
            <a:ext cx="9144000" cy="755650"/>
          </a:xfrm>
          <a:prstGeom prst="rect">
            <a:avLst/>
          </a:prstGeom>
          <a:solidFill>
            <a:srgbClr val="FFCC00"/>
          </a:solidFill>
          <a:ln w="38100">
            <a:noFill/>
            <a:miter lim="800000"/>
            <a:headEnd/>
            <a:tailEnd/>
          </a:ln>
        </p:spPr>
        <p:txBody>
          <a:bodyPr lIns="0" rIns="9144" anchor="ctr"/>
          <a:lstStyle/>
          <a:p>
            <a:pPr algn="ctr"/>
            <a:r>
              <a:rPr lang="en-US" sz="2800" dirty="0" smtClean="0">
                <a:latin typeface="Times New Roman" pitchFamily="18" charset="0"/>
                <a:cs typeface="Times New Roman" pitchFamily="18" charset="0"/>
              </a:rPr>
              <a:t>Main electrode system: Simulation of the effect of openings</a:t>
            </a:r>
            <a:endParaRPr lang="en-US" sz="2800" b="1" dirty="0">
              <a:solidFill>
                <a:schemeClr val="tx2"/>
              </a:solidFill>
              <a:latin typeface="Times New Roman" pitchFamily="18" charset="0"/>
              <a:cs typeface="Times New Roman" pitchFamily="18" charset="0"/>
            </a:endParaRPr>
          </a:p>
        </p:txBody>
      </p:sp>
      <p:cxnSp>
        <p:nvCxnSpPr>
          <p:cNvPr id="7" name="Straight Arrow Connector 6"/>
          <p:cNvCxnSpPr/>
          <p:nvPr/>
        </p:nvCxnSpPr>
        <p:spPr>
          <a:xfrm flipV="1">
            <a:off x="152400" y="4114800"/>
            <a:ext cx="2590800" cy="990600"/>
          </a:xfrm>
          <a:prstGeom prst="straightConnector1">
            <a:avLst/>
          </a:prstGeom>
          <a:ln w="63500" cmpd="sng">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20448216">
            <a:off x="169974" y="4283470"/>
            <a:ext cx="1551900" cy="369332"/>
          </a:xfrm>
          <a:prstGeom prst="rect">
            <a:avLst/>
          </a:prstGeom>
          <a:noFill/>
        </p:spPr>
        <p:txBody>
          <a:bodyPr wrap="none" rtlCol="0">
            <a:spAutoFit/>
          </a:bodyPr>
          <a:lstStyle/>
          <a:p>
            <a:r>
              <a:rPr lang="en-US" dirty="0" smtClean="0">
                <a:solidFill>
                  <a:srgbClr val="00B050"/>
                </a:solidFill>
              </a:rPr>
              <a:t>Neutron beam</a:t>
            </a:r>
            <a:endParaRPr lang="en-US" dirty="0">
              <a:solidFill>
                <a:srgbClr val="00B050"/>
              </a:solidFill>
            </a:endParaRPr>
          </a:p>
        </p:txBody>
      </p:sp>
      <p:cxnSp>
        <p:nvCxnSpPr>
          <p:cNvPr id="9" name="Straight Arrow Connector 8"/>
          <p:cNvCxnSpPr/>
          <p:nvPr/>
        </p:nvCxnSpPr>
        <p:spPr>
          <a:xfrm flipV="1">
            <a:off x="3062415" y="836614"/>
            <a:ext cx="0" cy="1068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993237"/>
            <a:ext cx="1540615" cy="369332"/>
          </a:xfrm>
          <a:prstGeom prst="rect">
            <a:avLst/>
          </a:prstGeom>
          <a:noFill/>
        </p:spPr>
        <p:txBody>
          <a:bodyPr wrap="none" rtlCol="0">
            <a:spAutoFit/>
          </a:bodyPr>
          <a:lstStyle/>
          <a:p>
            <a:r>
              <a:rPr lang="en-US" dirty="0" smtClean="0">
                <a:latin typeface="Calibri" panose="020F0502020204030204" pitchFamily="34" charset="0"/>
              </a:rPr>
              <a:t>Symmetry axis</a:t>
            </a:r>
            <a:endParaRPr lang="en-US" dirty="0">
              <a:latin typeface="Calibri" panose="020F0502020204030204" pitchFamily="34" charset="0"/>
            </a:endParaRPr>
          </a:p>
        </p:txBody>
      </p:sp>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16200000">
            <a:off x="4434840" y="1965960"/>
            <a:ext cx="4480560"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048362" y="1186141"/>
            <a:ext cx="2095638" cy="369332"/>
          </a:xfrm>
          <a:prstGeom prst="rect">
            <a:avLst/>
          </a:prstGeom>
          <a:solidFill>
            <a:schemeClr val="bg1"/>
          </a:solidFill>
        </p:spPr>
        <p:txBody>
          <a:bodyPr wrap="none" rtlCol="0">
            <a:spAutoFit/>
          </a:bodyPr>
          <a:lstStyle/>
          <a:p>
            <a:r>
              <a:rPr lang="en-US" dirty="0" smtClean="0">
                <a:latin typeface="Calibri" panose="020F0502020204030204" pitchFamily="34" charset="0"/>
              </a:rPr>
              <a:t>Electric potential [V]</a:t>
            </a:r>
            <a:endParaRPr lang="en-US" dirty="0">
              <a:latin typeface="Calibri" panose="020F0502020204030204" pitchFamily="34" charset="0"/>
            </a:endParaRPr>
          </a:p>
        </p:txBody>
      </p:sp>
      <p:sp>
        <p:nvSpPr>
          <p:cNvPr id="13" name="TextBox 12"/>
          <p:cNvSpPr txBox="1"/>
          <p:nvPr/>
        </p:nvSpPr>
        <p:spPr>
          <a:xfrm>
            <a:off x="5124374" y="2974545"/>
            <a:ext cx="284052" cy="369332"/>
          </a:xfrm>
          <a:prstGeom prst="rect">
            <a:avLst/>
          </a:prstGeom>
          <a:noFill/>
        </p:spPr>
        <p:txBody>
          <a:bodyPr wrap="none" rtlCol="0">
            <a:spAutoFit/>
          </a:bodyPr>
          <a:lstStyle/>
          <a:p>
            <a:r>
              <a:rPr lang="en-US" i="1" dirty="0" smtClean="0"/>
              <a:t>x</a:t>
            </a:r>
            <a:endParaRPr lang="en-US" i="1" dirty="0"/>
          </a:p>
        </p:txBody>
      </p:sp>
      <p:sp>
        <p:nvSpPr>
          <p:cNvPr id="14" name="TextBox 13"/>
          <p:cNvSpPr txBox="1"/>
          <p:nvPr/>
        </p:nvSpPr>
        <p:spPr>
          <a:xfrm>
            <a:off x="6675120" y="1324093"/>
            <a:ext cx="284052" cy="369332"/>
          </a:xfrm>
          <a:prstGeom prst="rect">
            <a:avLst/>
          </a:prstGeom>
          <a:noFill/>
        </p:spPr>
        <p:txBody>
          <a:bodyPr wrap="none" rtlCol="0">
            <a:spAutoFit/>
          </a:bodyPr>
          <a:lstStyle/>
          <a:p>
            <a:r>
              <a:rPr lang="en-US" i="1" dirty="0" smtClean="0"/>
              <a:t>z</a:t>
            </a:r>
            <a:endParaRPr lang="en-US" i="1" dirty="0"/>
          </a:p>
        </p:txBody>
      </p:sp>
      <p:sp>
        <p:nvSpPr>
          <p:cNvPr id="15" name="TextBox 14"/>
          <p:cNvSpPr txBox="1"/>
          <p:nvPr/>
        </p:nvSpPr>
        <p:spPr>
          <a:xfrm>
            <a:off x="5209268" y="5877272"/>
            <a:ext cx="3107148" cy="923330"/>
          </a:xfrm>
          <a:prstGeom prst="rect">
            <a:avLst/>
          </a:prstGeom>
          <a:noFill/>
        </p:spPr>
        <p:txBody>
          <a:bodyPr wrap="square" rtlCol="0">
            <a:spAutoFit/>
          </a:bodyPr>
          <a:lstStyle/>
          <a:p>
            <a:r>
              <a:rPr lang="en-US" dirty="0" smtClean="0">
                <a:latin typeface="Calibri" panose="020F0502020204030204" pitchFamily="34" charset="0"/>
              </a:rPr>
              <a:t>Assumption for simulation: Potential of bore tube different by 1 V from electrodes</a:t>
            </a:r>
            <a:endParaRPr lang="en-US" dirty="0">
              <a:latin typeface="Calibri" panose="020F0502020204030204" pitchFamily="34" charset="0"/>
            </a:endParaRPr>
          </a:p>
        </p:txBody>
      </p:sp>
      <p:sp>
        <p:nvSpPr>
          <p:cNvPr id="16" name="Slide Number Placeholder 1"/>
          <p:cNvSpPr>
            <a:spLocks noGrp="1"/>
          </p:cNvSpPr>
          <p:nvPr>
            <p:ph type="sldNum" sz="quarter" idx="12"/>
          </p:nvPr>
        </p:nvSpPr>
        <p:spPr>
          <a:xfrm>
            <a:off x="6553200" y="6245225"/>
            <a:ext cx="2133600" cy="476250"/>
          </a:xfrm>
        </p:spPr>
        <p:txBody>
          <a:bodyPr/>
          <a:lstStyle/>
          <a:p>
            <a:pPr>
              <a:defRPr/>
            </a:pPr>
            <a:fld id="{2ADFFE3E-758C-4C2E-94F0-9A3464CFB15D}" type="slidenum">
              <a:rPr lang="en-US" smtClean="0"/>
              <a:pPr>
                <a:defRPr/>
              </a:pPr>
              <a:t>24</a:t>
            </a:fld>
            <a:endParaRPr lang="en-US" dirty="0"/>
          </a:p>
        </p:txBody>
      </p:sp>
    </p:spTree>
    <p:extLst>
      <p:ext uri="{BB962C8B-B14F-4D97-AF65-F5344CB8AC3E}">
        <p14:creationId xmlns:p14="http://schemas.microsoft.com/office/powerpoint/2010/main" val="51764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609BD-5E07-42B2-ACFE-A0A9C8F224A3}" type="slidenum">
              <a:rPr lang="en-US" smtClean="0"/>
              <a:pPr/>
              <a:t>25</a:t>
            </a:fld>
            <a:endParaRPr lang="en-US"/>
          </a:p>
        </p:txBody>
      </p:sp>
      <p:pic>
        <p:nvPicPr>
          <p:cNvPr id="5" name="Picture 7"/>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
          <a:stretch/>
        </p:blipFill>
        <p:spPr bwMode="auto">
          <a:xfrm rot="15500595">
            <a:off x="5681521" y="3147434"/>
            <a:ext cx="2560320" cy="288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sfb5d\AppData\Local\Temp\WP_20170614_17_10_07_Pro.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0800000">
            <a:off x="5328526" y="1313674"/>
            <a:ext cx="2859995" cy="19897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2548" y="746811"/>
            <a:ext cx="3826051" cy="646331"/>
          </a:xfrm>
          <a:prstGeom prst="rect">
            <a:avLst/>
          </a:prstGeom>
          <a:noFill/>
        </p:spPr>
        <p:txBody>
          <a:bodyPr wrap="square" rtlCol="0">
            <a:spAutoFit/>
          </a:bodyPr>
          <a:lstStyle/>
          <a:p>
            <a:r>
              <a:rPr lang="en-US" dirty="0" smtClean="0">
                <a:latin typeface="Calibri" panose="020F0502020204030204" pitchFamily="34" charset="0"/>
              </a:rPr>
              <a:t>Top and bottom part of electrode system, before coating:</a:t>
            </a:r>
            <a:endParaRPr lang="en-US" dirty="0">
              <a:latin typeface="Calibri" panose="020F0502020204030204" pitchFamily="34" charset="0"/>
            </a:endParaRPr>
          </a:p>
        </p:txBody>
      </p:sp>
      <p:sp>
        <p:nvSpPr>
          <p:cNvPr id="8" name="TextBox 7"/>
          <p:cNvSpPr txBox="1"/>
          <p:nvPr/>
        </p:nvSpPr>
        <p:spPr>
          <a:xfrm>
            <a:off x="4686832" y="6062445"/>
            <a:ext cx="3288768" cy="646331"/>
          </a:xfrm>
          <a:prstGeom prst="rect">
            <a:avLst/>
          </a:prstGeom>
          <a:noFill/>
        </p:spPr>
        <p:txBody>
          <a:bodyPr wrap="square" rtlCol="0">
            <a:spAutoFit/>
          </a:bodyPr>
          <a:lstStyle/>
          <a:p>
            <a:r>
              <a:rPr lang="en-US" dirty="0" smtClean="0">
                <a:latin typeface="Calibri" panose="020F0502020204030204" pitchFamily="34" charset="0"/>
              </a:rPr>
              <a:t>Parts are in hand, and are awaiting cleaning and coating.</a:t>
            </a:r>
            <a:endParaRPr lang="en-US" dirty="0">
              <a:latin typeface="Calibri" panose="020F050202020403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0" y="1143000"/>
            <a:ext cx="4504400" cy="4980439"/>
          </a:xfrm>
          <a:prstGeom prst="rect">
            <a:avLst/>
          </a:prstGeom>
        </p:spPr>
      </p:pic>
      <p:sp>
        <p:nvSpPr>
          <p:cNvPr id="10" name="Rectangle 7"/>
          <p:cNvSpPr>
            <a:spLocks noChangeArrowheads="1"/>
          </p:cNvSpPr>
          <p:nvPr/>
        </p:nvSpPr>
        <p:spPr bwMode="auto">
          <a:xfrm>
            <a:off x="0" y="80963"/>
            <a:ext cx="9144000" cy="755650"/>
          </a:xfrm>
          <a:prstGeom prst="rect">
            <a:avLst/>
          </a:prstGeom>
          <a:solidFill>
            <a:srgbClr val="FFCC00"/>
          </a:solidFill>
          <a:ln w="38100">
            <a:noFill/>
            <a:miter lim="800000"/>
            <a:headEnd/>
            <a:tailEnd/>
          </a:ln>
        </p:spPr>
        <p:txBody>
          <a:bodyPr lIns="0" rIns="9144" anchor="ctr"/>
          <a:lstStyle/>
          <a:p>
            <a:pPr algn="ctr"/>
            <a:r>
              <a:rPr lang="en-US" sz="2800" dirty="0" smtClean="0">
                <a:latin typeface="Times New Roman" pitchFamily="18" charset="0"/>
                <a:cs typeface="Times New Roman" pitchFamily="18" charset="0"/>
              </a:rPr>
              <a:t>Main electrode system: Fabrication</a:t>
            </a:r>
            <a:endParaRPr lang="en-US" sz="2800" b="1" dirty="0">
              <a:solidFill>
                <a:schemeClr val="tx2"/>
              </a:solidFill>
              <a:latin typeface="Times New Roman" pitchFamily="18" charset="0"/>
              <a:cs typeface="Times New Roman" pitchFamily="18" charset="0"/>
            </a:endParaRPr>
          </a:p>
        </p:txBody>
      </p:sp>
      <p:cxnSp>
        <p:nvCxnSpPr>
          <p:cNvPr id="11" name="Straight Arrow Connector 10"/>
          <p:cNvCxnSpPr/>
          <p:nvPr/>
        </p:nvCxnSpPr>
        <p:spPr>
          <a:xfrm flipV="1">
            <a:off x="152400" y="4114800"/>
            <a:ext cx="2590800" cy="990600"/>
          </a:xfrm>
          <a:prstGeom prst="straightConnector1">
            <a:avLst/>
          </a:prstGeom>
          <a:ln w="63500" cmpd="sng">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0448216">
            <a:off x="169974" y="4283470"/>
            <a:ext cx="1551900" cy="369332"/>
          </a:xfrm>
          <a:prstGeom prst="rect">
            <a:avLst/>
          </a:prstGeom>
          <a:noFill/>
        </p:spPr>
        <p:txBody>
          <a:bodyPr wrap="none" rtlCol="0">
            <a:spAutoFit/>
          </a:bodyPr>
          <a:lstStyle/>
          <a:p>
            <a:r>
              <a:rPr lang="en-US" dirty="0" smtClean="0">
                <a:solidFill>
                  <a:srgbClr val="00B050"/>
                </a:solidFill>
              </a:rPr>
              <a:t>Neutron beam</a:t>
            </a:r>
            <a:endParaRPr lang="en-US" dirty="0">
              <a:solidFill>
                <a:srgbClr val="00B050"/>
              </a:solidFill>
            </a:endParaRPr>
          </a:p>
        </p:txBody>
      </p:sp>
      <p:cxnSp>
        <p:nvCxnSpPr>
          <p:cNvPr id="13" name="Straight Arrow Connector 12"/>
          <p:cNvCxnSpPr/>
          <p:nvPr/>
        </p:nvCxnSpPr>
        <p:spPr>
          <a:xfrm flipV="1">
            <a:off x="3062415" y="836614"/>
            <a:ext cx="0" cy="1068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00400" y="993237"/>
            <a:ext cx="1540615" cy="369332"/>
          </a:xfrm>
          <a:prstGeom prst="rect">
            <a:avLst/>
          </a:prstGeom>
          <a:noFill/>
        </p:spPr>
        <p:txBody>
          <a:bodyPr wrap="none" rtlCol="0">
            <a:spAutoFit/>
          </a:bodyPr>
          <a:lstStyle/>
          <a:p>
            <a:r>
              <a:rPr lang="en-US" dirty="0" smtClean="0">
                <a:latin typeface="Calibri" panose="020F0502020204030204" pitchFamily="34" charset="0"/>
              </a:rPr>
              <a:t>Symmetry axis</a:t>
            </a:r>
            <a:endParaRPr lang="en-US" dirty="0">
              <a:latin typeface="Calibri" panose="020F0502020204030204" pitchFamily="34" charset="0"/>
            </a:endParaRPr>
          </a:p>
        </p:txBody>
      </p:sp>
    </p:spTree>
    <p:extLst>
      <p:ext uri="{BB962C8B-B14F-4D97-AF65-F5344CB8AC3E}">
        <p14:creationId xmlns:p14="http://schemas.microsoft.com/office/powerpoint/2010/main" val="870259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4501578-0377-43E8-9380-231E0DA06E38}" type="slidenum">
              <a:rPr lang="en-US" smtClean="0"/>
              <a:pPr>
                <a:defRPr/>
              </a:pPr>
              <a:t>26</a:t>
            </a:fld>
            <a:endParaRPr lang="en-US"/>
          </a:p>
        </p:txBody>
      </p:sp>
      <p:grpSp>
        <p:nvGrpSpPr>
          <p:cNvPr id="89" name="Group 88"/>
          <p:cNvGrpSpPr/>
          <p:nvPr/>
        </p:nvGrpSpPr>
        <p:grpSpPr>
          <a:xfrm>
            <a:off x="1647346" y="3122237"/>
            <a:ext cx="5903913" cy="2873375"/>
            <a:chOff x="1647346" y="3122237"/>
            <a:chExt cx="5903913" cy="2873375"/>
          </a:xfrm>
        </p:grpSpPr>
        <p:sp>
          <p:nvSpPr>
            <p:cNvPr id="5" name="Line 7"/>
            <p:cNvSpPr>
              <a:spLocks noChangeShapeType="1"/>
            </p:cNvSpPr>
            <p:nvPr/>
          </p:nvSpPr>
          <p:spPr bwMode="auto">
            <a:xfrm>
              <a:off x="5189059" y="3508000"/>
              <a:ext cx="733425" cy="1587"/>
            </a:xfrm>
            <a:prstGeom prst="line">
              <a:avLst/>
            </a:prstGeom>
            <a:noFill/>
            <a:ln w="0">
              <a:solidFill>
                <a:srgbClr val="24282B"/>
              </a:solidFill>
              <a:round/>
              <a:headEnd/>
              <a:tailEnd/>
            </a:ln>
          </p:spPr>
          <p:txBody>
            <a:bodyPr/>
            <a:lstStyle/>
            <a:p>
              <a:endParaRPr lang="en-US"/>
            </a:p>
          </p:txBody>
        </p:sp>
        <p:sp>
          <p:nvSpPr>
            <p:cNvPr id="6" name="Line 8"/>
            <p:cNvSpPr>
              <a:spLocks noChangeShapeType="1"/>
            </p:cNvSpPr>
            <p:nvPr/>
          </p:nvSpPr>
          <p:spPr bwMode="auto">
            <a:xfrm>
              <a:off x="5922484" y="3508000"/>
              <a:ext cx="1587" cy="2152650"/>
            </a:xfrm>
            <a:prstGeom prst="line">
              <a:avLst/>
            </a:prstGeom>
            <a:noFill/>
            <a:ln w="0">
              <a:solidFill>
                <a:srgbClr val="24282B"/>
              </a:solidFill>
              <a:round/>
              <a:headEnd/>
              <a:tailEnd/>
            </a:ln>
          </p:spPr>
          <p:txBody>
            <a:bodyPr/>
            <a:lstStyle/>
            <a:p>
              <a:endParaRPr lang="en-US"/>
            </a:p>
          </p:txBody>
        </p:sp>
        <p:sp>
          <p:nvSpPr>
            <p:cNvPr id="7" name="Line 9"/>
            <p:cNvSpPr>
              <a:spLocks noChangeShapeType="1"/>
            </p:cNvSpPr>
            <p:nvPr/>
          </p:nvSpPr>
          <p:spPr bwMode="auto">
            <a:xfrm>
              <a:off x="6640034" y="4073150"/>
              <a:ext cx="1587" cy="1587500"/>
            </a:xfrm>
            <a:prstGeom prst="line">
              <a:avLst/>
            </a:prstGeom>
            <a:noFill/>
            <a:ln w="0">
              <a:solidFill>
                <a:srgbClr val="24282B"/>
              </a:solidFill>
              <a:round/>
              <a:headEnd/>
              <a:tailEnd/>
            </a:ln>
          </p:spPr>
          <p:txBody>
            <a:bodyPr/>
            <a:lstStyle/>
            <a:p>
              <a:endParaRPr lang="en-US"/>
            </a:p>
          </p:txBody>
        </p:sp>
        <p:sp>
          <p:nvSpPr>
            <p:cNvPr id="8" name="Rectangle 10"/>
            <p:cNvSpPr>
              <a:spLocks noChangeArrowheads="1"/>
            </p:cNvSpPr>
            <p:nvPr/>
          </p:nvSpPr>
          <p:spPr bwMode="auto">
            <a:xfrm>
              <a:off x="5174771" y="4927225"/>
              <a:ext cx="731838" cy="31750"/>
            </a:xfrm>
            <a:prstGeom prst="rect">
              <a:avLst/>
            </a:prstGeom>
            <a:solidFill>
              <a:srgbClr val="24282B"/>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9" name="Line 11"/>
            <p:cNvSpPr>
              <a:spLocks noChangeShapeType="1"/>
            </p:cNvSpPr>
            <p:nvPr/>
          </p:nvSpPr>
          <p:spPr bwMode="auto">
            <a:xfrm>
              <a:off x="5479571" y="3600075"/>
              <a:ext cx="1588" cy="1250950"/>
            </a:xfrm>
            <a:prstGeom prst="line">
              <a:avLst/>
            </a:prstGeom>
            <a:noFill/>
            <a:ln w="0">
              <a:solidFill>
                <a:srgbClr val="24282B"/>
              </a:solidFill>
              <a:round/>
              <a:headEnd/>
              <a:tailEnd/>
            </a:ln>
          </p:spPr>
          <p:txBody>
            <a:bodyPr/>
            <a:lstStyle/>
            <a:p>
              <a:endParaRPr lang="en-US"/>
            </a:p>
          </p:txBody>
        </p:sp>
        <p:sp>
          <p:nvSpPr>
            <p:cNvPr id="10" name="Freeform 12"/>
            <p:cNvSpPr>
              <a:spLocks/>
            </p:cNvSpPr>
            <p:nvPr/>
          </p:nvSpPr>
          <p:spPr bwMode="auto">
            <a:xfrm>
              <a:off x="5433534" y="3508000"/>
              <a:ext cx="106362" cy="92075"/>
            </a:xfrm>
            <a:custGeom>
              <a:avLst/>
              <a:gdLst>
                <a:gd name="T0" fmla="*/ 2147483647 w 7"/>
                <a:gd name="T1" fmla="*/ 2147483647 h 6"/>
                <a:gd name="T2" fmla="*/ 2147483647 w 7"/>
                <a:gd name="T3" fmla="*/ 0 h 6"/>
                <a:gd name="T4" fmla="*/ 0 w 7"/>
                <a:gd name="T5" fmla="*/ 2147483647 h 6"/>
                <a:gd name="T6" fmla="*/ 2147483647 w 7"/>
                <a:gd name="T7" fmla="*/ 214748364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6"/>
                  </a:moveTo>
                  <a:lnTo>
                    <a:pt x="3" y="0"/>
                  </a:lnTo>
                  <a:lnTo>
                    <a:pt x="0" y="6"/>
                  </a:lnTo>
                  <a:lnTo>
                    <a:pt x="7" y="6"/>
                  </a:lnTo>
                  <a:close/>
                </a:path>
              </a:pathLst>
            </a:custGeom>
            <a:solidFill>
              <a:srgbClr val="24282B"/>
            </a:solidFill>
            <a:ln w="9525">
              <a:noFill/>
              <a:round/>
              <a:headEnd/>
              <a:tailEnd/>
            </a:ln>
          </p:spPr>
          <p:txBody>
            <a:bodyPr/>
            <a:lstStyle/>
            <a:p>
              <a:endParaRPr lang="en-US"/>
            </a:p>
          </p:txBody>
        </p:sp>
        <p:sp>
          <p:nvSpPr>
            <p:cNvPr id="11" name="Freeform 13"/>
            <p:cNvSpPr>
              <a:spLocks/>
            </p:cNvSpPr>
            <p:nvPr/>
          </p:nvSpPr>
          <p:spPr bwMode="auto">
            <a:xfrm>
              <a:off x="5433534" y="4851025"/>
              <a:ext cx="106362" cy="92075"/>
            </a:xfrm>
            <a:custGeom>
              <a:avLst/>
              <a:gdLst>
                <a:gd name="T0" fmla="*/ 0 w 7"/>
                <a:gd name="T1" fmla="*/ 0 h 6"/>
                <a:gd name="T2" fmla="*/ 2147483647 w 7"/>
                <a:gd name="T3" fmla="*/ 2147483647 h 6"/>
                <a:gd name="T4" fmla="*/ 2147483647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3" y="6"/>
                  </a:lnTo>
                  <a:lnTo>
                    <a:pt x="7" y="0"/>
                  </a:lnTo>
                  <a:lnTo>
                    <a:pt x="0" y="0"/>
                  </a:lnTo>
                  <a:close/>
                </a:path>
              </a:pathLst>
            </a:custGeom>
            <a:solidFill>
              <a:srgbClr val="24282B"/>
            </a:solidFill>
            <a:ln w="9525">
              <a:noFill/>
              <a:round/>
              <a:headEnd/>
              <a:tailEnd/>
            </a:ln>
          </p:spPr>
          <p:txBody>
            <a:bodyPr/>
            <a:lstStyle/>
            <a:p>
              <a:endParaRPr lang="en-US"/>
            </a:p>
          </p:txBody>
        </p:sp>
        <p:sp>
          <p:nvSpPr>
            <p:cNvPr id="12" name="Line 16"/>
            <p:cNvSpPr>
              <a:spLocks noChangeShapeType="1"/>
            </p:cNvSpPr>
            <p:nvPr/>
          </p:nvSpPr>
          <p:spPr bwMode="auto">
            <a:xfrm>
              <a:off x="6640034" y="4073150"/>
              <a:ext cx="731837" cy="1587"/>
            </a:xfrm>
            <a:prstGeom prst="line">
              <a:avLst/>
            </a:prstGeom>
            <a:noFill/>
            <a:ln w="0">
              <a:solidFill>
                <a:srgbClr val="24282B"/>
              </a:solidFill>
              <a:round/>
              <a:headEnd/>
              <a:tailEnd/>
            </a:ln>
          </p:spPr>
          <p:txBody>
            <a:bodyPr/>
            <a:lstStyle/>
            <a:p>
              <a:endParaRPr lang="en-US"/>
            </a:p>
          </p:txBody>
        </p:sp>
        <p:sp>
          <p:nvSpPr>
            <p:cNvPr id="13" name="Rectangle 17"/>
            <p:cNvSpPr>
              <a:spLocks noChangeArrowheads="1"/>
            </p:cNvSpPr>
            <p:nvPr/>
          </p:nvSpPr>
          <p:spPr bwMode="auto">
            <a:xfrm>
              <a:off x="6654321" y="4927225"/>
              <a:ext cx="733425" cy="31750"/>
            </a:xfrm>
            <a:prstGeom prst="rect">
              <a:avLst/>
            </a:prstGeom>
            <a:solidFill>
              <a:srgbClr val="24282B"/>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14" name="Line 18"/>
            <p:cNvSpPr>
              <a:spLocks noChangeShapeType="1"/>
            </p:cNvSpPr>
            <p:nvPr/>
          </p:nvSpPr>
          <p:spPr bwMode="auto">
            <a:xfrm>
              <a:off x="6928959" y="4165225"/>
              <a:ext cx="1587" cy="685800"/>
            </a:xfrm>
            <a:prstGeom prst="line">
              <a:avLst/>
            </a:prstGeom>
            <a:noFill/>
            <a:ln w="0">
              <a:solidFill>
                <a:srgbClr val="24282B"/>
              </a:solidFill>
              <a:round/>
              <a:headEnd/>
              <a:tailEnd/>
            </a:ln>
          </p:spPr>
          <p:txBody>
            <a:bodyPr/>
            <a:lstStyle/>
            <a:p>
              <a:endParaRPr lang="en-US"/>
            </a:p>
          </p:txBody>
        </p:sp>
        <p:sp>
          <p:nvSpPr>
            <p:cNvPr id="15" name="Freeform 19"/>
            <p:cNvSpPr>
              <a:spLocks/>
            </p:cNvSpPr>
            <p:nvPr/>
          </p:nvSpPr>
          <p:spPr bwMode="auto">
            <a:xfrm>
              <a:off x="6867046" y="4073150"/>
              <a:ext cx="106363" cy="106362"/>
            </a:xfrm>
            <a:custGeom>
              <a:avLst/>
              <a:gdLst>
                <a:gd name="T0" fmla="*/ 2147483647 w 7"/>
                <a:gd name="T1" fmla="*/ 2147483647 h 7"/>
                <a:gd name="T2" fmla="*/ 2147483647 w 7"/>
                <a:gd name="T3" fmla="*/ 0 h 7"/>
                <a:gd name="T4" fmla="*/ 0 w 7"/>
                <a:gd name="T5" fmla="*/ 2147483647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7"/>
                  </a:moveTo>
                  <a:lnTo>
                    <a:pt x="4" y="0"/>
                  </a:lnTo>
                  <a:lnTo>
                    <a:pt x="0" y="7"/>
                  </a:lnTo>
                  <a:lnTo>
                    <a:pt x="7" y="7"/>
                  </a:lnTo>
                  <a:close/>
                </a:path>
              </a:pathLst>
            </a:custGeom>
            <a:solidFill>
              <a:srgbClr val="24282B"/>
            </a:solidFill>
            <a:ln w="9525">
              <a:noFill/>
              <a:round/>
              <a:headEnd/>
              <a:tailEnd/>
            </a:ln>
          </p:spPr>
          <p:txBody>
            <a:bodyPr/>
            <a:lstStyle/>
            <a:p>
              <a:endParaRPr lang="en-US"/>
            </a:p>
          </p:txBody>
        </p:sp>
        <p:sp>
          <p:nvSpPr>
            <p:cNvPr id="16" name="Freeform 20"/>
            <p:cNvSpPr>
              <a:spLocks/>
            </p:cNvSpPr>
            <p:nvPr/>
          </p:nvSpPr>
          <p:spPr bwMode="auto">
            <a:xfrm>
              <a:off x="6867046" y="4851025"/>
              <a:ext cx="106363" cy="92075"/>
            </a:xfrm>
            <a:custGeom>
              <a:avLst/>
              <a:gdLst>
                <a:gd name="T0" fmla="*/ 0 w 7"/>
                <a:gd name="T1" fmla="*/ 0 h 6"/>
                <a:gd name="T2" fmla="*/ 2147483647 w 7"/>
                <a:gd name="T3" fmla="*/ 2147483647 h 6"/>
                <a:gd name="T4" fmla="*/ 2147483647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4" y="6"/>
                  </a:lnTo>
                  <a:lnTo>
                    <a:pt x="7" y="0"/>
                  </a:lnTo>
                  <a:lnTo>
                    <a:pt x="0" y="0"/>
                  </a:lnTo>
                  <a:close/>
                </a:path>
              </a:pathLst>
            </a:custGeom>
            <a:solidFill>
              <a:srgbClr val="24282B"/>
            </a:solidFill>
            <a:ln w="9525">
              <a:noFill/>
              <a:round/>
              <a:headEnd/>
              <a:tailEnd/>
            </a:ln>
          </p:spPr>
          <p:txBody>
            <a:bodyPr/>
            <a:lstStyle/>
            <a:p>
              <a:endParaRPr lang="en-US"/>
            </a:p>
          </p:txBody>
        </p:sp>
        <p:sp>
          <p:nvSpPr>
            <p:cNvPr id="17" name="Line 25"/>
            <p:cNvSpPr>
              <a:spLocks noChangeShapeType="1"/>
            </p:cNvSpPr>
            <p:nvPr/>
          </p:nvSpPr>
          <p:spPr bwMode="auto">
            <a:xfrm>
              <a:off x="5479571" y="5370137"/>
              <a:ext cx="1588" cy="581025"/>
            </a:xfrm>
            <a:prstGeom prst="line">
              <a:avLst/>
            </a:prstGeom>
            <a:noFill/>
            <a:ln w="0">
              <a:solidFill>
                <a:srgbClr val="24282B"/>
              </a:solidFill>
              <a:round/>
              <a:headEnd/>
              <a:tailEnd/>
            </a:ln>
          </p:spPr>
          <p:txBody>
            <a:bodyPr/>
            <a:lstStyle/>
            <a:p>
              <a:endParaRPr lang="en-US"/>
            </a:p>
          </p:txBody>
        </p:sp>
        <p:sp>
          <p:nvSpPr>
            <p:cNvPr id="18" name="Line 26"/>
            <p:cNvSpPr>
              <a:spLocks noChangeShapeType="1"/>
            </p:cNvSpPr>
            <p:nvPr/>
          </p:nvSpPr>
          <p:spPr bwMode="auto">
            <a:xfrm>
              <a:off x="5479571" y="5951162"/>
              <a:ext cx="733425" cy="1588"/>
            </a:xfrm>
            <a:prstGeom prst="line">
              <a:avLst/>
            </a:prstGeom>
            <a:noFill/>
            <a:ln w="0">
              <a:solidFill>
                <a:srgbClr val="24282B"/>
              </a:solidFill>
              <a:round/>
              <a:headEnd/>
              <a:tailEnd/>
            </a:ln>
          </p:spPr>
          <p:txBody>
            <a:bodyPr/>
            <a:lstStyle/>
            <a:p>
              <a:endParaRPr lang="en-US"/>
            </a:p>
          </p:txBody>
        </p:sp>
        <p:sp>
          <p:nvSpPr>
            <p:cNvPr id="19" name="Line 27"/>
            <p:cNvSpPr>
              <a:spLocks noChangeShapeType="1"/>
            </p:cNvSpPr>
            <p:nvPr/>
          </p:nvSpPr>
          <p:spPr bwMode="auto">
            <a:xfrm>
              <a:off x="6425721" y="5951162"/>
              <a:ext cx="657225" cy="1588"/>
            </a:xfrm>
            <a:prstGeom prst="line">
              <a:avLst/>
            </a:prstGeom>
            <a:noFill/>
            <a:ln w="0">
              <a:solidFill>
                <a:srgbClr val="24282B"/>
              </a:solidFill>
              <a:round/>
              <a:headEnd/>
              <a:tailEnd/>
            </a:ln>
          </p:spPr>
          <p:txBody>
            <a:bodyPr/>
            <a:lstStyle/>
            <a:p>
              <a:endParaRPr lang="en-US"/>
            </a:p>
          </p:txBody>
        </p:sp>
        <p:sp>
          <p:nvSpPr>
            <p:cNvPr id="20" name="Freeform 28"/>
            <p:cNvSpPr>
              <a:spLocks/>
            </p:cNvSpPr>
            <p:nvPr/>
          </p:nvSpPr>
          <p:spPr bwMode="auto">
            <a:xfrm>
              <a:off x="6212996" y="5905125"/>
              <a:ext cx="228600" cy="90487"/>
            </a:xfrm>
            <a:custGeom>
              <a:avLst/>
              <a:gdLst>
                <a:gd name="T0" fmla="*/ 2147483647 w 15"/>
                <a:gd name="T1" fmla="*/ 0 h 6"/>
                <a:gd name="T2" fmla="*/ 0 w 15"/>
                <a:gd name="T3" fmla="*/ 2147483647 h 6"/>
                <a:gd name="T4" fmla="*/ 2147483647 w 15"/>
                <a:gd name="T5" fmla="*/ 2147483647 h 6"/>
                <a:gd name="T6" fmla="*/ 2147483647 w 15"/>
                <a:gd name="T7" fmla="*/ 0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15" y="0"/>
                  </a:moveTo>
                  <a:lnTo>
                    <a:pt x="0" y="3"/>
                  </a:lnTo>
                  <a:lnTo>
                    <a:pt x="15" y="6"/>
                  </a:lnTo>
                  <a:lnTo>
                    <a:pt x="15" y="0"/>
                  </a:lnTo>
                  <a:close/>
                </a:path>
              </a:pathLst>
            </a:custGeom>
            <a:solidFill>
              <a:srgbClr val="24282B"/>
            </a:solidFill>
            <a:ln w="9525">
              <a:noFill/>
              <a:round/>
              <a:headEnd/>
              <a:tailEnd/>
            </a:ln>
          </p:spPr>
          <p:txBody>
            <a:bodyPr/>
            <a:lstStyle/>
            <a:p>
              <a:endParaRPr lang="en-US"/>
            </a:p>
          </p:txBody>
        </p:sp>
        <p:sp>
          <p:nvSpPr>
            <p:cNvPr id="21" name="Line 29"/>
            <p:cNvSpPr>
              <a:spLocks noChangeShapeType="1"/>
            </p:cNvSpPr>
            <p:nvPr/>
          </p:nvSpPr>
          <p:spPr bwMode="auto">
            <a:xfrm>
              <a:off x="7082946" y="5370137"/>
              <a:ext cx="1588" cy="581025"/>
            </a:xfrm>
            <a:prstGeom prst="line">
              <a:avLst/>
            </a:prstGeom>
            <a:noFill/>
            <a:ln w="0">
              <a:solidFill>
                <a:srgbClr val="24282B"/>
              </a:solidFill>
              <a:round/>
              <a:headEnd/>
              <a:tailEnd/>
            </a:ln>
          </p:spPr>
          <p:txBody>
            <a:bodyPr/>
            <a:lstStyle/>
            <a:p>
              <a:endParaRPr lang="en-US"/>
            </a:p>
          </p:txBody>
        </p:sp>
        <p:sp>
          <p:nvSpPr>
            <p:cNvPr id="22" name="Oval 30"/>
            <p:cNvSpPr>
              <a:spLocks noChangeArrowheads="1"/>
            </p:cNvSpPr>
            <p:nvPr/>
          </p:nvSpPr>
          <p:spPr bwMode="auto">
            <a:xfrm>
              <a:off x="7051196" y="5324100"/>
              <a:ext cx="61913" cy="61912"/>
            </a:xfrm>
            <a:prstGeom prst="ellipse">
              <a:avLst/>
            </a:prstGeom>
            <a:solidFill>
              <a:srgbClr val="24282B"/>
            </a:solidFill>
            <a:ln w="0">
              <a:solidFill>
                <a:srgbClr val="24282B"/>
              </a:solidFill>
              <a:round/>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23" name="Oval 31"/>
            <p:cNvSpPr>
              <a:spLocks noChangeArrowheads="1"/>
            </p:cNvSpPr>
            <p:nvPr/>
          </p:nvSpPr>
          <p:spPr bwMode="auto">
            <a:xfrm>
              <a:off x="5449409" y="5324100"/>
              <a:ext cx="76200" cy="61912"/>
            </a:xfrm>
            <a:prstGeom prst="ellipse">
              <a:avLst/>
            </a:prstGeom>
            <a:solidFill>
              <a:srgbClr val="24282B"/>
            </a:solidFill>
            <a:ln w="0">
              <a:solidFill>
                <a:srgbClr val="24282B"/>
              </a:solidFill>
              <a:round/>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24" name="Line 32"/>
            <p:cNvSpPr>
              <a:spLocks noChangeShapeType="1"/>
            </p:cNvSpPr>
            <p:nvPr/>
          </p:nvSpPr>
          <p:spPr bwMode="auto">
            <a:xfrm>
              <a:off x="5922484" y="3508000"/>
              <a:ext cx="717550" cy="565150"/>
            </a:xfrm>
            <a:prstGeom prst="line">
              <a:avLst/>
            </a:prstGeom>
            <a:noFill/>
            <a:ln w="0">
              <a:solidFill>
                <a:srgbClr val="24282B"/>
              </a:solidFill>
              <a:round/>
              <a:headEnd/>
              <a:tailEnd/>
            </a:ln>
          </p:spPr>
          <p:txBody>
            <a:bodyPr/>
            <a:lstStyle/>
            <a:p>
              <a:endParaRPr lang="en-US"/>
            </a:p>
          </p:txBody>
        </p:sp>
        <p:sp>
          <p:nvSpPr>
            <p:cNvPr id="25" name="Line 33"/>
            <p:cNvSpPr>
              <a:spLocks noChangeShapeType="1"/>
            </p:cNvSpPr>
            <p:nvPr/>
          </p:nvSpPr>
          <p:spPr bwMode="auto">
            <a:xfrm>
              <a:off x="6640034" y="3508000"/>
              <a:ext cx="731837" cy="1587"/>
            </a:xfrm>
            <a:prstGeom prst="line">
              <a:avLst/>
            </a:prstGeom>
            <a:noFill/>
            <a:ln w="0">
              <a:solidFill>
                <a:srgbClr val="24282B"/>
              </a:solidFill>
              <a:round/>
              <a:headEnd/>
              <a:tailEnd/>
            </a:ln>
          </p:spPr>
          <p:txBody>
            <a:bodyPr/>
            <a:lstStyle/>
            <a:p>
              <a:endParaRPr lang="en-US"/>
            </a:p>
          </p:txBody>
        </p:sp>
        <p:sp>
          <p:nvSpPr>
            <p:cNvPr id="26" name="Line 34"/>
            <p:cNvSpPr>
              <a:spLocks noChangeShapeType="1"/>
            </p:cNvSpPr>
            <p:nvPr/>
          </p:nvSpPr>
          <p:spPr bwMode="auto">
            <a:xfrm>
              <a:off x="6928959" y="3600075"/>
              <a:ext cx="1587" cy="381000"/>
            </a:xfrm>
            <a:prstGeom prst="line">
              <a:avLst/>
            </a:prstGeom>
            <a:noFill/>
            <a:ln w="0">
              <a:solidFill>
                <a:srgbClr val="24282B"/>
              </a:solidFill>
              <a:round/>
              <a:headEnd/>
              <a:tailEnd/>
            </a:ln>
          </p:spPr>
          <p:txBody>
            <a:bodyPr/>
            <a:lstStyle/>
            <a:p>
              <a:endParaRPr lang="en-US"/>
            </a:p>
          </p:txBody>
        </p:sp>
        <p:sp>
          <p:nvSpPr>
            <p:cNvPr id="27" name="Freeform 35"/>
            <p:cNvSpPr>
              <a:spLocks/>
            </p:cNvSpPr>
            <p:nvPr/>
          </p:nvSpPr>
          <p:spPr bwMode="auto">
            <a:xfrm>
              <a:off x="6867046" y="3508000"/>
              <a:ext cx="106363" cy="92075"/>
            </a:xfrm>
            <a:custGeom>
              <a:avLst/>
              <a:gdLst>
                <a:gd name="T0" fmla="*/ 2147483647 w 7"/>
                <a:gd name="T1" fmla="*/ 2147483647 h 6"/>
                <a:gd name="T2" fmla="*/ 2147483647 w 7"/>
                <a:gd name="T3" fmla="*/ 0 h 6"/>
                <a:gd name="T4" fmla="*/ 0 w 7"/>
                <a:gd name="T5" fmla="*/ 2147483647 h 6"/>
                <a:gd name="T6" fmla="*/ 2147483647 w 7"/>
                <a:gd name="T7" fmla="*/ 214748364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6"/>
                  </a:moveTo>
                  <a:lnTo>
                    <a:pt x="4" y="0"/>
                  </a:lnTo>
                  <a:lnTo>
                    <a:pt x="0" y="6"/>
                  </a:lnTo>
                  <a:lnTo>
                    <a:pt x="7" y="6"/>
                  </a:lnTo>
                  <a:close/>
                </a:path>
              </a:pathLst>
            </a:custGeom>
            <a:solidFill>
              <a:srgbClr val="24282B"/>
            </a:solidFill>
            <a:ln w="9525">
              <a:noFill/>
              <a:round/>
              <a:headEnd/>
              <a:tailEnd/>
            </a:ln>
          </p:spPr>
          <p:txBody>
            <a:bodyPr/>
            <a:lstStyle/>
            <a:p>
              <a:endParaRPr lang="en-US"/>
            </a:p>
          </p:txBody>
        </p:sp>
        <p:sp>
          <p:nvSpPr>
            <p:cNvPr id="28" name="Freeform 36"/>
            <p:cNvSpPr>
              <a:spLocks/>
            </p:cNvSpPr>
            <p:nvPr/>
          </p:nvSpPr>
          <p:spPr bwMode="auto">
            <a:xfrm>
              <a:off x="6867046" y="3981075"/>
              <a:ext cx="106363" cy="92075"/>
            </a:xfrm>
            <a:custGeom>
              <a:avLst/>
              <a:gdLst>
                <a:gd name="T0" fmla="*/ 0 w 7"/>
                <a:gd name="T1" fmla="*/ 0 h 6"/>
                <a:gd name="T2" fmla="*/ 2147483647 w 7"/>
                <a:gd name="T3" fmla="*/ 2147483647 h 6"/>
                <a:gd name="T4" fmla="*/ 2147483647 w 7"/>
                <a:gd name="T5" fmla="*/ 0 h 6"/>
                <a:gd name="T6" fmla="*/ 0 w 7"/>
                <a:gd name="T7" fmla="*/ 0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0" y="0"/>
                  </a:moveTo>
                  <a:lnTo>
                    <a:pt x="4" y="6"/>
                  </a:lnTo>
                  <a:lnTo>
                    <a:pt x="7" y="0"/>
                  </a:lnTo>
                  <a:lnTo>
                    <a:pt x="0" y="0"/>
                  </a:lnTo>
                  <a:close/>
                </a:path>
              </a:pathLst>
            </a:custGeom>
            <a:solidFill>
              <a:srgbClr val="24282B"/>
            </a:solidFill>
            <a:ln w="9525">
              <a:noFill/>
              <a:round/>
              <a:headEnd/>
              <a:tailEnd/>
            </a:ln>
          </p:spPr>
          <p:txBody>
            <a:bodyPr/>
            <a:lstStyle/>
            <a:p>
              <a:endParaRPr lang="en-US"/>
            </a:p>
          </p:txBody>
        </p:sp>
        <p:sp>
          <p:nvSpPr>
            <p:cNvPr id="29" name="Rectangle 39"/>
            <p:cNvSpPr>
              <a:spLocks noChangeArrowheads="1"/>
            </p:cNvSpPr>
            <p:nvPr/>
          </p:nvSpPr>
          <p:spPr bwMode="auto">
            <a:xfrm>
              <a:off x="5982809" y="4776412"/>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_</a:t>
              </a:r>
            </a:p>
          </p:txBody>
        </p:sp>
        <p:sp>
          <p:nvSpPr>
            <p:cNvPr id="30" name="Rectangle 40"/>
            <p:cNvSpPr>
              <a:spLocks noChangeArrowheads="1"/>
            </p:cNvSpPr>
            <p:nvPr/>
          </p:nvSpPr>
          <p:spPr bwMode="auto">
            <a:xfrm>
              <a:off x="5982809" y="5005012"/>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_</a:t>
              </a:r>
            </a:p>
          </p:txBody>
        </p:sp>
        <p:sp>
          <p:nvSpPr>
            <p:cNvPr id="31" name="Rectangle 41"/>
            <p:cNvSpPr>
              <a:spLocks noChangeArrowheads="1"/>
            </p:cNvSpPr>
            <p:nvPr/>
          </p:nvSpPr>
          <p:spPr bwMode="auto">
            <a:xfrm>
              <a:off x="5982809" y="5233612"/>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_</a:t>
              </a:r>
            </a:p>
          </p:txBody>
        </p:sp>
        <p:sp>
          <p:nvSpPr>
            <p:cNvPr id="32" name="Rectangle 42"/>
            <p:cNvSpPr>
              <a:spLocks noChangeArrowheads="1"/>
            </p:cNvSpPr>
            <p:nvPr/>
          </p:nvSpPr>
          <p:spPr bwMode="auto">
            <a:xfrm>
              <a:off x="6409846" y="4866900"/>
              <a:ext cx="1143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a:t>
              </a:r>
            </a:p>
          </p:txBody>
        </p:sp>
        <p:sp>
          <p:nvSpPr>
            <p:cNvPr id="33" name="Rectangle 43"/>
            <p:cNvSpPr>
              <a:spLocks noChangeArrowheads="1"/>
            </p:cNvSpPr>
            <p:nvPr/>
          </p:nvSpPr>
          <p:spPr bwMode="auto">
            <a:xfrm>
              <a:off x="6409846" y="5097087"/>
              <a:ext cx="1143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a:t>
              </a:r>
            </a:p>
          </p:txBody>
        </p:sp>
        <p:sp>
          <p:nvSpPr>
            <p:cNvPr id="34" name="Rectangle 44"/>
            <p:cNvSpPr>
              <a:spLocks noChangeArrowheads="1"/>
            </p:cNvSpPr>
            <p:nvPr/>
          </p:nvSpPr>
          <p:spPr bwMode="auto">
            <a:xfrm>
              <a:off x="6409846" y="5325687"/>
              <a:ext cx="1143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a:t>
              </a:r>
            </a:p>
          </p:txBody>
        </p:sp>
        <p:sp>
          <p:nvSpPr>
            <p:cNvPr id="35" name="Line 75"/>
            <p:cNvSpPr>
              <a:spLocks noChangeShapeType="1"/>
            </p:cNvSpPr>
            <p:nvPr/>
          </p:nvSpPr>
          <p:spPr bwMode="auto">
            <a:xfrm>
              <a:off x="2436334" y="3479425"/>
              <a:ext cx="731837" cy="1587"/>
            </a:xfrm>
            <a:prstGeom prst="line">
              <a:avLst/>
            </a:prstGeom>
            <a:noFill/>
            <a:ln w="0">
              <a:solidFill>
                <a:srgbClr val="24282B"/>
              </a:solidFill>
              <a:round/>
              <a:headEnd/>
              <a:tailEnd/>
            </a:ln>
          </p:spPr>
          <p:txBody>
            <a:bodyPr/>
            <a:lstStyle/>
            <a:p>
              <a:endParaRPr lang="en-US"/>
            </a:p>
          </p:txBody>
        </p:sp>
        <p:sp>
          <p:nvSpPr>
            <p:cNvPr id="36" name="Line 76"/>
            <p:cNvSpPr>
              <a:spLocks noChangeShapeType="1"/>
            </p:cNvSpPr>
            <p:nvPr/>
          </p:nvSpPr>
          <p:spPr bwMode="auto">
            <a:xfrm>
              <a:off x="3168171" y="3479425"/>
              <a:ext cx="1588" cy="2168525"/>
            </a:xfrm>
            <a:prstGeom prst="line">
              <a:avLst/>
            </a:prstGeom>
            <a:noFill/>
            <a:ln w="0">
              <a:solidFill>
                <a:srgbClr val="24282B"/>
              </a:solidFill>
              <a:round/>
              <a:headEnd/>
              <a:tailEnd/>
            </a:ln>
          </p:spPr>
          <p:txBody>
            <a:bodyPr/>
            <a:lstStyle/>
            <a:p>
              <a:endParaRPr lang="en-US"/>
            </a:p>
          </p:txBody>
        </p:sp>
        <p:sp>
          <p:nvSpPr>
            <p:cNvPr id="37" name="Line 77"/>
            <p:cNvSpPr>
              <a:spLocks noChangeShapeType="1"/>
            </p:cNvSpPr>
            <p:nvPr/>
          </p:nvSpPr>
          <p:spPr bwMode="auto">
            <a:xfrm>
              <a:off x="3885721" y="3479425"/>
              <a:ext cx="733425" cy="1587"/>
            </a:xfrm>
            <a:prstGeom prst="line">
              <a:avLst/>
            </a:prstGeom>
            <a:noFill/>
            <a:ln w="0">
              <a:solidFill>
                <a:srgbClr val="24282B"/>
              </a:solidFill>
              <a:round/>
              <a:headEnd/>
              <a:tailEnd/>
            </a:ln>
          </p:spPr>
          <p:txBody>
            <a:bodyPr/>
            <a:lstStyle/>
            <a:p>
              <a:endParaRPr lang="en-US"/>
            </a:p>
          </p:txBody>
        </p:sp>
        <p:sp>
          <p:nvSpPr>
            <p:cNvPr id="38" name="Line 78"/>
            <p:cNvSpPr>
              <a:spLocks noChangeShapeType="1"/>
            </p:cNvSpPr>
            <p:nvPr/>
          </p:nvSpPr>
          <p:spPr bwMode="auto">
            <a:xfrm>
              <a:off x="3885721" y="3479425"/>
              <a:ext cx="1588" cy="2168525"/>
            </a:xfrm>
            <a:prstGeom prst="line">
              <a:avLst/>
            </a:prstGeom>
            <a:noFill/>
            <a:ln w="0">
              <a:solidFill>
                <a:srgbClr val="24282B"/>
              </a:solidFill>
              <a:round/>
              <a:headEnd/>
              <a:tailEnd/>
            </a:ln>
          </p:spPr>
          <p:txBody>
            <a:bodyPr/>
            <a:lstStyle/>
            <a:p>
              <a:endParaRPr lang="en-US"/>
            </a:p>
          </p:txBody>
        </p:sp>
        <p:sp>
          <p:nvSpPr>
            <p:cNvPr id="39" name="Rectangle 79"/>
            <p:cNvSpPr>
              <a:spLocks noChangeArrowheads="1"/>
            </p:cNvSpPr>
            <p:nvPr/>
          </p:nvSpPr>
          <p:spPr bwMode="auto">
            <a:xfrm>
              <a:off x="2420459" y="4898650"/>
              <a:ext cx="733425" cy="46037"/>
            </a:xfrm>
            <a:prstGeom prst="rect">
              <a:avLst/>
            </a:prstGeom>
            <a:solidFill>
              <a:srgbClr val="24282B"/>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0" name="Rectangle 80"/>
            <p:cNvSpPr>
              <a:spLocks noChangeArrowheads="1"/>
            </p:cNvSpPr>
            <p:nvPr/>
          </p:nvSpPr>
          <p:spPr bwMode="auto">
            <a:xfrm>
              <a:off x="3901596" y="4319212"/>
              <a:ext cx="731838" cy="46038"/>
            </a:xfrm>
            <a:prstGeom prst="rect">
              <a:avLst/>
            </a:prstGeom>
            <a:solidFill>
              <a:srgbClr val="24282B"/>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1" name="Line 81"/>
            <p:cNvSpPr>
              <a:spLocks noChangeShapeType="1"/>
            </p:cNvSpPr>
            <p:nvPr/>
          </p:nvSpPr>
          <p:spPr bwMode="auto">
            <a:xfrm>
              <a:off x="2726846" y="3571500"/>
              <a:ext cx="1588" cy="1266825"/>
            </a:xfrm>
            <a:prstGeom prst="line">
              <a:avLst/>
            </a:prstGeom>
            <a:noFill/>
            <a:ln w="0">
              <a:solidFill>
                <a:srgbClr val="24282B"/>
              </a:solidFill>
              <a:round/>
              <a:headEnd/>
              <a:tailEnd/>
            </a:ln>
          </p:spPr>
          <p:txBody>
            <a:bodyPr/>
            <a:lstStyle/>
            <a:p>
              <a:endParaRPr lang="en-US"/>
            </a:p>
          </p:txBody>
        </p:sp>
        <p:sp>
          <p:nvSpPr>
            <p:cNvPr id="42" name="Freeform 82"/>
            <p:cNvSpPr>
              <a:spLocks/>
            </p:cNvSpPr>
            <p:nvPr/>
          </p:nvSpPr>
          <p:spPr bwMode="auto">
            <a:xfrm>
              <a:off x="2680809" y="3479425"/>
              <a:ext cx="106362" cy="92075"/>
            </a:xfrm>
            <a:custGeom>
              <a:avLst/>
              <a:gdLst>
                <a:gd name="T0" fmla="*/ 2147483647 w 7"/>
                <a:gd name="T1" fmla="*/ 2147483647 h 6"/>
                <a:gd name="T2" fmla="*/ 2147483647 w 7"/>
                <a:gd name="T3" fmla="*/ 0 h 6"/>
                <a:gd name="T4" fmla="*/ 0 w 7"/>
                <a:gd name="T5" fmla="*/ 2147483647 h 6"/>
                <a:gd name="T6" fmla="*/ 2147483647 w 7"/>
                <a:gd name="T7" fmla="*/ 2147483647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7" y="6"/>
                  </a:moveTo>
                  <a:lnTo>
                    <a:pt x="3" y="0"/>
                  </a:lnTo>
                  <a:lnTo>
                    <a:pt x="0" y="6"/>
                  </a:lnTo>
                  <a:lnTo>
                    <a:pt x="7" y="6"/>
                  </a:lnTo>
                  <a:close/>
                </a:path>
              </a:pathLst>
            </a:custGeom>
            <a:solidFill>
              <a:srgbClr val="24282B"/>
            </a:solidFill>
            <a:ln w="9525">
              <a:noFill/>
              <a:round/>
              <a:headEnd/>
              <a:tailEnd/>
            </a:ln>
          </p:spPr>
          <p:txBody>
            <a:bodyPr/>
            <a:lstStyle/>
            <a:p>
              <a:endParaRPr lang="en-US"/>
            </a:p>
          </p:txBody>
        </p:sp>
        <p:sp>
          <p:nvSpPr>
            <p:cNvPr id="43" name="Freeform 83"/>
            <p:cNvSpPr>
              <a:spLocks/>
            </p:cNvSpPr>
            <p:nvPr/>
          </p:nvSpPr>
          <p:spPr bwMode="auto">
            <a:xfrm>
              <a:off x="2680809" y="4822450"/>
              <a:ext cx="90487" cy="107950"/>
            </a:xfrm>
            <a:custGeom>
              <a:avLst/>
              <a:gdLst>
                <a:gd name="T0" fmla="*/ 0 w 6"/>
                <a:gd name="T1" fmla="*/ 0 h 7"/>
                <a:gd name="T2" fmla="*/ 2147483647 w 6"/>
                <a:gd name="T3" fmla="*/ 2147483647 h 7"/>
                <a:gd name="T4" fmla="*/ 2147483647 w 6"/>
                <a:gd name="T5" fmla="*/ 0 h 7"/>
                <a:gd name="T6" fmla="*/ 0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0" y="0"/>
                  </a:moveTo>
                  <a:lnTo>
                    <a:pt x="3" y="7"/>
                  </a:lnTo>
                  <a:lnTo>
                    <a:pt x="6" y="0"/>
                  </a:lnTo>
                  <a:lnTo>
                    <a:pt x="0" y="0"/>
                  </a:lnTo>
                  <a:close/>
                </a:path>
              </a:pathLst>
            </a:custGeom>
            <a:solidFill>
              <a:srgbClr val="24282B"/>
            </a:solidFill>
            <a:ln w="9525">
              <a:noFill/>
              <a:round/>
              <a:headEnd/>
              <a:tailEnd/>
            </a:ln>
          </p:spPr>
          <p:txBody>
            <a:bodyPr/>
            <a:lstStyle/>
            <a:p>
              <a:endParaRPr lang="en-US"/>
            </a:p>
          </p:txBody>
        </p:sp>
        <p:sp>
          <p:nvSpPr>
            <p:cNvPr id="44" name="Line 84"/>
            <p:cNvSpPr>
              <a:spLocks noChangeShapeType="1"/>
            </p:cNvSpPr>
            <p:nvPr/>
          </p:nvSpPr>
          <p:spPr bwMode="auto">
            <a:xfrm>
              <a:off x="4147659" y="3571500"/>
              <a:ext cx="1587" cy="687387"/>
            </a:xfrm>
            <a:prstGeom prst="line">
              <a:avLst/>
            </a:prstGeom>
            <a:noFill/>
            <a:ln w="0">
              <a:solidFill>
                <a:srgbClr val="24282B"/>
              </a:solidFill>
              <a:round/>
              <a:headEnd/>
              <a:tailEnd/>
            </a:ln>
          </p:spPr>
          <p:txBody>
            <a:bodyPr/>
            <a:lstStyle/>
            <a:p>
              <a:endParaRPr lang="en-US"/>
            </a:p>
          </p:txBody>
        </p:sp>
        <p:sp>
          <p:nvSpPr>
            <p:cNvPr id="45" name="Freeform 85"/>
            <p:cNvSpPr>
              <a:spLocks/>
            </p:cNvSpPr>
            <p:nvPr/>
          </p:nvSpPr>
          <p:spPr bwMode="auto">
            <a:xfrm>
              <a:off x="4101621" y="3479425"/>
              <a:ext cx="92075" cy="92075"/>
            </a:xfrm>
            <a:custGeom>
              <a:avLst/>
              <a:gdLst>
                <a:gd name="T0" fmla="*/ 2147483647 w 6"/>
                <a:gd name="T1" fmla="*/ 2147483647 h 6"/>
                <a:gd name="T2" fmla="*/ 2147483647 w 6"/>
                <a:gd name="T3" fmla="*/ 0 h 6"/>
                <a:gd name="T4" fmla="*/ 0 w 6"/>
                <a:gd name="T5" fmla="*/ 2147483647 h 6"/>
                <a:gd name="T6" fmla="*/ 2147483647 w 6"/>
                <a:gd name="T7" fmla="*/ 2147483647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3" y="0"/>
                  </a:lnTo>
                  <a:lnTo>
                    <a:pt x="0" y="6"/>
                  </a:lnTo>
                  <a:lnTo>
                    <a:pt x="6" y="6"/>
                  </a:lnTo>
                  <a:close/>
                </a:path>
              </a:pathLst>
            </a:custGeom>
            <a:solidFill>
              <a:srgbClr val="24282B"/>
            </a:solidFill>
            <a:ln w="9525">
              <a:noFill/>
              <a:round/>
              <a:headEnd/>
              <a:tailEnd/>
            </a:ln>
          </p:spPr>
          <p:txBody>
            <a:bodyPr/>
            <a:lstStyle/>
            <a:p>
              <a:endParaRPr lang="en-US"/>
            </a:p>
          </p:txBody>
        </p:sp>
        <p:sp>
          <p:nvSpPr>
            <p:cNvPr id="46" name="Freeform 86"/>
            <p:cNvSpPr>
              <a:spLocks/>
            </p:cNvSpPr>
            <p:nvPr/>
          </p:nvSpPr>
          <p:spPr bwMode="auto">
            <a:xfrm>
              <a:off x="4087334" y="4243012"/>
              <a:ext cx="106362" cy="106363"/>
            </a:xfrm>
            <a:custGeom>
              <a:avLst/>
              <a:gdLst>
                <a:gd name="T0" fmla="*/ 0 w 7"/>
                <a:gd name="T1" fmla="*/ 0 h 7"/>
                <a:gd name="T2" fmla="*/ 2147483647 w 7"/>
                <a:gd name="T3" fmla="*/ 2147483647 h 7"/>
                <a:gd name="T4" fmla="*/ 2147483647 w 7"/>
                <a:gd name="T5" fmla="*/ 0 h 7"/>
                <a:gd name="T6" fmla="*/ 0 w 7"/>
                <a:gd name="T7" fmla="*/ 0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0"/>
                  </a:moveTo>
                  <a:lnTo>
                    <a:pt x="4" y="7"/>
                  </a:lnTo>
                  <a:lnTo>
                    <a:pt x="7" y="0"/>
                  </a:lnTo>
                  <a:lnTo>
                    <a:pt x="0" y="0"/>
                  </a:lnTo>
                  <a:close/>
                </a:path>
              </a:pathLst>
            </a:custGeom>
            <a:solidFill>
              <a:srgbClr val="24282B"/>
            </a:solidFill>
            <a:ln w="9525">
              <a:noFill/>
              <a:round/>
              <a:headEnd/>
              <a:tailEnd/>
            </a:ln>
          </p:spPr>
          <p:txBody>
            <a:bodyPr/>
            <a:lstStyle/>
            <a:p>
              <a:endParaRPr lang="en-US"/>
            </a:p>
          </p:txBody>
        </p:sp>
        <p:sp>
          <p:nvSpPr>
            <p:cNvPr id="47" name="Rectangle 88"/>
            <p:cNvSpPr>
              <a:spLocks noChangeArrowheads="1"/>
            </p:cNvSpPr>
            <p:nvPr/>
          </p:nvSpPr>
          <p:spPr bwMode="auto">
            <a:xfrm>
              <a:off x="2455384" y="4000125"/>
              <a:ext cx="219075" cy="244475"/>
            </a:xfrm>
            <a:prstGeom prst="rect">
              <a:avLst/>
            </a:prstGeom>
            <a:noFill/>
            <a:ln w="9525">
              <a:noFill/>
              <a:miter lim="800000"/>
              <a:headEnd/>
              <a:tailEnd/>
            </a:ln>
          </p:spPr>
          <p:txBody>
            <a:bodyPr wrap="none" lIns="0" tIns="0" rIns="0" bIns="0">
              <a:spAutoFit/>
            </a:bodyPr>
            <a:lstStyle/>
            <a:p>
              <a:r>
                <a:rPr lang="el-GR" sz="1600">
                  <a:solidFill>
                    <a:srgbClr val="000000"/>
                  </a:solidFill>
                  <a:latin typeface="Times New Roman" pitchFamily="18" charset="0"/>
                  <a:cs typeface="Times New Roman" pitchFamily="18" charset="0"/>
                </a:rPr>
                <a:t>Φ</a:t>
              </a:r>
              <a:r>
                <a:rPr lang="en-US" sz="1600" baseline="-25000">
                  <a:solidFill>
                    <a:srgbClr val="000000"/>
                  </a:solidFill>
                  <a:latin typeface="Times New Roman" pitchFamily="18" charset="0"/>
                </a:rPr>
                <a:t>1</a:t>
              </a:r>
            </a:p>
          </p:txBody>
        </p:sp>
        <p:sp>
          <p:nvSpPr>
            <p:cNvPr id="48" name="Rectangle 90"/>
            <p:cNvSpPr>
              <a:spLocks noChangeArrowheads="1"/>
            </p:cNvSpPr>
            <p:nvPr/>
          </p:nvSpPr>
          <p:spPr bwMode="auto">
            <a:xfrm>
              <a:off x="2834796" y="4601787"/>
              <a:ext cx="306388"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cs typeface="Times New Roman" pitchFamily="18" charset="0"/>
                </a:rPr>
                <a:t>E</a:t>
              </a:r>
              <a:r>
                <a:rPr lang="en-US" sz="1600" baseline="-25000">
                  <a:solidFill>
                    <a:srgbClr val="000000"/>
                  </a:solidFill>
                  <a:latin typeface="Times New Roman" pitchFamily="18" charset="0"/>
                  <a:cs typeface="Times New Roman" pitchFamily="18" charset="0"/>
                </a:rPr>
                <a:t>F,1</a:t>
              </a:r>
              <a:endParaRPr lang="en-US" sz="1600" i="1">
                <a:solidFill>
                  <a:srgbClr val="000000"/>
                </a:solidFill>
                <a:latin typeface="Times New Roman" pitchFamily="18" charset="0"/>
                <a:cs typeface="Times New Roman" pitchFamily="18" charset="0"/>
              </a:endParaRPr>
            </a:p>
          </p:txBody>
        </p:sp>
        <p:sp>
          <p:nvSpPr>
            <p:cNvPr id="49" name="Line 95"/>
            <p:cNvSpPr>
              <a:spLocks noChangeShapeType="1"/>
            </p:cNvSpPr>
            <p:nvPr/>
          </p:nvSpPr>
          <p:spPr bwMode="auto">
            <a:xfrm>
              <a:off x="2726846" y="5357437"/>
              <a:ext cx="1588" cy="579438"/>
            </a:xfrm>
            <a:prstGeom prst="line">
              <a:avLst/>
            </a:prstGeom>
            <a:noFill/>
            <a:ln w="0">
              <a:solidFill>
                <a:srgbClr val="24282B"/>
              </a:solidFill>
              <a:round/>
              <a:headEnd/>
              <a:tailEnd/>
            </a:ln>
          </p:spPr>
          <p:txBody>
            <a:bodyPr/>
            <a:lstStyle/>
            <a:p>
              <a:endParaRPr lang="en-US"/>
            </a:p>
          </p:txBody>
        </p:sp>
        <p:sp>
          <p:nvSpPr>
            <p:cNvPr id="50" name="Line 96"/>
            <p:cNvSpPr>
              <a:spLocks noChangeShapeType="1"/>
            </p:cNvSpPr>
            <p:nvPr/>
          </p:nvSpPr>
          <p:spPr bwMode="auto">
            <a:xfrm>
              <a:off x="2726846" y="5936875"/>
              <a:ext cx="579438" cy="1587"/>
            </a:xfrm>
            <a:prstGeom prst="line">
              <a:avLst/>
            </a:prstGeom>
            <a:noFill/>
            <a:ln w="0">
              <a:solidFill>
                <a:srgbClr val="24282B"/>
              </a:solidFill>
              <a:round/>
              <a:headEnd/>
              <a:tailEnd/>
            </a:ln>
          </p:spPr>
          <p:txBody>
            <a:bodyPr/>
            <a:lstStyle/>
            <a:p>
              <a:endParaRPr lang="en-US"/>
            </a:p>
          </p:txBody>
        </p:sp>
        <p:sp>
          <p:nvSpPr>
            <p:cNvPr id="51" name="Line 97"/>
            <p:cNvSpPr>
              <a:spLocks noChangeShapeType="1"/>
            </p:cNvSpPr>
            <p:nvPr/>
          </p:nvSpPr>
          <p:spPr bwMode="auto">
            <a:xfrm flipV="1">
              <a:off x="3306284" y="5800350"/>
              <a:ext cx="442912" cy="136525"/>
            </a:xfrm>
            <a:prstGeom prst="line">
              <a:avLst/>
            </a:prstGeom>
            <a:noFill/>
            <a:ln w="0">
              <a:solidFill>
                <a:srgbClr val="24282B"/>
              </a:solidFill>
              <a:round/>
              <a:headEnd/>
              <a:tailEnd/>
            </a:ln>
          </p:spPr>
          <p:txBody>
            <a:bodyPr/>
            <a:lstStyle/>
            <a:p>
              <a:endParaRPr lang="en-US"/>
            </a:p>
          </p:txBody>
        </p:sp>
        <p:sp>
          <p:nvSpPr>
            <p:cNvPr id="52" name="Line 98"/>
            <p:cNvSpPr>
              <a:spLocks noChangeShapeType="1"/>
            </p:cNvSpPr>
            <p:nvPr/>
          </p:nvSpPr>
          <p:spPr bwMode="auto">
            <a:xfrm>
              <a:off x="3749196" y="5936875"/>
              <a:ext cx="579438" cy="1587"/>
            </a:xfrm>
            <a:prstGeom prst="line">
              <a:avLst/>
            </a:prstGeom>
            <a:noFill/>
            <a:ln w="0">
              <a:solidFill>
                <a:srgbClr val="24282B"/>
              </a:solidFill>
              <a:round/>
              <a:headEnd/>
              <a:tailEnd/>
            </a:ln>
          </p:spPr>
          <p:txBody>
            <a:bodyPr/>
            <a:lstStyle/>
            <a:p>
              <a:endParaRPr lang="en-US"/>
            </a:p>
          </p:txBody>
        </p:sp>
        <p:sp>
          <p:nvSpPr>
            <p:cNvPr id="53" name="Line 99"/>
            <p:cNvSpPr>
              <a:spLocks noChangeShapeType="1"/>
            </p:cNvSpPr>
            <p:nvPr/>
          </p:nvSpPr>
          <p:spPr bwMode="auto">
            <a:xfrm>
              <a:off x="4328634" y="5357437"/>
              <a:ext cx="1587" cy="579438"/>
            </a:xfrm>
            <a:prstGeom prst="line">
              <a:avLst/>
            </a:prstGeom>
            <a:noFill/>
            <a:ln w="0">
              <a:solidFill>
                <a:srgbClr val="24282B"/>
              </a:solidFill>
              <a:round/>
              <a:headEnd/>
              <a:tailEnd/>
            </a:ln>
          </p:spPr>
          <p:txBody>
            <a:bodyPr/>
            <a:lstStyle/>
            <a:p>
              <a:endParaRPr lang="en-US"/>
            </a:p>
          </p:txBody>
        </p:sp>
        <p:sp>
          <p:nvSpPr>
            <p:cNvPr id="54" name="Oval 100"/>
            <p:cNvSpPr>
              <a:spLocks noChangeArrowheads="1"/>
            </p:cNvSpPr>
            <p:nvPr/>
          </p:nvSpPr>
          <p:spPr bwMode="auto">
            <a:xfrm>
              <a:off x="4298471" y="5311400"/>
              <a:ext cx="60325" cy="60325"/>
            </a:xfrm>
            <a:prstGeom prst="ellipse">
              <a:avLst/>
            </a:prstGeom>
            <a:solidFill>
              <a:srgbClr val="24282B"/>
            </a:solidFill>
            <a:ln w="0">
              <a:solidFill>
                <a:srgbClr val="24282B"/>
              </a:solidFill>
              <a:round/>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55" name="Oval 101"/>
            <p:cNvSpPr>
              <a:spLocks noChangeArrowheads="1"/>
            </p:cNvSpPr>
            <p:nvPr/>
          </p:nvSpPr>
          <p:spPr bwMode="auto">
            <a:xfrm>
              <a:off x="2695096" y="5311400"/>
              <a:ext cx="61913" cy="60325"/>
            </a:xfrm>
            <a:prstGeom prst="ellipse">
              <a:avLst/>
            </a:prstGeom>
            <a:solidFill>
              <a:srgbClr val="24282B"/>
            </a:solidFill>
            <a:ln w="0">
              <a:solidFill>
                <a:srgbClr val="24282B"/>
              </a:solidFill>
              <a:round/>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56" name="Line 104"/>
            <p:cNvSpPr>
              <a:spLocks noChangeShapeType="1"/>
            </p:cNvSpPr>
            <p:nvPr/>
          </p:nvSpPr>
          <p:spPr bwMode="auto">
            <a:xfrm flipV="1">
              <a:off x="2006121" y="3196850"/>
              <a:ext cx="0" cy="2473325"/>
            </a:xfrm>
            <a:prstGeom prst="line">
              <a:avLst/>
            </a:prstGeom>
            <a:noFill/>
            <a:ln w="9525">
              <a:solidFill>
                <a:schemeClr val="tx1"/>
              </a:solidFill>
              <a:round/>
              <a:headEnd/>
              <a:tailEnd type="triangle" w="med" len="med"/>
            </a:ln>
          </p:spPr>
          <p:txBody>
            <a:bodyPr/>
            <a:lstStyle/>
            <a:p>
              <a:endParaRPr lang="en-US"/>
            </a:p>
          </p:txBody>
        </p:sp>
        <p:sp>
          <p:nvSpPr>
            <p:cNvPr id="57" name="Text Box 105"/>
            <p:cNvSpPr txBox="1">
              <a:spLocks noChangeArrowheads="1"/>
            </p:cNvSpPr>
            <p:nvPr/>
          </p:nvSpPr>
          <p:spPr bwMode="auto">
            <a:xfrm>
              <a:off x="1647346" y="3387350"/>
              <a:ext cx="398463" cy="336550"/>
            </a:xfrm>
            <a:prstGeom prst="rect">
              <a:avLst/>
            </a:prstGeom>
            <a:noFill/>
            <a:ln w="9525">
              <a:noFill/>
              <a:miter lim="800000"/>
              <a:headEnd/>
              <a:tailEnd/>
            </a:ln>
          </p:spPr>
          <p:txBody>
            <a:bodyPr>
              <a:spAutoFit/>
            </a:bodyPr>
            <a:lstStyle/>
            <a:p>
              <a:pPr>
                <a:spcBef>
                  <a:spcPct val="50000"/>
                </a:spcBef>
              </a:pPr>
              <a:r>
                <a:rPr lang="en-US" sz="1600" i="1">
                  <a:solidFill>
                    <a:srgbClr val="000000"/>
                  </a:solidFill>
                  <a:latin typeface="Times New Roman" pitchFamily="18" charset="0"/>
                  <a:cs typeface="Times New Roman" pitchFamily="18" charset="0"/>
                </a:rPr>
                <a:t>V</a:t>
              </a:r>
            </a:p>
          </p:txBody>
        </p:sp>
        <p:sp>
          <p:nvSpPr>
            <p:cNvPr id="58" name="Text Box 106"/>
            <p:cNvSpPr txBox="1">
              <a:spLocks noChangeArrowheads="1"/>
            </p:cNvSpPr>
            <p:nvPr/>
          </p:nvSpPr>
          <p:spPr bwMode="auto">
            <a:xfrm>
              <a:off x="2191859" y="3125412"/>
              <a:ext cx="132715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cs typeface="Times New Roman" pitchFamily="18" charset="0"/>
                </a:rPr>
                <a:t>Material 1</a:t>
              </a:r>
            </a:p>
          </p:txBody>
        </p:sp>
        <p:sp>
          <p:nvSpPr>
            <p:cNvPr id="59" name="Text Box 107"/>
            <p:cNvSpPr txBox="1">
              <a:spLocks noChangeArrowheads="1"/>
            </p:cNvSpPr>
            <p:nvPr/>
          </p:nvSpPr>
          <p:spPr bwMode="auto">
            <a:xfrm>
              <a:off x="3634896" y="3122237"/>
              <a:ext cx="1184275"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cs typeface="Times New Roman" pitchFamily="18" charset="0"/>
                </a:rPr>
                <a:t>Material 2</a:t>
              </a:r>
            </a:p>
          </p:txBody>
        </p:sp>
        <p:sp>
          <p:nvSpPr>
            <p:cNvPr id="60" name="Rectangle 108"/>
            <p:cNvSpPr>
              <a:spLocks noChangeArrowheads="1"/>
            </p:cNvSpPr>
            <p:nvPr/>
          </p:nvSpPr>
          <p:spPr bwMode="auto">
            <a:xfrm>
              <a:off x="4212746" y="3665162"/>
              <a:ext cx="219075" cy="244475"/>
            </a:xfrm>
            <a:prstGeom prst="rect">
              <a:avLst/>
            </a:prstGeom>
            <a:noFill/>
            <a:ln w="9525">
              <a:noFill/>
              <a:miter lim="800000"/>
              <a:headEnd/>
              <a:tailEnd/>
            </a:ln>
          </p:spPr>
          <p:txBody>
            <a:bodyPr wrap="none" lIns="0" tIns="0" rIns="0" bIns="0">
              <a:spAutoFit/>
            </a:bodyPr>
            <a:lstStyle/>
            <a:p>
              <a:r>
                <a:rPr lang="el-GR" sz="1600">
                  <a:solidFill>
                    <a:srgbClr val="000000"/>
                  </a:solidFill>
                  <a:latin typeface="Times New Roman" pitchFamily="18" charset="0"/>
                  <a:cs typeface="Times New Roman" pitchFamily="18" charset="0"/>
                </a:rPr>
                <a:t>Φ</a:t>
              </a:r>
              <a:r>
                <a:rPr lang="en-US" sz="1600" baseline="-25000">
                  <a:solidFill>
                    <a:srgbClr val="000000"/>
                  </a:solidFill>
                  <a:latin typeface="Times New Roman" pitchFamily="18" charset="0"/>
                </a:rPr>
                <a:t>2</a:t>
              </a:r>
              <a:endParaRPr lang="en-US" sz="1600">
                <a:solidFill>
                  <a:srgbClr val="000000"/>
                </a:solidFill>
                <a:latin typeface="Times New Roman" pitchFamily="18" charset="0"/>
              </a:endParaRPr>
            </a:p>
          </p:txBody>
        </p:sp>
        <p:sp>
          <p:nvSpPr>
            <p:cNvPr id="61" name="Rectangle 109"/>
            <p:cNvSpPr>
              <a:spLocks noChangeArrowheads="1"/>
            </p:cNvSpPr>
            <p:nvPr/>
          </p:nvSpPr>
          <p:spPr bwMode="auto">
            <a:xfrm>
              <a:off x="4382609" y="4025525"/>
              <a:ext cx="306387"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cs typeface="Times New Roman" pitchFamily="18" charset="0"/>
                </a:rPr>
                <a:t>E</a:t>
              </a:r>
              <a:r>
                <a:rPr lang="en-US" sz="1600" baseline="-25000">
                  <a:solidFill>
                    <a:srgbClr val="000000"/>
                  </a:solidFill>
                  <a:latin typeface="Times New Roman" pitchFamily="18" charset="0"/>
                  <a:cs typeface="Times New Roman" pitchFamily="18" charset="0"/>
                </a:rPr>
                <a:t>F,2</a:t>
              </a:r>
              <a:endParaRPr lang="en-US" sz="1600" i="1">
                <a:solidFill>
                  <a:srgbClr val="000000"/>
                </a:solidFill>
                <a:latin typeface="Times New Roman" pitchFamily="18" charset="0"/>
                <a:cs typeface="Times New Roman" pitchFamily="18" charset="0"/>
              </a:endParaRPr>
            </a:p>
          </p:txBody>
        </p:sp>
        <p:sp>
          <p:nvSpPr>
            <p:cNvPr id="62" name="Rectangle 110"/>
            <p:cNvSpPr>
              <a:spLocks noChangeArrowheads="1"/>
            </p:cNvSpPr>
            <p:nvPr/>
          </p:nvSpPr>
          <p:spPr bwMode="auto">
            <a:xfrm>
              <a:off x="5187471" y="4212850"/>
              <a:ext cx="219075" cy="244475"/>
            </a:xfrm>
            <a:prstGeom prst="rect">
              <a:avLst/>
            </a:prstGeom>
            <a:noFill/>
            <a:ln w="9525">
              <a:noFill/>
              <a:miter lim="800000"/>
              <a:headEnd/>
              <a:tailEnd/>
            </a:ln>
          </p:spPr>
          <p:txBody>
            <a:bodyPr wrap="none" lIns="0" tIns="0" rIns="0" bIns="0">
              <a:spAutoFit/>
            </a:bodyPr>
            <a:lstStyle/>
            <a:p>
              <a:r>
                <a:rPr lang="el-GR" sz="1600">
                  <a:solidFill>
                    <a:srgbClr val="000000"/>
                  </a:solidFill>
                  <a:latin typeface="Times New Roman" pitchFamily="18" charset="0"/>
                  <a:cs typeface="Times New Roman" pitchFamily="18" charset="0"/>
                </a:rPr>
                <a:t>Φ</a:t>
              </a:r>
              <a:r>
                <a:rPr lang="en-US" sz="1600" baseline="-25000">
                  <a:solidFill>
                    <a:srgbClr val="000000"/>
                  </a:solidFill>
                  <a:latin typeface="Times New Roman" pitchFamily="18" charset="0"/>
                </a:rPr>
                <a:t>1</a:t>
              </a:r>
            </a:p>
          </p:txBody>
        </p:sp>
        <p:sp>
          <p:nvSpPr>
            <p:cNvPr id="63" name="Rectangle 111"/>
            <p:cNvSpPr>
              <a:spLocks noChangeArrowheads="1"/>
            </p:cNvSpPr>
            <p:nvPr/>
          </p:nvSpPr>
          <p:spPr bwMode="auto">
            <a:xfrm>
              <a:off x="6978171" y="4249362"/>
              <a:ext cx="219075" cy="244475"/>
            </a:xfrm>
            <a:prstGeom prst="rect">
              <a:avLst/>
            </a:prstGeom>
            <a:noFill/>
            <a:ln w="9525">
              <a:noFill/>
              <a:miter lim="800000"/>
              <a:headEnd/>
              <a:tailEnd/>
            </a:ln>
          </p:spPr>
          <p:txBody>
            <a:bodyPr wrap="none" lIns="0" tIns="0" rIns="0" bIns="0">
              <a:spAutoFit/>
            </a:bodyPr>
            <a:lstStyle/>
            <a:p>
              <a:r>
                <a:rPr lang="el-GR" sz="1600">
                  <a:solidFill>
                    <a:srgbClr val="000000"/>
                  </a:solidFill>
                  <a:latin typeface="Times New Roman" pitchFamily="18" charset="0"/>
                  <a:cs typeface="Times New Roman" pitchFamily="18" charset="0"/>
                </a:rPr>
                <a:t>Φ</a:t>
              </a:r>
              <a:r>
                <a:rPr lang="en-US" sz="1600" baseline="-25000">
                  <a:solidFill>
                    <a:srgbClr val="000000"/>
                  </a:solidFill>
                  <a:latin typeface="Times New Roman" pitchFamily="18" charset="0"/>
                </a:rPr>
                <a:t>2</a:t>
              </a:r>
            </a:p>
          </p:txBody>
        </p:sp>
        <p:sp>
          <p:nvSpPr>
            <p:cNvPr id="64" name="Rectangle 114"/>
            <p:cNvSpPr>
              <a:spLocks noChangeArrowheads="1"/>
            </p:cNvSpPr>
            <p:nvPr/>
          </p:nvSpPr>
          <p:spPr bwMode="auto">
            <a:xfrm>
              <a:off x="5558946" y="4646237"/>
              <a:ext cx="306388"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cs typeface="Times New Roman" pitchFamily="18" charset="0"/>
                </a:rPr>
                <a:t>E</a:t>
              </a:r>
              <a:r>
                <a:rPr lang="en-US" sz="1600" baseline="-25000">
                  <a:solidFill>
                    <a:srgbClr val="000000"/>
                  </a:solidFill>
                  <a:latin typeface="Times New Roman" pitchFamily="18" charset="0"/>
                  <a:cs typeface="Times New Roman" pitchFamily="18" charset="0"/>
                </a:rPr>
                <a:t>F,1</a:t>
              </a:r>
              <a:endParaRPr lang="en-US" sz="1600" i="1">
                <a:solidFill>
                  <a:srgbClr val="000000"/>
                </a:solidFill>
                <a:latin typeface="Times New Roman" pitchFamily="18" charset="0"/>
                <a:cs typeface="Times New Roman" pitchFamily="18" charset="0"/>
              </a:endParaRPr>
            </a:p>
          </p:txBody>
        </p:sp>
        <p:sp>
          <p:nvSpPr>
            <p:cNvPr id="65" name="Rectangle 115"/>
            <p:cNvSpPr>
              <a:spLocks noChangeArrowheads="1"/>
            </p:cNvSpPr>
            <p:nvPr/>
          </p:nvSpPr>
          <p:spPr bwMode="auto">
            <a:xfrm>
              <a:off x="7048021" y="4638300"/>
              <a:ext cx="336550" cy="244475"/>
            </a:xfrm>
            <a:prstGeom prst="rect">
              <a:avLst/>
            </a:prstGeom>
            <a:noFill/>
            <a:ln w="9525">
              <a:noFill/>
              <a:miter lim="800000"/>
              <a:headEnd/>
              <a:tailEnd/>
            </a:ln>
          </p:spPr>
          <p:txBody>
            <a:bodyPr lIns="0" tIns="0" rIns="0" bIns="0"/>
            <a:lstStyle/>
            <a:p>
              <a:r>
                <a:rPr lang="en-US" sz="1600" i="1">
                  <a:solidFill>
                    <a:srgbClr val="000000"/>
                  </a:solidFill>
                  <a:latin typeface="Times New Roman" pitchFamily="18" charset="0"/>
                  <a:cs typeface="Times New Roman" pitchFamily="18" charset="0"/>
                </a:rPr>
                <a:t>E</a:t>
              </a:r>
              <a:r>
                <a:rPr lang="en-US" sz="1600" baseline="-25000">
                  <a:solidFill>
                    <a:srgbClr val="000000"/>
                  </a:solidFill>
                  <a:latin typeface="Times New Roman" pitchFamily="18" charset="0"/>
                  <a:cs typeface="Times New Roman" pitchFamily="18" charset="0"/>
                </a:rPr>
                <a:t>F,2</a:t>
              </a:r>
              <a:endParaRPr lang="en-US" sz="1600" i="1">
                <a:solidFill>
                  <a:srgbClr val="000000"/>
                </a:solidFill>
                <a:latin typeface="Times New Roman" pitchFamily="18" charset="0"/>
                <a:cs typeface="Times New Roman" pitchFamily="18" charset="0"/>
              </a:endParaRPr>
            </a:p>
          </p:txBody>
        </p:sp>
        <p:sp>
          <p:nvSpPr>
            <p:cNvPr id="66" name="Text Box 118"/>
            <p:cNvSpPr txBox="1">
              <a:spLocks noChangeArrowheads="1"/>
            </p:cNvSpPr>
            <p:nvPr/>
          </p:nvSpPr>
          <p:spPr bwMode="auto">
            <a:xfrm>
              <a:off x="4923946" y="3165100"/>
              <a:ext cx="1327150" cy="336550"/>
            </a:xfrm>
            <a:prstGeom prst="rect">
              <a:avLst/>
            </a:prstGeom>
            <a:noFill/>
            <a:ln w="9525">
              <a:noFill/>
              <a:miter lim="800000"/>
              <a:headEnd/>
              <a:tailEnd/>
            </a:ln>
          </p:spPr>
          <p:txBody>
            <a:bodyPr>
              <a:spAutoFit/>
            </a:bodyPr>
            <a:lstStyle/>
            <a:p>
              <a:pPr>
                <a:spcBef>
                  <a:spcPct val="50000"/>
                </a:spcBef>
              </a:pPr>
              <a:r>
                <a:rPr lang="en-US" sz="1600">
                  <a:solidFill>
                    <a:srgbClr val="000000"/>
                  </a:solidFill>
                  <a:latin typeface="Times New Roman" pitchFamily="18" charset="0"/>
                  <a:cs typeface="Times New Roman" pitchFamily="18" charset="0"/>
                </a:rPr>
                <a:t>Material 1</a:t>
              </a:r>
            </a:p>
          </p:txBody>
        </p:sp>
        <p:sp>
          <p:nvSpPr>
            <p:cNvPr id="67" name="Text Box 119"/>
            <p:cNvSpPr txBox="1">
              <a:spLocks noChangeArrowheads="1"/>
            </p:cNvSpPr>
            <p:nvPr/>
          </p:nvSpPr>
          <p:spPr bwMode="auto">
            <a:xfrm>
              <a:off x="6366984" y="3161925"/>
              <a:ext cx="1184275" cy="336550"/>
            </a:xfrm>
            <a:prstGeom prst="rect">
              <a:avLst/>
            </a:prstGeom>
            <a:noFill/>
            <a:ln w="9525">
              <a:noFill/>
              <a:miter lim="800000"/>
              <a:headEnd/>
              <a:tailEnd/>
            </a:ln>
          </p:spPr>
          <p:txBody>
            <a:bodyPr>
              <a:spAutoFit/>
            </a:bodyPr>
            <a:lstStyle/>
            <a:p>
              <a:pPr>
                <a:spcBef>
                  <a:spcPct val="50000"/>
                </a:spcBef>
              </a:pPr>
              <a:r>
                <a:rPr lang="en-US" sz="1600" dirty="0">
                  <a:solidFill>
                    <a:srgbClr val="000000"/>
                  </a:solidFill>
                  <a:latin typeface="Times New Roman" pitchFamily="18" charset="0"/>
                  <a:cs typeface="Times New Roman" pitchFamily="18" charset="0"/>
                </a:rPr>
                <a:t>Material 2</a:t>
              </a:r>
            </a:p>
          </p:txBody>
        </p:sp>
        <p:sp>
          <p:nvSpPr>
            <p:cNvPr id="68" name="Rectangle 37"/>
            <p:cNvSpPr>
              <a:spLocks noChangeArrowheads="1"/>
            </p:cNvSpPr>
            <p:nvPr/>
          </p:nvSpPr>
          <p:spPr bwMode="auto">
            <a:xfrm>
              <a:off x="6989284" y="3708025"/>
              <a:ext cx="290512" cy="244475"/>
            </a:xfrm>
            <a:prstGeom prst="rect">
              <a:avLst/>
            </a:prstGeom>
            <a:noFill/>
            <a:ln w="9525">
              <a:noFill/>
              <a:miter lim="800000"/>
              <a:headEnd/>
              <a:tailEnd/>
            </a:ln>
          </p:spPr>
          <p:txBody>
            <a:bodyPr lIns="0" tIns="0" rIns="0" bIns="0"/>
            <a:lstStyle/>
            <a:p>
              <a:r>
                <a:rPr lang="en-US" sz="1600" i="1" dirty="0">
                  <a:solidFill>
                    <a:srgbClr val="000000"/>
                  </a:solidFill>
                  <a:latin typeface="Times New Roman" pitchFamily="18" charset="0"/>
                  <a:cs typeface="Times New Roman" pitchFamily="18" charset="0"/>
                </a:rPr>
                <a:t>V</a:t>
              </a:r>
              <a:r>
                <a:rPr lang="en-US" sz="1600" baseline="-25000" dirty="0">
                  <a:solidFill>
                    <a:srgbClr val="000000"/>
                  </a:solidFill>
                  <a:latin typeface="Times New Roman" pitchFamily="18" charset="0"/>
                  <a:cs typeface="Times New Roman" pitchFamily="18" charset="0"/>
                </a:rPr>
                <a:t>C</a:t>
              </a:r>
              <a:endParaRPr lang="en-US" sz="1600" dirty="0">
                <a:solidFill>
                  <a:srgbClr val="000000"/>
                </a:solidFill>
                <a:latin typeface="Times New Roman" pitchFamily="18" charset="0"/>
                <a:cs typeface="Times New Roman" pitchFamily="18" charset="0"/>
              </a:endParaRPr>
            </a:p>
          </p:txBody>
        </p:sp>
      </p:grpSp>
      <p:sp>
        <p:nvSpPr>
          <p:cNvPr id="69" name="Rectangle 213"/>
          <p:cNvSpPr>
            <a:spLocks noChangeArrowheads="1"/>
          </p:cNvSpPr>
          <p:nvPr/>
        </p:nvSpPr>
        <p:spPr bwMode="auto">
          <a:xfrm>
            <a:off x="0" y="71438"/>
            <a:ext cx="9144000" cy="792162"/>
          </a:xfrm>
          <a:prstGeom prst="rect">
            <a:avLst/>
          </a:prstGeom>
          <a:solidFill>
            <a:srgbClr val="FFCC00"/>
          </a:solidFill>
          <a:ln w="38100">
            <a:noFill/>
            <a:miter lim="800000"/>
            <a:headEnd/>
            <a:tailEnd/>
          </a:ln>
        </p:spPr>
        <p:txBody>
          <a:bodyPr rIns="91440" anchor="ctr"/>
          <a:lstStyle/>
          <a:p>
            <a:pPr algn="ctr"/>
            <a:r>
              <a:rPr lang="en-US" sz="2800" dirty="0" smtClean="0">
                <a:solidFill>
                  <a:srgbClr val="000000"/>
                </a:solidFill>
                <a:latin typeface="Times New Roman" pitchFamily="18" charset="0"/>
              </a:rPr>
              <a:t>Electrode surface coating: What is the issue?</a:t>
            </a:r>
            <a:endParaRPr lang="en-US" sz="2800" dirty="0">
              <a:solidFill>
                <a:srgbClr val="000000"/>
              </a:solidFill>
              <a:latin typeface="Times New Roman" pitchFamily="18" charset="0"/>
            </a:endParaRPr>
          </a:p>
        </p:txBody>
      </p:sp>
      <p:sp>
        <p:nvSpPr>
          <p:cNvPr id="76" name="TextBox 75"/>
          <p:cNvSpPr txBox="1"/>
          <p:nvPr/>
        </p:nvSpPr>
        <p:spPr>
          <a:xfrm>
            <a:off x="4571999" y="1183648"/>
            <a:ext cx="1835526" cy="1754326"/>
          </a:xfrm>
          <a:prstGeom prst="rect">
            <a:avLst/>
          </a:prstGeom>
          <a:noFill/>
        </p:spPr>
        <p:txBody>
          <a:bodyPr wrap="square" rtlCol="0">
            <a:spAutoFit/>
          </a:bodyPr>
          <a:lstStyle/>
          <a:p>
            <a:r>
              <a:rPr lang="en-US" dirty="0">
                <a:latin typeface="Calibri" panose="020F0502020204030204" pitchFamily="34" charset="0"/>
                <a:cs typeface="Times New Roman" panose="02020603050405020304" pitchFamily="18" charset="0"/>
              </a:rPr>
              <a:t>.</a:t>
            </a:r>
            <a:r>
              <a:rPr lang="en-US" dirty="0" smtClean="0">
                <a:latin typeface="Calibri" panose="020F0502020204030204" pitchFamily="34" charset="0"/>
                <a:cs typeface="Times New Roman" panose="02020603050405020304" pitchFamily="18" charset="0"/>
              </a:rPr>
              <a:t>..and I have no objection if the conductor is homogenous.</a:t>
            </a:r>
          </a:p>
          <a:p>
            <a:endParaRPr lang="en-US" dirty="0" smtClean="0">
              <a:latin typeface="Calibri" panose="020F0502020204030204" pitchFamily="34" charset="0"/>
              <a:cs typeface="Times New Roman" panose="02020603050405020304" pitchFamily="18" charset="0"/>
            </a:endParaRPr>
          </a:p>
          <a:p>
            <a:r>
              <a:rPr lang="en-US" dirty="0" smtClean="0">
                <a:latin typeface="Calibri" panose="020F0502020204030204" pitchFamily="34" charset="0"/>
                <a:cs typeface="Times New Roman" panose="02020603050405020304" pitchFamily="18" charset="0"/>
              </a:rPr>
              <a:t>However, if not:</a:t>
            </a:r>
            <a:endParaRPr lang="en-US" dirty="0">
              <a:latin typeface="Calibri" panose="020F0502020204030204" pitchFamily="34" charset="0"/>
              <a:cs typeface="Times New Roman" panose="02020603050405020304" pitchFamily="18" charset="0"/>
            </a:endParaRPr>
          </a:p>
        </p:txBody>
      </p:sp>
      <p:grpSp>
        <p:nvGrpSpPr>
          <p:cNvPr id="79" name="Group 78"/>
          <p:cNvGrpSpPr/>
          <p:nvPr/>
        </p:nvGrpSpPr>
        <p:grpSpPr>
          <a:xfrm>
            <a:off x="2428171" y="1101495"/>
            <a:ext cx="1700784" cy="1701723"/>
            <a:chOff x="755576" y="1988840"/>
            <a:chExt cx="1656184" cy="1701723"/>
          </a:xfrm>
        </p:grpSpPr>
        <p:sp>
          <p:nvSpPr>
            <p:cNvPr id="77" name="Oval 76"/>
            <p:cNvSpPr/>
            <p:nvPr/>
          </p:nvSpPr>
          <p:spPr>
            <a:xfrm>
              <a:off x="755576" y="1988840"/>
              <a:ext cx="1656184" cy="170172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85646" y="2637140"/>
              <a:ext cx="396044" cy="4114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732240" y="1101495"/>
            <a:ext cx="1700785" cy="1701723"/>
            <a:chOff x="7068691" y="1133856"/>
            <a:chExt cx="1700785" cy="1701723"/>
          </a:xfrm>
        </p:grpSpPr>
        <p:sp>
          <p:nvSpPr>
            <p:cNvPr id="81" name="Oval 80"/>
            <p:cNvSpPr/>
            <p:nvPr/>
          </p:nvSpPr>
          <p:spPr>
            <a:xfrm>
              <a:off x="7068691" y="1133856"/>
              <a:ext cx="1700784" cy="170172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hord 83"/>
            <p:cNvSpPr/>
            <p:nvPr/>
          </p:nvSpPr>
          <p:spPr>
            <a:xfrm>
              <a:off x="7068692" y="1133856"/>
              <a:ext cx="1700784" cy="1700784"/>
            </a:xfrm>
            <a:prstGeom prst="chord">
              <a:avLst>
                <a:gd name="adj1" fmla="val 5402150"/>
                <a:gd name="adj2" fmla="val 1620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98761" y="1783080"/>
              <a:ext cx="411480" cy="4114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7452320" y="1783080"/>
              <a:ext cx="25359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8071208" y="1815640"/>
              <a:ext cx="30008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7510153" y="2228009"/>
              <a:ext cx="763351" cy="369332"/>
            </a:xfrm>
            <a:prstGeom prst="rect">
              <a:avLst/>
            </a:prstGeom>
            <a:noFill/>
          </p:spPr>
          <p:txBody>
            <a:bodyPr wrap="none" rtlCol="0">
              <a:spAutoFit/>
            </a:bodyPr>
            <a:lstStyle/>
            <a:p>
              <a:r>
                <a:rPr lang="en-US" dirty="0" smtClean="0">
                  <a:solidFill>
                    <a:srgbClr val="00B050"/>
                  </a:solidFill>
                  <a:latin typeface="Calibri" panose="020F0502020204030204" pitchFamily="34" charset="0"/>
                </a:rPr>
                <a:t>E field</a:t>
              </a:r>
              <a:endParaRPr lang="en-US" dirty="0">
                <a:solidFill>
                  <a:srgbClr val="00B050"/>
                </a:solidFill>
                <a:latin typeface="Calibri" panose="020F0502020204030204" pitchFamily="34" charset="0"/>
              </a:endParaRPr>
            </a:p>
          </p:txBody>
        </p:sp>
        <p:cxnSp>
          <p:nvCxnSpPr>
            <p:cNvPr id="71" name="Straight Arrow Connector 70"/>
            <p:cNvCxnSpPr/>
            <p:nvPr/>
          </p:nvCxnSpPr>
          <p:spPr>
            <a:xfrm flipH="1">
              <a:off x="7740352" y="1988840"/>
              <a:ext cx="311467" cy="9525"/>
            </a:xfrm>
            <a:prstGeom prst="straightConnector1">
              <a:avLst/>
            </a:prstGeom>
            <a:ln w="952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323528" y="1322147"/>
            <a:ext cx="2047876" cy="1754326"/>
          </a:xfrm>
          <a:prstGeom prst="rect">
            <a:avLst/>
          </a:prstGeom>
          <a:noFill/>
        </p:spPr>
        <p:txBody>
          <a:bodyPr wrap="square" rtlCol="0">
            <a:spAutoFit/>
          </a:bodyPr>
          <a:lstStyle/>
          <a:p>
            <a:r>
              <a:rPr lang="en-US" dirty="0" smtClean="0">
                <a:latin typeface="Calibri" panose="020F0502020204030204" pitchFamily="34" charset="0"/>
                <a:cs typeface="Times New Roman" panose="02020603050405020304" pitchFamily="18" charset="0"/>
              </a:rPr>
              <a:t>Most undergraduate textbooks: No electric field in empty hole inside conductor…</a:t>
            </a:r>
            <a:endParaRPr lang="en-US" dirty="0">
              <a:latin typeface="Calibri" panose="020F0502020204030204" pitchFamily="34" charset="0"/>
              <a:cs typeface="Times New Roman" panose="02020603050405020304" pitchFamily="18" charset="0"/>
            </a:endParaRPr>
          </a:p>
        </p:txBody>
      </p:sp>
      <p:sp>
        <p:nvSpPr>
          <p:cNvPr id="90" name="TextBox 89"/>
          <p:cNvSpPr txBox="1"/>
          <p:nvPr/>
        </p:nvSpPr>
        <p:spPr>
          <a:xfrm>
            <a:off x="189055" y="6093296"/>
            <a:ext cx="7370579" cy="646331"/>
          </a:xfrm>
          <a:prstGeom prst="rect">
            <a:avLst/>
          </a:prstGeom>
          <a:noFill/>
        </p:spPr>
        <p:txBody>
          <a:bodyPr wrap="square" rtlCol="0">
            <a:spAutoFit/>
          </a:bodyPr>
          <a:lstStyle/>
          <a:p>
            <a:r>
              <a:rPr lang="en-US" dirty="0" smtClean="0">
                <a:latin typeface="Calibri" panose="020F0502020204030204" pitchFamily="34" charset="0"/>
                <a:cs typeface="Times New Roman" panose="02020603050405020304" pitchFamily="18" charset="0"/>
              </a:rPr>
              <a:t>Consequence: Need to establish that electric field is known, or known to be absent, in flight path.</a:t>
            </a:r>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77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Freeform 8"/>
          <p:cNvSpPr>
            <a:spLocks/>
          </p:cNvSpPr>
          <p:nvPr/>
        </p:nvSpPr>
        <p:spPr bwMode="auto">
          <a:xfrm>
            <a:off x="3592513" y="2189163"/>
            <a:ext cx="3765550" cy="3114675"/>
          </a:xfrm>
          <a:custGeom>
            <a:avLst/>
            <a:gdLst>
              <a:gd name="T0" fmla="*/ 2147483647 w 2822"/>
              <a:gd name="T1" fmla="*/ 2147483647 h 2320"/>
              <a:gd name="T2" fmla="*/ 2147483647 w 2822"/>
              <a:gd name="T3" fmla="*/ 2147483647 h 2320"/>
              <a:gd name="T4" fmla="*/ 2147483647 w 2822"/>
              <a:gd name="T5" fmla="*/ 2147483647 h 2320"/>
              <a:gd name="T6" fmla="*/ 2147483647 w 2822"/>
              <a:gd name="T7" fmla="*/ 2147483647 h 2320"/>
              <a:gd name="T8" fmla="*/ 2147483647 w 2822"/>
              <a:gd name="T9" fmla="*/ 2147483647 h 2320"/>
              <a:gd name="T10" fmla="*/ 2147483647 w 2822"/>
              <a:gd name="T11" fmla="*/ 2147483647 h 2320"/>
              <a:gd name="T12" fmla="*/ 2147483647 w 2822"/>
              <a:gd name="T13" fmla="*/ 2147483647 h 2320"/>
              <a:gd name="T14" fmla="*/ 2147483647 w 2822"/>
              <a:gd name="T15" fmla="*/ 2147483647 h 2320"/>
              <a:gd name="T16" fmla="*/ 2147483647 w 2822"/>
              <a:gd name="T17" fmla="*/ 2147483647 h 2320"/>
              <a:gd name="T18" fmla="*/ 2147483647 w 2822"/>
              <a:gd name="T19" fmla="*/ 2147483647 h 2320"/>
              <a:gd name="T20" fmla="*/ 2147483647 w 2822"/>
              <a:gd name="T21" fmla="*/ 2147483647 h 2320"/>
              <a:gd name="T22" fmla="*/ 2147483647 w 2822"/>
              <a:gd name="T23" fmla="*/ 2147483647 h 2320"/>
              <a:gd name="T24" fmla="*/ 2147483647 w 2822"/>
              <a:gd name="T25" fmla="*/ 2147483647 h 2320"/>
              <a:gd name="T26" fmla="*/ 2147483647 w 2822"/>
              <a:gd name="T27" fmla="*/ 2147483647 h 2320"/>
              <a:gd name="T28" fmla="*/ 2147483647 w 2822"/>
              <a:gd name="T29" fmla="*/ 2147483647 h 2320"/>
              <a:gd name="T30" fmla="*/ 2147483647 w 2822"/>
              <a:gd name="T31" fmla="*/ 2147483647 h 2320"/>
              <a:gd name="T32" fmla="*/ 2147483647 w 2822"/>
              <a:gd name="T33" fmla="*/ 2147483647 h 2320"/>
              <a:gd name="T34" fmla="*/ 2147483647 w 2822"/>
              <a:gd name="T35" fmla="*/ 2147483647 h 2320"/>
              <a:gd name="T36" fmla="*/ 2147483647 w 2822"/>
              <a:gd name="T37" fmla="*/ 2147483647 h 2320"/>
              <a:gd name="T38" fmla="*/ 2147483647 w 2822"/>
              <a:gd name="T39" fmla="*/ 2147483647 h 2320"/>
              <a:gd name="T40" fmla="*/ 2147483647 w 2822"/>
              <a:gd name="T41" fmla="*/ 2147483647 h 2320"/>
              <a:gd name="T42" fmla="*/ 2147483647 w 2822"/>
              <a:gd name="T43" fmla="*/ 2147483647 h 2320"/>
              <a:gd name="T44" fmla="*/ 2147483647 w 2822"/>
              <a:gd name="T45" fmla="*/ 2147483647 h 2320"/>
              <a:gd name="T46" fmla="*/ 2147483647 w 2822"/>
              <a:gd name="T47" fmla="*/ 2147483647 h 2320"/>
              <a:gd name="T48" fmla="*/ 2147483647 w 2822"/>
              <a:gd name="T49" fmla="*/ 2147483647 h 2320"/>
              <a:gd name="T50" fmla="*/ 2147483647 w 2822"/>
              <a:gd name="T51" fmla="*/ 2147483647 h 2320"/>
              <a:gd name="T52" fmla="*/ 2147483647 w 2822"/>
              <a:gd name="T53" fmla="*/ 2147483647 h 2320"/>
              <a:gd name="T54" fmla="*/ 2147483647 w 2822"/>
              <a:gd name="T55" fmla="*/ 2147483647 h 2320"/>
              <a:gd name="T56" fmla="*/ 2147483647 w 2822"/>
              <a:gd name="T57" fmla="*/ 0 h 2320"/>
              <a:gd name="T58" fmla="*/ 0 w 2822"/>
              <a:gd name="T59" fmla="*/ 0 h 2320"/>
              <a:gd name="T60" fmla="*/ 0 w 2822"/>
              <a:gd name="T61" fmla="*/ 2147483647 h 2320"/>
              <a:gd name="T62" fmla="*/ 0 w 2822"/>
              <a:gd name="T63" fmla="*/ 2147483647 h 2320"/>
              <a:gd name="T64" fmla="*/ 0 w 2822"/>
              <a:gd name="T65" fmla="*/ 2147483647 h 2320"/>
              <a:gd name="T66" fmla="*/ 0 w 2822"/>
              <a:gd name="T67" fmla="*/ 2147483647 h 2320"/>
              <a:gd name="T68" fmla="*/ 0 w 2822"/>
              <a:gd name="T69" fmla="*/ 2147483647 h 2320"/>
              <a:gd name="T70" fmla="*/ 0 w 2822"/>
              <a:gd name="T71" fmla="*/ 2147483647 h 2320"/>
              <a:gd name="T72" fmla="*/ 0 w 2822"/>
              <a:gd name="T73" fmla="*/ 2147483647 h 2320"/>
              <a:gd name="T74" fmla="*/ 0 w 2822"/>
              <a:gd name="T75" fmla="*/ 2147483647 h 2320"/>
              <a:gd name="T76" fmla="*/ 0 w 2822"/>
              <a:gd name="T77" fmla="*/ 2147483647 h 2320"/>
              <a:gd name="T78" fmla="*/ 0 w 2822"/>
              <a:gd name="T79" fmla="*/ 2147483647 h 2320"/>
              <a:gd name="T80" fmla="*/ 0 w 2822"/>
              <a:gd name="T81" fmla="*/ 2147483647 h 2320"/>
              <a:gd name="T82" fmla="*/ 0 w 2822"/>
              <a:gd name="T83" fmla="*/ 2147483647 h 2320"/>
              <a:gd name="T84" fmla="*/ 0 w 2822"/>
              <a:gd name="T85" fmla="*/ 2147483647 h 2320"/>
              <a:gd name="T86" fmla="*/ 0 w 2822"/>
              <a:gd name="T87" fmla="*/ 2147483647 h 2320"/>
              <a:gd name="T88" fmla="*/ 0 w 2822"/>
              <a:gd name="T89" fmla="*/ 2147483647 h 2320"/>
              <a:gd name="T90" fmla="*/ 0 w 2822"/>
              <a:gd name="T91" fmla="*/ 2147483647 h 2320"/>
              <a:gd name="T92" fmla="*/ 0 w 2822"/>
              <a:gd name="T93" fmla="*/ 2147483647 h 2320"/>
              <a:gd name="T94" fmla="*/ 0 w 2822"/>
              <a:gd name="T95" fmla="*/ 2147483647 h 2320"/>
              <a:gd name="T96" fmla="*/ 0 w 2822"/>
              <a:gd name="T97" fmla="*/ 2147483647 h 2320"/>
              <a:gd name="T98" fmla="*/ 0 w 2822"/>
              <a:gd name="T99" fmla="*/ 2147483647 h 2320"/>
              <a:gd name="T100" fmla="*/ 0 w 2822"/>
              <a:gd name="T101" fmla="*/ 2147483647 h 2320"/>
              <a:gd name="T102" fmla="*/ 0 w 2822"/>
              <a:gd name="T103" fmla="*/ 2147483647 h 2320"/>
              <a:gd name="T104" fmla="*/ 0 w 2822"/>
              <a:gd name="T105" fmla="*/ 2147483647 h 2320"/>
              <a:gd name="T106" fmla="*/ 0 w 2822"/>
              <a:gd name="T107" fmla="*/ 2147483647 h 2320"/>
              <a:gd name="T108" fmla="*/ 0 w 2822"/>
              <a:gd name="T109" fmla="*/ 2147483647 h 2320"/>
              <a:gd name="T110" fmla="*/ 0 w 2822"/>
              <a:gd name="T111" fmla="*/ 2147483647 h 2320"/>
              <a:gd name="T112" fmla="*/ 0 w 2822"/>
              <a:gd name="T113" fmla="*/ 2147483647 h 2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2"/>
              <a:gd name="T172" fmla="*/ 0 h 2320"/>
              <a:gd name="T173" fmla="*/ 2822 w 2822"/>
              <a:gd name="T174" fmla="*/ 2320 h 2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2" h="2320">
                <a:moveTo>
                  <a:pt x="0" y="2320"/>
                </a:moveTo>
                <a:lnTo>
                  <a:pt x="0" y="2320"/>
                </a:lnTo>
                <a:lnTo>
                  <a:pt x="705" y="2320"/>
                </a:lnTo>
                <a:lnTo>
                  <a:pt x="1412" y="2320"/>
                </a:lnTo>
                <a:lnTo>
                  <a:pt x="2117" y="2320"/>
                </a:lnTo>
                <a:lnTo>
                  <a:pt x="2822" y="2320"/>
                </a:lnTo>
                <a:lnTo>
                  <a:pt x="2822" y="2290"/>
                </a:lnTo>
                <a:lnTo>
                  <a:pt x="2822" y="2261"/>
                </a:lnTo>
                <a:lnTo>
                  <a:pt x="2822" y="2231"/>
                </a:lnTo>
                <a:lnTo>
                  <a:pt x="2822" y="2202"/>
                </a:lnTo>
                <a:lnTo>
                  <a:pt x="2822" y="2173"/>
                </a:lnTo>
                <a:lnTo>
                  <a:pt x="2822" y="2143"/>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117" y="0"/>
                </a:lnTo>
                <a:lnTo>
                  <a:pt x="1412" y="0"/>
                </a:lnTo>
                <a:lnTo>
                  <a:pt x="705"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43"/>
                </a:lnTo>
                <a:lnTo>
                  <a:pt x="0" y="2173"/>
                </a:lnTo>
                <a:lnTo>
                  <a:pt x="0" y="2202"/>
                </a:lnTo>
                <a:lnTo>
                  <a:pt x="0" y="2231"/>
                </a:lnTo>
                <a:lnTo>
                  <a:pt x="0" y="2261"/>
                </a:lnTo>
                <a:lnTo>
                  <a:pt x="0" y="2290"/>
                </a:lnTo>
                <a:lnTo>
                  <a:pt x="0" y="2320"/>
                </a:lnTo>
                <a:close/>
              </a:path>
            </a:pathLst>
          </a:custGeom>
          <a:solidFill>
            <a:srgbClr val="BFFF00"/>
          </a:solidFill>
          <a:ln w="9525">
            <a:noFill/>
            <a:round/>
            <a:headEnd/>
            <a:tailEnd/>
          </a:ln>
        </p:spPr>
        <p:txBody>
          <a:bodyPr/>
          <a:lstStyle/>
          <a:p>
            <a:endParaRPr lang="en-US"/>
          </a:p>
        </p:txBody>
      </p:sp>
      <p:sp>
        <p:nvSpPr>
          <p:cNvPr id="496642" name="Freeform 9"/>
          <p:cNvSpPr>
            <a:spLocks/>
          </p:cNvSpPr>
          <p:nvPr/>
        </p:nvSpPr>
        <p:spPr bwMode="auto">
          <a:xfrm>
            <a:off x="3592513" y="2189163"/>
            <a:ext cx="3765550" cy="3114675"/>
          </a:xfrm>
          <a:custGeom>
            <a:avLst/>
            <a:gdLst>
              <a:gd name="T0" fmla="*/ 2147483647 w 2822"/>
              <a:gd name="T1" fmla="*/ 2147483647 h 2320"/>
              <a:gd name="T2" fmla="*/ 2147483647 w 2822"/>
              <a:gd name="T3" fmla="*/ 2147483647 h 2320"/>
              <a:gd name="T4" fmla="*/ 2147483647 w 2822"/>
              <a:gd name="T5" fmla="*/ 2147483647 h 2320"/>
              <a:gd name="T6" fmla="*/ 2147483647 w 2822"/>
              <a:gd name="T7" fmla="*/ 2147483647 h 2320"/>
              <a:gd name="T8" fmla="*/ 2147483647 w 2822"/>
              <a:gd name="T9" fmla="*/ 2147483647 h 2320"/>
              <a:gd name="T10" fmla="*/ 2147483647 w 2822"/>
              <a:gd name="T11" fmla="*/ 2147483647 h 2320"/>
              <a:gd name="T12" fmla="*/ 2147483647 w 2822"/>
              <a:gd name="T13" fmla="*/ 2147483647 h 2320"/>
              <a:gd name="T14" fmla="*/ 2147483647 w 2822"/>
              <a:gd name="T15" fmla="*/ 2147483647 h 2320"/>
              <a:gd name="T16" fmla="*/ 2147483647 w 2822"/>
              <a:gd name="T17" fmla="*/ 2147483647 h 2320"/>
              <a:gd name="T18" fmla="*/ 2147483647 w 2822"/>
              <a:gd name="T19" fmla="*/ 2147483647 h 2320"/>
              <a:gd name="T20" fmla="*/ 2147483647 w 2822"/>
              <a:gd name="T21" fmla="*/ 2147483647 h 2320"/>
              <a:gd name="T22" fmla="*/ 2147483647 w 2822"/>
              <a:gd name="T23" fmla="*/ 2147483647 h 2320"/>
              <a:gd name="T24" fmla="*/ 2147483647 w 2822"/>
              <a:gd name="T25" fmla="*/ 2147483647 h 2320"/>
              <a:gd name="T26" fmla="*/ 2147483647 w 2822"/>
              <a:gd name="T27" fmla="*/ 2147483647 h 2320"/>
              <a:gd name="T28" fmla="*/ 2147483647 w 2822"/>
              <a:gd name="T29" fmla="*/ 2147483647 h 2320"/>
              <a:gd name="T30" fmla="*/ 2147483647 w 2822"/>
              <a:gd name="T31" fmla="*/ 2147483647 h 2320"/>
              <a:gd name="T32" fmla="*/ 2147483647 w 2822"/>
              <a:gd name="T33" fmla="*/ 2147483647 h 2320"/>
              <a:gd name="T34" fmla="*/ 2147483647 w 2822"/>
              <a:gd name="T35" fmla="*/ 2147483647 h 2320"/>
              <a:gd name="T36" fmla="*/ 2147483647 w 2822"/>
              <a:gd name="T37" fmla="*/ 2147483647 h 2320"/>
              <a:gd name="T38" fmla="*/ 2147483647 w 2822"/>
              <a:gd name="T39" fmla="*/ 2147483647 h 2320"/>
              <a:gd name="T40" fmla="*/ 2147483647 w 2822"/>
              <a:gd name="T41" fmla="*/ 2147483647 h 2320"/>
              <a:gd name="T42" fmla="*/ 2147483647 w 2822"/>
              <a:gd name="T43" fmla="*/ 2147483647 h 2320"/>
              <a:gd name="T44" fmla="*/ 2147483647 w 2822"/>
              <a:gd name="T45" fmla="*/ 2147483647 h 2320"/>
              <a:gd name="T46" fmla="*/ 2147483647 w 2822"/>
              <a:gd name="T47" fmla="*/ 2147483647 h 2320"/>
              <a:gd name="T48" fmla="*/ 2147483647 w 2822"/>
              <a:gd name="T49" fmla="*/ 2147483647 h 2320"/>
              <a:gd name="T50" fmla="*/ 2147483647 w 2822"/>
              <a:gd name="T51" fmla="*/ 2147483647 h 2320"/>
              <a:gd name="T52" fmla="*/ 2147483647 w 2822"/>
              <a:gd name="T53" fmla="*/ 2147483647 h 2320"/>
              <a:gd name="T54" fmla="*/ 2147483647 w 2822"/>
              <a:gd name="T55" fmla="*/ 2147483647 h 2320"/>
              <a:gd name="T56" fmla="*/ 2147483647 w 2822"/>
              <a:gd name="T57" fmla="*/ 2147483647 h 2320"/>
              <a:gd name="T58" fmla="*/ 2147483647 w 2822"/>
              <a:gd name="T59" fmla="*/ 0 h 2320"/>
              <a:gd name="T60" fmla="*/ 0 w 2822"/>
              <a:gd name="T61" fmla="*/ 0 h 2320"/>
              <a:gd name="T62" fmla="*/ 0 w 2822"/>
              <a:gd name="T63" fmla="*/ 2147483647 h 2320"/>
              <a:gd name="T64" fmla="*/ 0 w 2822"/>
              <a:gd name="T65" fmla="*/ 2147483647 h 2320"/>
              <a:gd name="T66" fmla="*/ 0 w 2822"/>
              <a:gd name="T67" fmla="*/ 2147483647 h 2320"/>
              <a:gd name="T68" fmla="*/ 0 w 2822"/>
              <a:gd name="T69" fmla="*/ 2147483647 h 2320"/>
              <a:gd name="T70" fmla="*/ 0 w 2822"/>
              <a:gd name="T71" fmla="*/ 2147483647 h 2320"/>
              <a:gd name="T72" fmla="*/ 0 w 2822"/>
              <a:gd name="T73" fmla="*/ 2147483647 h 2320"/>
              <a:gd name="T74" fmla="*/ 0 w 2822"/>
              <a:gd name="T75" fmla="*/ 2147483647 h 2320"/>
              <a:gd name="T76" fmla="*/ 0 w 2822"/>
              <a:gd name="T77" fmla="*/ 2147483647 h 2320"/>
              <a:gd name="T78" fmla="*/ 0 w 2822"/>
              <a:gd name="T79" fmla="*/ 2147483647 h 2320"/>
              <a:gd name="T80" fmla="*/ 0 w 2822"/>
              <a:gd name="T81" fmla="*/ 2147483647 h 2320"/>
              <a:gd name="T82" fmla="*/ 0 w 2822"/>
              <a:gd name="T83" fmla="*/ 2147483647 h 2320"/>
              <a:gd name="T84" fmla="*/ 0 w 2822"/>
              <a:gd name="T85" fmla="*/ 2147483647 h 2320"/>
              <a:gd name="T86" fmla="*/ 0 w 2822"/>
              <a:gd name="T87" fmla="*/ 2147483647 h 2320"/>
              <a:gd name="T88" fmla="*/ 0 w 2822"/>
              <a:gd name="T89" fmla="*/ 2147483647 h 2320"/>
              <a:gd name="T90" fmla="*/ 0 w 2822"/>
              <a:gd name="T91" fmla="*/ 2147483647 h 2320"/>
              <a:gd name="T92" fmla="*/ 0 w 2822"/>
              <a:gd name="T93" fmla="*/ 2147483647 h 2320"/>
              <a:gd name="T94" fmla="*/ 0 w 2822"/>
              <a:gd name="T95" fmla="*/ 2147483647 h 2320"/>
              <a:gd name="T96" fmla="*/ 0 w 2822"/>
              <a:gd name="T97" fmla="*/ 2147483647 h 2320"/>
              <a:gd name="T98" fmla="*/ 0 w 2822"/>
              <a:gd name="T99" fmla="*/ 2147483647 h 2320"/>
              <a:gd name="T100" fmla="*/ 0 w 2822"/>
              <a:gd name="T101" fmla="*/ 2147483647 h 2320"/>
              <a:gd name="T102" fmla="*/ 0 w 2822"/>
              <a:gd name="T103" fmla="*/ 2147483647 h 2320"/>
              <a:gd name="T104" fmla="*/ 0 w 2822"/>
              <a:gd name="T105" fmla="*/ 2147483647 h 2320"/>
              <a:gd name="T106" fmla="*/ 0 w 2822"/>
              <a:gd name="T107" fmla="*/ 2147483647 h 2320"/>
              <a:gd name="T108" fmla="*/ 0 w 2822"/>
              <a:gd name="T109" fmla="*/ 2147483647 h 2320"/>
              <a:gd name="T110" fmla="*/ 0 w 2822"/>
              <a:gd name="T111" fmla="*/ 2147483647 h 2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2"/>
              <a:gd name="T169" fmla="*/ 0 h 2320"/>
              <a:gd name="T170" fmla="*/ 2822 w 2822"/>
              <a:gd name="T171" fmla="*/ 2320 h 23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2" h="2320">
                <a:moveTo>
                  <a:pt x="0" y="2237"/>
                </a:moveTo>
                <a:lnTo>
                  <a:pt x="159" y="2261"/>
                </a:lnTo>
                <a:lnTo>
                  <a:pt x="202" y="2290"/>
                </a:lnTo>
                <a:lnTo>
                  <a:pt x="184" y="2320"/>
                </a:lnTo>
                <a:lnTo>
                  <a:pt x="1041" y="2320"/>
                </a:lnTo>
                <a:lnTo>
                  <a:pt x="1412" y="2320"/>
                </a:lnTo>
                <a:lnTo>
                  <a:pt x="2117" y="2320"/>
                </a:lnTo>
                <a:lnTo>
                  <a:pt x="2822" y="2320"/>
                </a:lnTo>
                <a:lnTo>
                  <a:pt x="2822" y="2290"/>
                </a:lnTo>
                <a:lnTo>
                  <a:pt x="2822" y="2237"/>
                </a:lnTo>
                <a:lnTo>
                  <a:pt x="2822" y="2231"/>
                </a:lnTo>
                <a:lnTo>
                  <a:pt x="2822" y="2202"/>
                </a:lnTo>
                <a:lnTo>
                  <a:pt x="2822" y="2173"/>
                </a:lnTo>
                <a:lnTo>
                  <a:pt x="2822" y="2143"/>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466" y="0"/>
                </a:lnTo>
                <a:lnTo>
                  <a:pt x="1412" y="0"/>
                </a:lnTo>
                <a:lnTo>
                  <a:pt x="705" y="0"/>
                </a:lnTo>
                <a:lnTo>
                  <a:pt x="447"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43"/>
                </a:lnTo>
                <a:lnTo>
                  <a:pt x="0" y="2173"/>
                </a:lnTo>
                <a:lnTo>
                  <a:pt x="0" y="2202"/>
                </a:lnTo>
                <a:lnTo>
                  <a:pt x="0" y="2231"/>
                </a:lnTo>
                <a:lnTo>
                  <a:pt x="0" y="2237"/>
                </a:lnTo>
                <a:close/>
              </a:path>
            </a:pathLst>
          </a:custGeom>
          <a:solidFill>
            <a:srgbClr val="80FF00"/>
          </a:solidFill>
          <a:ln w="9525">
            <a:noFill/>
            <a:round/>
            <a:headEnd/>
            <a:tailEnd/>
          </a:ln>
        </p:spPr>
        <p:txBody>
          <a:bodyPr/>
          <a:lstStyle/>
          <a:p>
            <a:endParaRPr lang="en-US"/>
          </a:p>
        </p:txBody>
      </p:sp>
      <p:sp>
        <p:nvSpPr>
          <p:cNvPr id="496643" name="Freeform 10"/>
          <p:cNvSpPr>
            <a:spLocks/>
          </p:cNvSpPr>
          <p:nvPr/>
        </p:nvSpPr>
        <p:spPr bwMode="auto">
          <a:xfrm>
            <a:off x="3592513" y="5192713"/>
            <a:ext cx="271462" cy="111125"/>
          </a:xfrm>
          <a:custGeom>
            <a:avLst/>
            <a:gdLst>
              <a:gd name="T0" fmla="*/ 0 w 202"/>
              <a:gd name="T1" fmla="*/ 0 h 83"/>
              <a:gd name="T2" fmla="*/ 2147483647 w 202"/>
              <a:gd name="T3" fmla="*/ 2147483647 h 83"/>
              <a:gd name="T4" fmla="*/ 2147483647 w 202"/>
              <a:gd name="T5" fmla="*/ 2147483647 h 83"/>
              <a:gd name="T6" fmla="*/ 2147483647 w 202"/>
              <a:gd name="T7" fmla="*/ 2147483647 h 83"/>
              <a:gd name="T8" fmla="*/ 0 60000 65536"/>
              <a:gd name="T9" fmla="*/ 0 60000 65536"/>
              <a:gd name="T10" fmla="*/ 0 60000 65536"/>
              <a:gd name="T11" fmla="*/ 0 60000 65536"/>
              <a:gd name="T12" fmla="*/ 0 w 202"/>
              <a:gd name="T13" fmla="*/ 0 h 83"/>
              <a:gd name="T14" fmla="*/ 202 w 202"/>
              <a:gd name="T15" fmla="*/ 83 h 83"/>
            </a:gdLst>
            <a:ahLst/>
            <a:cxnLst>
              <a:cxn ang="T8">
                <a:pos x="T0" y="T1"/>
              </a:cxn>
              <a:cxn ang="T9">
                <a:pos x="T2" y="T3"/>
              </a:cxn>
              <a:cxn ang="T10">
                <a:pos x="T4" y="T5"/>
              </a:cxn>
              <a:cxn ang="T11">
                <a:pos x="T6" y="T7"/>
              </a:cxn>
            </a:cxnLst>
            <a:rect l="T12" t="T13" r="T14" b="T15"/>
            <a:pathLst>
              <a:path w="202" h="83">
                <a:moveTo>
                  <a:pt x="0" y="0"/>
                </a:moveTo>
                <a:lnTo>
                  <a:pt x="159" y="24"/>
                </a:lnTo>
                <a:lnTo>
                  <a:pt x="202" y="53"/>
                </a:lnTo>
                <a:lnTo>
                  <a:pt x="184" y="83"/>
                </a:lnTo>
              </a:path>
            </a:pathLst>
          </a:custGeom>
          <a:noFill/>
          <a:ln w="9525">
            <a:solidFill>
              <a:srgbClr val="000000"/>
            </a:solidFill>
            <a:prstDash val="solid"/>
            <a:round/>
            <a:headEnd/>
            <a:tailEnd/>
          </a:ln>
        </p:spPr>
        <p:txBody>
          <a:bodyPr/>
          <a:lstStyle/>
          <a:p>
            <a:endParaRPr lang="en-US"/>
          </a:p>
        </p:txBody>
      </p:sp>
      <p:sp>
        <p:nvSpPr>
          <p:cNvPr id="496644" name="Freeform 11"/>
          <p:cNvSpPr>
            <a:spLocks/>
          </p:cNvSpPr>
          <p:nvPr/>
        </p:nvSpPr>
        <p:spPr bwMode="auto">
          <a:xfrm>
            <a:off x="3592513" y="2189163"/>
            <a:ext cx="3765550" cy="3114675"/>
          </a:xfrm>
          <a:custGeom>
            <a:avLst/>
            <a:gdLst>
              <a:gd name="T0" fmla="*/ 2147483647 w 2822"/>
              <a:gd name="T1" fmla="*/ 2147483647 h 2320"/>
              <a:gd name="T2" fmla="*/ 2147483647 w 2822"/>
              <a:gd name="T3" fmla="*/ 2147483647 h 2320"/>
              <a:gd name="T4" fmla="*/ 2147483647 w 2822"/>
              <a:gd name="T5" fmla="*/ 2147483647 h 2320"/>
              <a:gd name="T6" fmla="*/ 2147483647 w 2822"/>
              <a:gd name="T7" fmla="*/ 2147483647 h 2320"/>
              <a:gd name="T8" fmla="*/ 2147483647 w 2822"/>
              <a:gd name="T9" fmla="*/ 2147483647 h 2320"/>
              <a:gd name="T10" fmla="*/ 2147483647 w 2822"/>
              <a:gd name="T11" fmla="*/ 2147483647 h 2320"/>
              <a:gd name="T12" fmla="*/ 2147483647 w 2822"/>
              <a:gd name="T13" fmla="*/ 2147483647 h 2320"/>
              <a:gd name="T14" fmla="*/ 2147483647 w 2822"/>
              <a:gd name="T15" fmla="*/ 2147483647 h 2320"/>
              <a:gd name="T16" fmla="*/ 2147483647 w 2822"/>
              <a:gd name="T17" fmla="*/ 2147483647 h 2320"/>
              <a:gd name="T18" fmla="*/ 2147483647 w 2822"/>
              <a:gd name="T19" fmla="*/ 2147483647 h 2320"/>
              <a:gd name="T20" fmla="*/ 2147483647 w 2822"/>
              <a:gd name="T21" fmla="*/ 2147483647 h 2320"/>
              <a:gd name="T22" fmla="*/ 2147483647 w 2822"/>
              <a:gd name="T23" fmla="*/ 2147483647 h 2320"/>
              <a:gd name="T24" fmla="*/ 2147483647 w 2822"/>
              <a:gd name="T25" fmla="*/ 2147483647 h 2320"/>
              <a:gd name="T26" fmla="*/ 2147483647 w 2822"/>
              <a:gd name="T27" fmla="*/ 2147483647 h 2320"/>
              <a:gd name="T28" fmla="*/ 2147483647 w 2822"/>
              <a:gd name="T29" fmla="*/ 2147483647 h 2320"/>
              <a:gd name="T30" fmla="*/ 2147483647 w 2822"/>
              <a:gd name="T31" fmla="*/ 2147483647 h 2320"/>
              <a:gd name="T32" fmla="*/ 2147483647 w 2822"/>
              <a:gd name="T33" fmla="*/ 2147483647 h 2320"/>
              <a:gd name="T34" fmla="*/ 2147483647 w 2822"/>
              <a:gd name="T35" fmla="*/ 2147483647 h 2320"/>
              <a:gd name="T36" fmla="*/ 2147483647 w 2822"/>
              <a:gd name="T37" fmla="*/ 2147483647 h 2320"/>
              <a:gd name="T38" fmla="*/ 2147483647 w 2822"/>
              <a:gd name="T39" fmla="*/ 2147483647 h 2320"/>
              <a:gd name="T40" fmla="*/ 2147483647 w 2822"/>
              <a:gd name="T41" fmla="*/ 2147483647 h 2320"/>
              <a:gd name="T42" fmla="*/ 2147483647 w 2822"/>
              <a:gd name="T43" fmla="*/ 2147483647 h 2320"/>
              <a:gd name="T44" fmla="*/ 2147483647 w 2822"/>
              <a:gd name="T45" fmla="*/ 2147483647 h 2320"/>
              <a:gd name="T46" fmla="*/ 2147483647 w 2822"/>
              <a:gd name="T47" fmla="*/ 2147483647 h 2320"/>
              <a:gd name="T48" fmla="*/ 2147483647 w 2822"/>
              <a:gd name="T49" fmla="*/ 2147483647 h 2320"/>
              <a:gd name="T50" fmla="*/ 2147483647 w 2822"/>
              <a:gd name="T51" fmla="*/ 2147483647 h 2320"/>
              <a:gd name="T52" fmla="*/ 2147483647 w 2822"/>
              <a:gd name="T53" fmla="*/ 2147483647 h 2320"/>
              <a:gd name="T54" fmla="*/ 2147483647 w 2822"/>
              <a:gd name="T55" fmla="*/ 2147483647 h 2320"/>
              <a:gd name="T56" fmla="*/ 2147483647 w 2822"/>
              <a:gd name="T57" fmla="*/ 2147483647 h 2320"/>
              <a:gd name="T58" fmla="*/ 2147483647 w 2822"/>
              <a:gd name="T59" fmla="*/ 0 h 2320"/>
              <a:gd name="T60" fmla="*/ 2147483647 w 2822"/>
              <a:gd name="T61" fmla="*/ 0 h 2320"/>
              <a:gd name="T62" fmla="*/ 0 w 2822"/>
              <a:gd name="T63" fmla="*/ 2147483647 h 2320"/>
              <a:gd name="T64" fmla="*/ 0 w 2822"/>
              <a:gd name="T65" fmla="*/ 2147483647 h 2320"/>
              <a:gd name="T66" fmla="*/ 0 w 2822"/>
              <a:gd name="T67" fmla="*/ 2147483647 h 2320"/>
              <a:gd name="T68" fmla="*/ 0 w 2822"/>
              <a:gd name="T69" fmla="*/ 2147483647 h 2320"/>
              <a:gd name="T70" fmla="*/ 0 w 2822"/>
              <a:gd name="T71" fmla="*/ 2147483647 h 2320"/>
              <a:gd name="T72" fmla="*/ 0 w 2822"/>
              <a:gd name="T73" fmla="*/ 2147483647 h 2320"/>
              <a:gd name="T74" fmla="*/ 0 w 2822"/>
              <a:gd name="T75" fmla="*/ 2147483647 h 2320"/>
              <a:gd name="T76" fmla="*/ 0 w 2822"/>
              <a:gd name="T77" fmla="*/ 2147483647 h 2320"/>
              <a:gd name="T78" fmla="*/ 0 w 2822"/>
              <a:gd name="T79" fmla="*/ 2147483647 h 2320"/>
              <a:gd name="T80" fmla="*/ 0 w 2822"/>
              <a:gd name="T81" fmla="*/ 2147483647 h 2320"/>
              <a:gd name="T82" fmla="*/ 0 w 2822"/>
              <a:gd name="T83" fmla="*/ 2147483647 h 2320"/>
              <a:gd name="T84" fmla="*/ 0 w 2822"/>
              <a:gd name="T85" fmla="*/ 2147483647 h 2320"/>
              <a:gd name="T86" fmla="*/ 0 w 2822"/>
              <a:gd name="T87" fmla="*/ 2147483647 h 2320"/>
              <a:gd name="T88" fmla="*/ 0 w 2822"/>
              <a:gd name="T89" fmla="*/ 2147483647 h 2320"/>
              <a:gd name="T90" fmla="*/ 0 w 2822"/>
              <a:gd name="T91" fmla="*/ 2147483647 h 2320"/>
              <a:gd name="T92" fmla="*/ 0 w 2822"/>
              <a:gd name="T93" fmla="*/ 2147483647 h 2320"/>
              <a:gd name="T94" fmla="*/ 0 w 2822"/>
              <a:gd name="T95" fmla="*/ 2147483647 h 2320"/>
              <a:gd name="T96" fmla="*/ 0 w 2822"/>
              <a:gd name="T97" fmla="*/ 2147483647 h 2320"/>
              <a:gd name="T98" fmla="*/ 0 w 2822"/>
              <a:gd name="T99" fmla="*/ 2147483647 h 2320"/>
              <a:gd name="T100" fmla="*/ 0 w 2822"/>
              <a:gd name="T101" fmla="*/ 2147483647 h 2320"/>
              <a:gd name="T102" fmla="*/ 0 w 2822"/>
              <a:gd name="T103" fmla="*/ 2147483647 h 2320"/>
              <a:gd name="T104" fmla="*/ 0 w 2822"/>
              <a:gd name="T105" fmla="*/ 2147483647 h 2320"/>
              <a:gd name="T106" fmla="*/ 0 w 2822"/>
              <a:gd name="T107" fmla="*/ 2147483647 h 2320"/>
              <a:gd name="T108" fmla="*/ 0 w 2822"/>
              <a:gd name="T109" fmla="*/ 2147483647 h 2320"/>
              <a:gd name="T110" fmla="*/ 0 w 2822"/>
              <a:gd name="T111" fmla="*/ 2147483647 h 2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2"/>
              <a:gd name="T169" fmla="*/ 0 h 2320"/>
              <a:gd name="T170" fmla="*/ 2822 w 2822"/>
              <a:gd name="T171" fmla="*/ 2320 h 23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2" h="2320">
                <a:moveTo>
                  <a:pt x="0" y="2212"/>
                </a:moveTo>
                <a:lnTo>
                  <a:pt x="256" y="2231"/>
                </a:lnTo>
                <a:lnTo>
                  <a:pt x="363" y="2261"/>
                </a:lnTo>
                <a:lnTo>
                  <a:pt x="404" y="2290"/>
                </a:lnTo>
                <a:lnTo>
                  <a:pt x="415" y="2320"/>
                </a:lnTo>
                <a:lnTo>
                  <a:pt x="892" y="2320"/>
                </a:lnTo>
                <a:lnTo>
                  <a:pt x="1412" y="2320"/>
                </a:lnTo>
                <a:lnTo>
                  <a:pt x="2117" y="2320"/>
                </a:lnTo>
                <a:lnTo>
                  <a:pt x="2822" y="2320"/>
                </a:lnTo>
                <a:lnTo>
                  <a:pt x="2822" y="2290"/>
                </a:lnTo>
                <a:lnTo>
                  <a:pt x="2822" y="2261"/>
                </a:lnTo>
                <a:lnTo>
                  <a:pt x="2822" y="2212"/>
                </a:lnTo>
                <a:lnTo>
                  <a:pt x="2822" y="2202"/>
                </a:lnTo>
                <a:lnTo>
                  <a:pt x="2822" y="2173"/>
                </a:lnTo>
                <a:lnTo>
                  <a:pt x="2822" y="2143"/>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46"/>
                </a:lnTo>
                <a:lnTo>
                  <a:pt x="2822" y="323"/>
                </a:lnTo>
                <a:lnTo>
                  <a:pt x="2822" y="293"/>
                </a:lnTo>
                <a:lnTo>
                  <a:pt x="2822" y="238"/>
                </a:lnTo>
                <a:lnTo>
                  <a:pt x="2822" y="235"/>
                </a:lnTo>
                <a:lnTo>
                  <a:pt x="2822" y="205"/>
                </a:lnTo>
                <a:lnTo>
                  <a:pt x="2822" y="177"/>
                </a:lnTo>
                <a:lnTo>
                  <a:pt x="2822" y="147"/>
                </a:lnTo>
                <a:lnTo>
                  <a:pt x="2822" y="118"/>
                </a:lnTo>
                <a:lnTo>
                  <a:pt x="2822" y="88"/>
                </a:lnTo>
                <a:lnTo>
                  <a:pt x="2822" y="59"/>
                </a:lnTo>
                <a:lnTo>
                  <a:pt x="2822" y="30"/>
                </a:lnTo>
                <a:lnTo>
                  <a:pt x="2822" y="0"/>
                </a:lnTo>
                <a:lnTo>
                  <a:pt x="2545" y="0"/>
                </a:lnTo>
                <a:lnTo>
                  <a:pt x="1412" y="0"/>
                </a:lnTo>
                <a:lnTo>
                  <a:pt x="705" y="0"/>
                </a:lnTo>
                <a:lnTo>
                  <a:pt x="347" y="0"/>
                </a:lnTo>
                <a:lnTo>
                  <a:pt x="0" y="0"/>
                </a:lnTo>
                <a:lnTo>
                  <a:pt x="0" y="30"/>
                </a:lnTo>
                <a:lnTo>
                  <a:pt x="0" y="59"/>
                </a:lnTo>
                <a:lnTo>
                  <a:pt x="0" y="88"/>
                </a:lnTo>
                <a:lnTo>
                  <a:pt x="0" y="118"/>
                </a:lnTo>
                <a:lnTo>
                  <a:pt x="0" y="147"/>
                </a:lnTo>
                <a:lnTo>
                  <a:pt x="0" y="177"/>
                </a:lnTo>
                <a:lnTo>
                  <a:pt x="0" y="205"/>
                </a:lnTo>
                <a:lnTo>
                  <a:pt x="0" y="235"/>
                </a:lnTo>
                <a:lnTo>
                  <a:pt x="0" y="238"/>
                </a:lnTo>
                <a:lnTo>
                  <a:pt x="0" y="293"/>
                </a:lnTo>
                <a:lnTo>
                  <a:pt x="0" y="323"/>
                </a:lnTo>
                <a:lnTo>
                  <a:pt x="0" y="346"/>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43"/>
                </a:lnTo>
                <a:lnTo>
                  <a:pt x="0" y="2173"/>
                </a:lnTo>
                <a:lnTo>
                  <a:pt x="0" y="2202"/>
                </a:lnTo>
                <a:lnTo>
                  <a:pt x="0" y="2212"/>
                </a:lnTo>
                <a:close/>
              </a:path>
            </a:pathLst>
          </a:custGeom>
          <a:solidFill>
            <a:srgbClr val="40FF00"/>
          </a:solidFill>
          <a:ln w="9525">
            <a:noFill/>
            <a:round/>
            <a:headEnd/>
            <a:tailEnd/>
          </a:ln>
        </p:spPr>
        <p:txBody>
          <a:bodyPr/>
          <a:lstStyle/>
          <a:p>
            <a:endParaRPr lang="en-US"/>
          </a:p>
        </p:txBody>
      </p:sp>
      <p:sp>
        <p:nvSpPr>
          <p:cNvPr id="496645" name="Freeform 12"/>
          <p:cNvSpPr>
            <a:spLocks/>
          </p:cNvSpPr>
          <p:nvPr/>
        </p:nvSpPr>
        <p:spPr bwMode="auto">
          <a:xfrm>
            <a:off x="3592513" y="5157788"/>
            <a:ext cx="555625" cy="146050"/>
          </a:xfrm>
          <a:custGeom>
            <a:avLst/>
            <a:gdLst>
              <a:gd name="T0" fmla="*/ 0 w 415"/>
              <a:gd name="T1" fmla="*/ 0 h 108"/>
              <a:gd name="T2" fmla="*/ 2147483647 w 415"/>
              <a:gd name="T3" fmla="*/ 2147483647 h 108"/>
              <a:gd name="T4" fmla="*/ 2147483647 w 415"/>
              <a:gd name="T5" fmla="*/ 2147483647 h 108"/>
              <a:gd name="T6" fmla="*/ 2147483647 w 415"/>
              <a:gd name="T7" fmla="*/ 2147483647 h 108"/>
              <a:gd name="T8" fmla="*/ 2147483647 w 415"/>
              <a:gd name="T9" fmla="*/ 2147483647 h 108"/>
              <a:gd name="T10" fmla="*/ 0 60000 65536"/>
              <a:gd name="T11" fmla="*/ 0 60000 65536"/>
              <a:gd name="T12" fmla="*/ 0 60000 65536"/>
              <a:gd name="T13" fmla="*/ 0 60000 65536"/>
              <a:gd name="T14" fmla="*/ 0 60000 65536"/>
              <a:gd name="T15" fmla="*/ 0 w 415"/>
              <a:gd name="T16" fmla="*/ 0 h 108"/>
              <a:gd name="T17" fmla="*/ 415 w 415"/>
              <a:gd name="T18" fmla="*/ 108 h 108"/>
            </a:gdLst>
            <a:ahLst/>
            <a:cxnLst>
              <a:cxn ang="T10">
                <a:pos x="T0" y="T1"/>
              </a:cxn>
              <a:cxn ang="T11">
                <a:pos x="T2" y="T3"/>
              </a:cxn>
              <a:cxn ang="T12">
                <a:pos x="T4" y="T5"/>
              </a:cxn>
              <a:cxn ang="T13">
                <a:pos x="T6" y="T7"/>
              </a:cxn>
              <a:cxn ang="T14">
                <a:pos x="T8" y="T9"/>
              </a:cxn>
            </a:cxnLst>
            <a:rect l="T15" t="T16" r="T17" b="T18"/>
            <a:pathLst>
              <a:path w="415" h="108">
                <a:moveTo>
                  <a:pt x="0" y="0"/>
                </a:moveTo>
                <a:lnTo>
                  <a:pt x="256" y="19"/>
                </a:lnTo>
                <a:lnTo>
                  <a:pt x="363" y="49"/>
                </a:lnTo>
                <a:lnTo>
                  <a:pt x="404" y="78"/>
                </a:lnTo>
                <a:lnTo>
                  <a:pt x="415" y="108"/>
                </a:lnTo>
              </a:path>
            </a:pathLst>
          </a:custGeom>
          <a:noFill/>
          <a:ln w="9525">
            <a:solidFill>
              <a:srgbClr val="000000"/>
            </a:solidFill>
            <a:prstDash val="solid"/>
            <a:round/>
            <a:headEnd/>
            <a:tailEnd/>
          </a:ln>
        </p:spPr>
        <p:txBody>
          <a:bodyPr/>
          <a:lstStyle/>
          <a:p>
            <a:endParaRPr lang="en-US"/>
          </a:p>
        </p:txBody>
      </p:sp>
      <p:sp>
        <p:nvSpPr>
          <p:cNvPr id="496646" name="Freeform 13"/>
          <p:cNvSpPr>
            <a:spLocks/>
          </p:cNvSpPr>
          <p:nvPr/>
        </p:nvSpPr>
        <p:spPr bwMode="auto">
          <a:xfrm>
            <a:off x="3592513" y="2189163"/>
            <a:ext cx="3765550" cy="3114675"/>
          </a:xfrm>
          <a:custGeom>
            <a:avLst/>
            <a:gdLst>
              <a:gd name="T0" fmla="*/ 2147483647 w 2822"/>
              <a:gd name="T1" fmla="*/ 2147483647 h 2320"/>
              <a:gd name="T2" fmla="*/ 2147483647 w 2822"/>
              <a:gd name="T3" fmla="*/ 2147483647 h 2320"/>
              <a:gd name="T4" fmla="*/ 2147483647 w 2822"/>
              <a:gd name="T5" fmla="*/ 2147483647 h 2320"/>
              <a:gd name="T6" fmla="*/ 2147483647 w 2822"/>
              <a:gd name="T7" fmla="*/ 2147483647 h 2320"/>
              <a:gd name="T8" fmla="*/ 2147483647 w 2822"/>
              <a:gd name="T9" fmla="*/ 2147483647 h 2320"/>
              <a:gd name="T10" fmla="*/ 2147483647 w 2822"/>
              <a:gd name="T11" fmla="*/ 2147483647 h 2320"/>
              <a:gd name="T12" fmla="*/ 2147483647 w 2822"/>
              <a:gd name="T13" fmla="*/ 2147483647 h 2320"/>
              <a:gd name="T14" fmla="*/ 2147483647 w 2822"/>
              <a:gd name="T15" fmla="*/ 2147483647 h 2320"/>
              <a:gd name="T16" fmla="*/ 2147483647 w 2822"/>
              <a:gd name="T17" fmla="*/ 2147483647 h 2320"/>
              <a:gd name="T18" fmla="*/ 2147483647 w 2822"/>
              <a:gd name="T19" fmla="*/ 2147483647 h 2320"/>
              <a:gd name="T20" fmla="*/ 2147483647 w 2822"/>
              <a:gd name="T21" fmla="*/ 2147483647 h 2320"/>
              <a:gd name="T22" fmla="*/ 2147483647 w 2822"/>
              <a:gd name="T23" fmla="*/ 2147483647 h 2320"/>
              <a:gd name="T24" fmla="*/ 2147483647 w 2822"/>
              <a:gd name="T25" fmla="*/ 2147483647 h 2320"/>
              <a:gd name="T26" fmla="*/ 2147483647 w 2822"/>
              <a:gd name="T27" fmla="*/ 2147483647 h 2320"/>
              <a:gd name="T28" fmla="*/ 2147483647 w 2822"/>
              <a:gd name="T29" fmla="*/ 2147483647 h 2320"/>
              <a:gd name="T30" fmla="*/ 2147483647 w 2822"/>
              <a:gd name="T31" fmla="*/ 2147483647 h 2320"/>
              <a:gd name="T32" fmla="*/ 2147483647 w 2822"/>
              <a:gd name="T33" fmla="*/ 2147483647 h 2320"/>
              <a:gd name="T34" fmla="*/ 2147483647 w 2822"/>
              <a:gd name="T35" fmla="*/ 2147483647 h 2320"/>
              <a:gd name="T36" fmla="*/ 2147483647 w 2822"/>
              <a:gd name="T37" fmla="*/ 2147483647 h 2320"/>
              <a:gd name="T38" fmla="*/ 2147483647 w 2822"/>
              <a:gd name="T39" fmla="*/ 2147483647 h 2320"/>
              <a:gd name="T40" fmla="*/ 2147483647 w 2822"/>
              <a:gd name="T41" fmla="*/ 2147483647 h 2320"/>
              <a:gd name="T42" fmla="*/ 2147483647 w 2822"/>
              <a:gd name="T43" fmla="*/ 2147483647 h 2320"/>
              <a:gd name="T44" fmla="*/ 2147483647 w 2822"/>
              <a:gd name="T45" fmla="*/ 2147483647 h 2320"/>
              <a:gd name="T46" fmla="*/ 2147483647 w 2822"/>
              <a:gd name="T47" fmla="*/ 2147483647 h 2320"/>
              <a:gd name="T48" fmla="*/ 2147483647 w 2822"/>
              <a:gd name="T49" fmla="*/ 2147483647 h 2320"/>
              <a:gd name="T50" fmla="*/ 2147483647 w 2822"/>
              <a:gd name="T51" fmla="*/ 2147483647 h 2320"/>
              <a:gd name="T52" fmla="*/ 2147483647 w 2822"/>
              <a:gd name="T53" fmla="*/ 2147483647 h 2320"/>
              <a:gd name="T54" fmla="*/ 2147483647 w 2822"/>
              <a:gd name="T55" fmla="*/ 2147483647 h 2320"/>
              <a:gd name="T56" fmla="*/ 2147483647 w 2822"/>
              <a:gd name="T57" fmla="*/ 2147483647 h 2320"/>
              <a:gd name="T58" fmla="*/ 2147483647 w 2822"/>
              <a:gd name="T59" fmla="*/ 0 h 2320"/>
              <a:gd name="T60" fmla="*/ 2147483647 w 2822"/>
              <a:gd name="T61" fmla="*/ 0 h 2320"/>
              <a:gd name="T62" fmla="*/ 0 w 2822"/>
              <a:gd name="T63" fmla="*/ 2147483647 h 2320"/>
              <a:gd name="T64" fmla="*/ 0 w 2822"/>
              <a:gd name="T65" fmla="*/ 2147483647 h 2320"/>
              <a:gd name="T66" fmla="*/ 0 w 2822"/>
              <a:gd name="T67" fmla="*/ 2147483647 h 2320"/>
              <a:gd name="T68" fmla="*/ 0 w 2822"/>
              <a:gd name="T69" fmla="*/ 2147483647 h 2320"/>
              <a:gd name="T70" fmla="*/ 0 w 2822"/>
              <a:gd name="T71" fmla="*/ 2147483647 h 2320"/>
              <a:gd name="T72" fmla="*/ 0 w 2822"/>
              <a:gd name="T73" fmla="*/ 2147483647 h 2320"/>
              <a:gd name="T74" fmla="*/ 0 w 2822"/>
              <a:gd name="T75" fmla="*/ 2147483647 h 2320"/>
              <a:gd name="T76" fmla="*/ 0 w 2822"/>
              <a:gd name="T77" fmla="*/ 2147483647 h 2320"/>
              <a:gd name="T78" fmla="*/ 0 w 2822"/>
              <a:gd name="T79" fmla="*/ 2147483647 h 2320"/>
              <a:gd name="T80" fmla="*/ 0 w 2822"/>
              <a:gd name="T81" fmla="*/ 2147483647 h 2320"/>
              <a:gd name="T82" fmla="*/ 0 w 2822"/>
              <a:gd name="T83" fmla="*/ 2147483647 h 2320"/>
              <a:gd name="T84" fmla="*/ 0 w 2822"/>
              <a:gd name="T85" fmla="*/ 2147483647 h 2320"/>
              <a:gd name="T86" fmla="*/ 0 w 2822"/>
              <a:gd name="T87" fmla="*/ 2147483647 h 2320"/>
              <a:gd name="T88" fmla="*/ 0 w 2822"/>
              <a:gd name="T89" fmla="*/ 2147483647 h 2320"/>
              <a:gd name="T90" fmla="*/ 0 w 2822"/>
              <a:gd name="T91" fmla="*/ 2147483647 h 2320"/>
              <a:gd name="T92" fmla="*/ 0 w 2822"/>
              <a:gd name="T93" fmla="*/ 2147483647 h 2320"/>
              <a:gd name="T94" fmla="*/ 0 w 2822"/>
              <a:gd name="T95" fmla="*/ 2147483647 h 2320"/>
              <a:gd name="T96" fmla="*/ 0 w 2822"/>
              <a:gd name="T97" fmla="*/ 2147483647 h 2320"/>
              <a:gd name="T98" fmla="*/ 0 w 2822"/>
              <a:gd name="T99" fmla="*/ 2147483647 h 2320"/>
              <a:gd name="T100" fmla="*/ 0 w 2822"/>
              <a:gd name="T101" fmla="*/ 2147483647 h 2320"/>
              <a:gd name="T102" fmla="*/ 0 w 2822"/>
              <a:gd name="T103" fmla="*/ 2147483647 h 2320"/>
              <a:gd name="T104" fmla="*/ 0 w 2822"/>
              <a:gd name="T105" fmla="*/ 2147483647 h 2320"/>
              <a:gd name="T106" fmla="*/ 0 w 2822"/>
              <a:gd name="T107" fmla="*/ 2147483647 h 2320"/>
              <a:gd name="T108" fmla="*/ 0 w 2822"/>
              <a:gd name="T109" fmla="*/ 2147483647 h 2320"/>
              <a:gd name="T110" fmla="*/ 0 w 2822"/>
              <a:gd name="T111" fmla="*/ 2147483647 h 2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2"/>
              <a:gd name="T169" fmla="*/ 0 h 2320"/>
              <a:gd name="T170" fmla="*/ 2822 w 2822"/>
              <a:gd name="T171" fmla="*/ 2320 h 23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2" h="2320">
                <a:moveTo>
                  <a:pt x="0" y="2188"/>
                </a:moveTo>
                <a:lnTo>
                  <a:pt x="389" y="2202"/>
                </a:lnTo>
                <a:lnTo>
                  <a:pt x="560" y="2231"/>
                </a:lnTo>
                <a:lnTo>
                  <a:pt x="569" y="2261"/>
                </a:lnTo>
                <a:lnTo>
                  <a:pt x="605" y="2290"/>
                </a:lnTo>
                <a:lnTo>
                  <a:pt x="647" y="2320"/>
                </a:lnTo>
                <a:lnTo>
                  <a:pt x="743" y="2320"/>
                </a:lnTo>
                <a:lnTo>
                  <a:pt x="1412" y="2320"/>
                </a:lnTo>
                <a:lnTo>
                  <a:pt x="2117" y="2320"/>
                </a:lnTo>
                <a:lnTo>
                  <a:pt x="2822" y="2320"/>
                </a:lnTo>
                <a:lnTo>
                  <a:pt x="2822" y="2290"/>
                </a:lnTo>
                <a:lnTo>
                  <a:pt x="2822" y="2261"/>
                </a:lnTo>
                <a:lnTo>
                  <a:pt x="2822" y="2231"/>
                </a:lnTo>
                <a:lnTo>
                  <a:pt x="2822" y="2188"/>
                </a:lnTo>
                <a:lnTo>
                  <a:pt x="2822" y="2173"/>
                </a:lnTo>
                <a:lnTo>
                  <a:pt x="2822" y="2143"/>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478"/>
                </a:lnTo>
                <a:lnTo>
                  <a:pt x="2822" y="470"/>
                </a:lnTo>
                <a:lnTo>
                  <a:pt x="2822" y="440"/>
                </a:lnTo>
                <a:lnTo>
                  <a:pt x="2822" y="411"/>
                </a:lnTo>
                <a:lnTo>
                  <a:pt x="2822" y="382"/>
                </a:lnTo>
                <a:lnTo>
                  <a:pt x="2822" y="353"/>
                </a:lnTo>
                <a:lnTo>
                  <a:pt x="2822" y="323"/>
                </a:lnTo>
                <a:lnTo>
                  <a:pt x="2822" y="293"/>
                </a:lnTo>
                <a:lnTo>
                  <a:pt x="2822" y="265"/>
                </a:lnTo>
                <a:lnTo>
                  <a:pt x="2822" y="235"/>
                </a:lnTo>
                <a:lnTo>
                  <a:pt x="2822" y="181"/>
                </a:lnTo>
                <a:lnTo>
                  <a:pt x="2822" y="177"/>
                </a:lnTo>
                <a:lnTo>
                  <a:pt x="2822" y="147"/>
                </a:lnTo>
                <a:lnTo>
                  <a:pt x="2822" y="118"/>
                </a:lnTo>
                <a:lnTo>
                  <a:pt x="2822" y="88"/>
                </a:lnTo>
                <a:lnTo>
                  <a:pt x="2822" y="59"/>
                </a:lnTo>
                <a:lnTo>
                  <a:pt x="2822" y="30"/>
                </a:lnTo>
                <a:lnTo>
                  <a:pt x="2822" y="0"/>
                </a:lnTo>
                <a:lnTo>
                  <a:pt x="2625" y="0"/>
                </a:lnTo>
                <a:lnTo>
                  <a:pt x="1412" y="0"/>
                </a:lnTo>
                <a:lnTo>
                  <a:pt x="705" y="0"/>
                </a:lnTo>
                <a:lnTo>
                  <a:pt x="247" y="0"/>
                </a:lnTo>
                <a:lnTo>
                  <a:pt x="0" y="0"/>
                </a:lnTo>
                <a:lnTo>
                  <a:pt x="0" y="30"/>
                </a:lnTo>
                <a:lnTo>
                  <a:pt x="0" y="59"/>
                </a:lnTo>
                <a:lnTo>
                  <a:pt x="0" y="88"/>
                </a:lnTo>
                <a:lnTo>
                  <a:pt x="0" y="118"/>
                </a:lnTo>
                <a:lnTo>
                  <a:pt x="0" y="147"/>
                </a:lnTo>
                <a:lnTo>
                  <a:pt x="0" y="177"/>
                </a:lnTo>
                <a:lnTo>
                  <a:pt x="0" y="181"/>
                </a:lnTo>
                <a:lnTo>
                  <a:pt x="0" y="235"/>
                </a:lnTo>
                <a:lnTo>
                  <a:pt x="0" y="265"/>
                </a:lnTo>
                <a:lnTo>
                  <a:pt x="0" y="293"/>
                </a:lnTo>
                <a:lnTo>
                  <a:pt x="0" y="323"/>
                </a:lnTo>
                <a:lnTo>
                  <a:pt x="0" y="353"/>
                </a:lnTo>
                <a:lnTo>
                  <a:pt x="0" y="382"/>
                </a:lnTo>
                <a:lnTo>
                  <a:pt x="0" y="411"/>
                </a:lnTo>
                <a:lnTo>
                  <a:pt x="0" y="440"/>
                </a:lnTo>
                <a:lnTo>
                  <a:pt x="0" y="470"/>
                </a:lnTo>
                <a:lnTo>
                  <a:pt x="0" y="478"/>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43"/>
                </a:lnTo>
                <a:lnTo>
                  <a:pt x="0" y="2173"/>
                </a:lnTo>
                <a:lnTo>
                  <a:pt x="0" y="2188"/>
                </a:lnTo>
                <a:close/>
              </a:path>
            </a:pathLst>
          </a:custGeom>
          <a:solidFill>
            <a:srgbClr val="00FF00"/>
          </a:solidFill>
          <a:ln w="9525">
            <a:noFill/>
            <a:round/>
            <a:headEnd/>
            <a:tailEnd/>
          </a:ln>
        </p:spPr>
        <p:txBody>
          <a:bodyPr/>
          <a:lstStyle/>
          <a:p>
            <a:endParaRPr lang="en-US"/>
          </a:p>
        </p:txBody>
      </p:sp>
      <p:sp>
        <p:nvSpPr>
          <p:cNvPr id="496647" name="Freeform 14"/>
          <p:cNvSpPr>
            <a:spLocks/>
          </p:cNvSpPr>
          <p:nvPr/>
        </p:nvSpPr>
        <p:spPr bwMode="auto">
          <a:xfrm>
            <a:off x="3592513" y="5126038"/>
            <a:ext cx="865187" cy="177800"/>
          </a:xfrm>
          <a:custGeom>
            <a:avLst/>
            <a:gdLst>
              <a:gd name="T0" fmla="*/ 0 w 647"/>
              <a:gd name="T1" fmla="*/ 0 h 132"/>
              <a:gd name="T2" fmla="*/ 2147483647 w 647"/>
              <a:gd name="T3" fmla="*/ 2147483647 h 132"/>
              <a:gd name="T4" fmla="*/ 2147483647 w 647"/>
              <a:gd name="T5" fmla="*/ 2147483647 h 132"/>
              <a:gd name="T6" fmla="*/ 2147483647 w 647"/>
              <a:gd name="T7" fmla="*/ 2147483647 h 132"/>
              <a:gd name="T8" fmla="*/ 2147483647 w 647"/>
              <a:gd name="T9" fmla="*/ 2147483647 h 132"/>
              <a:gd name="T10" fmla="*/ 2147483647 w 647"/>
              <a:gd name="T11" fmla="*/ 2147483647 h 132"/>
              <a:gd name="T12" fmla="*/ 0 60000 65536"/>
              <a:gd name="T13" fmla="*/ 0 60000 65536"/>
              <a:gd name="T14" fmla="*/ 0 60000 65536"/>
              <a:gd name="T15" fmla="*/ 0 60000 65536"/>
              <a:gd name="T16" fmla="*/ 0 60000 65536"/>
              <a:gd name="T17" fmla="*/ 0 60000 65536"/>
              <a:gd name="T18" fmla="*/ 0 w 647"/>
              <a:gd name="T19" fmla="*/ 0 h 132"/>
              <a:gd name="T20" fmla="*/ 647 w 647"/>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647" h="132">
                <a:moveTo>
                  <a:pt x="0" y="0"/>
                </a:moveTo>
                <a:lnTo>
                  <a:pt x="389" y="14"/>
                </a:lnTo>
                <a:lnTo>
                  <a:pt x="560" y="43"/>
                </a:lnTo>
                <a:lnTo>
                  <a:pt x="569" y="73"/>
                </a:lnTo>
                <a:lnTo>
                  <a:pt x="605" y="102"/>
                </a:lnTo>
                <a:lnTo>
                  <a:pt x="647" y="132"/>
                </a:lnTo>
              </a:path>
            </a:pathLst>
          </a:custGeom>
          <a:noFill/>
          <a:ln w="9525">
            <a:solidFill>
              <a:srgbClr val="000000"/>
            </a:solidFill>
            <a:prstDash val="solid"/>
            <a:round/>
            <a:headEnd/>
            <a:tailEnd/>
          </a:ln>
        </p:spPr>
        <p:txBody>
          <a:bodyPr/>
          <a:lstStyle/>
          <a:p>
            <a:endParaRPr lang="en-US"/>
          </a:p>
        </p:txBody>
      </p:sp>
      <p:sp>
        <p:nvSpPr>
          <p:cNvPr id="496648" name="Freeform 15"/>
          <p:cNvSpPr>
            <a:spLocks/>
          </p:cNvSpPr>
          <p:nvPr/>
        </p:nvSpPr>
        <p:spPr bwMode="auto">
          <a:xfrm>
            <a:off x="3592513" y="2189163"/>
            <a:ext cx="3765550" cy="2932112"/>
          </a:xfrm>
          <a:custGeom>
            <a:avLst/>
            <a:gdLst>
              <a:gd name="T0" fmla="*/ 2147483647 w 2822"/>
              <a:gd name="T1" fmla="*/ 2147483647 h 2184"/>
              <a:gd name="T2" fmla="*/ 2147483647 w 2822"/>
              <a:gd name="T3" fmla="*/ 2147483647 h 2184"/>
              <a:gd name="T4" fmla="*/ 2147483647 w 2822"/>
              <a:gd name="T5" fmla="*/ 2147483647 h 2184"/>
              <a:gd name="T6" fmla="*/ 2147483647 w 2822"/>
              <a:gd name="T7" fmla="*/ 2147483647 h 2184"/>
              <a:gd name="T8" fmla="*/ 2147483647 w 2822"/>
              <a:gd name="T9" fmla="*/ 2147483647 h 2184"/>
              <a:gd name="T10" fmla="*/ 2147483647 w 2822"/>
              <a:gd name="T11" fmla="*/ 2147483647 h 2184"/>
              <a:gd name="T12" fmla="*/ 2147483647 w 2822"/>
              <a:gd name="T13" fmla="*/ 2147483647 h 2184"/>
              <a:gd name="T14" fmla="*/ 2147483647 w 2822"/>
              <a:gd name="T15" fmla="*/ 2147483647 h 2184"/>
              <a:gd name="T16" fmla="*/ 2147483647 w 2822"/>
              <a:gd name="T17" fmla="*/ 2147483647 h 2184"/>
              <a:gd name="T18" fmla="*/ 2147483647 w 2822"/>
              <a:gd name="T19" fmla="*/ 2147483647 h 2184"/>
              <a:gd name="T20" fmla="*/ 2147483647 w 2822"/>
              <a:gd name="T21" fmla="*/ 2147483647 h 2184"/>
              <a:gd name="T22" fmla="*/ 2147483647 w 2822"/>
              <a:gd name="T23" fmla="*/ 2147483647 h 2184"/>
              <a:gd name="T24" fmla="*/ 2147483647 w 2822"/>
              <a:gd name="T25" fmla="*/ 2147483647 h 2184"/>
              <a:gd name="T26" fmla="*/ 2147483647 w 2822"/>
              <a:gd name="T27" fmla="*/ 2147483647 h 2184"/>
              <a:gd name="T28" fmla="*/ 2147483647 w 2822"/>
              <a:gd name="T29" fmla="*/ 2147483647 h 2184"/>
              <a:gd name="T30" fmla="*/ 2147483647 w 2822"/>
              <a:gd name="T31" fmla="*/ 2147483647 h 2184"/>
              <a:gd name="T32" fmla="*/ 2147483647 w 2822"/>
              <a:gd name="T33" fmla="*/ 2147483647 h 2184"/>
              <a:gd name="T34" fmla="*/ 2147483647 w 2822"/>
              <a:gd name="T35" fmla="*/ 2147483647 h 2184"/>
              <a:gd name="T36" fmla="*/ 2147483647 w 2822"/>
              <a:gd name="T37" fmla="*/ 2147483647 h 2184"/>
              <a:gd name="T38" fmla="*/ 2147483647 w 2822"/>
              <a:gd name="T39" fmla="*/ 2147483647 h 2184"/>
              <a:gd name="T40" fmla="*/ 2147483647 w 2822"/>
              <a:gd name="T41" fmla="*/ 2147483647 h 2184"/>
              <a:gd name="T42" fmla="*/ 2147483647 w 2822"/>
              <a:gd name="T43" fmla="*/ 2147483647 h 2184"/>
              <a:gd name="T44" fmla="*/ 2147483647 w 2822"/>
              <a:gd name="T45" fmla="*/ 2147483647 h 2184"/>
              <a:gd name="T46" fmla="*/ 2147483647 w 2822"/>
              <a:gd name="T47" fmla="*/ 2147483647 h 2184"/>
              <a:gd name="T48" fmla="*/ 2147483647 w 2822"/>
              <a:gd name="T49" fmla="*/ 2147483647 h 2184"/>
              <a:gd name="T50" fmla="*/ 2147483647 w 2822"/>
              <a:gd name="T51" fmla="*/ 2147483647 h 2184"/>
              <a:gd name="T52" fmla="*/ 2147483647 w 2822"/>
              <a:gd name="T53" fmla="*/ 2147483647 h 2184"/>
              <a:gd name="T54" fmla="*/ 2147483647 w 2822"/>
              <a:gd name="T55" fmla="*/ 2147483647 h 2184"/>
              <a:gd name="T56" fmla="*/ 2147483647 w 2822"/>
              <a:gd name="T57" fmla="*/ 2147483647 h 2184"/>
              <a:gd name="T58" fmla="*/ 2147483647 w 2822"/>
              <a:gd name="T59" fmla="*/ 2147483647 h 2184"/>
              <a:gd name="T60" fmla="*/ 2147483647 w 2822"/>
              <a:gd name="T61" fmla="*/ 2147483647 h 2184"/>
              <a:gd name="T62" fmla="*/ 2147483647 w 2822"/>
              <a:gd name="T63" fmla="*/ 2147483647 h 2184"/>
              <a:gd name="T64" fmla="*/ 2147483647 w 2822"/>
              <a:gd name="T65" fmla="*/ 0 h 2184"/>
              <a:gd name="T66" fmla="*/ 2147483647 w 2822"/>
              <a:gd name="T67" fmla="*/ 0 h 2184"/>
              <a:gd name="T68" fmla="*/ 0 w 2822"/>
              <a:gd name="T69" fmla="*/ 2147483647 h 2184"/>
              <a:gd name="T70" fmla="*/ 0 w 2822"/>
              <a:gd name="T71" fmla="*/ 2147483647 h 2184"/>
              <a:gd name="T72" fmla="*/ 0 w 2822"/>
              <a:gd name="T73" fmla="*/ 2147483647 h 2184"/>
              <a:gd name="T74" fmla="*/ 0 w 2822"/>
              <a:gd name="T75" fmla="*/ 2147483647 h 2184"/>
              <a:gd name="T76" fmla="*/ 0 w 2822"/>
              <a:gd name="T77" fmla="*/ 2147483647 h 2184"/>
              <a:gd name="T78" fmla="*/ 0 w 2822"/>
              <a:gd name="T79" fmla="*/ 2147483647 h 2184"/>
              <a:gd name="T80" fmla="*/ 0 w 2822"/>
              <a:gd name="T81" fmla="*/ 2147483647 h 2184"/>
              <a:gd name="T82" fmla="*/ 0 w 2822"/>
              <a:gd name="T83" fmla="*/ 2147483647 h 2184"/>
              <a:gd name="T84" fmla="*/ 0 w 2822"/>
              <a:gd name="T85" fmla="*/ 2147483647 h 2184"/>
              <a:gd name="T86" fmla="*/ 0 w 2822"/>
              <a:gd name="T87" fmla="*/ 2147483647 h 2184"/>
              <a:gd name="T88" fmla="*/ 0 w 2822"/>
              <a:gd name="T89" fmla="*/ 2147483647 h 2184"/>
              <a:gd name="T90" fmla="*/ 0 w 2822"/>
              <a:gd name="T91" fmla="*/ 2147483647 h 2184"/>
              <a:gd name="T92" fmla="*/ 0 w 2822"/>
              <a:gd name="T93" fmla="*/ 2147483647 h 2184"/>
              <a:gd name="T94" fmla="*/ 0 w 2822"/>
              <a:gd name="T95" fmla="*/ 2147483647 h 2184"/>
              <a:gd name="T96" fmla="*/ 0 w 2822"/>
              <a:gd name="T97" fmla="*/ 2147483647 h 2184"/>
              <a:gd name="T98" fmla="*/ 0 w 2822"/>
              <a:gd name="T99" fmla="*/ 2147483647 h 2184"/>
              <a:gd name="T100" fmla="*/ 0 w 2822"/>
              <a:gd name="T101" fmla="*/ 2147483647 h 2184"/>
              <a:gd name="T102" fmla="*/ 0 w 2822"/>
              <a:gd name="T103" fmla="*/ 2147483647 h 2184"/>
              <a:gd name="T104" fmla="*/ 0 w 2822"/>
              <a:gd name="T105" fmla="*/ 2147483647 h 2184"/>
              <a:gd name="T106" fmla="*/ 0 w 2822"/>
              <a:gd name="T107" fmla="*/ 2147483647 h 2184"/>
              <a:gd name="T108" fmla="*/ 0 w 2822"/>
              <a:gd name="T109" fmla="*/ 2147483647 h 2184"/>
              <a:gd name="T110" fmla="*/ 0 w 2822"/>
              <a:gd name="T111" fmla="*/ 2147483647 h 2184"/>
              <a:gd name="T112" fmla="*/ 0 w 2822"/>
              <a:gd name="T113" fmla="*/ 2147483647 h 2184"/>
              <a:gd name="T114" fmla="*/ 0 w 2822"/>
              <a:gd name="T115" fmla="*/ 2147483647 h 2184"/>
              <a:gd name="T116" fmla="*/ 0 w 2822"/>
              <a:gd name="T117" fmla="*/ 2147483647 h 2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22"/>
              <a:gd name="T178" fmla="*/ 0 h 2184"/>
              <a:gd name="T179" fmla="*/ 2822 w 2822"/>
              <a:gd name="T180" fmla="*/ 2184 h 2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22" h="2184">
                <a:moveTo>
                  <a:pt x="0" y="2159"/>
                </a:moveTo>
                <a:lnTo>
                  <a:pt x="389" y="2173"/>
                </a:lnTo>
                <a:lnTo>
                  <a:pt x="705" y="2184"/>
                </a:lnTo>
                <a:lnTo>
                  <a:pt x="802" y="2173"/>
                </a:lnTo>
                <a:lnTo>
                  <a:pt x="1031" y="2143"/>
                </a:lnTo>
                <a:lnTo>
                  <a:pt x="1129" y="2115"/>
                </a:lnTo>
                <a:lnTo>
                  <a:pt x="1157" y="2085"/>
                </a:lnTo>
                <a:lnTo>
                  <a:pt x="1190" y="2055"/>
                </a:lnTo>
                <a:lnTo>
                  <a:pt x="1284" y="2026"/>
                </a:lnTo>
                <a:lnTo>
                  <a:pt x="1412" y="1999"/>
                </a:lnTo>
                <a:lnTo>
                  <a:pt x="1422" y="1997"/>
                </a:lnTo>
                <a:lnTo>
                  <a:pt x="1509" y="1967"/>
                </a:lnTo>
                <a:lnTo>
                  <a:pt x="1669" y="1938"/>
                </a:lnTo>
                <a:lnTo>
                  <a:pt x="1973" y="1908"/>
                </a:lnTo>
                <a:lnTo>
                  <a:pt x="2117" y="1902"/>
                </a:lnTo>
                <a:lnTo>
                  <a:pt x="2139" y="1908"/>
                </a:lnTo>
                <a:lnTo>
                  <a:pt x="2269" y="1938"/>
                </a:lnTo>
                <a:lnTo>
                  <a:pt x="2425" y="1967"/>
                </a:lnTo>
                <a:lnTo>
                  <a:pt x="2511" y="1997"/>
                </a:lnTo>
                <a:lnTo>
                  <a:pt x="2560" y="2026"/>
                </a:lnTo>
                <a:lnTo>
                  <a:pt x="2554" y="2055"/>
                </a:lnTo>
                <a:lnTo>
                  <a:pt x="2573" y="2085"/>
                </a:lnTo>
                <a:lnTo>
                  <a:pt x="2580" y="2115"/>
                </a:lnTo>
                <a:lnTo>
                  <a:pt x="2725" y="2143"/>
                </a:lnTo>
                <a:lnTo>
                  <a:pt x="2822" y="2159"/>
                </a:lnTo>
                <a:lnTo>
                  <a:pt x="2822" y="2143"/>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93"/>
                </a:lnTo>
                <a:lnTo>
                  <a:pt x="2822" y="763"/>
                </a:lnTo>
                <a:lnTo>
                  <a:pt x="2822" y="734"/>
                </a:lnTo>
                <a:lnTo>
                  <a:pt x="2822" y="680"/>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20"/>
                </a:lnTo>
                <a:lnTo>
                  <a:pt x="2822" y="118"/>
                </a:lnTo>
                <a:lnTo>
                  <a:pt x="2822" y="88"/>
                </a:lnTo>
                <a:lnTo>
                  <a:pt x="2822" y="59"/>
                </a:lnTo>
                <a:lnTo>
                  <a:pt x="2822" y="30"/>
                </a:lnTo>
                <a:lnTo>
                  <a:pt x="2822" y="0"/>
                </a:lnTo>
                <a:lnTo>
                  <a:pt x="2705" y="0"/>
                </a:lnTo>
                <a:lnTo>
                  <a:pt x="1412" y="0"/>
                </a:lnTo>
                <a:lnTo>
                  <a:pt x="705" y="0"/>
                </a:lnTo>
                <a:lnTo>
                  <a:pt x="147" y="0"/>
                </a:lnTo>
                <a:lnTo>
                  <a:pt x="0" y="0"/>
                </a:lnTo>
                <a:lnTo>
                  <a:pt x="0" y="30"/>
                </a:lnTo>
                <a:lnTo>
                  <a:pt x="0" y="59"/>
                </a:lnTo>
                <a:lnTo>
                  <a:pt x="0" y="88"/>
                </a:lnTo>
                <a:lnTo>
                  <a:pt x="0" y="118"/>
                </a:lnTo>
                <a:lnTo>
                  <a:pt x="0" y="120"/>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680"/>
                </a:lnTo>
                <a:lnTo>
                  <a:pt x="0" y="734"/>
                </a:lnTo>
                <a:lnTo>
                  <a:pt x="0" y="763"/>
                </a:lnTo>
                <a:lnTo>
                  <a:pt x="0" y="793"/>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43"/>
                </a:lnTo>
                <a:lnTo>
                  <a:pt x="0" y="2159"/>
                </a:lnTo>
                <a:close/>
              </a:path>
            </a:pathLst>
          </a:custGeom>
          <a:solidFill>
            <a:srgbClr val="00FF33"/>
          </a:solidFill>
          <a:ln w="9525">
            <a:noFill/>
            <a:round/>
            <a:headEnd/>
            <a:tailEnd/>
          </a:ln>
        </p:spPr>
        <p:txBody>
          <a:bodyPr/>
          <a:lstStyle/>
          <a:p>
            <a:endParaRPr lang="en-US"/>
          </a:p>
        </p:txBody>
      </p:sp>
      <p:sp>
        <p:nvSpPr>
          <p:cNvPr id="496649" name="Freeform 16"/>
          <p:cNvSpPr>
            <a:spLocks/>
          </p:cNvSpPr>
          <p:nvPr/>
        </p:nvSpPr>
        <p:spPr bwMode="auto">
          <a:xfrm>
            <a:off x="3592513" y="4741863"/>
            <a:ext cx="3765550" cy="379412"/>
          </a:xfrm>
          <a:custGeom>
            <a:avLst/>
            <a:gdLst>
              <a:gd name="T0" fmla="*/ 0 w 2822"/>
              <a:gd name="T1" fmla="*/ 2147483647 h 282"/>
              <a:gd name="T2" fmla="*/ 2147483647 w 2822"/>
              <a:gd name="T3" fmla="*/ 2147483647 h 282"/>
              <a:gd name="T4" fmla="*/ 2147483647 w 2822"/>
              <a:gd name="T5" fmla="*/ 2147483647 h 282"/>
              <a:gd name="T6" fmla="*/ 2147483647 w 2822"/>
              <a:gd name="T7" fmla="*/ 2147483647 h 282"/>
              <a:gd name="T8" fmla="*/ 2147483647 w 2822"/>
              <a:gd name="T9" fmla="*/ 2147483647 h 282"/>
              <a:gd name="T10" fmla="*/ 2147483647 w 2822"/>
              <a:gd name="T11" fmla="*/ 2147483647 h 282"/>
              <a:gd name="T12" fmla="*/ 2147483647 w 2822"/>
              <a:gd name="T13" fmla="*/ 2147483647 h 282"/>
              <a:gd name="T14" fmla="*/ 2147483647 w 2822"/>
              <a:gd name="T15" fmla="*/ 2147483647 h 282"/>
              <a:gd name="T16" fmla="*/ 2147483647 w 2822"/>
              <a:gd name="T17" fmla="*/ 2147483647 h 282"/>
              <a:gd name="T18" fmla="*/ 2147483647 w 2822"/>
              <a:gd name="T19" fmla="*/ 2147483647 h 282"/>
              <a:gd name="T20" fmla="*/ 2147483647 w 2822"/>
              <a:gd name="T21" fmla="*/ 2147483647 h 282"/>
              <a:gd name="T22" fmla="*/ 2147483647 w 2822"/>
              <a:gd name="T23" fmla="*/ 2147483647 h 282"/>
              <a:gd name="T24" fmla="*/ 2147483647 w 2822"/>
              <a:gd name="T25" fmla="*/ 2147483647 h 282"/>
              <a:gd name="T26" fmla="*/ 2147483647 w 2822"/>
              <a:gd name="T27" fmla="*/ 2147483647 h 282"/>
              <a:gd name="T28" fmla="*/ 2147483647 w 2822"/>
              <a:gd name="T29" fmla="*/ 0 h 282"/>
              <a:gd name="T30" fmla="*/ 2147483647 w 2822"/>
              <a:gd name="T31" fmla="*/ 2147483647 h 282"/>
              <a:gd name="T32" fmla="*/ 2147483647 w 2822"/>
              <a:gd name="T33" fmla="*/ 2147483647 h 282"/>
              <a:gd name="T34" fmla="*/ 2147483647 w 2822"/>
              <a:gd name="T35" fmla="*/ 2147483647 h 282"/>
              <a:gd name="T36" fmla="*/ 2147483647 w 2822"/>
              <a:gd name="T37" fmla="*/ 2147483647 h 282"/>
              <a:gd name="T38" fmla="*/ 2147483647 w 2822"/>
              <a:gd name="T39" fmla="*/ 2147483647 h 282"/>
              <a:gd name="T40" fmla="*/ 2147483647 w 2822"/>
              <a:gd name="T41" fmla="*/ 2147483647 h 282"/>
              <a:gd name="T42" fmla="*/ 2147483647 w 2822"/>
              <a:gd name="T43" fmla="*/ 2147483647 h 282"/>
              <a:gd name="T44" fmla="*/ 2147483647 w 2822"/>
              <a:gd name="T45" fmla="*/ 2147483647 h 282"/>
              <a:gd name="T46" fmla="*/ 2147483647 w 2822"/>
              <a:gd name="T47" fmla="*/ 2147483647 h 282"/>
              <a:gd name="T48" fmla="*/ 2147483647 w 2822"/>
              <a:gd name="T49" fmla="*/ 2147483647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2"/>
              <a:gd name="T76" fmla="*/ 0 h 282"/>
              <a:gd name="T77" fmla="*/ 2822 w 2822"/>
              <a:gd name="T78" fmla="*/ 282 h 2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2" h="282">
                <a:moveTo>
                  <a:pt x="0" y="257"/>
                </a:moveTo>
                <a:lnTo>
                  <a:pt x="389" y="271"/>
                </a:lnTo>
                <a:lnTo>
                  <a:pt x="705" y="282"/>
                </a:lnTo>
                <a:lnTo>
                  <a:pt x="802" y="271"/>
                </a:lnTo>
                <a:lnTo>
                  <a:pt x="1031" y="241"/>
                </a:lnTo>
                <a:lnTo>
                  <a:pt x="1129" y="213"/>
                </a:lnTo>
                <a:lnTo>
                  <a:pt x="1157" y="183"/>
                </a:lnTo>
                <a:lnTo>
                  <a:pt x="1190" y="153"/>
                </a:lnTo>
                <a:lnTo>
                  <a:pt x="1284" y="124"/>
                </a:lnTo>
                <a:lnTo>
                  <a:pt x="1412" y="97"/>
                </a:lnTo>
                <a:lnTo>
                  <a:pt x="1422" y="95"/>
                </a:lnTo>
                <a:lnTo>
                  <a:pt x="1509" y="65"/>
                </a:lnTo>
                <a:lnTo>
                  <a:pt x="1669" y="36"/>
                </a:lnTo>
                <a:lnTo>
                  <a:pt x="1973" y="6"/>
                </a:lnTo>
                <a:lnTo>
                  <a:pt x="2117" y="0"/>
                </a:lnTo>
                <a:lnTo>
                  <a:pt x="2139" y="6"/>
                </a:lnTo>
                <a:lnTo>
                  <a:pt x="2269" y="36"/>
                </a:lnTo>
                <a:lnTo>
                  <a:pt x="2425" y="65"/>
                </a:lnTo>
                <a:lnTo>
                  <a:pt x="2511" y="95"/>
                </a:lnTo>
                <a:lnTo>
                  <a:pt x="2560" y="124"/>
                </a:lnTo>
                <a:lnTo>
                  <a:pt x="2554" y="153"/>
                </a:lnTo>
                <a:lnTo>
                  <a:pt x="2573" y="183"/>
                </a:lnTo>
                <a:lnTo>
                  <a:pt x="2580" y="213"/>
                </a:lnTo>
                <a:lnTo>
                  <a:pt x="2725" y="241"/>
                </a:lnTo>
                <a:lnTo>
                  <a:pt x="2822" y="257"/>
                </a:lnTo>
              </a:path>
            </a:pathLst>
          </a:custGeom>
          <a:noFill/>
          <a:ln w="9525">
            <a:solidFill>
              <a:srgbClr val="000000"/>
            </a:solidFill>
            <a:prstDash val="solid"/>
            <a:round/>
            <a:headEnd/>
            <a:tailEnd/>
          </a:ln>
        </p:spPr>
        <p:txBody>
          <a:bodyPr/>
          <a:lstStyle/>
          <a:p>
            <a:endParaRPr lang="en-US"/>
          </a:p>
        </p:txBody>
      </p:sp>
      <p:sp>
        <p:nvSpPr>
          <p:cNvPr id="496650" name="Freeform 17"/>
          <p:cNvSpPr>
            <a:spLocks/>
          </p:cNvSpPr>
          <p:nvPr/>
        </p:nvSpPr>
        <p:spPr bwMode="auto">
          <a:xfrm>
            <a:off x="3592513" y="2189163"/>
            <a:ext cx="3765550" cy="2897187"/>
          </a:xfrm>
          <a:custGeom>
            <a:avLst/>
            <a:gdLst>
              <a:gd name="T0" fmla="*/ 2147483647 w 2822"/>
              <a:gd name="T1" fmla="*/ 2147483647 h 2158"/>
              <a:gd name="T2" fmla="*/ 2147483647 w 2822"/>
              <a:gd name="T3" fmla="*/ 2147483647 h 2158"/>
              <a:gd name="T4" fmla="*/ 2147483647 w 2822"/>
              <a:gd name="T5" fmla="*/ 2147483647 h 2158"/>
              <a:gd name="T6" fmla="*/ 2147483647 w 2822"/>
              <a:gd name="T7" fmla="*/ 2147483647 h 2158"/>
              <a:gd name="T8" fmla="*/ 2147483647 w 2822"/>
              <a:gd name="T9" fmla="*/ 2147483647 h 2158"/>
              <a:gd name="T10" fmla="*/ 2147483647 w 2822"/>
              <a:gd name="T11" fmla="*/ 2147483647 h 2158"/>
              <a:gd name="T12" fmla="*/ 2147483647 w 2822"/>
              <a:gd name="T13" fmla="*/ 2147483647 h 2158"/>
              <a:gd name="T14" fmla="*/ 2147483647 w 2822"/>
              <a:gd name="T15" fmla="*/ 2147483647 h 2158"/>
              <a:gd name="T16" fmla="*/ 2147483647 w 2822"/>
              <a:gd name="T17" fmla="*/ 2147483647 h 2158"/>
              <a:gd name="T18" fmla="*/ 2147483647 w 2822"/>
              <a:gd name="T19" fmla="*/ 2147483647 h 2158"/>
              <a:gd name="T20" fmla="*/ 2147483647 w 2822"/>
              <a:gd name="T21" fmla="*/ 2147483647 h 2158"/>
              <a:gd name="T22" fmla="*/ 2147483647 w 2822"/>
              <a:gd name="T23" fmla="*/ 2147483647 h 2158"/>
              <a:gd name="T24" fmla="*/ 2147483647 w 2822"/>
              <a:gd name="T25" fmla="*/ 2147483647 h 2158"/>
              <a:gd name="T26" fmla="*/ 2147483647 w 2822"/>
              <a:gd name="T27" fmla="*/ 2147483647 h 2158"/>
              <a:gd name="T28" fmla="*/ 2147483647 w 2822"/>
              <a:gd name="T29" fmla="*/ 2147483647 h 2158"/>
              <a:gd name="T30" fmla="*/ 2147483647 w 2822"/>
              <a:gd name="T31" fmla="*/ 2147483647 h 2158"/>
              <a:gd name="T32" fmla="*/ 2147483647 w 2822"/>
              <a:gd name="T33" fmla="*/ 2147483647 h 2158"/>
              <a:gd name="T34" fmla="*/ 2147483647 w 2822"/>
              <a:gd name="T35" fmla="*/ 2147483647 h 2158"/>
              <a:gd name="T36" fmla="*/ 2147483647 w 2822"/>
              <a:gd name="T37" fmla="*/ 2147483647 h 2158"/>
              <a:gd name="T38" fmla="*/ 2147483647 w 2822"/>
              <a:gd name="T39" fmla="*/ 2147483647 h 2158"/>
              <a:gd name="T40" fmla="*/ 2147483647 w 2822"/>
              <a:gd name="T41" fmla="*/ 2147483647 h 2158"/>
              <a:gd name="T42" fmla="*/ 2147483647 w 2822"/>
              <a:gd name="T43" fmla="*/ 2147483647 h 2158"/>
              <a:gd name="T44" fmla="*/ 2147483647 w 2822"/>
              <a:gd name="T45" fmla="*/ 2147483647 h 2158"/>
              <a:gd name="T46" fmla="*/ 2147483647 w 2822"/>
              <a:gd name="T47" fmla="*/ 2147483647 h 2158"/>
              <a:gd name="T48" fmla="*/ 2147483647 w 2822"/>
              <a:gd name="T49" fmla="*/ 2147483647 h 2158"/>
              <a:gd name="T50" fmla="*/ 2147483647 w 2822"/>
              <a:gd name="T51" fmla="*/ 2147483647 h 2158"/>
              <a:gd name="T52" fmla="*/ 2147483647 w 2822"/>
              <a:gd name="T53" fmla="*/ 2147483647 h 2158"/>
              <a:gd name="T54" fmla="*/ 2147483647 w 2822"/>
              <a:gd name="T55" fmla="*/ 2147483647 h 2158"/>
              <a:gd name="T56" fmla="*/ 2147483647 w 2822"/>
              <a:gd name="T57" fmla="*/ 2147483647 h 2158"/>
              <a:gd name="T58" fmla="*/ 2147483647 w 2822"/>
              <a:gd name="T59" fmla="*/ 2147483647 h 2158"/>
              <a:gd name="T60" fmla="*/ 2147483647 w 2822"/>
              <a:gd name="T61" fmla="*/ 2147483647 h 2158"/>
              <a:gd name="T62" fmla="*/ 2147483647 w 2822"/>
              <a:gd name="T63" fmla="*/ 2147483647 h 2158"/>
              <a:gd name="T64" fmla="*/ 2147483647 w 2822"/>
              <a:gd name="T65" fmla="*/ 2147483647 h 2158"/>
              <a:gd name="T66" fmla="*/ 2147483647 w 2822"/>
              <a:gd name="T67" fmla="*/ 2147483647 h 2158"/>
              <a:gd name="T68" fmla="*/ 2147483647 w 2822"/>
              <a:gd name="T69" fmla="*/ 2147483647 h 2158"/>
              <a:gd name="T70" fmla="*/ 2147483647 w 2822"/>
              <a:gd name="T71" fmla="*/ 2147483647 h 2158"/>
              <a:gd name="T72" fmla="*/ 2147483647 w 2822"/>
              <a:gd name="T73" fmla="*/ 0 h 2158"/>
              <a:gd name="T74" fmla="*/ 2147483647 w 2822"/>
              <a:gd name="T75" fmla="*/ 0 h 2158"/>
              <a:gd name="T76" fmla="*/ 0 w 2822"/>
              <a:gd name="T77" fmla="*/ 2147483647 h 2158"/>
              <a:gd name="T78" fmla="*/ 0 w 2822"/>
              <a:gd name="T79" fmla="*/ 2147483647 h 2158"/>
              <a:gd name="T80" fmla="*/ 0 w 2822"/>
              <a:gd name="T81" fmla="*/ 2147483647 h 2158"/>
              <a:gd name="T82" fmla="*/ 0 w 2822"/>
              <a:gd name="T83" fmla="*/ 2147483647 h 2158"/>
              <a:gd name="T84" fmla="*/ 0 w 2822"/>
              <a:gd name="T85" fmla="*/ 2147483647 h 2158"/>
              <a:gd name="T86" fmla="*/ 0 w 2822"/>
              <a:gd name="T87" fmla="*/ 2147483647 h 2158"/>
              <a:gd name="T88" fmla="*/ 0 w 2822"/>
              <a:gd name="T89" fmla="*/ 2147483647 h 2158"/>
              <a:gd name="T90" fmla="*/ 0 w 2822"/>
              <a:gd name="T91" fmla="*/ 2147483647 h 2158"/>
              <a:gd name="T92" fmla="*/ 0 w 2822"/>
              <a:gd name="T93" fmla="*/ 2147483647 h 2158"/>
              <a:gd name="T94" fmla="*/ 0 w 2822"/>
              <a:gd name="T95" fmla="*/ 2147483647 h 2158"/>
              <a:gd name="T96" fmla="*/ 0 w 2822"/>
              <a:gd name="T97" fmla="*/ 2147483647 h 2158"/>
              <a:gd name="T98" fmla="*/ 0 w 2822"/>
              <a:gd name="T99" fmla="*/ 2147483647 h 2158"/>
              <a:gd name="T100" fmla="*/ 0 w 2822"/>
              <a:gd name="T101" fmla="*/ 2147483647 h 2158"/>
              <a:gd name="T102" fmla="*/ 0 w 2822"/>
              <a:gd name="T103" fmla="*/ 2147483647 h 2158"/>
              <a:gd name="T104" fmla="*/ 0 w 2822"/>
              <a:gd name="T105" fmla="*/ 2147483647 h 2158"/>
              <a:gd name="T106" fmla="*/ 0 w 2822"/>
              <a:gd name="T107" fmla="*/ 2147483647 h 2158"/>
              <a:gd name="T108" fmla="*/ 0 w 2822"/>
              <a:gd name="T109" fmla="*/ 2147483647 h 2158"/>
              <a:gd name="T110" fmla="*/ 0 w 2822"/>
              <a:gd name="T111" fmla="*/ 2147483647 h 2158"/>
              <a:gd name="T112" fmla="*/ 0 w 2822"/>
              <a:gd name="T113" fmla="*/ 2147483647 h 2158"/>
              <a:gd name="T114" fmla="*/ 0 w 2822"/>
              <a:gd name="T115" fmla="*/ 2147483647 h 2158"/>
              <a:gd name="T116" fmla="*/ 0 w 2822"/>
              <a:gd name="T117" fmla="*/ 2147483647 h 2158"/>
              <a:gd name="T118" fmla="*/ 0 w 2822"/>
              <a:gd name="T119" fmla="*/ 2147483647 h 2158"/>
              <a:gd name="T120" fmla="*/ 0 w 2822"/>
              <a:gd name="T121" fmla="*/ 2147483647 h 2158"/>
              <a:gd name="T122" fmla="*/ 0 w 2822"/>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2"/>
              <a:gd name="T187" fmla="*/ 0 h 2158"/>
              <a:gd name="T188" fmla="*/ 2822 w 2822"/>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2" h="2158">
                <a:moveTo>
                  <a:pt x="0" y="2128"/>
                </a:moveTo>
                <a:lnTo>
                  <a:pt x="320" y="2143"/>
                </a:lnTo>
                <a:lnTo>
                  <a:pt x="705" y="2158"/>
                </a:lnTo>
                <a:lnTo>
                  <a:pt x="834" y="2143"/>
                </a:lnTo>
                <a:lnTo>
                  <a:pt x="966" y="2115"/>
                </a:lnTo>
                <a:lnTo>
                  <a:pt x="997" y="2085"/>
                </a:lnTo>
                <a:lnTo>
                  <a:pt x="1034" y="2055"/>
                </a:lnTo>
                <a:lnTo>
                  <a:pt x="1123" y="2026"/>
                </a:lnTo>
                <a:lnTo>
                  <a:pt x="1261" y="1997"/>
                </a:lnTo>
                <a:lnTo>
                  <a:pt x="1328" y="1967"/>
                </a:lnTo>
                <a:lnTo>
                  <a:pt x="1359" y="1938"/>
                </a:lnTo>
                <a:lnTo>
                  <a:pt x="1345" y="1908"/>
                </a:lnTo>
                <a:lnTo>
                  <a:pt x="1329" y="1880"/>
                </a:lnTo>
                <a:lnTo>
                  <a:pt x="1294" y="1850"/>
                </a:lnTo>
                <a:lnTo>
                  <a:pt x="1280" y="1820"/>
                </a:lnTo>
                <a:lnTo>
                  <a:pt x="1362" y="1792"/>
                </a:lnTo>
                <a:lnTo>
                  <a:pt x="1370" y="1762"/>
                </a:lnTo>
                <a:lnTo>
                  <a:pt x="1333" y="1732"/>
                </a:lnTo>
                <a:lnTo>
                  <a:pt x="1346" y="1703"/>
                </a:lnTo>
                <a:lnTo>
                  <a:pt x="1412" y="1693"/>
                </a:lnTo>
                <a:lnTo>
                  <a:pt x="1556" y="1703"/>
                </a:lnTo>
                <a:lnTo>
                  <a:pt x="1629" y="1732"/>
                </a:lnTo>
                <a:lnTo>
                  <a:pt x="2117" y="1759"/>
                </a:lnTo>
                <a:lnTo>
                  <a:pt x="2121" y="1762"/>
                </a:lnTo>
                <a:lnTo>
                  <a:pt x="2140" y="1792"/>
                </a:lnTo>
                <a:lnTo>
                  <a:pt x="2141" y="1820"/>
                </a:lnTo>
                <a:lnTo>
                  <a:pt x="2152" y="1850"/>
                </a:lnTo>
                <a:lnTo>
                  <a:pt x="2185" y="1880"/>
                </a:lnTo>
                <a:lnTo>
                  <a:pt x="2283" y="1908"/>
                </a:lnTo>
                <a:lnTo>
                  <a:pt x="2403" y="1938"/>
                </a:lnTo>
                <a:lnTo>
                  <a:pt x="2532" y="1967"/>
                </a:lnTo>
                <a:lnTo>
                  <a:pt x="2606" y="1997"/>
                </a:lnTo>
                <a:lnTo>
                  <a:pt x="2653" y="2026"/>
                </a:lnTo>
                <a:lnTo>
                  <a:pt x="2658" y="2055"/>
                </a:lnTo>
                <a:lnTo>
                  <a:pt x="2695" y="2085"/>
                </a:lnTo>
                <a:lnTo>
                  <a:pt x="2738" y="2115"/>
                </a:lnTo>
                <a:lnTo>
                  <a:pt x="2822" y="2128"/>
                </a:lnTo>
                <a:lnTo>
                  <a:pt x="2822" y="2115"/>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23"/>
                </a:lnTo>
                <a:lnTo>
                  <a:pt x="2822" y="770"/>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40"/>
                </a:lnTo>
                <a:lnTo>
                  <a:pt x="2822" y="30"/>
                </a:lnTo>
                <a:lnTo>
                  <a:pt x="2822" y="0"/>
                </a:lnTo>
                <a:lnTo>
                  <a:pt x="2784" y="0"/>
                </a:lnTo>
                <a:lnTo>
                  <a:pt x="1412" y="0"/>
                </a:lnTo>
                <a:lnTo>
                  <a:pt x="705" y="0"/>
                </a:lnTo>
                <a:lnTo>
                  <a:pt x="48" y="0"/>
                </a:lnTo>
                <a:lnTo>
                  <a:pt x="0" y="0"/>
                </a:lnTo>
                <a:lnTo>
                  <a:pt x="0" y="30"/>
                </a:lnTo>
                <a:lnTo>
                  <a:pt x="0" y="40"/>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70"/>
                </a:lnTo>
                <a:lnTo>
                  <a:pt x="0" y="823"/>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115"/>
                </a:lnTo>
                <a:lnTo>
                  <a:pt x="0" y="2128"/>
                </a:lnTo>
                <a:close/>
              </a:path>
            </a:pathLst>
          </a:custGeom>
          <a:solidFill>
            <a:srgbClr val="00FF66"/>
          </a:solidFill>
          <a:ln w="9525">
            <a:noFill/>
            <a:round/>
            <a:headEnd/>
            <a:tailEnd/>
          </a:ln>
        </p:spPr>
        <p:txBody>
          <a:bodyPr/>
          <a:lstStyle/>
          <a:p>
            <a:endParaRPr lang="en-US"/>
          </a:p>
        </p:txBody>
      </p:sp>
      <p:sp>
        <p:nvSpPr>
          <p:cNvPr id="496651" name="Freeform 18"/>
          <p:cNvSpPr>
            <a:spLocks/>
          </p:cNvSpPr>
          <p:nvPr/>
        </p:nvSpPr>
        <p:spPr bwMode="auto">
          <a:xfrm>
            <a:off x="3592513" y="4462463"/>
            <a:ext cx="3765550" cy="623887"/>
          </a:xfrm>
          <a:custGeom>
            <a:avLst/>
            <a:gdLst>
              <a:gd name="T0" fmla="*/ 0 w 2822"/>
              <a:gd name="T1" fmla="*/ 2147483647 h 465"/>
              <a:gd name="T2" fmla="*/ 2147483647 w 2822"/>
              <a:gd name="T3" fmla="*/ 2147483647 h 465"/>
              <a:gd name="T4" fmla="*/ 2147483647 w 2822"/>
              <a:gd name="T5" fmla="*/ 2147483647 h 465"/>
              <a:gd name="T6" fmla="*/ 2147483647 w 2822"/>
              <a:gd name="T7" fmla="*/ 2147483647 h 465"/>
              <a:gd name="T8" fmla="*/ 2147483647 w 2822"/>
              <a:gd name="T9" fmla="*/ 2147483647 h 465"/>
              <a:gd name="T10" fmla="*/ 2147483647 w 2822"/>
              <a:gd name="T11" fmla="*/ 2147483647 h 465"/>
              <a:gd name="T12" fmla="*/ 2147483647 w 2822"/>
              <a:gd name="T13" fmla="*/ 2147483647 h 465"/>
              <a:gd name="T14" fmla="*/ 2147483647 w 2822"/>
              <a:gd name="T15" fmla="*/ 2147483647 h 465"/>
              <a:gd name="T16" fmla="*/ 2147483647 w 2822"/>
              <a:gd name="T17" fmla="*/ 2147483647 h 465"/>
              <a:gd name="T18" fmla="*/ 2147483647 w 2822"/>
              <a:gd name="T19" fmla="*/ 2147483647 h 465"/>
              <a:gd name="T20" fmla="*/ 2147483647 w 2822"/>
              <a:gd name="T21" fmla="*/ 2147483647 h 465"/>
              <a:gd name="T22" fmla="*/ 2147483647 w 2822"/>
              <a:gd name="T23" fmla="*/ 2147483647 h 465"/>
              <a:gd name="T24" fmla="*/ 2147483647 w 2822"/>
              <a:gd name="T25" fmla="*/ 2147483647 h 465"/>
              <a:gd name="T26" fmla="*/ 2147483647 w 2822"/>
              <a:gd name="T27" fmla="*/ 2147483647 h 465"/>
              <a:gd name="T28" fmla="*/ 2147483647 w 2822"/>
              <a:gd name="T29" fmla="*/ 2147483647 h 465"/>
              <a:gd name="T30" fmla="*/ 2147483647 w 2822"/>
              <a:gd name="T31" fmla="*/ 2147483647 h 465"/>
              <a:gd name="T32" fmla="*/ 2147483647 w 2822"/>
              <a:gd name="T33" fmla="*/ 2147483647 h 465"/>
              <a:gd name="T34" fmla="*/ 2147483647 w 2822"/>
              <a:gd name="T35" fmla="*/ 2147483647 h 465"/>
              <a:gd name="T36" fmla="*/ 2147483647 w 2822"/>
              <a:gd name="T37" fmla="*/ 2147483647 h 465"/>
              <a:gd name="T38" fmla="*/ 2147483647 w 2822"/>
              <a:gd name="T39" fmla="*/ 0 h 465"/>
              <a:gd name="T40" fmla="*/ 2147483647 w 2822"/>
              <a:gd name="T41" fmla="*/ 2147483647 h 465"/>
              <a:gd name="T42" fmla="*/ 2147483647 w 2822"/>
              <a:gd name="T43" fmla="*/ 2147483647 h 465"/>
              <a:gd name="T44" fmla="*/ 2147483647 w 2822"/>
              <a:gd name="T45" fmla="*/ 2147483647 h 465"/>
              <a:gd name="T46" fmla="*/ 2147483647 w 2822"/>
              <a:gd name="T47" fmla="*/ 2147483647 h 465"/>
              <a:gd name="T48" fmla="*/ 2147483647 w 2822"/>
              <a:gd name="T49" fmla="*/ 2147483647 h 465"/>
              <a:gd name="T50" fmla="*/ 2147483647 w 2822"/>
              <a:gd name="T51" fmla="*/ 2147483647 h 465"/>
              <a:gd name="T52" fmla="*/ 2147483647 w 2822"/>
              <a:gd name="T53" fmla="*/ 2147483647 h 465"/>
              <a:gd name="T54" fmla="*/ 2147483647 w 2822"/>
              <a:gd name="T55" fmla="*/ 2147483647 h 465"/>
              <a:gd name="T56" fmla="*/ 2147483647 w 2822"/>
              <a:gd name="T57" fmla="*/ 2147483647 h 465"/>
              <a:gd name="T58" fmla="*/ 2147483647 w 2822"/>
              <a:gd name="T59" fmla="*/ 2147483647 h 465"/>
              <a:gd name="T60" fmla="*/ 2147483647 w 2822"/>
              <a:gd name="T61" fmla="*/ 2147483647 h 465"/>
              <a:gd name="T62" fmla="*/ 2147483647 w 2822"/>
              <a:gd name="T63" fmla="*/ 2147483647 h 465"/>
              <a:gd name="T64" fmla="*/ 2147483647 w 2822"/>
              <a:gd name="T65" fmla="*/ 2147483647 h 465"/>
              <a:gd name="T66" fmla="*/ 2147483647 w 2822"/>
              <a:gd name="T67" fmla="*/ 2147483647 h 465"/>
              <a:gd name="T68" fmla="*/ 2147483647 w 2822"/>
              <a:gd name="T69" fmla="*/ 2147483647 h 465"/>
              <a:gd name="T70" fmla="*/ 2147483647 w 2822"/>
              <a:gd name="T71" fmla="*/ 2147483647 h 465"/>
              <a:gd name="T72" fmla="*/ 2147483647 w 2822"/>
              <a:gd name="T73" fmla="*/ 2147483647 h 4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22"/>
              <a:gd name="T112" fmla="*/ 0 h 465"/>
              <a:gd name="T113" fmla="*/ 2822 w 2822"/>
              <a:gd name="T114" fmla="*/ 465 h 4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22" h="465">
                <a:moveTo>
                  <a:pt x="0" y="435"/>
                </a:moveTo>
                <a:lnTo>
                  <a:pt x="320" y="450"/>
                </a:lnTo>
                <a:lnTo>
                  <a:pt x="705" y="465"/>
                </a:lnTo>
                <a:lnTo>
                  <a:pt x="834" y="450"/>
                </a:lnTo>
                <a:lnTo>
                  <a:pt x="966" y="422"/>
                </a:lnTo>
                <a:lnTo>
                  <a:pt x="997" y="392"/>
                </a:lnTo>
                <a:lnTo>
                  <a:pt x="1034" y="362"/>
                </a:lnTo>
                <a:lnTo>
                  <a:pt x="1123" y="333"/>
                </a:lnTo>
                <a:lnTo>
                  <a:pt x="1261" y="304"/>
                </a:lnTo>
                <a:lnTo>
                  <a:pt x="1328" y="274"/>
                </a:lnTo>
                <a:lnTo>
                  <a:pt x="1359" y="245"/>
                </a:lnTo>
                <a:lnTo>
                  <a:pt x="1345" y="215"/>
                </a:lnTo>
                <a:lnTo>
                  <a:pt x="1329" y="187"/>
                </a:lnTo>
                <a:lnTo>
                  <a:pt x="1294" y="157"/>
                </a:lnTo>
                <a:lnTo>
                  <a:pt x="1280" y="127"/>
                </a:lnTo>
                <a:lnTo>
                  <a:pt x="1362" y="99"/>
                </a:lnTo>
                <a:lnTo>
                  <a:pt x="1370" y="69"/>
                </a:lnTo>
                <a:lnTo>
                  <a:pt x="1333" y="39"/>
                </a:lnTo>
                <a:lnTo>
                  <a:pt x="1346" y="10"/>
                </a:lnTo>
                <a:lnTo>
                  <a:pt x="1412" y="0"/>
                </a:lnTo>
                <a:lnTo>
                  <a:pt x="1556" y="10"/>
                </a:lnTo>
                <a:lnTo>
                  <a:pt x="1629" y="39"/>
                </a:lnTo>
                <a:lnTo>
                  <a:pt x="2117" y="66"/>
                </a:lnTo>
                <a:lnTo>
                  <a:pt x="2121" y="69"/>
                </a:lnTo>
                <a:lnTo>
                  <a:pt x="2140" y="99"/>
                </a:lnTo>
                <a:lnTo>
                  <a:pt x="2141" y="127"/>
                </a:lnTo>
                <a:lnTo>
                  <a:pt x="2152" y="157"/>
                </a:lnTo>
                <a:lnTo>
                  <a:pt x="2185" y="187"/>
                </a:lnTo>
                <a:lnTo>
                  <a:pt x="2283" y="215"/>
                </a:lnTo>
                <a:lnTo>
                  <a:pt x="2403" y="245"/>
                </a:lnTo>
                <a:lnTo>
                  <a:pt x="2532" y="274"/>
                </a:lnTo>
                <a:lnTo>
                  <a:pt x="2606" y="304"/>
                </a:lnTo>
                <a:lnTo>
                  <a:pt x="2653" y="333"/>
                </a:lnTo>
                <a:lnTo>
                  <a:pt x="2658" y="362"/>
                </a:lnTo>
                <a:lnTo>
                  <a:pt x="2695" y="392"/>
                </a:lnTo>
                <a:lnTo>
                  <a:pt x="2738" y="422"/>
                </a:lnTo>
                <a:lnTo>
                  <a:pt x="2822" y="435"/>
                </a:lnTo>
              </a:path>
            </a:pathLst>
          </a:custGeom>
          <a:noFill/>
          <a:ln w="9525">
            <a:solidFill>
              <a:srgbClr val="000000"/>
            </a:solidFill>
            <a:prstDash val="solid"/>
            <a:round/>
            <a:headEnd/>
            <a:tailEnd/>
          </a:ln>
        </p:spPr>
        <p:txBody>
          <a:bodyPr/>
          <a:lstStyle/>
          <a:p>
            <a:endParaRPr lang="en-US"/>
          </a:p>
        </p:txBody>
      </p:sp>
      <p:sp>
        <p:nvSpPr>
          <p:cNvPr id="496652" name="Freeform 19"/>
          <p:cNvSpPr>
            <a:spLocks/>
          </p:cNvSpPr>
          <p:nvPr/>
        </p:nvSpPr>
        <p:spPr bwMode="auto">
          <a:xfrm>
            <a:off x="3592513" y="2189163"/>
            <a:ext cx="3765550" cy="2862262"/>
          </a:xfrm>
          <a:custGeom>
            <a:avLst/>
            <a:gdLst>
              <a:gd name="T0" fmla="*/ 2147483647 w 2822"/>
              <a:gd name="T1" fmla="*/ 2147483647 h 2132"/>
              <a:gd name="T2" fmla="*/ 2147483647 w 2822"/>
              <a:gd name="T3" fmla="*/ 2147483647 h 2132"/>
              <a:gd name="T4" fmla="*/ 2147483647 w 2822"/>
              <a:gd name="T5" fmla="*/ 2147483647 h 2132"/>
              <a:gd name="T6" fmla="*/ 2147483647 w 2822"/>
              <a:gd name="T7" fmla="*/ 2147483647 h 2132"/>
              <a:gd name="T8" fmla="*/ 2147483647 w 2822"/>
              <a:gd name="T9" fmla="*/ 2147483647 h 2132"/>
              <a:gd name="T10" fmla="*/ 2147483647 w 2822"/>
              <a:gd name="T11" fmla="*/ 2147483647 h 2132"/>
              <a:gd name="T12" fmla="*/ 2147483647 w 2822"/>
              <a:gd name="T13" fmla="*/ 2147483647 h 2132"/>
              <a:gd name="T14" fmla="*/ 2147483647 w 2822"/>
              <a:gd name="T15" fmla="*/ 2147483647 h 2132"/>
              <a:gd name="T16" fmla="*/ 2147483647 w 2822"/>
              <a:gd name="T17" fmla="*/ 2147483647 h 2132"/>
              <a:gd name="T18" fmla="*/ 2147483647 w 2822"/>
              <a:gd name="T19" fmla="*/ 2147483647 h 2132"/>
              <a:gd name="T20" fmla="*/ 2147483647 w 2822"/>
              <a:gd name="T21" fmla="*/ 2147483647 h 2132"/>
              <a:gd name="T22" fmla="*/ 2147483647 w 2822"/>
              <a:gd name="T23" fmla="*/ 2147483647 h 2132"/>
              <a:gd name="T24" fmla="*/ 2147483647 w 2822"/>
              <a:gd name="T25" fmla="*/ 2147483647 h 2132"/>
              <a:gd name="T26" fmla="*/ 2147483647 w 2822"/>
              <a:gd name="T27" fmla="*/ 2147483647 h 2132"/>
              <a:gd name="T28" fmla="*/ 2147483647 w 2822"/>
              <a:gd name="T29" fmla="*/ 2147483647 h 2132"/>
              <a:gd name="T30" fmla="*/ 2147483647 w 2822"/>
              <a:gd name="T31" fmla="*/ 2147483647 h 2132"/>
              <a:gd name="T32" fmla="*/ 2147483647 w 2822"/>
              <a:gd name="T33" fmla="*/ 2147483647 h 2132"/>
              <a:gd name="T34" fmla="*/ 2147483647 w 2822"/>
              <a:gd name="T35" fmla="*/ 2147483647 h 2132"/>
              <a:gd name="T36" fmla="*/ 2147483647 w 2822"/>
              <a:gd name="T37" fmla="*/ 2147483647 h 2132"/>
              <a:gd name="T38" fmla="*/ 2147483647 w 2822"/>
              <a:gd name="T39" fmla="*/ 2147483647 h 2132"/>
              <a:gd name="T40" fmla="*/ 2147483647 w 2822"/>
              <a:gd name="T41" fmla="*/ 2147483647 h 2132"/>
              <a:gd name="T42" fmla="*/ 2147483647 w 2822"/>
              <a:gd name="T43" fmla="*/ 2147483647 h 2132"/>
              <a:gd name="T44" fmla="*/ 2147483647 w 2822"/>
              <a:gd name="T45" fmla="*/ 2147483647 h 2132"/>
              <a:gd name="T46" fmla="*/ 2147483647 w 2822"/>
              <a:gd name="T47" fmla="*/ 2147483647 h 2132"/>
              <a:gd name="T48" fmla="*/ 2147483647 w 2822"/>
              <a:gd name="T49" fmla="*/ 2147483647 h 2132"/>
              <a:gd name="T50" fmla="*/ 2147483647 w 2822"/>
              <a:gd name="T51" fmla="*/ 2147483647 h 2132"/>
              <a:gd name="T52" fmla="*/ 2147483647 w 2822"/>
              <a:gd name="T53" fmla="*/ 2147483647 h 2132"/>
              <a:gd name="T54" fmla="*/ 2147483647 w 2822"/>
              <a:gd name="T55" fmla="*/ 2147483647 h 2132"/>
              <a:gd name="T56" fmla="*/ 2147483647 w 2822"/>
              <a:gd name="T57" fmla="*/ 0 h 2132"/>
              <a:gd name="T58" fmla="*/ 0 w 2822"/>
              <a:gd name="T59" fmla="*/ 0 h 2132"/>
              <a:gd name="T60" fmla="*/ 0 w 2822"/>
              <a:gd name="T61" fmla="*/ 2147483647 h 2132"/>
              <a:gd name="T62" fmla="*/ 0 w 2822"/>
              <a:gd name="T63" fmla="*/ 2147483647 h 2132"/>
              <a:gd name="T64" fmla="*/ 0 w 2822"/>
              <a:gd name="T65" fmla="*/ 2147483647 h 2132"/>
              <a:gd name="T66" fmla="*/ 0 w 2822"/>
              <a:gd name="T67" fmla="*/ 2147483647 h 2132"/>
              <a:gd name="T68" fmla="*/ 0 w 2822"/>
              <a:gd name="T69" fmla="*/ 2147483647 h 2132"/>
              <a:gd name="T70" fmla="*/ 0 w 2822"/>
              <a:gd name="T71" fmla="*/ 2147483647 h 2132"/>
              <a:gd name="T72" fmla="*/ 0 w 2822"/>
              <a:gd name="T73" fmla="*/ 2147483647 h 2132"/>
              <a:gd name="T74" fmla="*/ 0 w 2822"/>
              <a:gd name="T75" fmla="*/ 2147483647 h 2132"/>
              <a:gd name="T76" fmla="*/ 0 w 2822"/>
              <a:gd name="T77" fmla="*/ 2147483647 h 2132"/>
              <a:gd name="T78" fmla="*/ 0 w 2822"/>
              <a:gd name="T79" fmla="*/ 2147483647 h 2132"/>
              <a:gd name="T80" fmla="*/ 0 w 2822"/>
              <a:gd name="T81" fmla="*/ 2147483647 h 2132"/>
              <a:gd name="T82" fmla="*/ 0 w 2822"/>
              <a:gd name="T83" fmla="*/ 2147483647 h 2132"/>
              <a:gd name="T84" fmla="*/ 0 w 2822"/>
              <a:gd name="T85" fmla="*/ 2147483647 h 2132"/>
              <a:gd name="T86" fmla="*/ 0 w 2822"/>
              <a:gd name="T87" fmla="*/ 2147483647 h 2132"/>
              <a:gd name="T88" fmla="*/ 0 w 2822"/>
              <a:gd name="T89" fmla="*/ 2147483647 h 2132"/>
              <a:gd name="T90" fmla="*/ 0 w 2822"/>
              <a:gd name="T91" fmla="*/ 2147483647 h 2132"/>
              <a:gd name="T92" fmla="*/ 0 w 2822"/>
              <a:gd name="T93" fmla="*/ 2147483647 h 2132"/>
              <a:gd name="T94" fmla="*/ 0 w 2822"/>
              <a:gd name="T95" fmla="*/ 2147483647 h 2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22"/>
              <a:gd name="T145" fmla="*/ 0 h 2132"/>
              <a:gd name="T146" fmla="*/ 2822 w 2822"/>
              <a:gd name="T147" fmla="*/ 2132 h 2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22" h="2132">
                <a:moveTo>
                  <a:pt x="0" y="2088"/>
                </a:moveTo>
                <a:lnTo>
                  <a:pt x="310" y="2115"/>
                </a:lnTo>
                <a:lnTo>
                  <a:pt x="705" y="2132"/>
                </a:lnTo>
                <a:lnTo>
                  <a:pt x="803" y="2115"/>
                </a:lnTo>
                <a:lnTo>
                  <a:pt x="840" y="2085"/>
                </a:lnTo>
                <a:lnTo>
                  <a:pt x="877" y="2055"/>
                </a:lnTo>
                <a:lnTo>
                  <a:pt x="963" y="2026"/>
                </a:lnTo>
                <a:lnTo>
                  <a:pt x="1102" y="1997"/>
                </a:lnTo>
                <a:lnTo>
                  <a:pt x="1174" y="1967"/>
                </a:lnTo>
                <a:lnTo>
                  <a:pt x="1212" y="1938"/>
                </a:lnTo>
                <a:lnTo>
                  <a:pt x="1187" y="1908"/>
                </a:lnTo>
                <a:lnTo>
                  <a:pt x="1154" y="1880"/>
                </a:lnTo>
                <a:lnTo>
                  <a:pt x="1079" y="1850"/>
                </a:lnTo>
                <a:lnTo>
                  <a:pt x="1021" y="1820"/>
                </a:lnTo>
                <a:lnTo>
                  <a:pt x="984" y="1792"/>
                </a:lnTo>
                <a:lnTo>
                  <a:pt x="971" y="1762"/>
                </a:lnTo>
                <a:lnTo>
                  <a:pt x="976" y="1732"/>
                </a:lnTo>
                <a:lnTo>
                  <a:pt x="1025" y="1703"/>
                </a:lnTo>
                <a:lnTo>
                  <a:pt x="1155" y="1674"/>
                </a:lnTo>
                <a:lnTo>
                  <a:pt x="1412" y="1653"/>
                </a:lnTo>
                <a:lnTo>
                  <a:pt x="1711" y="1644"/>
                </a:lnTo>
                <a:lnTo>
                  <a:pt x="1953" y="1615"/>
                </a:lnTo>
                <a:lnTo>
                  <a:pt x="2110" y="1585"/>
                </a:lnTo>
                <a:lnTo>
                  <a:pt x="2117" y="1584"/>
                </a:lnTo>
                <a:lnTo>
                  <a:pt x="2118" y="1585"/>
                </a:lnTo>
                <a:lnTo>
                  <a:pt x="2150" y="1615"/>
                </a:lnTo>
                <a:lnTo>
                  <a:pt x="2157" y="1644"/>
                </a:lnTo>
                <a:lnTo>
                  <a:pt x="2144" y="1674"/>
                </a:lnTo>
                <a:lnTo>
                  <a:pt x="2147" y="1703"/>
                </a:lnTo>
                <a:lnTo>
                  <a:pt x="2179" y="1732"/>
                </a:lnTo>
                <a:lnTo>
                  <a:pt x="2227" y="1762"/>
                </a:lnTo>
                <a:lnTo>
                  <a:pt x="2241" y="1792"/>
                </a:lnTo>
                <a:lnTo>
                  <a:pt x="2253" y="1820"/>
                </a:lnTo>
                <a:lnTo>
                  <a:pt x="2279" y="1850"/>
                </a:lnTo>
                <a:lnTo>
                  <a:pt x="2333" y="1880"/>
                </a:lnTo>
                <a:lnTo>
                  <a:pt x="2430" y="1908"/>
                </a:lnTo>
                <a:lnTo>
                  <a:pt x="2540" y="1938"/>
                </a:lnTo>
                <a:lnTo>
                  <a:pt x="2641" y="1967"/>
                </a:lnTo>
                <a:lnTo>
                  <a:pt x="2703" y="1997"/>
                </a:lnTo>
                <a:lnTo>
                  <a:pt x="2747" y="2026"/>
                </a:lnTo>
                <a:lnTo>
                  <a:pt x="2761" y="2055"/>
                </a:lnTo>
                <a:lnTo>
                  <a:pt x="2816" y="2085"/>
                </a:lnTo>
                <a:lnTo>
                  <a:pt x="2822" y="2088"/>
                </a:lnTo>
                <a:lnTo>
                  <a:pt x="2822" y="2085"/>
                </a:lnTo>
                <a:lnTo>
                  <a:pt x="2822" y="2055"/>
                </a:lnTo>
                <a:lnTo>
                  <a:pt x="2822" y="2026"/>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81"/>
                </a:lnTo>
                <a:lnTo>
                  <a:pt x="2822" y="851"/>
                </a:lnTo>
                <a:lnTo>
                  <a:pt x="2822" y="817"/>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117" y="0"/>
                </a:lnTo>
                <a:lnTo>
                  <a:pt x="1412" y="0"/>
                </a:lnTo>
                <a:lnTo>
                  <a:pt x="705"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17"/>
                </a:lnTo>
                <a:lnTo>
                  <a:pt x="0" y="851"/>
                </a:lnTo>
                <a:lnTo>
                  <a:pt x="0" y="881"/>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26"/>
                </a:lnTo>
                <a:lnTo>
                  <a:pt x="0" y="2055"/>
                </a:lnTo>
                <a:lnTo>
                  <a:pt x="0" y="2085"/>
                </a:lnTo>
                <a:lnTo>
                  <a:pt x="0" y="2088"/>
                </a:lnTo>
                <a:close/>
              </a:path>
            </a:pathLst>
          </a:custGeom>
          <a:solidFill>
            <a:srgbClr val="00FF99"/>
          </a:solidFill>
          <a:ln w="9525">
            <a:noFill/>
            <a:round/>
            <a:headEnd/>
            <a:tailEnd/>
          </a:ln>
        </p:spPr>
        <p:txBody>
          <a:bodyPr/>
          <a:lstStyle/>
          <a:p>
            <a:endParaRPr lang="en-US"/>
          </a:p>
        </p:txBody>
      </p:sp>
      <p:sp>
        <p:nvSpPr>
          <p:cNvPr id="496653" name="Freeform 20"/>
          <p:cNvSpPr>
            <a:spLocks/>
          </p:cNvSpPr>
          <p:nvPr/>
        </p:nvSpPr>
        <p:spPr bwMode="auto">
          <a:xfrm>
            <a:off x="3592513" y="4314825"/>
            <a:ext cx="3765550" cy="736600"/>
          </a:xfrm>
          <a:custGeom>
            <a:avLst/>
            <a:gdLst>
              <a:gd name="T0" fmla="*/ 0 w 2822"/>
              <a:gd name="T1" fmla="*/ 2147483647 h 548"/>
              <a:gd name="T2" fmla="*/ 2147483647 w 2822"/>
              <a:gd name="T3" fmla="*/ 2147483647 h 548"/>
              <a:gd name="T4" fmla="*/ 2147483647 w 2822"/>
              <a:gd name="T5" fmla="*/ 2147483647 h 548"/>
              <a:gd name="T6" fmla="*/ 2147483647 w 2822"/>
              <a:gd name="T7" fmla="*/ 2147483647 h 548"/>
              <a:gd name="T8" fmla="*/ 2147483647 w 2822"/>
              <a:gd name="T9" fmla="*/ 2147483647 h 548"/>
              <a:gd name="T10" fmla="*/ 2147483647 w 2822"/>
              <a:gd name="T11" fmla="*/ 2147483647 h 548"/>
              <a:gd name="T12" fmla="*/ 2147483647 w 2822"/>
              <a:gd name="T13" fmla="*/ 2147483647 h 548"/>
              <a:gd name="T14" fmla="*/ 2147483647 w 2822"/>
              <a:gd name="T15" fmla="*/ 2147483647 h 548"/>
              <a:gd name="T16" fmla="*/ 2147483647 w 2822"/>
              <a:gd name="T17" fmla="*/ 2147483647 h 548"/>
              <a:gd name="T18" fmla="*/ 2147483647 w 2822"/>
              <a:gd name="T19" fmla="*/ 2147483647 h 548"/>
              <a:gd name="T20" fmla="*/ 2147483647 w 2822"/>
              <a:gd name="T21" fmla="*/ 2147483647 h 548"/>
              <a:gd name="T22" fmla="*/ 2147483647 w 2822"/>
              <a:gd name="T23" fmla="*/ 2147483647 h 548"/>
              <a:gd name="T24" fmla="*/ 2147483647 w 2822"/>
              <a:gd name="T25" fmla="*/ 2147483647 h 548"/>
              <a:gd name="T26" fmla="*/ 2147483647 w 2822"/>
              <a:gd name="T27" fmla="*/ 2147483647 h 548"/>
              <a:gd name="T28" fmla="*/ 2147483647 w 2822"/>
              <a:gd name="T29" fmla="*/ 2147483647 h 548"/>
              <a:gd name="T30" fmla="*/ 2147483647 w 2822"/>
              <a:gd name="T31" fmla="*/ 2147483647 h 548"/>
              <a:gd name="T32" fmla="*/ 2147483647 w 2822"/>
              <a:gd name="T33" fmla="*/ 2147483647 h 548"/>
              <a:gd name="T34" fmla="*/ 2147483647 w 2822"/>
              <a:gd name="T35" fmla="*/ 2147483647 h 548"/>
              <a:gd name="T36" fmla="*/ 2147483647 w 2822"/>
              <a:gd name="T37" fmla="*/ 2147483647 h 548"/>
              <a:gd name="T38" fmla="*/ 2147483647 w 2822"/>
              <a:gd name="T39" fmla="*/ 2147483647 h 548"/>
              <a:gd name="T40" fmla="*/ 2147483647 w 2822"/>
              <a:gd name="T41" fmla="*/ 2147483647 h 548"/>
              <a:gd name="T42" fmla="*/ 2147483647 w 2822"/>
              <a:gd name="T43" fmla="*/ 2147483647 h 548"/>
              <a:gd name="T44" fmla="*/ 2147483647 w 2822"/>
              <a:gd name="T45" fmla="*/ 2147483647 h 548"/>
              <a:gd name="T46" fmla="*/ 2147483647 w 2822"/>
              <a:gd name="T47" fmla="*/ 0 h 548"/>
              <a:gd name="T48" fmla="*/ 2147483647 w 2822"/>
              <a:gd name="T49" fmla="*/ 2147483647 h 548"/>
              <a:gd name="T50" fmla="*/ 2147483647 w 2822"/>
              <a:gd name="T51" fmla="*/ 2147483647 h 548"/>
              <a:gd name="T52" fmla="*/ 2147483647 w 2822"/>
              <a:gd name="T53" fmla="*/ 2147483647 h 548"/>
              <a:gd name="T54" fmla="*/ 2147483647 w 2822"/>
              <a:gd name="T55" fmla="*/ 2147483647 h 548"/>
              <a:gd name="T56" fmla="*/ 2147483647 w 2822"/>
              <a:gd name="T57" fmla="*/ 2147483647 h 548"/>
              <a:gd name="T58" fmla="*/ 2147483647 w 2822"/>
              <a:gd name="T59" fmla="*/ 2147483647 h 548"/>
              <a:gd name="T60" fmla="*/ 2147483647 w 2822"/>
              <a:gd name="T61" fmla="*/ 2147483647 h 548"/>
              <a:gd name="T62" fmla="*/ 2147483647 w 2822"/>
              <a:gd name="T63" fmla="*/ 2147483647 h 548"/>
              <a:gd name="T64" fmla="*/ 2147483647 w 2822"/>
              <a:gd name="T65" fmla="*/ 2147483647 h 548"/>
              <a:gd name="T66" fmla="*/ 2147483647 w 2822"/>
              <a:gd name="T67" fmla="*/ 2147483647 h 548"/>
              <a:gd name="T68" fmla="*/ 2147483647 w 2822"/>
              <a:gd name="T69" fmla="*/ 2147483647 h 548"/>
              <a:gd name="T70" fmla="*/ 2147483647 w 2822"/>
              <a:gd name="T71" fmla="*/ 2147483647 h 548"/>
              <a:gd name="T72" fmla="*/ 2147483647 w 2822"/>
              <a:gd name="T73" fmla="*/ 2147483647 h 548"/>
              <a:gd name="T74" fmla="*/ 2147483647 w 2822"/>
              <a:gd name="T75" fmla="*/ 2147483647 h 548"/>
              <a:gd name="T76" fmla="*/ 2147483647 w 2822"/>
              <a:gd name="T77" fmla="*/ 2147483647 h 548"/>
              <a:gd name="T78" fmla="*/ 2147483647 w 2822"/>
              <a:gd name="T79" fmla="*/ 2147483647 h 548"/>
              <a:gd name="T80" fmla="*/ 2147483647 w 2822"/>
              <a:gd name="T81" fmla="*/ 2147483647 h 548"/>
              <a:gd name="T82" fmla="*/ 2147483647 w 2822"/>
              <a:gd name="T83" fmla="*/ 2147483647 h 548"/>
              <a:gd name="T84" fmla="*/ 2147483647 w 2822"/>
              <a:gd name="T85" fmla="*/ 2147483647 h 5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2"/>
              <a:gd name="T130" fmla="*/ 0 h 548"/>
              <a:gd name="T131" fmla="*/ 2822 w 2822"/>
              <a:gd name="T132" fmla="*/ 548 h 5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2" h="548">
                <a:moveTo>
                  <a:pt x="0" y="504"/>
                </a:moveTo>
                <a:lnTo>
                  <a:pt x="310" y="531"/>
                </a:lnTo>
                <a:lnTo>
                  <a:pt x="705" y="548"/>
                </a:lnTo>
                <a:lnTo>
                  <a:pt x="803" y="531"/>
                </a:lnTo>
                <a:lnTo>
                  <a:pt x="840" y="501"/>
                </a:lnTo>
                <a:lnTo>
                  <a:pt x="877" y="471"/>
                </a:lnTo>
                <a:lnTo>
                  <a:pt x="963" y="442"/>
                </a:lnTo>
                <a:lnTo>
                  <a:pt x="1102" y="413"/>
                </a:lnTo>
                <a:lnTo>
                  <a:pt x="1174" y="383"/>
                </a:lnTo>
                <a:lnTo>
                  <a:pt x="1212" y="354"/>
                </a:lnTo>
                <a:lnTo>
                  <a:pt x="1187" y="324"/>
                </a:lnTo>
                <a:lnTo>
                  <a:pt x="1154" y="296"/>
                </a:lnTo>
                <a:lnTo>
                  <a:pt x="1079" y="266"/>
                </a:lnTo>
                <a:lnTo>
                  <a:pt x="1021" y="236"/>
                </a:lnTo>
                <a:lnTo>
                  <a:pt x="984" y="208"/>
                </a:lnTo>
                <a:lnTo>
                  <a:pt x="971" y="178"/>
                </a:lnTo>
                <a:lnTo>
                  <a:pt x="976" y="148"/>
                </a:lnTo>
                <a:lnTo>
                  <a:pt x="1025" y="119"/>
                </a:lnTo>
                <a:lnTo>
                  <a:pt x="1155" y="90"/>
                </a:lnTo>
                <a:lnTo>
                  <a:pt x="1412" y="69"/>
                </a:lnTo>
                <a:lnTo>
                  <a:pt x="1711" y="60"/>
                </a:lnTo>
                <a:lnTo>
                  <a:pt x="1953" y="31"/>
                </a:lnTo>
                <a:lnTo>
                  <a:pt x="2110" y="1"/>
                </a:lnTo>
                <a:lnTo>
                  <a:pt x="2117" y="0"/>
                </a:lnTo>
                <a:lnTo>
                  <a:pt x="2118" y="1"/>
                </a:lnTo>
                <a:lnTo>
                  <a:pt x="2150" y="31"/>
                </a:lnTo>
                <a:lnTo>
                  <a:pt x="2157" y="60"/>
                </a:lnTo>
                <a:lnTo>
                  <a:pt x="2144" y="90"/>
                </a:lnTo>
                <a:lnTo>
                  <a:pt x="2147" y="119"/>
                </a:lnTo>
                <a:lnTo>
                  <a:pt x="2179" y="148"/>
                </a:lnTo>
                <a:lnTo>
                  <a:pt x="2227" y="178"/>
                </a:lnTo>
                <a:lnTo>
                  <a:pt x="2241" y="208"/>
                </a:lnTo>
                <a:lnTo>
                  <a:pt x="2253" y="236"/>
                </a:lnTo>
                <a:lnTo>
                  <a:pt x="2279" y="266"/>
                </a:lnTo>
                <a:lnTo>
                  <a:pt x="2333" y="296"/>
                </a:lnTo>
                <a:lnTo>
                  <a:pt x="2430" y="324"/>
                </a:lnTo>
                <a:lnTo>
                  <a:pt x="2540" y="354"/>
                </a:lnTo>
                <a:lnTo>
                  <a:pt x="2641" y="383"/>
                </a:lnTo>
                <a:lnTo>
                  <a:pt x="2703" y="413"/>
                </a:lnTo>
                <a:lnTo>
                  <a:pt x="2747" y="442"/>
                </a:lnTo>
                <a:lnTo>
                  <a:pt x="2761" y="471"/>
                </a:lnTo>
                <a:lnTo>
                  <a:pt x="2816" y="501"/>
                </a:lnTo>
                <a:lnTo>
                  <a:pt x="2822" y="504"/>
                </a:lnTo>
              </a:path>
            </a:pathLst>
          </a:custGeom>
          <a:noFill/>
          <a:ln w="9525">
            <a:solidFill>
              <a:srgbClr val="000000"/>
            </a:solidFill>
            <a:prstDash val="solid"/>
            <a:round/>
            <a:headEnd/>
            <a:tailEnd/>
          </a:ln>
        </p:spPr>
        <p:txBody>
          <a:bodyPr/>
          <a:lstStyle/>
          <a:p>
            <a:endParaRPr lang="en-US"/>
          </a:p>
        </p:txBody>
      </p:sp>
      <p:sp>
        <p:nvSpPr>
          <p:cNvPr id="496654" name="Freeform 21"/>
          <p:cNvSpPr>
            <a:spLocks/>
          </p:cNvSpPr>
          <p:nvPr/>
        </p:nvSpPr>
        <p:spPr bwMode="auto">
          <a:xfrm>
            <a:off x="3592513" y="2189163"/>
            <a:ext cx="3765550" cy="2774950"/>
          </a:xfrm>
          <a:custGeom>
            <a:avLst/>
            <a:gdLst>
              <a:gd name="T0" fmla="*/ 2147483647 w 2822"/>
              <a:gd name="T1" fmla="*/ 2147483647 h 2067"/>
              <a:gd name="T2" fmla="*/ 2147483647 w 2822"/>
              <a:gd name="T3" fmla="*/ 2147483647 h 2067"/>
              <a:gd name="T4" fmla="*/ 2147483647 w 2822"/>
              <a:gd name="T5" fmla="*/ 2147483647 h 2067"/>
              <a:gd name="T6" fmla="*/ 2147483647 w 2822"/>
              <a:gd name="T7" fmla="*/ 2147483647 h 2067"/>
              <a:gd name="T8" fmla="*/ 2147483647 w 2822"/>
              <a:gd name="T9" fmla="*/ 2147483647 h 2067"/>
              <a:gd name="T10" fmla="*/ 2147483647 w 2822"/>
              <a:gd name="T11" fmla="*/ 2147483647 h 2067"/>
              <a:gd name="T12" fmla="*/ 2147483647 w 2822"/>
              <a:gd name="T13" fmla="*/ 2147483647 h 2067"/>
              <a:gd name="T14" fmla="*/ 2147483647 w 2822"/>
              <a:gd name="T15" fmla="*/ 2147483647 h 2067"/>
              <a:gd name="T16" fmla="*/ 2147483647 w 2822"/>
              <a:gd name="T17" fmla="*/ 2147483647 h 2067"/>
              <a:gd name="T18" fmla="*/ 2147483647 w 2822"/>
              <a:gd name="T19" fmla="*/ 2147483647 h 2067"/>
              <a:gd name="T20" fmla="*/ 2147483647 w 2822"/>
              <a:gd name="T21" fmla="*/ 2147483647 h 2067"/>
              <a:gd name="T22" fmla="*/ 2147483647 w 2822"/>
              <a:gd name="T23" fmla="*/ 2147483647 h 2067"/>
              <a:gd name="T24" fmla="*/ 2147483647 w 2822"/>
              <a:gd name="T25" fmla="*/ 2147483647 h 2067"/>
              <a:gd name="T26" fmla="*/ 2147483647 w 2822"/>
              <a:gd name="T27" fmla="*/ 2147483647 h 2067"/>
              <a:gd name="T28" fmla="*/ 2147483647 w 2822"/>
              <a:gd name="T29" fmla="*/ 2147483647 h 2067"/>
              <a:gd name="T30" fmla="*/ 2147483647 w 2822"/>
              <a:gd name="T31" fmla="*/ 2147483647 h 2067"/>
              <a:gd name="T32" fmla="*/ 2147483647 w 2822"/>
              <a:gd name="T33" fmla="*/ 2147483647 h 2067"/>
              <a:gd name="T34" fmla="*/ 2147483647 w 2822"/>
              <a:gd name="T35" fmla="*/ 2147483647 h 2067"/>
              <a:gd name="T36" fmla="*/ 2147483647 w 2822"/>
              <a:gd name="T37" fmla="*/ 2147483647 h 2067"/>
              <a:gd name="T38" fmla="*/ 2147483647 w 2822"/>
              <a:gd name="T39" fmla="*/ 2147483647 h 2067"/>
              <a:gd name="T40" fmla="*/ 2147483647 w 2822"/>
              <a:gd name="T41" fmla="*/ 2147483647 h 2067"/>
              <a:gd name="T42" fmla="*/ 2147483647 w 2822"/>
              <a:gd name="T43" fmla="*/ 2147483647 h 2067"/>
              <a:gd name="T44" fmla="*/ 2147483647 w 2822"/>
              <a:gd name="T45" fmla="*/ 2147483647 h 2067"/>
              <a:gd name="T46" fmla="*/ 2147483647 w 2822"/>
              <a:gd name="T47" fmla="*/ 2147483647 h 2067"/>
              <a:gd name="T48" fmla="*/ 2147483647 w 2822"/>
              <a:gd name="T49" fmla="*/ 2147483647 h 2067"/>
              <a:gd name="T50" fmla="*/ 2147483647 w 2822"/>
              <a:gd name="T51" fmla="*/ 2147483647 h 2067"/>
              <a:gd name="T52" fmla="*/ 2147483647 w 2822"/>
              <a:gd name="T53" fmla="*/ 2147483647 h 2067"/>
              <a:gd name="T54" fmla="*/ 2147483647 w 2822"/>
              <a:gd name="T55" fmla="*/ 2147483647 h 2067"/>
              <a:gd name="T56" fmla="*/ 2147483647 w 2822"/>
              <a:gd name="T57" fmla="*/ 2147483647 h 2067"/>
              <a:gd name="T58" fmla="*/ 2147483647 w 2822"/>
              <a:gd name="T59" fmla="*/ 2147483647 h 2067"/>
              <a:gd name="T60" fmla="*/ 2147483647 w 2822"/>
              <a:gd name="T61" fmla="*/ 2147483647 h 2067"/>
              <a:gd name="T62" fmla="*/ 2147483647 w 2822"/>
              <a:gd name="T63" fmla="*/ 2147483647 h 2067"/>
              <a:gd name="T64" fmla="*/ 2147483647 w 2822"/>
              <a:gd name="T65" fmla="*/ 2147483647 h 2067"/>
              <a:gd name="T66" fmla="*/ 2147483647 w 2822"/>
              <a:gd name="T67" fmla="*/ 2147483647 h 2067"/>
              <a:gd name="T68" fmla="*/ 2147483647 w 2822"/>
              <a:gd name="T69" fmla="*/ 2147483647 h 2067"/>
              <a:gd name="T70" fmla="*/ 2147483647 w 2822"/>
              <a:gd name="T71" fmla="*/ 2147483647 h 2067"/>
              <a:gd name="T72" fmla="*/ 2147483647 w 2822"/>
              <a:gd name="T73" fmla="*/ 2147483647 h 2067"/>
              <a:gd name="T74" fmla="*/ 2147483647 w 2822"/>
              <a:gd name="T75" fmla="*/ 0 h 2067"/>
              <a:gd name="T76" fmla="*/ 2147483647 w 2822"/>
              <a:gd name="T77" fmla="*/ 0 h 2067"/>
              <a:gd name="T78" fmla="*/ 0 w 2822"/>
              <a:gd name="T79" fmla="*/ 2147483647 h 2067"/>
              <a:gd name="T80" fmla="*/ 0 w 2822"/>
              <a:gd name="T81" fmla="*/ 2147483647 h 2067"/>
              <a:gd name="T82" fmla="*/ 0 w 2822"/>
              <a:gd name="T83" fmla="*/ 2147483647 h 2067"/>
              <a:gd name="T84" fmla="*/ 0 w 2822"/>
              <a:gd name="T85" fmla="*/ 2147483647 h 2067"/>
              <a:gd name="T86" fmla="*/ 0 w 2822"/>
              <a:gd name="T87" fmla="*/ 2147483647 h 2067"/>
              <a:gd name="T88" fmla="*/ 0 w 2822"/>
              <a:gd name="T89" fmla="*/ 2147483647 h 2067"/>
              <a:gd name="T90" fmla="*/ 0 w 2822"/>
              <a:gd name="T91" fmla="*/ 2147483647 h 2067"/>
              <a:gd name="T92" fmla="*/ 0 w 2822"/>
              <a:gd name="T93" fmla="*/ 2147483647 h 2067"/>
              <a:gd name="T94" fmla="*/ 0 w 2822"/>
              <a:gd name="T95" fmla="*/ 2147483647 h 2067"/>
              <a:gd name="T96" fmla="*/ 0 w 2822"/>
              <a:gd name="T97" fmla="*/ 2147483647 h 2067"/>
              <a:gd name="T98" fmla="*/ 0 w 2822"/>
              <a:gd name="T99" fmla="*/ 2147483647 h 2067"/>
              <a:gd name="T100" fmla="*/ 0 w 2822"/>
              <a:gd name="T101" fmla="*/ 2147483647 h 2067"/>
              <a:gd name="T102" fmla="*/ 0 w 2822"/>
              <a:gd name="T103" fmla="*/ 2147483647 h 2067"/>
              <a:gd name="T104" fmla="*/ 0 w 2822"/>
              <a:gd name="T105" fmla="*/ 2147483647 h 2067"/>
              <a:gd name="T106" fmla="*/ 0 w 2822"/>
              <a:gd name="T107" fmla="*/ 2147483647 h 2067"/>
              <a:gd name="T108" fmla="*/ 0 w 2822"/>
              <a:gd name="T109" fmla="*/ 2147483647 h 2067"/>
              <a:gd name="T110" fmla="*/ 0 w 2822"/>
              <a:gd name="T111" fmla="*/ 2147483647 h 2067"/>
              <a:gd name="T112" fmla="*/ 0 w 2822"/>
              <a:gd name="T113" fmla="*/ 2147483647 h 2067"/>
              <a:gd name="T114" fmla="*/ 0 w 2822"/>
              <a:gd name="T115" fmla="*/ 2147483647 h 2067"/>
              <a:gd name="T116" fmla="*/ 0 w 2822"/>
              <a:gd name="T117" fmla="*/ 2147483647 h 2067"/>
              <a:gd name="T118" fmla="*/ 0 w 2822"/>
              <a:gd name="T119" fmla="*/ 2147483647 h 2067"/>
              <a:gd name="T120" fmla="*/ 0 w 2822"/>
              <a:gd name="T121" fmla="*/ 2147483647 h 2067"/>
              <a:gd name="T122" fmla="*/ 0 w 2822"/>
              <a:gd name="T123" fmla="*/ 2147483647 h 20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2"/>
              <a:gd name="T187" fmla="*/ 0 h 2067"/>
              <a:gd name="T188" fmla="*/ 2822 w 2822"/>
              <a:gd name="T189" fmla="*/ 2067 h 20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2" h="2067">
                <a:moveTo>
                  <a:pt x="0" y="2013"/>
                </a:moveTo>
                <a:lnTo>
                  <a:pt x="171" y="2026"/>
                </a:lnTo>
                <a:lnTo>
                  <a:pt x="572" y="2055"/>
                </a:lnTo>
                <a:lnTo>
                  <a:pt x="705" y="2067"/>
                </a:lnTo>
                <a:lnTo>
                  <a:pt x="721" y="2055"/>
                </a:lnTo>
                <a:lnTo>
                  <a:pt x="802" y="2026"/>
                </a:lnTo>
                <a:lnTo>
                  <a:pt x="942" y="1997"/>
                </a:lnTo>
                <a:lnTo>
                  <a:pt x="1021" y="1967"/>
                </a:lnTo>
                <a:lnTo>
                  <a:pt x="1065" y="1938"/>
                </a:lnTo>
                <a:lnTo>
                  <a:pt x="1028" y="1908"/>
                </a:lnTo>
                <a:lnTo>
                  <a:pt x="979" y="1880"/>
                </a:lnTo>
                <a:lnTo>
                  <a:pt x="863" y="1850"/>
                </a:lnTo>
                <a:lnTo>
                  <a:pt x="761" y="1820"/>
                </a:lnTo>
                <a:lnTo>
                  <a:pt x="705" y="1807"/>
                </a:lnTo>
                <a:lnTo>
                  <a:pt x="669" y="1792"/>
                </a:lnTo>
                <a:lnTo>
                  <a:pt x="659" y="1762"/>
                </a:lnTo>
                <a:lnTo>
                  <a:pt x="667" y="1732"/>
                </a:lnTo>
                <a:lnTo>
                  <a:pt x="703" y="1703"/>
                </a:lnTo>
                <a:lnTo>
                  <a:pt x="705" y="1702"/>
                </a:lnTo>
                <a:lnTo>
                  <a:pt x="774" y="1674"/>
                </a:lnTo>
                <a:lnTo>
                  <a:pt x="906" y="1644"/>
                </a:lnTo>
                <a:lnTo>
                  <a:pt x="1412" y="1618"/>
                </a:lnTo>
                <a:lnTo>
                  <a:pt x="1458" y="1615"/>
                </a:lnTo>
                <a:lnTo>
                  <a:pt x="1737" y="1585"/>
                </a:lnTo>
                <a:lnTo>
                  <a:pt x="1879" y="1557"/>
                </a:lnTo>
                <a:lnTo>
                  <a:pt x="2017" y="1527"/>
                </a:lnTo>
                <a:lnTo>
                  <a:pt x="2117" y="1508"/>
                </a:lnTo>
                <a:lnTo>
                  <a:pt x="2154" y="1527"/>
                </a:lnTo>
                <a:lnTo>
                  <a:pt x="2195" y="1557"/>
                </a:lnTo>
                <a:lnTo>
                  <a:pt x="2222" y="1585"/>
                </a:lnTo>
                <a:lnTo>
                  <a:pt x="2253" y="1615"/>
                </a:lnTo>
                <a:lnTo>
                  <a:pt x="2267" y="1644"/>
                </a:lnTo>
                <a:lnTo>
                  <a:pt x="2270" y="1674"/>
                </a:lnTo>
                <a:lnTo>
                  <a:pt x="2280" y="1703"/>
                </a:lnTo>
                <a:lnTo>
                  <a:pt x="2304" y="1732"/>
                </a:lnTo>
                <a:lnTo>
                  <a:pt x="2331" y="1762"/>
                </a:lnTo>
                <a:lnTo>
                  <a:pt x="2341" y="1792"/>
                </a:lnTo>
                <a:lnTo>
                  <a:pt x="2364" y="1820"/>
                </a:lnTo>
                <a:lnTo>
                  <a:pt x="2408" y="1850"/>
                </a:lnTo>
                <a:lnTo>
                  <a:pt x="2482" y="1880"/>
                </a:lnTo>
                <a:lnTo>
                  <a:pt x="2576" y="1908"/>
                </a:lnTo>
                <a:lnTo>
                  <a:pt x="2674" y="1938"/>
                </a:lnTo>
                <a:lnTo>
                  <a:pt x="2748" y="1967"/>
                </a:lnTo>
                <a:lnTo>
                  <a:pt x="2799" y="1997"/>
                </a:lnTo>
                <a:lnTo>
                  <a:pt x="2822" y="2013"/>
                </a:lnTo>
                <a:lnTo>
                  <a:pt x="2822" y="1997"/>
                </a:lnTo>
                <a:lnTo>
                  <a:pt x="2822" y="1967"/>
                </a:lnTo>
                <a:lnTo>
                  <a:pt x="2822" y="1938"/>
                </a:lnTo>
                <a:lnTo>
                  <a:pt x="2822" y="1908"/>
                </a:lnTo>
                <a:lnTo>
                  <a:pt x="2822" y="1880"/>
                </a:lnTo>
                <a:lnTo>
                  <a:pt x="2822" y="1850"/>
                </a:lnTo>
                <a:lnTo>
                  <a:pt x="2822" y="1820"/>
                </a:lnTo>
                <a:lnTo>
                  <a:pt x="2822" y="1792"/>
                </a:lnTo>
                <a:lnTo>
                  <a:pt x="2822" y="1762"/>
                </a:lnTo>
                <a:lnTo>
                  <a:pt x="2822" y="1732"/>
                </a:lnTo>
                <a:lnTo>
                  <a:pt x="2822" y="1703"/>
                </a:lnTo>
                <a:lnTo>
                  <a:pt x="2822" y="1674"/>
                </a:lnTo>
                <a:lnTo>
                  <a:pt x="2822" y="1644"/>
                </a:lnTo>
                <a:lnTo>
                  <a:pt x="2822" y="1615"/>
                </a:lnTo>
                <a:lnTo>
                  <a:pt x="2822" y="1585"/>
                </a:lnTo>
                <a:lnTo>
                  <a:pt x="2822" y="1557"/>
                </a:lnTo>
                <a:lnTo>
                  <a:pt x="2822" y="1527"/>
                </a:lnTo>
                <a:lnTo>
                  <a:pt x="2822" y="1497"/>
                </a:lnTo>
                <a:lnTo>
                  <a:pt x="2822" y="1469"/>
                </a:lnTo>
                <a:lnTo>
                  <a:pt x="2822" y="1439"/>
                </a:lnTo>
                <a:lnTo>
                  <a:pt x="2822" y="1409"/>
                </a:lnTo>
                <a:lnTo>
                  <a:pt x="2822" y="1380"/>
                </a:lnTo>
                <a:lnTo>
                  <a:pt x="2822" y="1351"/>
                </a:lnTo>
                <a:lnTo>
                  <a:pt x="2822" y="1321"/>
                </a:lnTo>
                <a:lnTo>
                  <a:pt x="2822" y="1292"/>
                </a:lnTo>
                <a:lnTo>
                  <a:pt x="2822" y="1262"/>
                </a:lnTo>
                <a:lnTo>
                  <a:pt x="2822" y="1234"/>
                </a:lnTo>
                <a:lnTo>
                  <a:pt x="2822" y="1204"/>
                </a:lnTo>
                <a:lnTo>
                  <a:pt x="2822" y="1174"/>
                </a:lnTo>
                <a:lnTo>
                  <a:pt x="2822" y="1146"/>
                </a:lnTo>
                <a:lnTo>
                  <a:pt x="2822" y="1116"/>
                </a:lnTo>
                <a:lnTo>
                  <a:pt x="2822" y="1086"/>
                </a:lnTo>
                <a:lnTo>
                  <a:pt x="2822" y="1057"/>
                </a:lnTo>
                <a:lnTo>
                  <a:pt x="2822" y="1028"/>
                </a:lnTo>
                <a:lnTo>
                  <a:pt x="2822" y="999"/>
                </a:lnTo>
                <a:lnTo>
                  <a:pt x="2822" y="969"/>
                </a:lnTo>
                <a:lnTo>
                  <a:pt x="2822" y="939"/>
                </a:lnTo>
                <a:lnTo>
                  <a:pt x="2822" y="911"/>
                </a:lnTo>
                <a:lnTo>
                  <a:pt x="2822" y="878"/>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117" y="0"/>
                </a:lnTo>
                <a:lnTo>
                  <a:pt x="1412" y="0"/>
                </a:lnTo>
                <a:lnTo>
                  <a:pt x="705"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78"/>
                </a:lnTo>
                <a:lnTo>
                  <a:pt x="0" y="911"/>
                </a:lnTo>
                <a:lnTo>
                  <a:pt x="0" y="939"/>
                </a:lnTo>
                <a:lnTo>
                  <a:pt x="0" y="969"/>
                </a:lnTo>
                <a:lnTo>
                  <a:pt x="0" y="999"/>
                </a:lnTo>
                <a:lnTo>
                  <a:pt x="0" y="1028"/>
                </a:lnTo>
                <a:lnTo>
                  <a:pt x="0" y="1057"/>
                </a:lnTo>
                <a:lnTo>
                  <a:pt x="0" y="1086"/>
                </a:lnTo>
                <a:lnTo>
                  <a:pt x="0" y="1116"/>
                </a:lnTo>
                <a:lnTo>
                  <a:pt x="0" y="1146"/>
                </a:lnTo>
                <a:lnTo>
                  <a:pt x="0" y="1174"/>
                </a:lnTo>
                <a:lnTo>
                  <a:pt x="0" y="1204"/>
                </a:lnTo>
                <a:lnTo>
                  <a:pt x="0" y="1234"/>
                </a:lnTo>
                <a:lnTo>
                  <a:pt x="0" y="1262"/>
                </a:lnTo>
                <a:lnTo>
                  <a:pt x="0" y="1292"/>
                </a:lnTo>
                <a:lnTo>
                  <a:pt x="0" y="1321"/>
                </a:lnTo>
                <a:lnTo>
                  <a:pt x="0" y="1351"/>
                </a:lnTo>
                <a:lnTo>
                  <a:pt x="0" y="1380"/>
                </a:lnTo>
                <a:lnTo>
                  <a:pt x="0" y="1409"/>
                </a:lnTo>
                <a:lnTo>
                  <a:pt x="0" y="1439"/>
                </a:lnTo>
                <a:lnTo>
                  <a:pt x="0" y="1469"/>
                </a:lnTo>
                <a:lnTo>
                  <a:pt x="0" y="1497"/>
                </a:lnTo>
                <a:lnTo>
                  <a:pt x="0" y="1527"/>
                </a:lnTo>
                <a:lnTo>
                  <a:pt x="0" y="1557"/>
                </a:lnTo>
                <a:lnTo>
                  <a:pt x="0" y="1585"/>
                </a:lnTo>
                <a:lnTo>
                  <a:pt x="0" y="1615"/>
                </a:lnTo>
                <a:lnTo>
                  <a:pt x="0" y="1644"/>
                </a:lnTo>
                <a:lnTo>
                  <a:pt x="0" y="1674"/>
                </a:lnTo>
                <a:lnTo>
                  <a:pt x="0" y="1703"/>
                </a:lnTo>
                <a:lnTo>
                  <a:pt x="0" y="1732"/>
                </a:lnTo>
                <a:lnTo>
                  <a:pt x="0" y="1762"/>
                </a:lnTo>
                <a:lnTo>
                  <a:pt x="0" y="1792"/>
                </a:lnTo>
                <a:lnTo>
                  <a:pt x="0" y="1820"/>
                </a:lnTo>
                <a:lnTo>
                  <a:pt x="0" y="1850"/>
                </a:lnTo>
                <a:lnTo>
                  <a:pt x="0" y="1880"/>
                </a:lnTo>
                <a:lnTo>
                  <a:pt x="0" y="1908"/>
                </a:lnTo>
                <a:lnTo>
                  <a:pt x="0" y="1938"/>
                </a:lnTo>
                <a:lnTo>
                  <a:pt x="0" y="1967"/>
                </a:lnTo>
                <a:lnTo>
                  <a:pt x="0" y="1997"/>
                </a:lnTo>
                <a:lnTo>
                  <a:pt x="0" y="2013"/>
                </a:lnTo>
                <a:close/>
              </a:path>
            </a:pathLst>
          </a:custGeom>
          <a:solidFill>
            <a:srgbClr val="00FFCC"/>
          </a:solidFill>
          <a:ln w="9525">
            <a:noFill/>
            <a:round/>
            <a:headEnd/>
            <a:tailEnd/>
          </a:ln>
        </p:spPr>
        <p:txBody>
          <a:bodyPr/>
          <a:lstStyle/>
          <a:p>
            <a:endParaRPr lang="en-US"/>
          </a:p>
        </p:txBody>
      </p:sp>
      <p:sp>
        <p:nvSpPr>
          <p:cNvPr id="496655" name="Freeform 22"/>
          <p:cNvSpPr>
            <a:spLocks/>
          </p:cNvSpPr>
          <p:nvPr/>
        </p:nvSpPr>
        <p:spPr bwMode="auto">
          <a:xfrm>
            <a:off x="3592513" y="4213225"/>
            <a:ext cx="3765550" cy="750888"/>
          </a:xfrm>
          <a:custGeom>
            <a:avLst/>
            <a:gdLst>
              <a:gd name="T0" fmla="*/ 0 w 2822"/>
              <a:gd name="T1" fmla="*/ 2147483647 h 559"/>
              <a:gd name="T2" fmla="*/ 2147483647 w 2822"/>
              <a:gd name="T3" fmla="*/ 2147483647 h 559"/>
              <a:gd name="T4" fmla="*/ 2147483647 w 2822"/>
              <a:gd name="T5" fmla="*/ 2147483647 h 559"/>
              <a:gd name="T6" fmla="*/ 2147483647 w 2822"/>
              <a:gd name="T7" fmla="*/ 2147483647 h 559"/>
              <a:gd name="T8" fmla="*/ 2147483647 w 2822"/>
              <a:gd name="T9" fmla="*/ 2147483647 h 559"/>
              <a:gd name="T10" fmla="*/ 2147483647 w 2822"/>
              <a:gd name="T11" fmla="*/ 2147483647 h 559"/>
              <a:gd name="T12" fmla="*/ 2147483647 w 2822"/>
              <a:gd name="T13" fmla="*/ 2147483647 h 559"/>
              <a:gd name="T14" fmla="*/ 2147483647 w 2822"/>
              <a:gd name="T15" fmla="*/ 2147483647 h 559"/>
              <a:gd name="T16" fmla="*/ 2147483647 w 2822"/>
              <a:gd name="T17" fmla="*/ 2147483647 h 559"/>
              <a:gd name="T18" fmla="*/ 2147483647 w 2822"/>
              <a:gd name="T19" fmla="*/ 2147483647 h 559"/>
              <a:gd name="T20" fmla="*/ 2147483647 w 2822"/>
              <a:gd name="T21" fmla="*/ 2147483647 h 559"/>
              <a:gd name="T22" fmla="*/ 2147483647 w 2822"/>
              <a:gd name="T23" fmla="*/ 2147483647 h 559"/>
              <a:gd name="T24" fmla="*/ 2147483647 w 2822"/>
              <a:gd name="T25" fmla="*/ 2147483647 h 559"/>
              <a:gd name="T26" fmla="*/ 2147483647 w 2822"/>
              <a:gd name="T27" fmla="*/ 2147483647 h 559"/>
              <a:gd name="T28" fmla="*/ 2147483647 w 2822"/>
              <a:gd name="T29" fmla="*/ 2147483647 h 559"/>
              <a:gd name="T30" fmla="*/ 2147483647 w 2822"/>
              <a:gd name="T31" fmla="*/ 2147483647 h 559"/>
              <a:gd name="T32" fmla="*/ 2147483647 w 2822"/>
              <a:gd name="T33" fmla="*/ 2147483647 h 559"/>
              <a:gd name="T34" fmla="*/ 2147483647 w 2822"/>
              <a:gd name="T35" fmla="*/ 2147483647 h 559"/>
              <a:gd name="T36" fmla="*/ 2147483647 w 2822"/>
              <a:gd name="T37" fmla="*/ 2147483647 h 559"/>
              <a:gd name="T38" fmla="*/ 2147483647 w 2822"/>
              <a:gd name="T39" fmla="*/ 2147483647 h 559"/>
              <a:gd name="T40" fmla="*/ 2147483647 w 2822"/>
              <a:gd name="T41" fmla="*/ 2147483647 h 559"/>
              <a:gd name="T42" fmla="*/ 2147483647 w 2822"/>
              <a:gd name="T43" fmla="*/ 2147483647 h 559"/>
              <a:gd name="T44" fmla="*/ 2147483647 w 2822"/>
              <a:gd name="T45" fmla="*/ 2147483647 h 559"/>
              <a:gd name="T46" fmla="*/ 2147483647 w 2822"/>
              <a:gd name="T47" fmla="*/ 2147483647 h 559"/>
              <a:gd name="T48" fmla="*/ 2147483647 w 2822"/>
              <a:gd name="T49" fmla="*/ 2147483647 h 559"/>
              <a:gd name="T50" fmla="*/ 2147483647 w 2822"/>
              <a:gd name="T51" fmla="*/ 2147483647 h 559"/>
              <a:gd name="T52" fmla="*/ 2147483647 w 2822"/>
              <a:gd name="T53" fmla="*/ 0 h 559"/>
              <a:gd name="T54" fmla="*/ 2147483647 w 2822"/>
              <a:gd name="T55" fmla="*/ 2147483647 h 559"/>
              <a:gd name="T56" fmla="*/ 2147483647 w 2822"/>
              <a:gd name="T57" fmla="*/ 2147483647 h 559"/>
              <a:gd name="T58" fmla="*/ 2147483647 w 2822"/>
              <a:gd name="T59" fmla="*/ 2147483647 h 559"/>
              <a:gd name="T60" fmla="*/ 2147483647 w 2822"/>
              <a:gd name="T61" fmla="*/ 2147483647 h 559"/>
              <a:gd name="T62" fmla="*/ 2147483647 w 2822"/>
              <a:gd name="T63" fmla="*/ 2147483647 h 559"/>
              <a:gd name="T64" fmla="*/ 2147483647 w 2822"/>
              <a:gd name="T65" fmla="*/ 2147483647 h 559"/>
              <a:gd name="T66" fmla="*/ 2147483647 w 2822"/>
              <a:gd name="T67" fmla="*/ 2147483647 h 559"/>
              <a:gd name="T68" fmla="*/ 2147483647 w 2822"/>
              <a:gd name="T69" fmla="*/ 2147483647 h 559"/>
              <a:gd name="T70" fmla="*/ 2147483647 w 2822"/>
              <a:gd name="T71" fmla="*/ 2147483647 h 559"/>
              <a:gd name="T72" fmla="*/ 2147483647 w 2822"/>
              <a:gd name="T73" fmla="*/ 2147483647 h 559"/>
              <a:gd name="T74" fmla="*/ 2147483647 w 2822"/>
              <a:gd name="T75" fmla="*/ 2147483647 h 559"/>
              <a:gd name="T76" fmla="*/ 2147483647 w 2822"/>
              <a:gd name="T77" fmla="*/ 2147483647 h 559"/>
              <a:gd name="T78" fmla="*/ 2147483647 w 2822"/>
              <a:gd name="T79" fmla="*/ 2147483647 h 559"/>
              <a:gd name="T80" fmla="*/ 2147483647 w 2822"/>
              <a:gd name="T81" fmla="*/ 2147483647 h 559"/>
              <a:gd name="T82" fmla="*/ 2147483647 w 2822"/>
              <a:gd name="T83" fmla="*/ 2147483647 h 559"/>
              <a:gd name="T84" fmla="*/ 2147483647 w 2822"/>
              <a:gd name="T85" fmla="*/ 2147483647 h 559"/>
              <a:gd name="T86" fmla="*/ 2147483647 w 2822"/>
              <a:gd name="T87" fmla="*/ 2147483647 h 559"/>
              <a:gd name="T88" fmla="*/ 2147483647 w 2822"/>
              <a:gd name="T89" fmla="*/ 2147483647 h 5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22"/>
              <a:gd name="T136" fmla="*/ 0 h 559"/>
              <a:gd name="T137" fmla="*/ 2822 w 2822"/>
              <a:gd name="T138" fmla="*/ 559 h 5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22" h="559">
                <a:moveTo>
                  <a:pt x="0" y="505"/>
                </a:moveTo>
                <a:lnTo>
                  <a:pt x="171" y="518"/>
                </a:lnTo>
                <a:lnTo>
                  <a:pt x="572" y="547"/>
                </a:lnTo>
                <a:lnTo>
                  <a:pt x="705" y="559"/>
                </a:lnTo>
                <a:lnTo>
                  <a:pt x="721" y="547"/>
                </a:lnTo>
                <a:lnTo>
                  <a:pt x="802" y="518"/>
                </a:lnTo>
                <a:lnTo>
                  <a:pt x="942" y="489"/>
                </a:lnTo>
                <a:lnTo>
                  <a:pt x="1021" y="459"/>
                </a:lnTo>
                <a:lnTo>
                  <a:pt x="1065" y="430"/>
                </a:lnTo>
                <a:lnTo>
                  <a:pt x="1028" y="400"/>
                </a:lnTo>
                <a:lnTo>
                  <a:pt x="979" y="372"/>
                </a:lnTo>
                <a:lnTo>
                  <a:pt x="863" y="342"/>
                </a:lnTo>
                <a:lnTo>
                  <a:pt x="761" y="312"/>
                </a:lnTo>
                <a:lnTo>
                  <a:pt x="705" y="299"/>
                </a:lnTo>
                <a:lnTo>
                  <a:pt x="669" y="284"/>
                </a:lnTo>
                <a:lnTo>
                  <a:pt x="659" y="254"/>
                </a:lnTo>
                <a:lnTo>
                  <a:pt x="667" y="224"/>
                </a:lnTo>
                <a:lnTo>
                  <a:pt x="703" y="195"/>
                </a:lnTo>
                <a:lnTo>
                  <a:pt x="705" y="194"/>
                </a:lnTo>
                <a:lnTo>
                  <a:pt x="774" y="166"/>
                </a:lnTo>
                <a:lnTo>
                  <a:pt x="906" y="136"/>
                </a:lnTo>
                <a:lnTo>
                  <a:pt x="1412" y="110"/>
                </a:lnTo>
                <a:lnTo>
                  <a:pt x="1458" y="107"/>
                </a:lnTo>
                <a:lnTo>
                  <a:pt x="1737" y="77"/>
                </a:lnTo>
                <a:lnTo>
                  <a:pt x="1879" y="49"/>
                </a:lnTo>
                <a:lnTo>
                  <a:pt x="2017" y="19"/>
                </a:lnTo>
                <a:lnTo>
                  <a:pt x="2117" y="0"/>
                </a:lnTo>
                <a:lnTo>
                  <a:pt x="2154" y="19"/>
                </a:lnTo>
                <a:lnTo>
                  <a:pt x="2195" y="49"/>
                </a:lnTo>
                <a:lnTo>
                  <a:pt x="2222" y="77"/>
                </a:lnTo>
                <a:lnTo>
                  <a:pt x="2253" y="107"/>
                </a:lnTo>
                <a:lnTo>
                  <a:pt x="2267" y="136"/>
                </a:lnTo>
                <a:lnTo>
                  <a:pt x="2270" y="166"/>
                </a:lnTo>
                <a:lnTo>
                  <a:pt x="2280" y="195"/>
                </a:lnTo>
                <a:lnTo>
                  <a:pt x="2304" y="224"/>
                </a:lnTo>
                <a:lnTo>
                  <a:pt x="2331" y="254"/>
                </a:lnTo>
                <a:lnTo>
                  <a:pt x="2341" y="284"/>
                </a:lnTo>
                <a:lnTo>
                  <a:pt x="2364" y="312"/>
                </a:lnTo>
                <a:lnTo>
                  <a:pt x="2408" y="342"/>
                </a:lnTo>
                <a:lnTo>
                  <a:pt x="2482" y="372"/>
                </a:lnTo>
                <a:lnTo>
                  <a:pt x="2576" y="400"/>
                </a:lnTo>
                <a:lnTo>
                  <a:pt x="2674" y="430"/>
                </a:lnTo>
                <a:lnTo>
                  <a:pt x="2748" y="459"/>
                </a:lnTo>
                <a:lnTo>
                  <a:pt x="2799" y="489"/>
                </a:lnTo>
                <a:lnTo>
                  <a:pt x="2822" y="505"/>
                </a:lnTo>
              </a:path>
            </a:pathLst>
          </a:custGeom>
          <a:noFill/>
          <a:ln w="9525">
            <a:solidFill>
              <a:srgbClr val="000000"/>
            </a:solidFill>
            <a:prstDash val="solid"/>
            <a:round/>
            <a:headEnd/>
            <a:tailEnd/>
          </a:ln>
        </p:spPr>
        <p:txBody>
          <a:bodyPr/>
          <a:lstStyle/>
          <a:p>
            <a:endParaRPr lang="en-US"/>
          </a:p>
        </p:txBody>
      </p:sp>
      <p:sp>
        <p:nvSpPr>
          <p:cNvPr id="496656" name="Freeform 23"/>
          <p:cNvSpPr>
            <a:spLocks/>
          </p:cNvSpPr>
          <p:nvPr/>
        </p:nvSpPr>
        <p:spPr bwMode="auto">
          <a:xfrm>
            <a:off x="3592513" y="2189163"/>
            <a:ext cx="3765550" cy="1873250"/>
          </a:xfrm>
          <a:custGeom>
            <a:avLst/>
            <a:gdLst>
              <a:gd name="T0" fmla="*/ 2147483647 w 2822"/>
              <a:gd name="T1" fmla="*/ 2147483647 h 1395"/>
              <a:gd name="T2" fmla="*/ 2147483647 w 2822"/>
              <a:gd name="T3" fmla="*/ 2147483647 h 1395"/>
              <a:gd name="T4" fmla="*/ 2147483647 w 2822"/>
              <a:gd name="T5" fmla="*/ 2147483647 h 1395"/>
              <a:gd name="T6" fmla="*/ 2147483647 w 2822"/>
              <a:gd name="T7" fmla="*/ 2147483647 h 1395"/>
              <a:gd name="T8" fmla="*/ 2147483647 w 2822"/>
              <a:gd name="T9" fmla="*/ 2147483647 h 1395"/>
              <a:gd name="T10" fmla="*/ 2147483647 w 2822"/>
              <a:gd name="T11" fmla="*/ 2147483647 h 1395"/>
              <a:gd name="T12" fmla="*/ 2147483647 w 2822"/>
              <a:gd name="T13" fmla="*/ 2147483647 h 1395"/>
              <a:gd name="T14" fmla="*/ 2147483647 w 2822"/>
              <a:gd name="T15" fmla="*/ 2147483647 h 1395"/>
              <a:gd name="T16" fmla="*/ 2147483647 w 2822"/>
              <a:gd name="T17" fmla="*/ 2147483647 h 1395"/>
              <a:gd name="T18" fmla="*/ 2147483647 w 2822"/>
              <a:gd name="T19" fmla="*/ 2147483647 h 1395"/>
              <a:gd name="T20" fmla="*/ 2147483647 w 2822"/>
              <a:gd name="T21" fmla="*/ 2147483647 h 1395"/>
              <a:gd name="T22" fmla="*/ 2147483647 w 2822"/>
              <a:gd name="T23" fmla="*/ 2147483647 h 1395"/>
              <a:gd name="T24" fmla="*/ 2147483647 w 2822"/>
              <a:gd name="T25" fmla="*/ 2147483647 h 1395"/>
              <a:gd name="T26" fmla="*/ 2147483647 w 2822"/>
              <a:gd name="T27" fmla="*/ 2147483647 h 1395"/>
              <a:gd name="T28" fmla="*/ 2147483647 w 2822"/>
              <a:gd name="T29" fmla="*/ 2147483647 h 1395"/>
              <a:gd name="T30" fmla="*/ 2147483647 w 2822"/>
              <a:gd name="T31" fmla="*/ 2147483647 h 1395"/>
              <a:gd name="T32" fmla="*/ 2147483647 w 2822"/>
              <a:gd name="T33" fmla="*/ 2147483647 h 1395"/>
              <a:gd name="T34" fmla="*/ 2147483647 w 2822"/>
              <a:gd name="T35" fmla="*/ 2147483647 h 1395"/>
              <a:gd name="T36" fmla="*/ 2147483647 w 2822"/>
              <a:gd name="T37" fmla="*/ 2147483647 h 1395"/>
              <a:gd name="T38" fmla="*/ 2147483647 w 2822"/>
              <a:gd name="T39" fmla="*/ 2147483647 h 1395"/>
              <a:gd name="T40" fmla="*/ 2147483647 w 2822"/>
              <a:gd name="T41" fmla="*/ 2147483647 h 1395"/>
              <a:gd name="T42" fmla="*/ 2147483647 w 2822"/>
              <a:gd name="T43" fmla="*/ 2147483647 h 1395"/>
              <a:gd name="T44" fmla="*/ 2147483647 w 2822"/>
              <a:gd name="T45" fmla="*/ 2147483647 h 1395"/>
              <a:gd name="T46" fmla="*/ 2147483647 w 2822"/>
              <a:gd name="T47" fmla="*/ 2147483647 h 1395"/>
              <a:gd name="T48" fmla="*/ 2147483647 w 2822"/>
              <a:gd name="T49" fmla="*/ 2147483647 h 1395"/>
              <a:gd name="T50" fmla="*/ 2147483647 w 2822"/>
              <a:gd name="T51" fmla="*/ 2147483647 h 1395"/>
              <a:gd name="T52" fmla="*/ 2147483647 w 2822"/>
              <a:gd name="T53" fmla="*/ 2147483647 h 1395"/>
              <a:gd name="T54" fmla="*/ 2147483647 w 2822"/>
              <a:gd name="T55" fmla="*/ 2147483647 h 1395"/>
              <a:gd name="T56" fmla="*/ 2147483647 w 2822"/>
              <a:gd name="T57" fmla="*/ 2147483647 h 1395"/>
              <a:gd name="T58" fmla="*/ 2147483647 w 2822"/>
              <a:gd name="T59" fmla="*/ 2147483647 h 1395"/>
              <a:gd name="T60" fmla="*/ 2147483647 w 2822"/>
              <a:gd name="T61" fmla="*/ 2147483647 h 1395"/>
              <a:gd name="T62" fmla="*/ 2147483647 w 2822"/>
              <a:gd name="T63" fmla="*/ 2147483647 h 1395"/>
              <a:gd name="T64" fmla="*/ 2147483647 w 2822"/>
              <a:gd name="T65" fmla="*/ 2147483647 h 1395"/>
              <a:gd name="T66" fmla="*/ 2147483647 w 2822"/>
              <a:gd name="T67" fmla="*/ 2147483647 h 1395"/>
              <a:gd name="T68" fmla="*/ 2147483647 w 2822"/>
              <a:gd name="T69" fmla="*/ 2147483647 h 1395"/>
              <a:gd name="T70" fmla="*/ 2147483647 w 2822"/>
              <a:gd name="T71" fmla="*/ 2147483647 h 1395"/>
              <a:gd name="T72" fmla="*/ 2147483647 w 2822"/>
              <a:gd name="T73" fmla="*/ 2147483647 h 1395"/>
              <a:gd name="T74" fmla="*/ 2147483647 w 2822"/>
              <a:gd name="T75" fmla="*/ 2147483647 h 1395"/>
              <a:gd name="T76" fmla="*/ 2147483647 w 2822"/>
              <a:gd name="T77" fmla="*/ 2147483647 h 1395"/>
              <a:gd name="T78" fmla="*/ 2147483647 w 2822"/>
              <a:gd name="T79" fmla="*/ 2147483647 h 1395"/>
              <a:gd name="T80" fmla="*/ 2147483647 w 2822"/>
              <a:gd name="T81" fmla="*/ 2147483647 h 1395"/>
              <a:gd name="T82" fmla="*/ 2147483647 w 2822"/>
              <a:gd name="T83" fmla="*/ 2147483647 h 1395"/>
              <a:gd name="T84" fmla="*/ 2147483647 w 2822"/>
              <a:gd name="T85" fmla="*/ 2147483647 h 1395"/>
              <a:gd name="T86" fmla="*/ 2147483647 w 2822"/>
              <a:gd name="T87" fmla="*/ 0 h 1395"/>
              <a:gd name="T88" fmla="*/ 2147483647 w 2822"/>
              <a:gd name="T89" fmla="*/ 0 h 1395"/>
              <a:gd name="T90" fmla="*/ 0 w 2822"/>
              <a:gd name="T91" fmla="*/ 0 h 1395"/>
              <a:gd name="T92" fmla="*/ 0 w 2822"/>
              <a:gd name="T93" fmla="*/ 2147483647 h 1395"/>
              <a:gd name="T94" fmla="*/ 0 w 2822"/>
              <a:gd name="T95" fmla="*/ 2147483647 h 1395"/>
              <a:gd name="T96" fmla="*/ 0 w 2822"/>
              <a:gd name="T97" fmla="*/ 2147483647 h 1395"/>
              <a:gd name="T98" fmla="*/ 0 w 2822"/>
              <a:gd name="T99" fmla="*/ 2147483647 h 1395"/>
              <a:gd name="T100" fmla="*/ 0 w 2822"/>
              <a:gd name="T101" fmla="*/ 2147483647 h 1395"/>
              <a:gd name="T102" fmla="*/ 0 w 2822"/>
              <a:gd name="T103" fmla="*/ 2147483647 h 1395"/>
              <a:gd name="T104" fmla="*/ 0 w 2822"/>
              <a:gd name="T105" fmla="*/ 2147483647 h 1395"/>
              <a:gd name="T106" fmla="*/ 0 w 2822"/>
              <a:gd name="T107" fmla="*/ 2147483647 h 1395"/>
              <a:gd name="T108" fmla="*/ 0 w 2822"/>
              <a:gd name="T109" fmla="*/ 2147483647 h 1395"/>
              <a:gd name="T110" fmla="*/ 0 w 2822"/>
              <a:gd name="T111" fmla="*/ 2147483647 h 1395"/>
              <a:gd name="T112" fmla="*/ 0 w 2822"/>
              <a:gd name="T113" fmla="*/ 2147483647 h 1395"/>
              <a:gd name="T114" fmla="*/ 0 w 2822"/>
              <a:gd name="T115" fmla="*/ 2147483647 h 1395"/>
              <a:gd name="T116" fmla="*/ 0 w 2822"/>
              <a:gd name="T117" fmla="*/ 2147483647 h 1395"/>
              <a:gd name="T118" fmla="*/ 0 w 2822"/>
              <a:gd name="T119" fmla="*/ 2147483647 h 1395"/>
              <a:gd name="T120" fmla="*/ 0 w 2822"/>
              <a:gd name="T121" fmla="*/ 2147483647 h 1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2"/>
              <a:gd name="T184" fmla="*/ 0 h 1395"/>
              <a:gd name="T185" fmla="*/ 2822 w 2822"/>
              <a:gd name="T186" fmla="*/ 1395 h 1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2" h="1395">
                <a:moveTo>
                  <a:pt x="0" y="878"/>
                </a:moveTo>
                <a:lnTo>
                  <a:pt x="11" y="881"/>
                </a:lnTo>
                <a:lnTo>
                  <a:pt x="127" y="911"/>
                </a:lnTo>
                <a:lnTo>
                  <a:pt x="220" y="939"/>
                </a:lnTo>
                <a:lnTo>
                  <a:pt x="285" y="969"/>
                </a:lnTo>
                <a:lnTo>
                  <a:pt x="408" y="999"/>
                </a:lnTo>
                <a:lnTo>
                  <a:pt x="593" y="1028"/>
                </a:lnTo>
                <a:lnTo>
                  <a:pt x="644" y="1057"/>
                </a:lnTo>
                <a:lnTo>
                  <a:pt x="534" y="1086"/>
                </a:lnTo>
                <a:lnTo>
                  <a:pt x="441" y="1116"/>
                </a:lnTo>
                <a:lnTo>
                  <a:pt x="414" y="1146"/>
                </a:lnTo>
                <a:lnTo>
                  <a:pt x="537" y="1174"/>
                </a:lnTo>
                <a:lnTo>
                  <a:pt x="705" y="1199"/>
                </a:lnTo>
                <a:lnTo>
                  <a:pt x="886" y="1174"/>
                </a:lnTo>
                <a:lnTo>
                  <a:pt x="1022" y="1146"/>
                </a:lnTo>
                <a:lnTo>
                  <a:pt x="1035" y="1116"/>
                </a:lnTo>
                <a:lnTo>
                  <a:pt x="966" y="1086"/>
                </a:lnTo>
                <a:lnTo>
                  <a:pt x="842" y="1057"/>
                </a:lnTo>
                <a:lnTo>
                  <a:pt x="964" y="1028"/>
                </a:lnTo>
                <a:lnTo>
                  <a:pt x="1220" y="999"/>
                </a:lnTo>
                <a:lnTo>
                  <a:pt x="1297" y="969"/>
                </a:lnTo>
                <a:lnTo>
                  <a:pt x="1412" y="952"/>
                </a:lnTo>
                <a:lnTo>
                  <a:pt x="1485" y="969"/>
                </a:lnTo>
                <a:lnTo>
                  <a:pt x="1529" y="999"/>
                </a:lnTo>
                <a:lnTo>
                  <a:pt x="1653" y="1028"/>
                </a:lnTo>
                <a:lnTo>
                  <a:pt x="1759" y="1057"/>
                </a:lnTo>
                <a:lnTo>
                  <a:pt x="1818" y="1086"/>
                </a:lnTo>
                <a:lnTo>
                  <a:pt x="1788" y="1116"/>
                </a:lnTo>
                <a:lnTo>
                  <a:pt x="1804" y="1146"/>
                </a:lnTo>
                <a:lnTo>
                  <a:pt x="1816" y="1174"/>
                </a:lnTo>
                <a:lnTo>
                  <a:pt x="1882" y="1204"/>
                </a:lnTo>
                <a:lnTo>
                  <a:pt x="1918" y="1234"/>
                </a:lnTo>
                <a:lnTo>
                  <a:pt x="1984" y="1262"/>
                </a:lnTo>
                <a:lnTo>
                  <a:pt x="1991" y="1292"/>
                </a:lnTo>
                <a:lnTo>
                  <a:pt x="1999" y="1321"/>
                </a:lnTo>
                <a:lnTo>
                  <a:pt x="1997" y="1351"/>
                </a:lnTo>
                <a:lnTo>
                  <a:pt x="2057" y="1380"/>
                </a:lnTo>
                <a:lnTo>
                  <a:pt x="2117" y="1395"/>
                </a:lnTo>
                <a:lnTo>
                  <a:pt x="2160" y="1380"/>
                </a:lnTo>
                <a:lnTo>
                  <a:pt x="2205" y="1351"/>
                </a:lnTo>
                <a:lnTo>
                  <a:pt x="2218" y="1321"/>
                </a:lnTo>
                <a:lnTo>
                  <a:pt x="2230" y="1292"/>
                </a:lnTo>
                <a:lnTo>
                  <a:pt x="2253" y="1262"/>
                </a:lnTo>
                <a:lnTo>
                  <a:pt x="2311" y="1234"/>
                </a:lnTo>
                <a:lnTo>
                  <a:pt x="2354" y="1204"/>
                </a:lnTo>
                <a:lnTo>
                  <a:pt x="2399" y="1174"/>
                </a:lnTo>
                <a:lnTo>
                  <a:pt x="2403" y="1146"/>
                </a:lnTo>
                <a:lnTo>
                  <a:pt x="2380" y="1116"/>
                </a:lnTo>
                <a:lnTo>
                  <a:pt x="2318" y="1086"/>
                </a:lnTo>
                <a:lnTo>
                  <a:pt x="2318" y="1057"/>
                </a:lnTo>
                <a:lnTo>
                  <a:pt x="2386" y="1028"/>
                </a:lnTo>
                <a:lnTo>
                  <a:pt x="2521" y="999"/>
                </a:lnTo>
                <a:lnTo>
                  <a:pt x="2613" y="969"/>
                </a:lnTo>
                <a:lnTo>
                  <a:pt x="2677" y="939"/>
                </a:lnTo>
                <a:lnTo>
                  <a:pt x="2751" y="911"/>
                </a:lnTo>
                <a:lnTo>
                  <a:pt x="2815" y="881"/>
                </a:lnTo>
                <a:lnTo>
                  <a:pt x="2822" y="878"/>
                </a:lnTo>
                <a:lnTo>
                  <a:pt x="2822" y="851"/>
                </a:lnTo>
                <a:lnTo>
                  <a:pt x="2822" y="823"/>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117" y="0"/>
                </a:lnTo>
                <a:lnTo>
                  <a:pt x="1412" y="0"/>
                </a:lnTo>
                <a:lnTo>
                  <a:pt x="705"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23"/>
                </a:lnTo>
                <a:lnTo>
                  <a:pt x="0" y="851"/>
                </a:lnTo>
                <a:lnTo>
                  <a:pt x="0" y="878"/>
                </a:lnTo>
                <a:close/>
              </a:path>
            </a:pathLst>
          </a:custGeom>
          <a:solidFill>
            <a:srgbClr val="00FF99"/>
          </a:solidFill>
          <a:ln w="9525">
            <a:noFill/>
            <a:round/>
            <a:headEnd/>
            <a:tailEnd/>
          </a:ln>
        </p:spPr>
        <p:txBody>
          <a:bodyPr/>
          <a:lstStyle/>
          <a:p>
            <a:endParaRPr lang="en-US"/>
          </a:p>
        </p:txBody>
      </p:sp>
      <p:sp>
        <p:nvSpPr>
          <p:cNvPr id="496657" name="Freeform 24"/>
          <p:cNvSpPr>
            <a:spLocks/>
          </p:cNvSpPr>
          <p:nvPr/>
        </p:nvSpPr>
        <p:spPr bwMode="auto">
          <a:xfrm>
            <a:off x="3592513" y="3368675"/>
            <a:ext cx="3765550" cy="693738"/>
          </a:xfrm>
          <a:custGeom>
            <a:avLst/>
            <a:gdLst>
              <a:gd name="T0" fmla="*/ 0 w 2822"/>
              <a:gd name="T1" fmla="*/ 0 h 517"/>
              <a:gd name="T2" fmla="*/ 2147483647 w 2822"/>
              <a:gd name="T3" fmla="*/ 2147483647 h 517"/>
              <a:gd name="T4" fmla="*/ 2147483647 w 2822"/>
              <a:gd name="T5" fmla="*/ 2147483647 h 517"/>
              <a:gd name="T6" fmla="*/ 2147483647 w 2822"/>
              <a:gd name="T7" fmla="*/ 2147483647 h 517"/>
              <a:gd name="T8" fmla="*/ 2147483647 w 2822"/>
              <a:gd name="T9" fmla="*/ 2147483647 h 517"/>
              <a:gd name="T10" fmla="*/ 2147483647 w 2822"/>
              <a:gd name="T11" fmla="*/ 2147483647 h 517"/>
              <a:gd name="T12" fmla="*/ 2147483647 w 2822"/>
              <a:gd name="T13" fmla="*/ 2147483647 h 517"/>
              <a:gd name="T14" fmla="*/ 2147483647 w 2822"/>
              <a:gd name="T15" fmla="*/ 2147483647 h 517"/>
              <a:gd name="T16" fmla="*/ 2147483647 w 2822"/>
              <a:gd name="T17" fmla="*/ 2147483647 h 517"/>
              <a:gd name="T18" fmla="*/ 2147483647 w 2822"/>
              <a:gd name="T19" fmla="*/ 2147483647 h 517"/>
              <a:gd name="T20" fmla="*/ 2147483647 w 2822"/>
              <a:gd name="T21" fmla="*/ 2147483647 h 517"/>
              <a:gd name="T22" fmla="*/ 2147483647 w 2822"/>
              <a:gd name="T23" fmla="*/ 2147483647 h 517"/>
              <a:gd name="T24" fmla="*/ 2147483647 w 2822"/>
              <a:gd name="T25" fmla="*/ 2147483647 h 517"/>
              <a:gd name="T26" fmla="*/ 2147483647 w 2822"/>
              <a:gd name="T27" fmla="*/ 2147483647 h 517"/>
              <a:gd name="T28" fmla="*/ 2147483647 w 2822"/>
              <a:gd name="T29" fmla="*/ 2147483647 h 517"/>
              <a:gd name="T30" fmla="*/ 2147483647 w 2822"/>
              <a:gd name="T31" fmla="*/ 2147483647 h 517"/>
              <a:gd name="T32" fmla="*/ 2147483647 w 2822"/>
              <a:gd name="T33" fmla="*/ 2147483647 h 517"/>
              <a:gd name="T34" fmla="*/ 2147483647 w 2822"/>
              <a:gd name="T35" fmla="*/ 2147483647 h 517"/>
              <a:gd name="T36" fmla="*/ 2147483647 w 2822"/>
              <a:gd name="T37" fmla="*/ 2147483647 h 517"/>
              <a:gd name="T38" fmla="*/ 2147483647 w 2822"/>
              <a:gd name="T39" fmla="*/ 2147483647 h 517"/>
              <a:gd name="T40" fmla="*/ 2147483647 w 2822"/>
              <a:gd name="T41" fmla="*/ 2147483647 h 517"/>
              <a:gd name="T42" fmla="*/ 2147483647 w 2822"/>
              <a:gd name="T43" fmla="*/ 2147483647 h 517"/>
              <a:gd name="T44" fmla="*/ 2147483647 w 2822"/>
              <a:gd name="T45" fmla="*/ 2147483647 h 517"/>
              <a:gd name="T46" fmla="*/ 2147483647 w 2822"/>
              <a:gd name="T47" fmla="*/ 2147483647 h 517"/>
              <a:gd name="T48" fmla="*/ 2147483647 w 2822"/>
              <a:gd name="T49" fmla="*/ 2147483647 h 517"/>
              <a:gd name="T50" fmla="*/ 2147483647 w 2822"/>
              <a:gd name="T51" fmla="*/ 2147483647 h 517"/>
              <a:gd name="T52" fmla="*/ 2147483647 w 2822"/>
              <a:gd name="T53" fmla="*/ 2147483647 h 517"/>
              <a:gd name="T54" fmla="*/ 2147483647 w 2822"/>
              <a:gd name="T55" fmla="*/ 2147483647 h 517"/>
              <a:gd name="T56" fmla="*/ 2147483647 w 2822"/>
              <a:gd name="T57" fmla="*/ 2147483647 h 517"/>
              <a:gd name="T58" fmla="*/ 2147483647 w 2822"/>
              <a:gd name="T59" fmla="*/ 2147483647 h 517"/>
              <a:gd name="T60" fmla="*/ 2147483647 w 2822"/>
              <a:gd name="T61" fmla="*/ 2147483647 h 517"/>
              <a:gd name="T62" fmla="*/ 2147483647 w 2822"/>
              <a:gd name="T63" fmla="*/ 2147483647 h 517"/>
              <a:gd name="T64" fmla="*/ 2147483647 w 2822"/>
              <a:gd name="T65" fmla="*/ 2147483647 h 517"/>
              <a:gd name="T66" fmla="*/ 2147483647 w 2822"/>
              <a:gd name="T67" fmla="*/ 2147483647 h 517"/>
              <a:gd name="T68" fmla="*/ 2147483647 w 2822"/>
              <a:gd name="T69" fmla="*/ 2147483647 h 517"/>
              <a:gd name="T70" fmla="*/ 2147483647 w 2822"/>
              <a:gd name="T71" fmla="*/ 2147483647 h 517"/>
              <a:gd name="T72" fmla="*/ 2147483647 w 2822"/>
              <a:gd name="T73" fmla="*/ 2147483647 h 517"/>
              <a:gd name="T74" fmla="*/ 2147483647 w 2822"/>
              <a:gd name="T75" fmla="*/ 2147483647 h 517"/>
              <a:gd name="T76" fmla="*/ 2147483647 w 2822"/>
              <a:gd name="T77" fmla="*/ 2147483647 h 517"/>
              <a:gd name="T78" fmla="*/ 2147483647 w 2822"/>
              <a:gd name="T79" fmla="*/ 2147483647 h 517"/>
              <a:gd name="T80" fmla="*/ 2147483647 w 2822"/>
              <a:gd name="T81" fmla="*/ 2147483647 h 517"/>
              <a:gd name="T82" fmla="*/ 2147483647 w 2822"/>
              <a:gd name="T83" fmla="*/ 2147483647 h 517"/>
              <a:gd name="T84" fmla="*/ 2147483647 w 2822"/>
              <a:gd name="T85" fmla="*/ 2147483647 h 517"/>
              <a:gd name="T86" fmla="*/ 2147483647 w 2822"/>
              <a:gd name="T87" fmla="*/ 2147483647 h 517"/>
              <a:gd name="T88" fmla="*/ 2147483647 w 2822"/>
              <a:gd name="T89" fmla="*/ 2147483647 h 517"/>
              <a:gd name="T90" fmla="*/ 2147483647 w 2822"/>
              <a:gd name="T91" fmla="*/ 2147483647 h 517"/>
              <a:gd name="T92" fmla="*/ 2147483647 w 2822"/>
              <a:gd name="T93" fmla="*/ 2147483647 h 517"/>
              <a:gd name="T94" fmla="*/ 2147483647 w 2822"/>
              <a:gd name="T95" fmla="*/ 2147483647 h 517"/>
              <a:gd name="T96" fmla="*/ 2147483647 w 2822"/>
              <a:gd name="T97" fmla="*/ 2147483647 h 517"/>
              <a:gd name="T98" fmla="*/ 2147483647 w 2822"/>
              <a:gd name="T99" fmla="*/ 2147483647 h 517"/>
              <a:gd name="T100" fmla="*/ 2147483647 w 2822"/>
              <a:gd name="T101" fmla="*/ 2147483647 h 517"/>
              <a:gd name="T102" fmla="*/ 2147483647 w 2822"/>
              <a:gd name="T103" fmla="*/ 2147483647 h 517"/>
              <a:gd name="T104" fmla="*/ 2147483647 w 2822"/>
              <a:gd name="T105" fmla="*/ 2147483647 h 517"/>
              <a:gd name="T106" fmla="*/ 2147483647 w 2822"/>
              <a:gd name="T107" fmla="*/ 2147483647 h 517"/>
              <a:gd name="T108" fmla="*/ 2147483647 w 2822"/>
              <a:gd name="T109" fmla="*/ 2147483647 h 517"/>
              <a:gd name="T110" fmla="*/ 2147483647 w 2822"/>
              <a:gd name="T111" fmla="*/ 2147483647 h 517"/>
              <a:gd name="T112" fmla="*/ 2147483647 w 2822"/>
              <a:gd name="T113" fmla="*/ 0 h 5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2"/>
              <a:gd name="T172" fmla="*/ 0 h 517"/>
              <a:gd name="T173" fmla="*/ 2822 w 2822"/>
              <a:gd name="T174" fmla="*/ 517 h 5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2" h="517">
                <a:moveTo>
                  <a:pt x="0" y="0"/>
                </a:moveTo>
                <a:lnTo>
                  <a:pt x="11" y="3"/>
                </a:lnTo>
                <a:lnTo>
                  <a:pt x="127" y="33"/>
                </a:lnTo>
                <a:lnTo>
                  <a:pt x="220" y="61"/>
                </a:lnTo>
                <a:lnTo>
                  <a:pt x="285" y="91"/>
                </a:lnTo>
                <a:lnTo>
                  <a:pt x="408" y="121"/>
                </a:lnTo>
                <a:lnTo>
                  <a:pt x="593" y="150"/>
                </a:lnTo>
                <a:lnTo>
                  <a:pt x="644" y="179"/>
                </a:lnTo>
                <a:lnTo>
                  <a:pt x="534" y="208"/>
                </a:lnTo>
                <a:lnTo>
                  <a:pt x="441" y="238"/>
                </a:lnTo>
                <a:lnTo>
                  <a:pt x="414" y="268"/>
                </a:lnTo>
                <a:lnTo>
                  <a:pt x="537" y="296"/>
                </a:lnTo>
                <a:lnTo>
                  <a:pt x="705" y="321"/>
                </a:lnTo>
                <a:lnTo>
                  <a:pt x="886" y="296"/>
                </a:lnTo>
                <a:lnTo>
                  <a:pt x="1022" y="268"/>
                </a:lnTo>
                <a:lnTo>
                  <a:pt x="1035" y="238"/>
                </a:lnTo>
                <a:lnTo>
                  <a:pt x="966" y="208"/>
                </a:lnTo>
                <a:lnTo>
                  <a:pt x="842" y="179"/>
                </a:lnTo>
                <a:lnTo>
                  <a:pt x="964" y="150"/>
                </a:lnTo>
                <a:lnTo>
                  <a:pt x="1220" y="121"/>
                </a:lnTo>
                <a:lnTo>
                  <a:pt x="1297" y="91"/>
                </a:lnTo>
                <a:lnTo>
                  <a:pt x="1412" y="74"/>
                </a:lnTo>
                <a:lnTo>
                  <a:pt x="1485" y="91"/>
                </a:lnTo>
                <a:lnTo>
                  <a:pt x="1529" y="121"/>
                </a:lnTo>
                <a:lnTo>
                  <a:pt x="1653" y="150"/>
                </a:lnTo>
                <a:lnTo>
                  <a:pt x="1759" y="179"/>
                </a:lnTo>
                <a:lnTo>
                  <a:pt x="1818" y="208"/>
                </a:lnTo>
                <a:lnTo>
                  <a:pt x="1788" y="238"/>
                </a:lnTo>
                <a:lnTo>
                  <a:pt x="1804" y="268"/>
                </a:lnTo>
                <a:lnTo>
                  <a:pt x="1816" y="296"/>
                </a:lnTo>
                <a:lnTo>
                  <a:pt x="1882" y="326"/>
                </a:lnTo>
                <a:lnTo>
                  <a:pt x="1918" y="356"/>
                </a:lnTo>
                <a:lnTo>
                  <a:pt x="1984" y="384"/>
                </a:lnTo>
                <a:lnTo>
                  <a:pt x="1991" y="414"/>
                </a:lnTo>
                <a:lnTo>
                  <a:pt x="1999" y="443"/>
                </a:lnTo>
                <a:lnTo>
                  <a:pt x="1997" y="473"/>
                </a:lnTo>
                <a:lnTo>
                  <a:pt x="2057" y="502"/>
                </a:lnTo>
                <a:lnTo>
                  <a:pt x="2117" y="517"/>
                </a:lnTo>
                <a:lnTo>
                  <a:pt x="2160" y="502"/>
                </a:lnTo>
                <a:lnTo>
                  <a:pt x="2205" y="473"/>
                </a:lnTo>
                <a:lnTo>
                  <a:pt x="2218" y="443"/>
                </a:lnTo>
                <a:lnTo>
                  <a:pt x="2230" y="414"/>
                </a:lnTo>
                <a:lnTo>
                  <a:pt x="2253" y="384"/>
                </a:lnTo>
                <a:lnTo>
                  <a:pt x="2311" y="356"/>
                </a:lnTo>
                <a:lnTo>
                  <a:pt x="2354" y="326"/>
                </a:lnTo>
                <a:lnTo>
                  <a:pt x="2399" y="296"/>
                </a:lnTo>
                <a:lnTo>
                  <a:pt x="2403" y="268"/>
                </a:lnTo>
                <a:lnTo>
                  <a:pt x="2380" y="238"/>
                </a:lnTo>
                <a:lnTo>
                  <a:pt x="2318" y="208"/>
                </a:lnTo>
                <a:lnTo>
                  <a:pt x="2318" y="179"/>
                </a:lnTo>
                <a:lnTo>
                  <a:pt x="2386" y="150"/>
                </a:lnTo>
                <a:lnTo>
                  <a:pt x="2521" y="121"/>
                </a:lnTo>
                <a:lnTo>
                  <a:pt x="2613" y="91"/>
                </a:lnTo>
                <a:lnTo>
                  <a:pt x="2677" y="61"/>
                </a:lnTo>
                <a:lnTo>
                  <a:pt x="2751" y="33"/>
                </a:lnTo>
                <a:lnTo>
                  <a:pt x="2815" y="3"/>
                </a:lnTo>
                <a:lnTo>
                  <a:pt x="2822" y="0"/>
                </a:lnTo>
              </a:path>
            </a:pathLst>
          </a:custGeom>
          <a:noFill/>
          <a:ln w="9525">
            <a:solidFill>
              <a:srgbClr val="000000"/>
            </a:solidFill>
            <a:prstDash val="solid"/>
            <a:round/>
            <a:headEnd/>
            <a:tailEnd/>
          </a:ln>
        </p:spPr>
        <p:txBody>
          <a:bodyPr/>
          <a:lstStyle/>
          <a:p>
            <a:endParaRPr lang="en-US"/>
          </a:p>
        </p:txBody>
      </p:sp>
      <p:sp>
        <p:nvSpPr>
          <p:cNvPr id="496658" name="Freeform 25"/>
          <p:cNvSpPr>
            <a:spLocks/>
          </p:cNvSpPr>
          <p:nvPr/>
        </p:nvSpPr>
        <p:spPr bwMode="auto">
          <a:xfrm>
            <a:off x="3592513" y="2189163"/>
            <a:ext cx="3765550" cy="1731962"/>
          </a:xfrm>
          <a:custGeom>
            <a:avLst/>
            <a:gdLst>
              <a:gd name="T0" fmla="*/ 2147483647 w 2822"/>
              <a:gd name="T1" fmla="*/ 2147483647 h 1290"/>
              <a:gd name="T2" fmla="*/ 2147483647 w 2822"/>
              <a:gd name="T3" fmla="*/ 2147483647 h 1290"/>
              <a:gd name="T4" fmla="*/ 2147483647 w 2822"/>
              <a:gd name="T5" fmla="*/ 2147483647 h 1290"/>
              <a:gd name="T6" fmla="*/ 2147483647 w 2822"/>
              <a:gd name="T7" fmla="*/ 2147483647 h 1290"/>
              <a:gd name="T8" fmla="*/ 2147483647 w 2822"/>
              <a:gd name="T9" fmla="*/ 2147483647 h 1290"/>
              <a:gd name="T10" fmla="*/ 2147483647 w 2822"/>
              <a:gd name="T11" fmla="*/ 2147483647 h 1290"/>
              <a:gd name="T12" fmla="*/ 2147483647 w 2822"/>
              <a:gd name="T13" fmla="*/ 2147483647 h 1290"/>
              <a:gd name="T14" fmla="*/ 2147483647 w 2822"/>
              <a:gd name="T15" fmla="*/ 2147483647 h 1290"/>
              <a:gd name="T16" fmla="*/ 2147483647 w 2822"/>
              <a:gd name="T17" fmla="*/ 2147483647 h 1290"/>
              <a:gd name="T18" fmla="*/ 2147483647 w 2822"/>
              <a:gd name="T19" fmla="*/ 2147483647 h 1290"/>
              <a:gd name="T20" fmla="*/ 2147483647 w 2822"/>
              <a:gd name="T21" fmla="*/ 2147483647 h 1290"/>
              <a:gd name="T22" fmla="*/ 2147483647 w 2822"/>
              <a:gd name="T23" fmla="*/ 2147483647 h 1290"/>
              <a:gd name="T24" fmla="*/ 2147483647 w 2822"/>
              <a:gd name="T25" fmla="*/ 2147483647 h 1290"/>
              <a:gd name="T26" fmla="*/ 2147483647 w 2822"/>
              <a:gd name="T27" fmla="*/ 2147483647 h 1290"/>
              <a:gd name="T28" fmla="*/ 2147483647 w 2822"/>
              <a:gd name="T29" fmla="*/ 2147483647 h 1290"/>
              <a:gd name="T30" fmla="*/ 2147483647 w 2822"/>
              <a:gd name="T31" fmla="*/ 2147483647 h 1290"/>
              <a:gd name="T32" fmla="*/ 2147483647 w 2822"/>
              <a:gd name="T33" fmla="*/ 2147483647 h 1290"/>
              <a:gd name="T34" fmla="*/ 2147483647 w 2822"/>
              <a:gd name="T35" fmla="*/ 2147483647 h 1290"/>
              <a:gd name="T36" fmla="*/ 2147483647 w 2822"/>
              <a:gd name="T37" fmla="*/ 2147483647 h 1290"/>
              <a:gd name="T38" fmla="*/ 2147483647 w 2822"/>
              <a:gd name="T39" fmla="*/ 2147483647 h 1290"/>
              <a:gd name="T40" fmla="*/ 2147483647 w 2822"/>
              <a:gd name="T41" fmla="*/ 2147483647 h 1290"/>
              <a:gd name="T42" fmla="*/ 2147483647 w 2822"/>
              <a:gd name="T43" fmla="*/ 2147483647 h 1290"/>
              <a:gd name="T44" fmla="*/ 2147483647 w 2822"/>
              <a:gd name="T45" fmla="*/ 2147483647 h 1290"/>
              <a:gd name="T46" fmla="*/ 2147483647 w 2822"/>
              <a:gd name="T47" fmla="*/ 2147483647 h 1290"/>
              <a:gd name="T48" fmla="*/ 2147483647 w 2822"/>
              <a:gd name="T49" fmla="*/ 2147483647 h 1290"/>
              <a:gd name="T50" fmla="*/ 2147483647 w 2822"/>
              <a:gd name="T51" fmla="*/ 2147483647 h 1290"/>
              <a:gd name="T52" fmla="*/ 2147483647 w 2822"/>
              <a:gd name="T53" fmla="*/ 2147483647 h 1290"/>
              <a:gd name="T54" fmla="*/ 2147483647 w 2822"/>
              <a:gd name="T55" fmla="*/ 2147483647 h 1290"/>
              <a:gd name="T56" fmla="*/ 2147483647 w 2822"/>
              <a:gd name="T57" fmla="*/ 2147483647 h 1290"/>
              <a:gd name="T58" fmla="*/ 2147483647 w 2822"/>
              <a:gd name="T59" fmla="*/ 2147483647 h 1290"/>
              <a:gd name="T60" fmla="*/ 2147483647 w 2822"/>
              <a:gd name="T61" fmla="*/ 2147483647 h 1290"/>
              <a:gd name="T62" fmla="*/ 2147483647 w 2822"/>
              <a:gd name="T63" fmla="*/ 2147483647 h 1290"/>
              <a:gd name="T64" fmla="*/ 2147483647 w 2822"/>
              <a:gd name="T65" fmla="*/ 2147483647 h 1290"/>
              <a:gd name="T66" fmla="*/ 2147483647 w 2822"/>
              <a:gd name="T67" fmla="*/ 2147483647 h 1290"/>
              <a:gd name="T68" fmla="*/ 2147483647 w 2822"/>
              <a:gd name="T69" fmla="*/ 2147483647 h 1290"/>
              <a:gd name="T70" fmla="*/ 2147483647 w 2822"/>
              <a:gd name="T71" fmla="*/ 2147483647 h 1290"/>
              <a:gd name="T72" fmla="*/ 2147483647 w 2822"/>
              <a:gd name="T73" fmla="*/ 0 h 1290"/>
              <a:gd name="T74" fmla="*/ 2147483647 w 2822"/>
              <a:gd name="T75" fmla="*/ 0 h 1290"/>
              <a:gd name="T76" fmla="*/ 0 w 2822"/>
              <a:gd name="T77" fmla="*/ 0 h 1290"/>
              <a:gd name="T78" fmla="*/ 0 w 2822"/>
              <a:gd name="T79" fmla="*/ 2147483647 h 1290"/>
              <a:gd name="T80" fmla="*/ 0 w 2822"/>
              <a:gd name="T81" fmla="*/ 2147483647 h 1290"/>
              <a:gd name="T82" fmla="*/ 0 w 2822"/>
              <a:gd name="T83" fmla="*/ 2147483647 h 1290"/>
              <a:gd name="T84" fmla="*/ 0 w 2822"/>
              <a:gd name="T85" fmla="*/ 2147483647 h 1290"/>
              <a:gd name="T86" fmla="*/ 0 w 2822"/>
              <a:gd name="T87" fmla="*/ 2147483647 h 1290"/>
              <a:gd name="T88" fmla="*/ 0 w 2822"/>
              <a:gd name="T89" fmla="*/ 2147483647 h 1290"/>
              <a:gd name="T90" fmla="*/ 0 w 2822"/>
              <a:gd name="T91" fmla="*/ 2147483647 h 1290"/>
              <a:gd name="T92" fmla="*/ 0 w 2822"/>
              <a:gd name="T93" fmla="*/ 2147483647 h 1290"/>
              <a:gd name="T94" fmla="*/ 0 w 2822"/>
              <a:gd name="T95" fmla="*/ 2147483647 h 1290"/>
              <a:gd name="T96" fmla="*/ 0 w 2822"/>
              <a:gd name="T97" fmla="*/ 2147483647 h 1290"/>
              <a:gd name="T98" fmla="*/ 0 w 2822"/>
              <a:gd name="T99" fmla="*/ 2147483647 h 1290"/>
              <a:gd name="T100" fmla="*/ 0 w 2822"/>
              <a:gd name="T101" fmla="*/ 2147483647 h 1290"/>
              <a:gd name="T102" fmla="*/ 0 w 2822"/>
              <a:gd name="T103" fmla="*/ 2147483647 h 1290"/>
              <a:gd name="T104" fmla="*/ 0 w 2822"/>
              <a:gd name="T105" fmla="*/ 2147483647 h 12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22"/>
              <a:gd name="T160" fmla="*/ 0 h 1290"/>
              <a:gd name="T161" fmla="*/ 2822 w 2822"/>
              <a:gd name="T162" fmla="*/ 1290 h 12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22" h="1290">
                <a:moveTo>
                  <a:pt x="0" y="817"/>
                </a:moveTo>
                <a:lnTo>
                  <a:pt x="19" y="823"/>
                </a:lnTo>
                <a:lnTo>
                  <a:pt x="91" y="851"/>
                </a:lnTo>
                <a:lnTo>
                  <a:pt x="220" y="881"/>
                </a:lnTo>
                <a:lnTo>
                  <a:pt x="394" y="911"/>
                </a:lnTo>
                <a:lnTo>
                  <a:pt x="438" y="939"/>
                </a:lnTo>
                <a:lnTo>
                  <a:pt x="478" y="969"/>
                </a:lnTo>
                <a:lnTo>
                  <a:pt x="585" y="999"/>
                </a:lnTo>
                <a:lnTo>
                  <a:pt x="705" y="1017"/>
                </a:lnTo>
                <a:lnTo>
                  <a:pt x="915" y="999"/>
                </a:lnTo>
                <a:lnTo>
                  <a:pt x="1026" y="969"/>
                </a:lnTo>
                <a:lnTo>
                  <a:pt x="1151" y="939"/>
                </a:lnTo>
                <a:lnTo>
                  <a:pt x="1328" y="911"/>
                </a:lnTo>
                <a:lnTo>
                  <a:pt x="1412" y="899"/>
                </a:lnTo>
                <a:lnTo>
                  <a:pt x="1442" y="911"/>
                </a:lnTo>
                <a:lnTo>
                  <a:pt x="1549" y="939"/>
                </a:lnTo>
                <a:lnTo>
                  <a:pt x="1662" y="969"/>
                </a:lnTo>
                <a:lnTo>
                  <a:pt x="1717" y="999"/>
                </a:lnTo>
                <a:lnTo>
                  <a:pt x="1884" y="1028"/>
                </a:lnTo>
                <a:lnTo>
                  <a:pt x="1975" y="1057"/>
                </a:lnTo>
                <a:lnTo>
                  <a:pt x="1986" y="1086"/>
                </a:lnTo>
                <a:lnTo>
                  <a:pt x="1917" y="1116"/>
                </a:lnTo>
                <a:lnTo>
                  <a:pt x="1923" y="1146"/>
                </a:lnTo>
                <a:lnTo>
                  <a:pt x="1927" y="1174"/>
                </a:lnTo>
                <a:lnTo>
                  <a:pt x="1989" y="1204"/>
                </a:lnTo>
                <a:lnTo>
                  <a:pt x="2027" y="1234"/>
                </a:lnTo>
                <a:lnTo>
                  <a:pt x="2097" y="1262"/>
                </a:lnTo>
                <a:lnTo>
                  <a:pt x="2117" y="1290"/>
                </a:lnTo>
                <a:lnTo>
                  <a:pt x="2137" y="1262"/>
                </a:lnTo>
                <a:lnTo>
                  <a:pt x="2204" y="1234"/>
                </a:lnTo>
                <a:lnTo>
                  <a:pt x="2246" y="1204"/>
                </a:lnTo>
                <a:lnTo>
                  <a:pt x="2295" y="1174"/>
                </a:lnTo>
                <a:lnTo>
                  <a:pt x="2293" y="1146"/>
                </a:lnTo>
                <a:lnTo>
                  <a:pt x="2276" y="1116"/>
                </a:lnTo>
                <a:lnTo>
                  <a:pt x="2205" y="1086"/>
                </a:lnTo>
                <a:lnTo>
                  <a:pt x="2196" y="1057"/>
                </a:lnTo>
                <a:lnTo>
                  <a:pt x="2251" y="1028"/>
                </a:lnTo>
                <a:lnTo>
                  <a:pt x="2390" y="999"/>
                </a:lnTo>
                <a:lnTo>
                  <a:pt x="2474" y="969"/>
                </a:lnTo>
                <a:lnTo>
                  <a:pt x="2534" y="939"/>
                </a:lnTo>
                <a:lnTo>
                  <a:pt x="2605" y="911"/>
                </a:lnTo>
                <a:lnTo>
                  <a:pt x="2690" y="881"/>
                </a:lnTo>
                <a:lnTo>
                  <a:pt x="2761" y="851"/>
                </a:lnTo>
                <a:lnTo>
                  <a:pt x="2809" y="823"/>
                </a:lnTo>
                <a:lnTo>
                  <a:pt x="2822" y="817"/>
                </a:lnTo>
                <a:lnTo>
                  <a:pt x="2822" y="793"/>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59"/>
                </a:lnTo>
                <a:lnTo>
                  <a:pt x="2822" y="30"/>
                </a:lnTo>
                <a:lnTo>
                  <a:pt x="2822" y="0"/>
                </a:lnTo>
                <a:lnTo>
                  <a:pt x="2117" y="0"/>
                </a:lnTo>
                <a:lnTo>
                  <a:pt x="1412" y="0"/>
                </a:lnTo>
                <a:lnTo>
                  <a:pt x="705" y="0"/>
                </a:lnTo>
                <a:lnTo>
                  <a:pt x="0" y="0"/>
                </a:lnTo>
                <a:lnTo>
                  <a:pt x="0" y="30"/>
                </a:lnTo>
                <a:lnTo>
                  <a:pt x="0" y="59"/>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93"/>
                </a:lnTo>
                <a:lnTo>
                  <a:pt x="0" y="817"/>
                </a:lnTo>
                <a:close/>
              </a:path>
            </a:pathLst>
          </a:custGeom>
          <a:solidFill>
            <a:srgbClr val="00FF66"/>
          </a:solidFill>
          <a:ln w="9525">
            <a:noFill/>
            <a:round/>
            <a:headEnd/>
            <a:tailEnd/>
          </a:ln>
        </p:spPr>
        <p:txBody>
          <a:bodyPr/>
          <a:lstStyle/>
          <a:p>
            <a:endParaRPr lang="en-US"/>
          </a:p>
        </p:txBody>
      </p:sp>
      <p:sp>
        <p:nvSpPr>
          <p:cNvPr id="496659" name="Freeform 26"/>
          <p:cNvSpPr>
            <a:spLocks/>
          </p:cNvSpPr>
          <p:nvPr/>
        </p:nvSpPr>
        <p:spPr bwMode="auto">
          <a:xfrm>
            <a:off x="3592513" y="3286125"/>
            <a:ext cx="3765550" cy="635000"/>
          </a:xfrm>
          <a:custGeom>
            <a:avLst/>
            <a:gdLst>
              <a:gd name="T0" fmla="*/ 0 w 2822"/>
              <a:gd name="T1" fmla="*/ 0 h 473"/>
              <a:gd name="T2" fmla="*/ 2147483647 w 2822"/>
              <a:gd name="T3" fmla="*/ 2147483647 h 473"/>
              <a:gd name="T4" fmla="*/ 2147483647 w 2822"/>
              <a:gd name="T5" fmla="*/ 2147483647 h 473"/>
              <a:gd name="T6" fmla="*/ 2147483647 w 2822"/>
              <a:gd name="T7" fmla="*/ 2147483647 h 473"/>
              <a:gd name="T8" fmla="*/ 2147483647 w 2822"/>
              <a:gd name="T9" fmla="*/ 2147483647 h 473"/>
              <a:gd name="T10" fmla="*/ 2147483647 w 2822"/>
              <a:gd name="T11" fmla="*/ 2147483647 h 473"/>
              <a:gd name="T12" fmla="*/ 2147483647 w 2822"/>
              <a:gd name="T13" fmla="*/ 2147483647 h 473"/>
              <a:gd name="T14" fmla="*/ 2147483647 w 2822"/>
              <a:gd name="T15" fmla="*/ 2147483647 h 473"/>
              <a:gd name="T16" fmla="*/ 2147483647 w 2822"/>
              <a:gd name="T17" fmla="*/ 2147483647 h 473"/>
              <a:gd name="T18" fmla="*/ 2147483647 w 2822"/>
              <a:gd name="T19" fmla="*/ 2147483647 h 473"/>
              <a:gd name="T20" fmla="*/ 2147483647 w 2822"/>
              <a:gd name="T21" fmla="*/ 2147483647 h 473"/>
              <a:gd name="T22" fmla="*/ 2147483647 w 2822"/>
              <a:gd name="T23" fmla="*/ 2147483647 h 473"/>
              <a:gd name="T24" fmla="*/ 2147483647 w 2822"/>
              <a:gd name="T25" fmla="*/ 2147483647 h 473"/>
              <a:gd name="T26" fmla="*/ 2147483647 w 2822"/>
              <a:gd name="T27" fmla="*/ 2147483647 h 473"/>
              <a:gd name="T28" fmla="*/ 2147483647 w 2822"/>
              <a:gd name="T29" fmla="*/ 2147483647 h 473"/>
              <a:gd name="T30" fmla="*/ 2147483647 w 2822"/>
              <a:gd name="T31" fmla="*/ 2147483647 h 473"/>
              <a:gd name="T32" fmla="*/ 2147483647 w 2822"/>
              <a:gd name="T33" fmla="*/ 2147483647 h 473"/>
              <a:gd name="T34" fmla="*/ 2147483647 w 2822"/>
              <a:gd name="T35" fmla="*/ 2147483647 h 473"/>
              <a:gd name="T36" fmla="*/ 2147483647 w 2822"/>
              <a:gd name="T37" fmla="*/ 2147483647 h 473"/>
              <a:gd name="T38" fmla="*/ 2147483647 w 2822"/>
              <a:gd name="T39" fmla="*/ 2147483647 h 473"/>
              <a:gd name="T40" fmla="*/ 2147483647 w 2822"/>
              <a:gd name="T41" fmla="*/ 2147483647 h 473"/>
              <a:gd name="T42" fmla="*/ 2147483647 w 2822"/>
              <a:gd name="T43" fmla="*/ 2147483647 h 473"/>
              <a:gd name="T44" fmla="*/ 2147483647 w 2822"/>
              <a:gd name="T45" fmla="*/ 2147483647 h 473"/>
              <a:gd name="T46" fmla="*/ 2147483647 w 2822"/>
              <a:gd name="T47" fmla="*/ 2147483647 h 473"/>
              <a:gd name="T48" fmla="*/ 2147483647 w 2822"/>
              <a:gd name="T49" fmla="*/ 2147483647 h 473"/>
              <a:gd name="T50" fmla="*/ 2147483647 w 2822"/>
              <a:gd name="T51" fmla="*/ 2147483647 h 473"/>
              <a:gd name="T52" fmla="*/ 2147483647 w 2822"/>
              <a:gd name="T53" fmla="*/ 2147483647 h 473"/>
              <a:gd name="T54" fmla="*/ 2147483647 w 2822"/>
              <a:gd name="T55" fmla="*/ 2147483647 h 473"/>
              <a:gd name="T56" fmla="*/ 2147483647 w 2822"/>
              <a:gd name="T57" fmla="*/ 2147483647 h 473"/>
              <a:gd name="T58" fmla="*/ 2147483647 w 2822"/>
              <a:gd name="T59" fmla="*/ 2147483647 h 473"/>
              <a:gd name="T60" fmla="*/ 2147483647 w 2822"/>
              <a:gd name="T61" fmla="*/ 2147483647 h 473"/>
              <a:gd name="T62" fmla="*/ 2147483647 w 2822"/>
              <a:gd name="T63" fmla="*/ 2147483647 h 473"/>
              <a:gd name="T64" fmla="*/ 2147483647 w 2822"/>
              <a:gd name="T65" fmla="*/ 2147483647 h 473"/>
              <a:gd name="T66" fmla="*/ 2147483647 w 2822"/>
              <a:gd name="T67" fmla="*/ 2147483647 h 473"/>
              <a:gd name="T68" fmla="*/ 2147483647 w 2822"/>
              <a:gd name="T69" fmla="*/ 2147483647 h 473"/>
              <a:gd name="T70" fmla="*/ 2147483647 w 2822"/>
              <a:gd name="T71" fmla="*/ 2147483647 h 473"/>
              <a:gd name="T72" fmla="*/ 2147483647 w 2822"/>
              <a:gd name="T73" fmla="*/ 2147483647 h 473"/>
              <a:gd name="T74" fmla="*/ 2147483647 w 2822"/>
              <a:gd name="T75" fmla="*/ 2147483647 h 473"/>
              <a:gd name="T76" fmla="*/ 2147483647 w 2822"/>
              <a:gd name="T77" fmla="*/ 2147483647 h 473"/>
              <a:gd name="T78" fmla="*/ 2147483647 w 2822"/>
              <a:gd name="T79" fmla="*/ 2147483647 h 473"/>
              <a:gd name="T80" fmla="*/ 2147483647 w 2822"/>
              <a:gd name="T81" fmla="*/ 2147483647 h 473"/>
              <a:gd name="T82" fmla="*/ 2147483647 w 2822"/>
              <a:gd name="T83" fmla="*/ 2147483647 h 473"/>
              <a:gd name="T84" fmla="*/ 2147483647 w 2822"/>
              <a:gd name="T85" fmla="*/ 2147483647 h 473"/>
              <a:gd name="T86" fmla="*/ 2147483647 w 2822"/>
              <a:gd name="T87" fmla="*/ 2147483647 h 473"/>
              <a:gd name="T88" fmla="*/ 2147483647 w 2822"/>
              <a:gd name="T89" fmla="*/ 0 h 4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22"/>
              <a:gd name="T136" fmla="*/ 0 h 473"/>
              <a:gd name="T137" fmla="*/ 2822 w 2822"/>
              <a:gd name="T138" fmla="*/ 473 h 4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22" h="473">
                <a:moveTo>
                  <a:pt x="0" y="0"/>
                </a:moveTo>
                <a:lnTo>
                  <a:pt x="19" y="6"/>
                </a:lnTo>
                <a:lnTo>
                  <a:pt x="91" y="34"/>
                </a:lnTo>
                <a:lnTo>
                  <a:pt x="220" y="64"/>
                </a:lnTo>
                <a:lnTo>
                  <a:pt x="394" y="94"/>
                </a:lnTo>
                <a:lnTo>
                  <a:pt x="438" y="122"/>
                </a:lnTo>
                <a:lnTo>
                  <a:pt x="478" y="152"/>
                </a:lnTo>
                <a:lnTo>
                  <a:pt x="585" y="182"/>
                </a:lnTo>
                <a:lnTo>
                  <a:pt x="705" y="200"/>
                </a:lnTo>
                <a:lnTo>
                  <a:pt x="915" y="182"/>
                </a:lnTo>
                <a:lnTo>
                  <a:pt x="1026" y="152"/>
                </a:lnTo>
                <a:lnTo>
                  <a:pt x="1151" y="122"/>
                </a:lnTo>
                <a:lnTo>
                  <a:pt x="1328" y="94"/>
                </a:lnTo>
                <a:lnTo>
                  <a:pt x="1412" y="82"/>
                </a:lnTo>
                <a:lnTo>
                  <a:pt x="1442" y="94"/>
                </a:lnTo>
                <a:lnTo>
                  <a:pt x="1549" y="122"/>
                </a:lnTo>
                <a:lnTo>
                  <a:pt x="1662" y="152"/>
                </a:lnTo>
                <a:lnTo>
                  <a:pt x="1717" y="182"/>
                </a:lnTo>
                <a:lnTo>
                  <a:pt x="1884" y="211"/>
                </a:lnTo>
                <a:lnTo>
                  <a:pt x="1975" y="240"/>
                </a:lnTo>
                <a:lnTo>
                  <a:pt x="1986" y="269"/>
                </a:lnTo>
                <a:lnTo>
                  <a:pt x="1917" y="299"/>
                </a:lnTo>
                <a:lnTo>
                  <a:pt x="1923" y="329"/>
                </a:lnTo>
                <a:lnTo>
                  <a:pt x="1927" y="357"/>
                </a:lnTo>
                <a:lnTo>
                  <a:pt x="1989" y="387"/>
                </a:lnTo>
                <a:lnTo>
                  <a:pt x="2027" y="417"/>
                </a:lnTo>
                <a:lnTo>
                  <a:pt x="2097" y="445"/>
                </a:lnTo>
                <a:lnTo>
                  <a:pt x="2117" y="473"/>
                </a:lnTo>
                <a:lnTo>
                  <a:pt x="2137" y="445"/>
                </a:lnTo>
                <a:lnTo>
                  <a:pt x="2204" y="417"/>
                </a:lnTo>
                <a:lnTo>
                  <a:pt x="2246" y="387"/>
                </a:lnTo>
                <a:lnTo>
                  <a:pt x="2295" y="357"/>
                </a:lnTo>
                <a:lnTo>
                  <a:pt x="2293" y="329"/>
                </a:lnTo>
                <a:lnTo>
                  <a:pt x="2276" y="299"/>
                </a:lnTo>
                <a:lnTo>
                  <a:pt x="2205" y="269"/>
                </a:lnTo>
                <a:lnTo>
                  <a:pt x="2196" y="240"/>
                </a:lnTo>
                <a:lnTo>
                  <a:pt x="2251" y="211"/>
                </a:lnTo>
                <a:lnTo>
                  <a:pt x="2390" y="182"/>
                </a:lnTo>
                <a:lnTo>
                  <a:pt x="2474" y="152"/>
                </a:lnTo>
                <a:lnTo>
                  <a:pt x="2534" y="122"/>
                </a:lnTo>
                <a:lnTo>
                  <a:pt x="2605" y="94"/>
                </a:lnTo>
                <a:lnTo>
                  <a:pt x="2690" y="64"/>
                </a:lnTo>
                <a:lnTo>
                  <a:pt x="2761" y="34"/>
                </a:lnTo>
                <a:lnTo>
                  <a:pt x="2809" y="6"/>
                </a:lnTo>
                <a:lnTo>
                  <a:pt x="2822" y="0"/>
                </a:lnTo>
              </a:path>
            </a:pathLst>
          </a:custGeom>
          <a:noFill/>
          <a:ln w="9525">
            <a:solidFill>
              <a:srgbClr val="000000"/>
            </a:solidFill>
            <a:prstDash val="solid"/>
            <a:round/>
            <a:headEnd/>
            <a:tailEnd/>
          </a:ln>
        </p:spPr>
        <p:txBody>
          <a:bodyPr/>
          <a:lstStyle/>
          <a:p>
            <a:endParaRPr lang="en-US"/>
          </a:p>
        </p:txBody>
      </p:sp>
      <p:sp>
        <p:nvSpPr>
          <p:cNvPr id="496660" name="Freeform 27"/>
          <p:cNvSpPr>
            <a:spLocks/>
          </p:cNvSpPr>
          <p:nvPr/>
        </p:nvSpPr>
        <p:spPr bwMode="auto">
          <a:xfrm>
            <a:off x="3592513" y="2189163"/>
            <a:ext cx="3765550" cy="1381125"/>
          </a:xfrm>
          <a:custGeom>
            <a:avLst/>
            <a:gdLst>
              <a:gd name="T0" fmla="*/ 2147483647 w 2822"/>
              <a:gd name="T1" fmla="*/ 2147483647 h 1029"/>
              <a:gd name="T2" fmla="*/ 2147483647 w 2822"/>
              <a:gd name="T3" fmla="*/ 2147483647 h 1029"/>
              <a:gd name="T4" fmla="*/ 2147483647 w 2822"/>
              <a:gd name="T5" fmla="*/ 2147483647 h 1029"/>
              <a:gd name="T6" fmla="*/ 2147483647 w 2822"/>
              <a:gd name="T7" fmla="*/ 2147483647 h 1029"/>
              <a:gd name="T8" fmla="*/ 2147483647 w 2822"/>
              <a:gd name="T9" fmla="*/ 2147483647 h 1029"/>
              <a:gd name="T10" fmla="*/ 2147483647 w 2822"/>
              <a:gd name="T11" fmla="*/ 2147483647 h 1029"/>
              <a:gd name="T12" fmla="*/ 2147483647 w 2822"/>
              <a:gd name="T13" fmla="*/ 2147483647 h 1029"/>
              <a:gd name="T14" fmla="*/ 2147483647 w 2822"/>
              <a:gd name="T15" fmla="*/ 2147483647 h 1029"/>
              <a:gd name="T16" fmla="*/ 2147483647 w 2822"/>
              <a:gd name="T17" fmla="*/ 2147483647 h 1029"/>
              <a:gd name="T18" fmla="*/ 2147483647 w 2822"/>
              <a:gd name="T19" fmla="*/ 2147483647 h 1029"/>
              <a:gd name="T20" fmla="*/ 2147483647 w 2822"/>
              <a:gd name="T21" fmla="*/ 2147483647 h 1029"/>
              <a:gd name="T22" fmla="*/ 2147483647 w 2822"/>
              <a:gd name="T23" fmla="*/ 2147483647 h 1029"/>
              <a:gd name="T24" fmla="*/ 2147483647 w 2822"/>
              <a:gd name="T25" fmla="*/ 2147483647 h 1029"/>
              <a:gd name="T26" fmla="*/ 2147483647 w 2822"/>
              <a:gd name="T27" fmla="*/ 2147483647 h 1029"/>
              <a:gd name="T28" fmla="*/ 2147483647 w 2822"/>
              <a:gd name="T29" fmla="*/ 2147483647 h 1029"/>
              <a:gd name="T30" fmla="*/ 2147483647 w 2822"/>
              <a:gd name="T31" fmla="*/ 2147483647 h 1029"/>
              <a:gd name="T32" fmla="*/ 2147483647 w 2822"/>
              <a:gd name="T33" fmla="*/ 2147483647 h 1029"/>
              <a:gd name="T34" fmla="*/ 2147483647 w 2822"/>
              <a:gd name="T35" fmla="*/ 2147483647 h 1029"/>
              <a:gd name="T36" fmla="*/ 2147483647 w 2822"/>
              <a:gd name="T37" fmla="*/ 2147483647 h 1029"/>
              <a:gd name="T38" fmla="*/ 2147483647 w 2822"/>
              <a:gd name="T39" fmla="*/ 2147483647 h 1029"/>
              <a:gd name="T40" fmla="*/ 2147483647 w 2822"/>
              <a:gd name="T41" fmla="*/ 2147483647 h 1029"/>
              <a:gd name="T42" fmla="*/ 2147483647 w 2822"/>
              <a:gd name="T43" fmla="*/ 2147483647 h 1029"/>
              <a:gd name="T44" fmla="*/ 2147483647 w 2822"/>
              <a:gd name="T45" fmla="*/ 2147483647 h 1029"/>
              <a:gd name="T46" fmla="*/ 2147483647 w 2822"/>
              <a:gd name="T47" fmla="*/ 2147483647 h 1029"/>
              <a:gd name="T48" fmla="*/ 2147483647 w 2822"/>
              <a:gd name="T49" fmla="*/ 2147483647 h 1029"/>
              <a:gd name="T50" fmla="*/ 2147483647 w 2822"/>
              <a:gd name="T51" fmla="*/ 2147483647 h 1029"/>
              <a:gd name="T52" fmla="*/ 2147483647 w 2822"/>
              <a:gd name="T53" fmla="*/ 2147483647 h 1029"/>
              <a:gd name="T54" fmla="*/ 2147483647 w 2822"/>
              <a:gd name="T55" fmla="*/ 2147483647 h 1029"/>
              <a:gd name="T56" fmla="*/ 2147483647 w 2822"/>
              <a:gd name="T57" fmla="*/ 2147483647 h 1029"/>
              <a:gd name="T58" fmla="*/ 2147483647 w 2822"/>
              <a:gd name="T59" fmla="*/ 2147483647 h 1029"/>
              <a:gd name="T60" fmla="*/ 2147483647 w 2822"/>
              <a:gd name="T61" fmla="*/ 2147483647 h 1029"/>
              <a:gd name="T62" fmla="*/ 2147483647 w 2822"/>
              <a:gd name="T63" fmla="*/ 2147483647 h 1029"/>
              <a:gd name="T64" fmla="*/ 2147483647 w 2822"/>
              <a:gd name="T65" fmla="*/ 2147483647 h 1029"/>
              <a:gd name="T66" fmla="*/ 2147483647 w 2822"/>
              <a:gd name="T67" fmla="*/ 2147483647 h 1029"/>
              <a:gd name="T68" fmla="*/ 2147483647 w 2822"/>
              <a:gd name="T69" fmla="*/ 2147483647 h 1029"/>
              <a:gd name="T70" fmla="*/ 2147483647 w 2822"/>
              <a:gd name="T71" fmla="*/ 2147483647 h 1029"/>
              <a:gd name="T72" fmla="*/ 2147483647 w 2822"/>
              <a:gd name="T73" fmla="*/ 2147483647 h 1029"/>
              <a:gd name="T74" fmla="*/ 2147483647 w 2822"/>
              <a:gd name="T75" fmla="*/ 0 h 1029"/>
              <a:gd name="T76" fmla="*/ 2147483647 w 2822"/>
              <a:gd name="T77" fmla="*/ 0 h 1029"/>
              <a:gd name="T78" fmla="*/ 2147483647 w 2822"/>
              <a:gd name="T79" fmla="*/ 0 h 1029"/>
              <a:gd name="T80" fmla="*/ 0 w 2822"/>
              <a:gd name="T81" fmla="*/ 2147483647 h 1029"/>
              <a:gd name="T82" fmla="*/ 0 w 2822"/>
              <a:gd name="T83" fmla="*/ 2147483647 h 1029"/>
              <a:gd name="T84" fmla="*/ 0 w 2822"/>
              <a:gd name="T85" fmla="*/ 2147483647 h 1029"/>
              <a:gd name="T86" fmla="*/ 0 w 2822"/>
              <a:gd name="T87" fmla="*/ 2147483647 h 1029"/>
              <a:gd name="T88" fmla="*/ 0 w 2822"/>
              <a:gd name="T89" fmla="*/ 2147483647 h 1029"/>
              <a:gd name="T90" fmla="*/ 0 w 2822"/>
              <a:gd name="T91" fmla="*/ 2147483647 h 1029"/>
              <a:gd name="T92" fmla="*/ 0 w 2822"/>
              <a:gd name="T93" fmla="*/ 2147483647 h 1029"/>
              <a:gd name="T94" fmla="*/ 0 w 2822"/>
              <a:gd name="T95" fmla="*/ 2147483647 h 1029"/>
              <a:gd name="T96" fmla="*/ 0 w 2822"/>
              <a:gd name="T97" fmla="*/ 2147483647 h 1029"/>
              <a:gd name="T98" fmla="*/ 0 w 2822"/>
              <a:gd name="T99" fmla="*/ 2147483647 h 1029"/>
              <a:gd name="T100" fmla="*/ 0 w 2822"/>
              <a:gd name="T101" fmla="*/ 2147483647 h 1029"/>
              <a:gd name="T102" fmla="*/ 0 w 2822"/>
              <a:gd name="T103" fmla="*/ 2147483647 h 1029"/>
              <a:gd name="T104" fmla="*/ 0 w 2822"/>
              <a:gd name="T105" fmla="*/ 2147483647 h 1029"/>
              <a:gd name="T106" fmla="*/ 0 w 2822"/>
              <a:gd name="T107" fmla="*/ 2147483647 h 10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22"/>
              <a:gd name="T163" fmla="*/ 0 h 1029"/>
              <a:gd name="T164" fmla="*/ 2822 w 2822"/>
              <a:gd name="T165" fmla="*/ 1029 h 102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22" h="1029">
                <a:moveTo>
                  <a:pt x="0" y="770"/>
                </a:moveTo>
                <a:lnTo>
                  <a:pt x="79" y="793"/>
                </a:lnTo>
                <a:lnTo>
                  <a:pt x="168" y="823"/>
                </a:lnTo>
                <a:lnTo>
                  <a:pt x="262" y="851"/>
                </a:lnTo>
                <a:lnTo>
                  <a:pt x="428" y="881"/>
                </a:lnTo>
                <a:lnTo>
                  <a:pt x="659" y="911"/>
                </a:lnTo>
                <a:lnTo>
                  <a:pt x="656" y="939"/>
                </a:lnTo>
                <a:lnTo>
                  <a:pt x="670" y="969"/>
                </a:lnTo>
                <a:lnTo>
                  <a:pt x="705" y="980"/>
                </a:lnTo>
                <a:lnTo>
                  <a:pt x="754" y="969"/>
                </a:lnTo>
                <a:lnTo>
                  <a:pt x="787" y="939"/>
                </a:lnTo>
                <a:lnTo>
                  <a:pt x="798" y="911"/>
                </a:lnTo>
                <a:lnTo>
                  <a:pt x="1148" y="881"/>
                </a:lnTo>
                <a:lnTo>
                  <a:pt x="1238" y="851"/>
                </a:lnTo>
                <a:lnTo>
                  <a:pt x="1299" y="823"/>
                </a:lnTo>
                <a:lnTo>
                  <a:pt x="1307" y="793"/>
                </a:lnTo>
                <a:lnTo>
                  <a:pt x="1315" y="763"/>
                </a:lnTo>
                <a:lnTo>
                  <a:pt x="1296" y="734"/>
                </a:lnTo>
                <a:lnTo>
                  <a:pt x="1288" y="705"/>
                </a:lnTo>
                <a:lnTo>
                  <a:pt x="1310" y="676"/>
                </a:lnTo>
                <a:lnTo>
                  <a:pt x="1339" y="646"/>
                </a:lnTo>
                <a:lnTo>
                  <a:pt x="1403" y="616"/>
                </a:lnTo>
                <a:lnTo>
                  <a:pt x="1412" y="612"/>
                </a:lnTo>
                <a:lnTo>
                  <a:pt x="1414" y="616"/>
                </a:lnTo>
                <a:lnTo>
                  <a:pt x="1449" y="646"/>
                </a:lnTo>
                <a:lnTo>
                  <a:pt x="1467" y="676"/>
                </a:lnTo>
                <a:lnTo>
                  <a:pt x="1481" y="705"/>
                </a:lnTo>
                <a:lnTo>
                  <a:pt x="1477" y="734"/>
                </a:lnTo>
                <a:lnTo>
                  <a:pt x="1470" y="763"/>
                </a:lnTo>
                <a:lnTo>
                  <a:pt x="1478" y="793"/>
                </a:lnTo>
                <a:lnTo>
                  <a:pt x="1488" y="823"/>
                </a:lnTo>
                <a:lnTo>
                  <a:pt x="1519" y="851"/>
                </a:lnTo>
                <a:lnTo>
                  <a:pt x="1538" y="881"/>
                </a:lnTo>
                <a:lnTo>
                  <a:pt x="1646" y="911"/>
                </a:lnTo>
                <a:lnTo>
                  <a:pt x="1743" y="939"/>
                </a:lnTo>
                <a:lnTo>
                  <a:pt x="1840" y="969"/>
                </a:lnTo>
                <a:lnTo>
                  <a:pt x="1907" y="999"/>
                </a:lnTo>
                <a:lnTo>
                  <a:pt x="2114" y="1028"/>
                </a:lnTo>
                <a:lnTo>
                  <a:pt x="2117" y="1029"/>
                </a:lnTo>
                <a:lnTo>
                  <a:pt x="2118" y="1028"/>
                </a:lnTo>
                <a:lnTo>
                  <a:pt x="2262" y="999"/>
                </a:lnTo>
                <a:lnTo>
                  <a:pt x="2334" y="969"/>
                </a:lnTo>
                <a:lnTo>
                  <a:pt x="2392" y="939"/>
                </a:lnTo>
                <a:lnTo>
                  <a:pt x="2457" y="911"/>
                </a:lnTo>
                <a:lnTo>
                  <a:pt x="2564" y="881"/>
                </a:lnTo>
                <a:lnTo>
                  <a:pt x="2648" y="851"/>
                </a:lnTo>
                <a:lnTo>
                  <a:pt x="2705" y="823"/>
                </a:lnTo>
                <a:lnTo>
                  <a:pt x="2770" y="793"/>
                </a:lnTo>
                <a:lnTo>
                  <a:pt x="2822" y="770"/>
                </a:lnTo>
                <a:lnTo>
                  <a:pt x="2822" y="763"/>
                </a:lnTo>
                <a:lnTo>
                  <a:pt x="2822" y="734"/>
                </a:lnTo>
                <a:lnTo>
                  <a:pt x="2822" y="705"/>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47"/>
                </a:lnTo>
                <a:lnTo>
                  <a:pt x="2822" y="118"/>
                </a:lnTo>
                <a:lnTo>
                  <a:pt x="2822" y="88"/>
                </a:lnTo>
                <a:lnTo>
                  <a:pt x="2822" y="40"/>
                </a:lnTo>
                <a:lnTo>
                  <a:pt x="2822" y="30"/>
                </a:lnTo>
                <a:lnTo>
                  <a:pt x="2822" y="0"/>
                </a:lnTo>
                <a:lnTo>
                  <a:pt x="2784" y="0"/>
                </a:lnTo>
                <a:lnTo>
                  <a:pt x="1412" y="0"/>
                </a:lnTo>
                <a:lnTo>
                  <a:pt x="705" y="0"/>
                </a:lnTo>
                <a:lnTo>
                  <a:pt x="48" y="0"/>
                </a:lnTo>
                <a:lnTo>
                  <a:pt x="0" y="0"/>
                </a:lnTo>
                <a:lnTo>
                  <a:pt x="0" y="30"/>
                </a:lnTo>
                <a:lnTo>
                  <a:pt x="0" y="40"/>
                </a:lnTo>
                <a:lnTo>
                  <a:pt x="0" y="88"/>
                </a:lnTo>
                <a:lnTo>
                  <a:pt x="0" y="118"/>
                </a:lnTo>
                <a:lnTo>
                  <a:pt x="0" y="147"/>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705"/>
                </a:lnTo>
                <a:lnTo>
                  <a:pt x="0" y="734"/>
                </a:lnTo>
                <a:lnTo>
                  <a:pt x="0" y="763"/>
                </a:lnTo>
                <a:lnTo>
                  <a:pt x="0" y="770"/>
                </a:lnTo>
                <a:close/>
              </a:path>
            </a:pathLst>
          </a:custGeom>
          <a:solidFill>
            <a:srgbClr val="00FF33"/>
          </a:solidFill>
          <a:ln w="9525">
            <a:noFill/>
            <a:round/>
            <a:headEnd/>
            <a:tailEnd/>
          </a:ln>
        </p:spPr>
        <p:txBody>
          <a:bodyPr/>
          <a:lstStyle/>
          <a:p>
            <a:endParaRPr lang="en-US"/>
          </a:p>
        </p:txBody>
      </p:sp>
      <p:sp>
        <p:nvSpPr>
          <p:cNvPr id="496661" name="Freeform 28"/>
          <p:cNvSpPr>
            <a:spLocks/>
          </p:cNvSpPr>
          <p:nvPr/>
        </p:nvSpPr>
        <p:spPr bwMode="auto">
          <a:xfrm>
            <a:off x="3592513" y="3011488"/>
            <a:ext cx="3765550" cy="558800"/>
          </a:xfrm>
          <a:custGeom>
            <a:avLst/>
            <a:gdLst>
              <a:gd name="T0" fmla="*/ 0 w 2822"/>
              <a:gd name="T1" fmla="*/ 2147483647 h 417"/>
              <a:gd name="T2" fmla="*/ 2147483647 w 2822"/>
              <a:gd name="T3" fmla="*/ 2147483647 h 417"/>
              <a:gd name="T4" fmla="*/ 2147483647 w 2822"/>
              <a:gd name="T5" fmla="*/ 2147483647 h 417"/>
              <a:gd name="T6" fmla="*/ 2147483647 w 2822"/>
              <a:gd name="T7" fmla="*/ 2147483647 h 417"/>
              <a:gd name="T8" fmla="*/ 2147483647 w 2822"/>
              <a:gd name="T9" fmla="*/ 2147483647 h 417"/>
              <a:gd name="T10" fmla="*/ 2147483647 w 2822"/>
              <a:gd name="T11" fmla="*/ 2147483647 h 417"/>
              <a:gd name="T12" fmla="*/ 2147483647 w 2822"/>
              <a:gd name="T13" fmla="*/ 2147483647 h 417"/>
              <a:gd name="T14" fmla="*/ 2147483647 w 2822"/>
              <a:gd name="T15" fmla="*/ 2147483647 h 417"/>
              <a:gd name="T16" fmla="*/ 2147483647 w 2822"/>
              <a:gd name="T17" fmla="*/ 2147483647 h 417"/>
              <a:gd name="T18" fmla="*/ 2147483647 w 2822"/>
              <a:gd name="T19" fmla="*/ 2147483647 h 417"/>
              <a:gd name="T20" fmla="*/ 2147483647 w 2822"/>
              <a:gd name="T21" fmla="*/ 2147483647 h 417"/>
              <a:gd name="T22" fmla="*/ 2147483647 w 2822"/>
              <a:gd name="T23" fmla="*/ 2147483647 h 417"/>
              <a:gd name="T24" fmla="*/ 2147483647 w 2822"/>
              <a:gd name="T25" fmla="*/ 2147483647 h 417"/>
              <a:gd name="T26" fmla="*/ 2147483647 w 2822"/>
              <a:gd name="T27" fmla="*/ 2147483647 h 417"/>
              <a:gd name="T28" fmla="*/ 2147483647 w 2822"/>
              <a:gd name="T29" fmla="*/ 2147483647 h 417"/>
              <a:gd name="T30" fmla="*/ 2147483647 w 2822"/>
              <a:gd name="T31" fmla="*/ 2147483647 h 417"/>
              <a:gd name="T32" fmla="*/ 2147483647 w 2822"/>
              <a:gd name="T33" fmla="*/ 2147483647 h 417"/>
              <a:gd name="T34" fmla="*/ 2147483647 w 2822"/>
              <a:gd name="T35" fmla="*/ 2147483647 h 417"/>
              <a:gd name="T36" fmla="*/ 2147483647 w 2822"/>
              <a:gd name="T37" fmla="*/ 2147483647 h 417"/>
              <a:gd name="T38" fmla="*/ 2147483647 w 2822"/>
              <a:gd name="T39" fmla="*/ 2147483647 h 417"/>
              <a:gd name="T40" fmla="*/ 2147483647 w 2822"/>
              <a:gd name="T41" fmla="*/ 2147483647 h 417"/>
              <a:gd name="T42" fmla="*/ 2147483647 w 2822"/>
              <a:gd name="T43" fmla="*/ 2147483647 h 417"/>
              <a:gd name="T44" fmla="*/ 2147483647 w 2822"/>
              <a:gd name="T45" fmla="*/ 0 h 417"/>
              <a:gd name="T46" fmla="*/ 2147483647 w 2822"/>
              <a:gd name="T47" fmla="*/ 2147483647 h 417"/>
              <a:gd name="T48" fmla="*/ 2147483647 w 2822"/>
              <a:gd name="T49" fmla="*/ 2147483647 h 417"/>
              <a:gd name="T50" fmla="*/ 2147483647 w 2822"/>
              <a:gd name="T51" fmla="*/ 2147483647 h 417"/>
              <a:gd name="T52" fmla="*/ 2147483647 w 2822"/>
              <a:gd name="T53" fmla="*/ 2147483647 h 417"/>
              <a:gd name="T54" fmla="*/ 2147483647 w 2822"/>
              <a:gd name="T55" fmla="*/ 2147483647 h 417"/>
              <a:gd name="T56" fmla="*/ 2147483647 w 2822"/>
              <a:gd name="T57" fmla="*/ 2147483647 h 417"/>
              <a:gd name="T58" fmla="*/ 2147483647 w 2822"/>
              <a:gd name="T59" fmla="*/ 2147483647 h 417"/>
              <a:gd name="T60" fmla="*/ 2147483647 w 2822"/>
              <a:gd name="T61" fmla="*/ 2147483647 h 417"/>
              <a:gd name="T62" fmla="*/ 2147483647 w 2822"/>
              <a:gd name="T63" fmla="*/ 2147483647 h 417"/>
              <a:gd name="T64" fmla="*/ 2147483647 w 2822"/>
              <a:gd name="T65" fmla="*/ 2147483647 h 417"/>
              <a:gd name="T66" fmla="*/ 2147483647 w 2822"/>
              <a:gd name="T67" fmla="*/ 2147483647 h 417"/>
              <a:gd name="T68" fmla="*/ 2147483647 w 2822"/>
              <a:gd name="T69" fmla="*/ 2147483647 h 417"/>
              <a:gd name="T70" fmla="*/ 2147483647 w 2822"/>
              <a:gd name="T71" fmla="*/ 2147483647 h 417"/>
              <a:gd name="T72" fmla="*/ 2147483647 w 2822"/>
              <a:gd name="T73" fmla="*/ 2147483647 h 417"/>
              <a:gd name="T74" fmla="*/ 2147483647 w 2822"/>
              <a:gd name="T75" fmla="*/ 2147483647 h 417"/>
              <a:gd name="T76" fmla="*/ 2147483647 w 2822"/>
              <a:gd name="T77" fmla="*/ 2147483647 h 417"/>
              <a:gd name="T78" fmla="*/ 2147483647 w 2822"/>
              <a:gd name="T79" fmla="*/ 2147483647 h 417"/>
              <a:gd name="T80" fmla="*/ 2147483647 w 2822"/>
              <a:gd name="T81" fmla="*/ 2147483647 h 417"/>
              <a:gd name="T82" fmla="*/ 2147483647 w 2822"/>
              <a:gd name="T83" fmla="*/ 2147483647 h 417"/>
              <a:gd name="T84" fmla="*/ 2147483647 w 2822"/>
              <a:gd name="T85" fmla="*/ 2147483647 h 417"/>
              <a:gd name="T86" fmla="*/ 2147483647 w 2822"/>
              <a:gd name="T87" fmla="*/ 2147483647 h 417"/>
              <a:gd name="T88" fmla="*/ 2147483647 w 2822"/>
              <a:gd name="T89" fmla="*/ 2147483647 h 417"/>
              <a:gd name="T90" fmla="*/ 2147483647 w 2822"/>
              <a:gd name="T91" fmla="*/ 2147483647 h 417"/>
              <a:gd name="T92" fmla="*/ 2147483647 w 2822"/>
              <a:gd name="T93" fmla="*/ 2147483647 h 417"/>
              <a:gd name="T94" fmla="*/ 2147483647 w 2822"/>
              <a:gd name="T95" fmla="*/ 2147483647 h 417"/>
              <a:gd name="T96" fmla="*/ 2147483647 w 2822"/>
              <a:gd name="T97" fmla="*/ 2147483647 h 4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2"/>
              <a:gd name="T148" fmla="*/ 0 h 417"/>
              <a:gd name="T149" fmla="*/ 2822 w 2822"/>
              <a:gd name="T150" fmla="*/ 417 h 4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2" h="417">
                <a:moveTo>
                  <a:pt x="0" y="158"/>
                </a:moveTo>
                <a:lnTo>
                  <a:pt x="79" y="181"/>
                </a:lnTo>
                <a:lnTo>
                  <a:pt x="168" y="211"/>
                </a:lnTo>
                <a:lnTo>
                  <a:pt x="262" y="239"/>
                </a:lnTo>
                <a:lnTo>
                  <a:pt x="428" y="269"/>
                </a:lnTo>
                <a:lnTo>
                  <a:pt x="659" y="299"/>
                </a:lnTo>
                <a:lnTo>
                  <a:pt x="656" y="327"/>
                </a:lnTo>
                <a:lnTo>
                  <a:pt x="670" y="357"/>
                </a:lnTo>
                <a:lnTo>
                  <a:pt x="705" y="368"/>
                </a:lnTo>
                <a:lnTo>
                  <a:pt x="754" y="357"/>
                </a:lnTo>
                <a:lnTo>
                  <a:pt x="787" y="327"/>
                </a:lnTo>
                <a:lnTo>
                  <a:pt x="798" y="299"/>
                </a:lnTo>
                <a:lnTo>
                  <a:pt x="1148" y="269"/>
                </a:lnTo>
                <a:lnTo>
                  <a:pt x="1238" y="239"/>
                </a:lnTo>
                <a:lnTo>
                  <a:pt x="1299" y="211"/>
                </a:lnTo>
                <a:lnTo>
                  <a:pt x="1307" y="181"/>
                </a:lnTo>
                <a:lnTo>
                  <a:pt x="1315" y="151"/>
                </a:lnTo>
                <a:lnTo>
                  <a:pt x="1296" y="122"/>
                </a:lnTo>
                <a:lnTo>
                  <a:pt x="1288" y="93"/>
                </a:lnTo>
                <a:lnTo>
                  <a:pt x="1310" y="64"/>
                </a:lnTo>
                <a:lnTo>
                  <a:pt x="1339" y="34"/>
                </a:lnTo>
                <a:lnTo>
                  <a:pt x="1403" y="4"/>
                </a:lnTo>
                <a:lnTo>
                  <a:pt x="1412" y="0"/>
                </a:lnTo>
                <a:lnTo>
                  <a:pt x="1414" y="4"/>
                </a:lnTo>
                <a:lnTo>
                  <a:pt x="1449" y="34"/>
                </a:lnTo>
                <a:lnTo>
                  <a:pt x="1467" y="64"/>
                </a:lnTo>
                <a:lnTo>
                  <a:pt x="1481" y="93"/>
                </a:lnTo>
                <a:lnTo>
                  <a:pt x="1477" y="122"/>
                </a:lnTo>
                <a:lnTo>
                  <a:pt x="1470" y="151"/>
                </a:lnTo>
                <a:lnTo>
                  <a:pt x="1478" y="181"/>
                </a:lnTo>
                <a:lnTo>
                  <a:pt x="1488" y="211"/>
                </a:lnTo>
                <a:lnTo>
                  <a:pt x="1519" y="239"/>
                </a:lnTo>
                <a:lnTo>
                  <a:pt x="1538" y="269"/>
                </a:lnTo>
                <a:lnTo>
                  <a:pt x="1646" y="299"/>
                </a:lnTo>
                <a:lnTo>
                  <a:pt x="1743" y="327"/>
                </a:lnTo>
                <a:lnTo>
                  <a:pt x="1840" y="357"/>
                </a:lnTo>
                <a:lnTo>
                  <a:pt x="1907" y="387"/>
                </a:lnTo>
                <a:lnTo>
                  <a:pt x="2114" y="416"/>
                </a:lnTo>
                <a:lnTo>
                  <a:pt x="2117" y="417"/>
                </a:lnTo>
                <a:lnTo>
                  <a:pt x="2118" y="416"/>
                </a:lnTo>
                <a:lnTo>
                  <a:pt x="2262" y="387"/>
                </a:lnTo>
                <a:lnTo>
                  <a:pt x="2334" y="357"/>
                </a:lnTo>
                <a:lnTo>
                  <a:pt x="2392" y="327"/>
                </a:lnTo>
                <a:lnTo>
                  <a:pt x="2457" y="299"/>
                </a:lnTo>
                <a:lnTo>
                  <a:pt x="2564" y="269"/>
                </a:lnTo>
                <a:lnTo>
                  <a:pt x="2648" y="239"/>
                </a:lnTo>
                <a:lnTo>
                  <a:pt x="2705" y="211"/>
                </a:lnTo>
                <a:lnTo>
                  <a:pt x="2770" y="181"/>
                </a:lnTo>
                <a:lnTo>
                  <a:pt x="2822" y="158"/>
                </a:lnTo>
              </a:path>
            </a:pathLst>
          </a:custGeom>
          <a:noFill/>
          <a:ln w="9525">
            <a:solidFill>
              <a:srgbClr val="000000"/>
            </a:solidFill>
            <a:prstDash val="solid"/>
            <a:round/>
            <a:headEnd/>
            <a:tailEnd/>
          </a:ln>
        </p:spPr>
        <p:txBody>
          <a:bodyPr/>
          <a:lstStyle/>
          <a:p>
            <a:endParaRPr lang="en-US"/>
          </a:p>
        </p:txBody>
      </p:sp>
      <p:sp>
        <p:nvSpPr>
          <p:cNvPr id="496662" name="Freeform 29"/>
          <p:cNvSpPr>
            <a:spLocks/>
          </p:cNvSpPr>
          <p:nvPr/>
        </p:nvSpPr>
        <p:spPr bwMode="auto">
          <a:xfrm>
            <a:off x="3592513" y="2189163"/>
            <a:ext cx="3765550" cy="1344612"/>
          </a:xfrm>
          <a:custGeom>
            <a:avLst/>
            <a:gdLst>
              <a:gd name="T0" fmla="*/ 2147483647 w 2822"/>
              <a:gd name="T1" fmla="*/ 2147483647 h 1002"/>
              <a:gd name="T2" fmla="*/ 2147483647 w 2822"/>
              <a:gd name="T3" fmla="*/ 2147483647 h 1002"/>
              <a:gd name="T4" fmla="*/ 2147483647 w 2822"/>
              <a:gd name="T5" fmla="*/ 2147483647 h 1002"/>
              <a:gd name="T6" fmla="*/ 2147483647 w 2822"/>
              <a:gd name="T7" fmla="*/ 2147483647 h 1002"/>
              <a:gd name="T8" fmla="*/ 2147483647 w 2822"/>
              <a:gd name="T9" fmla="*/ 2147483647 h 1002"/>
              <a:gd name="T10" fmla="*/ 2147483647 w 2822"/>
              <a:gd name="T11" fmla="*/ 2147483647 h 1002"/>
              <a:gd name="T12" fmla="*/ 2147483647 w 2822"/>
              <a:gd name="T13" fmla="*/ 2147483647 h 1002"/>
              <a:gd name="T14" fmla="*/ 2147483647 w 2822"/>
              <a:gd name="T15" fmla="*/ 2147483647 h 1002"/>
              <a:gd name="T16" fmla="*/ 2147483647 w 2822"/>
              <a:gd name="T17" fmla="*/ 2147483647 h 1002"/>
              <a:gd name="T18" fmla="*/ 2147483647 w 2822"/>
              <a:gd name="T19" fmla="*/ 2147483647 h 1002"/>
              <a:gd name="T20" fmla="*/ 2147483647 w 2822"/>
              <a:gd name="T21" fmla="*/ 2147483647 h 1002"/>
              <a:gd name="T22" fmla="*/ 2147483647 w 2822"/>
              <a:gd name="T23" fmla="*/ 2147483647 h 1002"/>
              <a:gd name="T24" fmla="*/ 2147483647 w 2822"/>
              <a:gd name="T25" fmla="*/ 2147483647 h 1002"/>
              <a:gd name="T26" fmla="*/ 2147483647 w 2822"/>
              <a:gd name="T27" fmla="*/ 2147483647 h 1002"/>
              <a:gd name="T28" fmla="*/ 2147483647 w 2822"/>
              <a:gd name="T29" fmla="*/ 2147483647 h 1002"/>
              <a:gd name="T30" fmla="*/ 2147483647 w 2822"/>
              <a:gd name="T31" fmla="*/ 2147483647 h 1002"/>
              <a:gd name="T32" fmla="*/ 2147483647 w 2822"/>
              <a:gd name="T33" fmla="*/ 2147483647 h 1002"/>
              <a:gd name="T34" fmla="*/ 2147483647 w 2822"/>
              <a:gd name="T35" fmla="*/ 2147483647 h 1002"/>
              <a:gd name="T36" fmla="*/ 2147483647 w 2822"/>
              <a:gd name="T37" fmla="*/ 2147483647 h 1002"/>
              <a:gd name="T38" fmla="*/ 2147483647 w 2822"/>
              <a:gd name="T39" fmla="*/ 2147483647 h 1002"/>
              <a:gd name="T40" fmla="*/ 2147483647 w 2822"/>
              <a:gd name="T41" fmla="*/ 2147483647 h 1002"/>
              <a:gd name="T42" fmla="*/ 2147483647 w 2822"/>
              <a:gd name="T43" fmla="*/ 2147483647 h 1002"/>
              <a:gd name="T44" fmla="*/ 2147483647 w 2822"/>
              <a:gd name="T45" fmla="*/ 2147483647 h 1002"/>
              <a:gd name="T46" fmla="*/ 2147483647 w 2822"/>
              <a:gd name="T47" fmla="*/ 2147483647 h 1002"/>
              <a:gd name="T48" fmla="*/ 2147483647 w 2822"/>
              <a:gd name="T49" fmla="*/ 2147483647 h 1002"/>
              <a:gd name="T50" fmla="*/ 2147483647 w 2822"/>
              <a:gd name="T51" fmla="*/ 2147483647 h 1002"/>
              <a:gd name="T52" fmla="*/ 2147483647 w 2822"/>
              <a:gd name="T53" fmla="*/ 2147483647 h 1002"/>
              <a:gd name="T54" fmla="*/ 2147483647 w 2822"/>
              <a:gd name="T55" fmla="*/ 2147483647 h 1002"/>
              <a:gd name="T56" fmla="*/ 2147483647 w 2822"/>
              <a:gd name="T57" fmla="*/ 2147483647 h 1002"/>
              <a:gd name="T58" fmla="*/ 2147483647 w 2822"/>
              <a:gd name="T59" fmla="*/ 2147483647 h 1002"/>
              <a:gd name="T60" fmla="*/ 2147483647 w 2822"/>
              <a:gd name="T61" fmla="*/ 2147483647 h 1002"/>
              <a:gd name="T62" fmla="*/ 2147483647 w 2822"/>
              <a:gd name="T63" fmla="*/ 2147483647 h 1002"/>
              <a:gd name="T64" fmla="*/ 2147483647 w 2822"/>
              <a:gd name="T65" fmla="*/ 2147483647 h 1002"/>
              <a:gd name="T66" fmla="*/ 2147483647 w 2822"/>
              <a:gd name="T67" fmla="*/ 2147483647 h 1002"/>
              <a:gd name="T68" fmla="*/ 2147483647 w 2822"/>
              <a:gd name="T69" fmla="*/ 2147483647 h 1002"/>
              <a:gd name="T70" fmla="*/ 2147483647 w 2822"/>
              <a:gd name="T71" fmla="*/ 2147483647 h 1002"/>
              <a:gd name="T72" fmla="*/ 2147483647 w 2822"/>
              <a:gd name="T73" fmla="*/ 2147483647 h 1002"/>
              <a:gd name="T74" fmla="*/ 2147483647 w 2822"/>
              <a:gd name="T75" fmla="*/ 0 h 1002"/>
              <a:gd name="T76" fmla="*/ 2147483647 w 2822"/>
              <a:gd name="T77" fmla="*/ 0 h 1002"/>
              <a:gd name="T78" fmla="*/ 0 w 2822"/>
              <a:gd name="T79" fmla="*/ 0 h 1002"/>
              <a:gd name="T80" fmla="*/ 0 w 2822"/>
              <a:gd name="T81" fmla="*/ 2147483647 h 1002"/>
              <a:gd name="T82" fmla="*/ 0 w 2822"/>
              <a:gd name="T83" fmla="*/ 2147483647 h 1002"/>
              <a:gd name="T84" fmla="*/ 0 w 2822"/>
              <a:gd name="T85" fmla="*/ 2147483647 h 1002"/>
              <a:gd name="T86" fmla="*/ 0 w 2822"/>
              <a:gd name="T87" fmla="*/ 2147483647 h 1002"/>
              <a:gd name="T88" fmla="*/ 0 w 2822"/>
              <a:gd name="T89" fmla="*/ 2147483647 h 1002"/>
              <a:gd name="T90" fmla="*/ 0 w 2822"/>
              <a:gd name="T91" fmla="*/ 2147483647 h 1002"/>
              <a:gd name="T92" fmla="*/ 0 w 2822"/>
              <a:gd name="T93" fmla="*/ 2147483647 h 1002"/>
              <a:gd name="T94" fmla="*/ 0 w 2822"/>
              <a:gd name="T95" fmla="*/ 2147483647 h 1002"/>
              <a:gd name="T96" fmla="*/ 0 w 2822"/>
              <a:gd name="T97" fmla="*/ 2147483647 h 1002"/>
              <a:gd name="T98" fmla="*/ 0 w 2822"/>
              <a:gd name="T99" fmla="*/ 2147483647 h 1002"/>
              <a:gd name="T100" fmla="*/ 0 w 2822"/>
              <a:gd name="T101" fmla="*/ 2147483647 h 1002"/>
              <a:gd name="T102" fmla="*/ 0 w 2822"/>
              <a:gd name="T103" fmla="*/ 2147483647 h 10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2"/>
              <a:gd name="T157" fmla="*/ 0 h 1002"/>
              <a:gd name="T158" fmla="*/ 2822 w 2822"/>
              <a:gd name="T159" fmla="*/ 1002 h 10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2" h="1002">
                <a:moveTo>
                  <a:pt x="0" y="680"/>
                </a:moveTo>
                <a:lnTo>
                  <a:pt x="23" y="705"/>
                </a:lnTo>
                <a:lnTo>
                  <a:pt x="76" y="734"/>
                </a:lnTo>
                <a:lnTo>
                  <a:pt x="175" y="763"/>
                </a:lnTo>
                <a:lnTo>
                  <a:pt x="247" y="793"/>
                </a:lnTo>
                <a:lnTo>
                  <a:pt x="317" y="823"/>
                </a:lnTo>
                <a:lnTo>
                  <a:pt x="434" y="851"/>
                </a:lnTo>
                <a:lnTo>
                  <a:pt x="638" y="881"/>
                </a:lnTo>
                <a:lnTo>
                  <a:pt x="705" y="889"/>
                </a:lnTo>
                <a:lnTo>
                  <a:pt x="814" y="881"/>
                </a:lnTo>
                <a:lnTo>
                  <a:pt x="1031" y="851"/>
                </a:lnTo>
                <a:lnTo>
                  <a:pt x="1134" y="823"/>
                </a:lnTo>
                <a:lnTo>
                  <a:pt x="1145" y="793"/>
                </a:lnTo>
                <a:lnTo>
                  <a:pt x="1148" y="763"/>
                </a:lnTo>
                <a:lnTo>
                  <a:pt x="1132" y="734"/>
                </a:lnTo>
                <a:lnTo>
                  <a:pt x="1128" y="705"/>
                </a:lnTo>
                <a:lnTo>
                  <a:pt x="1144" y="676"/>
                </a:lnTo>
                <a:lnTo>
                  <a:pt x="1164" y="646"/>
                </a:lnTo>
                <a:lnTo>
                  <a:pt x="1212" y="616"/>
                </a:lnTo>
                <a:lnTo>
                  <a:pt x="1265" y="588"/>
                </a:lnTo>
                <a:lnTo>
                  <a:pt x="1341" y="558"/>
                </a:lnTo>
                <a:lnTo>
                  <a:pt x="1412" y="530"/>
                </a:lnTo>
                <a:lnTo>
                  <a:pt x="1448" y="558"/>
                </a:lnTo>
                <a:lnTo>
                  <a:pt x="1487" y="588"/>
                </a:lnTo>
                <a:lnTo>
                  <a:pt x="1514" y="616"/>
                </a:lnTo>
                <a:lnTo>
                  <a:pt x="1545" y="646"/>
                </a:lnTo>
                <a:lnTo>
                  <a:pt x="1561" y="676"/>
                </a:lnTo>
                <a:lnTo>
                  <a:pt x="1572" y="705"/>
                </a:lnTo>
                <a:lnTo>
                  <a:pt x="1572" y="734"/>
                </a:lnTo>
                <a:lnTo>
                  <a:pt x="1569" y="763"/>
                </a:lnTo>
                <a:lnTo>
                  <a:pt x="1584" y="793"/>
                </a:lnTo>
                <a:lnTo>
                  <a:pt x="1600" y="823"/>
                </a:lnTo>
                <a:lnTo>
                  <a:pt x="1646" y="851"/>
                </a:lnTo>
                <a:lnTo>
                  <a:pt x="1701" y="881"/>
                </a:lnTo>
                <a:lnTo>
                  <a:pt x="1849" y="911"/>
                </a:lnTo>
                <a:lnTo>
                  <a:pt x="1937" y="939"/>
                </a:lnTo>
                <a:lnTo>
                  <a:pt x="2018" y="969"/>
                </a:lnTo>
                <a:lnTo>
                  <a:pt x="2095" y="999"/>
                </a:lnTo>
                <a:lnTo>
                  <a:pt x="2117" y="1002"/>
                </a:lnTo>
                <a:lnTo>
                  <a:pt x="2131" y="999"/>
                </a:lnTo>
                <a:lnTo>
                  <a:pt x="2195" y="969"/>
                </a:lnTo>
                <a:lnTo>
                  <a:pt x="2249" y="939"/>
                </a:lnTo>
                <a:lnTo>
                  <a:pt x="2309" y="911"/>
                </a:lnTo>
                <a:lnTo>
                  <a:pt x="2438" y="881"/>
                </a:lnTo>
                <a:lnTo>
                  <a:pt x="2534" y="851"/>
                </a:lnTo>
                <a:lnTo>
                  <a:pt x="2600" y="823"/>
                </a:lnTo>
                <a:lnTo>
                  <a:pt x="2663" y="793"/>
                </a:lnTo>
                <a:lnTo>
                  <a:pt x="2725" y="763"/>
                </a:lnTo>
                <a:lnTo>
                  <a:pt x="2786" y="734"/>
                </a:lnTo>
                <a:lnTo>
                  <a:pt x="2812" y="705"/>
                </a:lnTo>
                <a:lnTo>
                  <a:pt x="2822" y="680"/>
                </a:lnTo>
                <a:lnTo>
                  <a:pt x="2822" y="676"/>
                </a:lnTo>
                <a:lnTo>
                  <a:pt x="2822" y="646"/>
                </a:lnTo>
                <a:lnTo>
                  <a:pt x="2822" y="616"/>
                </a:lnTo>
                <a:lnTo>
                  <a:pt x="2822" y="588"/>
                </a:lnTo>
                <a:lnTo>
                  <a:pt x="2822" y="558"/>
                </a:lnTo>
                <a:lnTo>
                  <a:pt x="2822" y="528"/>
                </a:lnTo>
                <a:lnTo>
                  <a:pt x="2822" y="500"/>
                </a:lnTo>
                <a:lnTo>
                  <a:pt x="2822" y="470"/>
                </a:lnTo>
                <a:lnTo>
                  <a:pt x="2822" y="440"/>
                </a:lnTo>
                <a:lnTo>
                  <a:pt x="2822" y="411"/>
                </a:lnTo>
                <a:lnTo>
                  <a:pt x="2822" y="382"/>
                </a:lnTo>
                <a:lnTo>
                  <a:pt x="2822" y="353"/>
                </a:lnTo>
                <a:lnTo>
                  <a:pt x="2822" y="323"/>
                </a:lnTo>
                <a:lnTo>
                  <a:pt x="2822" y="293"/>
                </a:lnTo>
                <a:lnTo>
                  <a:pt x="2822" y="265"/>
                </a:lnTo>
                <a:lnTo>
                  <a:pt x="2822" y="235"/>
                </a:lnTo>
                <a:lnTo>
                  <a:pt x="2822" y="205"/>
                </a:lnTo>
                <a:lnTo>
                  <a:pt x="2822" y="177"/>
                </a:lnTo>
                <a:lnTo>
                  <a:pt x="2822" y="120"/>
                </a:lnTo>
                <a:lnTo>
                  <a:pt x="2822" y="118"/>
                </a:lnTo>
                <a:lnTo>
                  <a:pt x="2822" y="88"/>
                </a:lnTo>
                <a:lnTo>
                  <a:pt x="2822" y="59"/>
                </a:lnTo>
                <a:lnTo>
                  <a:pt x="2822" y="30"/>
                </a:lnTo>
                <a:lnTo>
                  <a:pt x="2822" y="0"/>
                </a:lnTo>
                <a:lnTo>
                  <a:pt x="2705" y="0"/>
                </a:lnTo>
                <a:lnTo>
                  <a:pt x="1412" y="0"/>
                </a:lnTo>
                <a:lnTo>
                  <a:pt x="705" y="0"/>
                </a:lnTo>
                <a:lnTo>
                  <a:pt x="147" y="0"/>
                </a:lnTo>
                <a:lnTo>
                  <a:pt x="0" y="0"/>
                </a:lnTo>
                <a:lnTo>
                  <a:pt x="0" y="30"/>
                </a:lnTo>
                <a:lnTo>
                  <a:pt x="0" y="59"/>
                </a:lnTo>
                <a:lnTo>
                  <a:pt x="0" y="88"/>
                </a:lnTo>
                <a:lnTo>
                  <a:pt x="0" y="118"/>
                </a:lnTo>
                <a:lnTo>
                  <a:pt x="0" y="120"/>
                </a:lnTo>
                <a:lnTo>
                  <a:pt x="0" y="177"/>
                </a:lnTo>
                <a:lnTo>
                  <a:pt x="0" y="205"/>
                </a:lnTo>
                <a:lnTo>
                  <a:pt x="0" y="235"/>
                </a:lnTo>
                <a:lnTo>
                  <a:pt x="0" y="265"/>
                </a:lnTo>
                <a:lnTo>
                  <a:pt x="0" y="293"/>
                </a:lnTo>
                <a:lnTo>
                  <a:pt x="0" y="323"/>
                </a:lnTo>
                <a:lnTo>
                  <a:pt x="0" y="353"/>
                </a:lnTo>
                <a:lnTo>
                  <a:pt x="0" y="382"/>
                </a:lnTo>
                <a:lnTo>
                  <a:pt x="0" y="411"/>
                </a:lnTo>
                <a:lnTo>
                  <a:pt x="0" y="440"/>
                </a:lnTo>
                <a:lnTo>
                  <a:pt x="0" y="470"/>
                </a:lnTo>
                <a:lnTo>
                  <a:pt x="0" y="500"/>
                </a:lnTo>
                <a:lnTo>
                  <a:pt x="0" y="528"/>
                </a:lnTo>
                <a:lnTo>
                  <a:pt x="0" y="558"/>
                </a:lnTo>
                <a:lnTo>
                  <a:pt x="0" y="588"/>
                </a:lnTo>
                <a:lnTo>
                  <a:pt x="0" y="616"/>
                </a:lnTo>
                <a:lnTo>
                  <a:pt x="0" y="646"/>
                </a:lnTo>
                <a:lnTo>
                  <a:pt x="0" y="676"/>
                </a:lnTo>
                <a:lnTo>
                  <a:pt x="0" y="680"/>
                </a:lnTo>
                <a:close/>
              </a:path>
            </a:pathLst>
          </a:custGeom>
          <a:solidFill>
            <a:srgbClr val="00FF00"/>
          </a:solidFill>
          <a:ln w="9525">
            <a:noFill/>
            <a:round/>
            <a:headEnd/>
            <a:tailEnd/>
          </a:ln>
        </p:spPr>
        <p:txBody>
          <a:bodyPr/>
          <a:lstStyle/>
          <a:p>
            <a:endParaRPr lang="en-US"/>
          </a:p>
        </p:txBody>
      </p:sp>
      <p:sp>
        <p:nvSpPr>
          <p:cNvPr id="496663" name="Freeform 30"/>
          <p:cNvSpPr>
            <a:spLocks/>
          </p:cNvSpPr>
          <p:nvPr/>
        </p:nvSpPr>
        <p:spPr bwMode="auto">
          <a:xfrm>
            <a:off x="3592513" y="2901950"/>
            <a:ext cx="3765550" cy="631825"/>
          </a:xfrm>
          <a:custGeom>
            <a:avLst/>
            <a:gdLst>
              <a:gd name="T0" fmla="*/ 0 w 2822"/>
              <a:gd name="T1" fmla="*/ 2147483647 h 472"/>
              <a:gd name="T2" fmla="*/ 2147483647 w 2822"/>
              <a:gd name="T3" fmla="*/ 2147483647 h 472"/>
              <a:gd name="T4" fmla="*/ 2147483647 w 2822"/>
              <a:gd name="T5" fmla="*/ 2147483647 h 472"/>
              <a:gd name="T6" fmla="*/ 2147483647 w 2822"/>
              <a:gd name="T7" fmla="*/ 2147483647 h 472"/>
              <a:gd name="T8" fmla="*/ 2147483647 w 2822"/>
              <a:gd name="T9" fmla="*/ 2147483647 h 472"/>
              <a:gd name="T10" fmla="*/ 2147483647 w 2822"/>
              <a:gd name="T11" fmla="*/ 2147483647 h 472"/>
              <a:gd name="T12" fmla="*/ 2147483647 w 2822"/>
              <a:gd name="T13" fmla="*/ 2147483647 h 472"/>
              <a:gd name="T14" fmla="*/ 2147483647 w 2822"/>
              <a:gd name="T15" fmla="*/ 2147483647 h 472"/>
              <a:gd name="T16" fmla="*/ 2147483647 w 2822"/>
              <a:gd name="T17" fmla="*/ 2147483647 h 472"/>
              <a:gd name="T18" fmla="*/ 2147483647 w 2822"/>
              <a:gd name="T19" fmla="*/ 2147483647 h 472"/>
              <a:gd name="T20" fmla="*/ 2147483647 w 2822"/>
              <a:gd name="T21" fmla="*/ 2147483647 h 472"/>
              <a:gd name="T22" fmla="*/ 2147483647 w 2822"/>
              <a:gd name="T23" fmla="*/ 2147483647 h 472"/>
              <a:gd name="T24" fmla="*/ 2147483647 w 2822"/>
              <a:gd name="T25" fmla="*/ 2147483647 h 472"/>
              <a:gd name="T26" fmla="*/ 2147483647 w 2822"/>
              <a:gd name="T27" fmla="*/ 2147483647 h 472"/>
              <a:gd name="T28" fmla="*/ 2147483647 w 2822"/>
              <a:gd name="T29" fmla="*/ 2147483647 h 472"/>
              <a:gd name="T30" fmla="*/ 2147483647 w 2822"/>
              <a:gd name="T31" fmla="*/ 2147483647 h 472"/>
              <a:gd name="T32" fmla="*/ 2147483647 w 2822"/>
              <a:gd name="T33" fmla="*/ 2147483647 h 472"/>
              <a:gd name="T34" fmla="*/ 2147483647 w 2822"/>
              <a:gd name="T35" fmla="*/ 2147483647 h 472"/>
              <a:gd name="T36" fmla="*/ 2147483647 w 2822"/>
              <a:gd name="T37" fmla="*/ 2147483647 h 472"/>
              <a:gd name="T38" fmla="*/ 2147483647 w 2822"/>
              <a:gd name="T39" fmla="*/ 2147483647 h 472"/>
              <a:gd name="T40" fmla="*/ 2147483647 w 2822"/>
              <a:gd name="T41" fmla="*/ 2147483647 h 472"/>
              <a:gd name="T42" fmla="*/ 2147483647 w 2822"/>
              <a:gd name="T43" fmla="*/ 0 h 472"/>
              <a:gd name="T44" fmla="*/ 2147483647 w 2822"/>
              <a:gd name="T45" fmla="*/ 2147483647 h 472"/>
              <a:gd name="T46" fmla="*/ 2147483647 w 2822"/>
              <a:gd name="T47" fmla="*/ 2147483647 h 472"/>
              <a:gd name="T48" fmla="*/ 2147483647 w 2822"/>
              <a:gd name="T49" fmla="*/ 2147483647 h 472"/>
              <a:gd name="T50" fmla="*/ 2147483647 w 2822"/>
              <a:gd name="T51" fmla="*/ 2147483647 h 472"/>
              <a:gd name="T52" fmla="*/ 2147483647 w 2822"/>
              <a:gd name="T53" fmla="*/ 2147483647 h 472"/>
              <a:gd name="T54" fmla="*/ 2147483647 w 2822"/>
              <a:gd name="T55" fmla="*/ 2147483647 h 472"/>
              <a:gd name="T56" fmla="*/ 2147483647 w 2822"/>
              <a:gd name="T57" fmla="*/ 2147483647 h 472"/>
              <a:gd name="T58" fmla="*/ 2147483647 w 2822"/>
              <a:gd name="T59" fmla="*/ 2147483647 h 472"/>
              <a:gd name="T60" fmla="*/ 2147483647 w 2822"/>
              <a:gd name="T61" fmla="*/ 2147483647 h 472"/>
              <a:gd name="T62" fmla="*/ 2147483647 w 2822"/>
              <a:gd name="T63" fmla="*/ 2147483647 h 472"/>
              <a:gd name="T64" fmla="*/ 2147483647 w 2822"/>
              <a:gd name="T65" fmla="*/ 2147483647 h 472"/>
              <a:gd name="T66" fmla="*/ 2147483647 w 2822"/>
              <a:gd name="T67" fmla="*/ 2147483647 h 472"/>
              <a:gd name="T68" fmla="*/ 2147483647 w 2822"/>
              <a:gd name="T69" fmla="*/ 2147483647 h 472"/>
              <a:gd name="T70" fmla="*/ 2147483647 w 2822"/>
              <a:gd name="T71" fmla="*/ 2147483647 h 472"/>
              <a:gd name="T72" fmla="*/ 2147483647 w 2822"/>
              <a:gd name="T73" fmla="*/ 2147483647 h 472"/>
              <a:gd name="T74" fmla="*/ 2147483647 w 2822"/>
              <a:gd name="T75" fmla="*/ 2147483647 h 472"/>
              <a:gd name="T76" fmla="*/ 2147483647 w 2822"/>
              <a:gd name="T77" fmla="*/ 2147483647 h 472"/>
              <a:gd name="T78" fmla="*/ 2147483647 w 2822"/>
              <a:gd name="T79" fmla="*/ 2147483647 h 472"/>
              <a:gd name="T80" fmla="*/ 2147483647 w 2822"/>
              <a:gd name="T81" fmla="*/ 2147483647 h 472"/>
              <a:gd name="T82" fmla="*/ 2147483647 w 2822"/>
              <a:gd name="T83" fmla="*/ 2147483647 h 472"/>
              <a:gd name="T84" fmla="*/ 2147483647 w 2822"/>
              <a:gd name="T85" fmla="*/ 2147483647 h 472"/>
              <a:gd name="T86" fmla="*/ 2147483647 w 2822"/>
              <a:gd name="T87" fmla="*/ 2147483647 h 472"/>
              <a:gd name="T88" fmla="*/ 2147483647 w 2822"/>
              <a:gd name="T89" fmla="*/ 2147483647 h 472"/>
              <a:gd name="T90" fmla="*/ 2147483647 w 2822"/>
              <a:gd name="T91" fmla="*/ 2147483647 h 472"/>
              <a:gd name="T92" fmla="*/ 2147483647 w 2822"/>
              <a:gd name="T93" fmla="*/ 2147483647 h 472"/>
              <a:gd name="T94" fmla="*/ 2147483647 w 2822"/>
              <a:gd name="T95" fmla="*/ 2147483647 h 472"/>
              <a:gd name="T96" fmla="*/ 2147483647 w 2822"/>
              <a:gd name="T97" fmla="*/ 2147483647 h 472"/>
              <a:gd name="T98" fmla="*/ 2147483647 w 2822"/>
              <a:gd name="T99" fmla="*/ 2147483647 h 472"/>
              <a:gd name="T100" fmla="*/ 2147483647 w 2822"/>
              <a:gd name="T101" fmla="*/ 2147483647 h 4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22"/>
              <a:gd name="T154" fmla="*/ 0 h 472"/>
              <a:gd name="T155" fmla="*/ 2822 w 2822"/>
              <a:gd name="T156" fmla="*/ 472 h 4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22" h="472">
                <a:moveTo>
                  <a:pt x="0" y="150"/>
                </a:moveTo>
                <a:lnTo>
                  <a:pt x="23" y="175"/>
                </a:lnTo>
                <a:lnTo>
                  <a:pt x="76" y="204"/>
                </a:lnTo>
                <a:lnTo>
                  <a:pt x="175" y="233"/>
                </a:lnTo>
                <a:lnTo>
                  <a:pt x="247" y="263"/>
                </a:lnTo>
                <a:lnTo>
                  <a:pt x="317" y="293"/>
                </a:lnTo>
                <a:lnTo>
                  <a:pt x="434" y="321"/>
                </a:lnTo>
                <a:lnTo>
                  <a:pt x="638" y="351"/>
                </a:lnTo>
                <a:lnTo>
                  <a:pt x="705" y="359"/>
                </a:lnTo>
                <a:lnTo>
                  <a:pt x="814" y="351"/>
                </a:lnTo>
                <a:lnTo>
                  <a:pt x="1031" y="321"/>
                </a:lnTo>
                <a:lnTo>
                  <a:pt x="1134" y="293"/>
                </a:lnTo>
                <a:lnTo>
                  <a:pt x="1145" y="263"/>
                </a:lnTo>
                <a:lnTo>
                  <a:pt x="1148" y="233"/>
                </a:lnTo>
                <a:lnTo>
                  <a:pt x="1132" y="204"/>
                </a:lnTo>
                <a:lnTo>
                  <a:pt x="1128" y="175"/>
                </a:lnTo>
                <a:lnTo>
                  <a:pt x="1144" y="146"/>
                </a:lnTo>
                <a:lnTo>
                  <a:pt x="1164" y="116"/>
                </a:lnTo>
                <a:lnTo>
                  <a:pt x="1212" y="86"/>
                </a:lnTo>
                <a:lnTo>
                  <a:pt x="1265" y="58"/>
                </a:lnTo>
                <a:lnTo>
                  <a:pt x="1341" y="28"/>
                </a:lnTo>
                <a:lnTo>
                  <a:pt x="1412" y="0"/>
                </a:lnTo>
                <a:lnTo>
                  <a:pt x="1448" y="28"/>
                </a:lnTo>
                <a:lnTo>
                  <a:pt x="1487" y="58"/>
                </a:lnTo>
                <a:lnTo>
                  <a:pt x="1514" y="86"/>
                </a:lnTo>
                <a:lnTo>
                  <a:pt x="1545" y="116"/>
                </a:lnTo>
                <a:lnTo>
                  <a:pt x="1561" y="146"/>
                </a:lnTo>
                <a:lnTo>
                  <a:pt x="1572" y="175"/>
                </a:lnTo>
                <a:lnTo>
                  <a:pt x="1572" y="204"/>
                </a:lnTo>
                <a:lnTo>
                  <a:pt x="1569" y="233"/>
                </a:lnTo>
                <a:lnTo>
                  <a:pt x="1584" y="263"/>
                </a:lnTo>
                <a:lnTo>
                  <a:pt x="1600" y="293"/>
                </a:lnTo>
                <a:lnTo>
                  <a:pt x="1646" y="321"/>
                </a:lnTo>
                <a:lnTo>
                  <a:pt x="1701" y="351"/>
                </a:lnTo>
                <a:lnTo>
                  <a:pt x="1849" y="381"/>
                </a:lnTo>
                <a:lnTo>
                  <a:pt x="1937" y="409"/>
                </a:lnTo>
                <a:lnTo>
                  <a:pt x="2018" y="439"/>
                </a:lnTo>
                <a:lnTo>
                  <a:pt x="2095" y="469"/>
                </a:lnTo>
                <a:lnTo>
                  <a:pt x="2117" y="472"/>
                </a:lnTo>
                <a:lnTo>
                  <a:pt x="2131" y="469"/>
                </a:lnTo>
                <a:lnTo>
                  <a:pt x="2195" y="439"/>
                </a:lnTo>
                <a:lnTo>
                  <a:pt x="2249" y="409"/>
                </a:lnTo>
                <a:lnTo>
                  <a:pt x="2309" y="381"/>
                </a:lnTo>
                <a:lnTo>
                  <a:pt x="2438" y="351"/>
                </a:lnTo>
                <a:lnTo>
                  <a:pt x="2534" y="321"/>
                </a:lnTo>
                <a:lnTo>
                  <a:pt x="2600" y="293"/>
                </a:lnTo>
                <a:lnTo>
                  <a:pt x="2663" y="263"/>
                </a:lnTo>
                <a:lnTo>
                  <a:pt x="2725" y="233"/>
                </a:lnTo>
                <a:lnTo>
                  <a:pt x="2786" y="204"/>
                </a:lnTo>
                <a:lnTo>
                  <a:pt x="2812" y="175"/>
                </a:lnTo>
                <a:lnTo>
                  <a:pt x="2822" y="150"/>
                </a:lnTo>
              </a:path>
            </a:pathLst>
          </a:custGeom>
          <a:noFill/>
          <a:ln w="9525">
            <a:solidFill>
              <a:srgbClr val="000000"/>
            </a:solidFill>
            <a:prstDash val="solid"/>
            <a:round/>
            <a:headEnd/>
            <a:tailEnd/>
          </a:ln>
        </p:spPr>
        <p:txBody>
          <a:bodyPr/>
          <a:lstStyle/>
          <a:p>
            <a:endParaRPr lang="en-US"/>
          </a:p>
        </p:txBody>
      </p:sp>
      <p:sp>
        <p:nvSpPr>
          <p:cNvPr id="496664" name="Freeform 31"/>
          <p:cNvSpPr>
            <a:spLocks/>
          </p:cNvSpPr>
          <p:nvPr/>
        </p:nvSpPr>
        <p:spPr bwMode="auto">
          <a:xfrm>
            <a:off x="3592513" y="2189163"/>
            <a:ext cx="3765550" cy="1254125"/>
          </a:xfrm>
          <a:custGeom>
            <a:avLst/>
            <a:gdLst>
              <a:gd name="T0" fmla="*/ 2147483647 w 2822"/>
              <a:gd name="T1" fmla="*/ 2147483647 h 934"/>
              <a:gd name="T2" fmla="*/ 2147483647 w 2822"/>
              <a:gd name="T3" fmla="*/ 2147483647 h 934"/>
              <a:gd name="T4" fmla="*/ 2147483647 w 2822"/>
              <a:gd name="T5" fmla="*/ 2147483647 h 934"/>
              <a:gd name="T6" fmla="*/ 2147483647 w 2822"/>
              <a:gd name="T7" fmla="*/ 2147483647 h 934"/>
              <a:gd name="T8" fmla="*/ 2147483647 w 2822"/>
              <a:gd name="T9" fmla="*/ 2147483647 h 934"/>
              <a:gd name="T10" fmla="*/ 2147483647 w 2822"/>
              <a:gd name="T11" fmla="*/ 2147483647 h 934"/>
              <a:gd name="T12" fmla="*/ 2147483647 w 2822"/>
              <a:gd name="T13" fmla="*/ 2147483647 h 934"/>
              <a:gd name="T14" fmla="*/ 2147483647 w 2822"/>
              <a:gd name="T15" fmla="*/ 2147483647 h 934"/>
              <a:gd name="T16" fmla="*/ 2147483647 w 2822"/>
              <a:gd name="T17" fmla="*/ 2147483647 h 934"/>
              <a:gd name="T18" fmla="*/ 2147483647 w 2822"/>
              <a:gd name="T19" fmla="*/ 2147483647 h 934"/>
              <a:gd name="T20" fmla="*/ 2147483647 w 2822"/>
              <a:gd name="T21" fmla="*/ 2147483647 h 934"/>
              <a:gd name="T22" fmla="*/ 2147483647 w 2822"/>
              <a:gd name="T23" fmla="*/ 2147483647 h 934"/>
              <a:gd name="T24" fmla="*/ 2147483647 w 2822"/>
              <a:gd name="T25" fmla="*/ 2147483647 h 934"/>
              <a:gd name="T26" fmla="*/ 2147483647 w 2822"/>
              <a:gd name="T27" fmla="*/ 2147483647 h 934"/>
              <a:gd name="T28" fmla="*/ 2147483647 w 2822"/>
              <a:gd name="T29" fmla="*/ 2147483647 h 934"/>
              <a:gd name="T30" fmla="*/ 2147483647 w 2822"/>
              <a:gd name="T31" fmla="*/ 2147483647 h 934"/>
              <a:gd name="T32" fmla="*/ 2147483647 w 2822"/>
              <a:gd name="T33" fmla="*/ 2147483647 h 934"/>
              <a:gd name="T34" fmla="*/ 2147483647 w 2822"/>
              <a:gd name="T35" fmla="*/ 2147483647 h 934"/>
              <a:gd name="T36" fmla="*/ 2147483647 w 2822"/>
              <a:gd name="T37" fmla="*/ 2147483647 h 934"/>
              <a:gd name="T38" fmla="*/ 2147483647 w 2822"/>
              <a:gd name="T39" fmla="*/ 2147483647 h 934"/>
              <a:gd name="T40" fmla="*/ 2147483647 w 2822"/>
              <a:gd name="T41" fmla="*/ 2147483647 h 934"/>
              <a:gd name="T42" fmla="*/ 2147483647 w 2822"/>
              <a:gd name="T43" fmla="*/ 2147483647 h 934"/>
              <a:gd name="T44" fmla="*/ 2147483647 w 2822"/>
              <a:gd name="T45" fmla="*/ 2147483647 h 934"/>
              <a:gd name="T46" fmla="*/ 2147483647 w 2822"/>
              <a:gd name="T47" fmla="*/ 2147483647 h 934"/>
              <a:gd name="T48" fmla="*/ 2147483647 w 2822"/>
              <a:gd name="T49" fmla="*/ 2147483647 h 934"/>
              <a:gd name="T50" fmla="*/ 2147483647 w 2822"/>
              <a:gd name="T51" fmla="*/ 2147483647 h 934"/>
              <a:gd name="T52" fmla="*/ 2147483647 w 2822"/>
              <a:gd name="T53" fmla="*/ 2147483647 h 934"/>
              <a:gd name="T54" fmla="*/ 2147483647 w 2822"/>
              <a:gd name="T55" fmla="*/ 2147483647 h 934"/>
              <a:gd name="T56" fmla="*/ 2147483647 w 2822"/>
              <a:gd name="T57" fmla="*/ 2147483647 h 934"/>
              <a:gd name="T58" fmla="*/ 2147483647 w 2822"/>
              <a:gd name="T59" fmla="*/ 2147483647 h 934"/>
              <a:gd name="T60" fmla="*/ 2147483647 w 2822"/>
              <a:gd name="T61" fmla="*/ 2147483647 h 934"/>
              <a:gd name="T62" fmla="*/ 2147483647 w 2822"/>
              <a:gd name="T63" fmla="*/ 2147483647 h 934"/>
              <a:gd name="T64" fmla="*/ 2147483647 w 2822"/>
              <a:gd name="T65" fmla="*/ 2147483647 h 934"/>
              <a:gd name="T66" fmla="*/ 2147483647 w 2822"/>
              <a:gd name="T67" fmla="*/ 2147483647 h 934"/>
              <a:gd name="T68" fmla="*/ 2147483647 w 2822"/>
              <a:gd name="T69" fmla="*/ 2147483647 h 934"/>
              <a:gd name="T70" fmla="*/ 2147483647 w 2822"/>
              <a:gd name="T71" fmla="*/ 2147483647 h 934"/>
              <a:gd name="T72" fmla="*/ 2147483647 w 2822"/>
              <a:gd name="T73" fmla="*/ 2147483647 h 934"/>
              <a:gd name="T74" fmla="*/ 2147483647 w 2822"/>
              <a:gd name="T75" fmla="*/ 2147483647 h 934"/>
              <a:gd name="T76" fmla="*/ 2147483647 w 2822"/>
              <a:gd name="T77" fmla="*/ 0 h 934"/>
              <a:gd name="T78" fmla="*/ 2147483647 w 2822"/>
              <a:gd name="T79" fmla="*/ 0 h 934"/>
              <a:gd name="T80" fmla="*/ 2147483647 w 2822"/>
              <a:gd name="T81" fmla="*/ 0 h 934"/>
              <a:gd name="T82" fmla="*/ 0 w 2822"/>
              <a:gd name="T83" fmla="*/ 2147483647 h 934"/>
              <a:gd name="T84" fmla="*/ 0 w 2822"/>
              <a:gd name="T85" fmla="*/ 2147483647 h 934"/>
              <a:gd name="T86" fmla="*/ 0 w 2822"/>
              <a:gd name="T87" fmla="*/ 2147483647 h 934"/>
              <a:gd name="T88" fmla="*/ 0 w 2822"/>
              <a:gd name="T89" fmla="*/ 2147483647 h 934"/>
              <a:gd name="T90" fmla="*/ 0 w 2822"/>
              <a:gd name="T91" fmla="*/ 2147483647 h 934"/>
              <a:gd name="T92" fmla="*/ 0 w 2822"/>
              <a:gd name="T93" fmla="*/ 2147483647 h 934"/>
              <a:gd name="T94" fmla="*/ 0 w 2822"/>
              <a:gd name="T95" fmla="*/ 2147483647 h 934"/>
              <a:gd name="T96" fmla="*/ 0 w 2822"/>
              <a:gd name="T97" fmla="*/ 2147483647 h 934"/>
              <a:gd name="T98" fmla="*/ 0 w 2822"/>
              <a:gd name="T99" fmla="*/ 2147483647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2"/>
              <a:gd name="T151" fmla="*/ 0 h 934"/>
              <a:gd name="T152" fmla="*/ 2822 w 2822"/>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2" h="934">
                <a:moveTo>
                  <a:pt x="0" y="478"/>
                </a:moveTo>
                <a:lnTo>
                  <a:pt x="40" y="500"/>
                </a:lnTo>
                <a:lnTo>
                  <a:pt x="78" y="528"/>
                </a:lnTo>
                <a:lnTo>
                  <a:pt x="100" y="558"/>
                </a:lnTo>
                <a:lnTo>
                  <a:pt x="156" y="588"/>
                </a:lnTo>
                <a:lnTo>
                  <a:pt x="208" y="616"/>
                </a:lnTo>
                <a:lnTo>
                  <a:pt x="250" y="646"/>
                </a:lnTo>
                <a:lnTo>
                  <a:pt x="266" y="676"/>
                </a:lnTo>
                <a:lnTo>
                  <a:pt x="282" y="705"/>
                </a:lnTo>
                <a:lnTo>
                  <a:pt x="318" y="734"/>
                </a:lnTo>
                <a:lnTo>
                  <a:pt x="373" y="763"/>
                </a:lnTo>
                <a:lnTo>
                  <a:pt x="417" y="793"/>
                </a:lnTo>
                <a:lnTo>
                  <a:pt x="466" y="823"/>
                </a:lnTo>
                <a:lnTo>
                  <a:pt x="605" y="851"/>
                </a:lnTo>
                <a:lnTo>
                  <a:pt x="705" y="865"/>
                </a:lnTo>
                <a:lnTo>
                  <a:pt x="825" y="851"/>
                </a:lnTo>
                <a:lnTo>
                  <a:pt x="970" y="823"/>
                </a:lnTo>
                <a:lnTo>
                  <a:pt x="983" y="793"/>
                </a:lnTo>
                <a:lnTo>
                  <a:pt x="983" y="763"/>
                </a:lnTo>
                <a:lnTo>
                  <a:pt x="967" y="734"/>
                </a:lnTo>
                <a:lnTo>
                  <a:pt x="967" y="705"/>
                </a:lnTo>
                <a:lnTo>
                  <a:pt x="976" y="676"/>
                </a:lnTo>
                <a:lnTo>
                  <a:pt x="987" y="646"/>
                </a:lnTo>
                <a:lnTo>
                  <a:pt x="1022" y="616"/>
                </a:lnTo>
                <a:lnTo>
                  <a:pt x="1070" y="588"/>
                </a:lnTo>
                <a:lnTo>
                  <a:pt x="1139" y="558"/>
                </a:lnTo>
                <a:lnTo>
                  <a:pt x="1203" y="528"/>
                </a:lnTo>
                <a:lnTo>
                  <a:pt x="1320" y="500"/>
                </a:lnTo>
                <a:lnTo>
                  <a:pt x="1412" y="481"/>
                </a:lnTo>
                <a:lnTo>
                  <a:pt x="1454" y="500"/>
                </a:lnTo>
                <a:lnTo>
                  <a:pt x="1517" y="528"/>
                </a:lnTo>
                <a:lnTo>
                  <a:pt x="1553" y="558"/>
                </a:lnTo>
                <a:lnTo>
                  <a:pt x="1588" y="588"/>
                </a:lnTo>
                <a:lnTo>
                  <a:pt x="1614" y="616"/>
                </a:lnTo>
                <a:lnTo>
                  <a:pt x="1639" y="646"/>
                </a:lnTo>
                <a:lnTo>
                  <a:pt x="1653" y="676"/>
                </a:lnTo>
                <a:lnTo>
                  <a:pt x="1665" y="705"/>
                </a:lnTo>
                <a:lnTo>
                  <a:pt x="1668" y="734"/>
                </a:lnTo>
                <a:lnTo>
                  <a:pt x="1669" y="763"/>
                </a:lnTo>
                <a:lnTo>
                  <a:pt x="1690" y="793"/>
                </a:lnTo>
                <a:lnTo>
                  <a:pt x="1711" y="823"/>
                </a:lnTo>
                <a:lnTo>
                  <a:pt x="1775" y="851"/>
                </a:lnTo>
                <a:lnTo>
                  <a:pt x="1863" y="881"/>
                </a:lnTo>
                <a:lnTo>
                  <a:pt x="2053" y="911"/>
                </a:lnTo>
                <a:lnTo>
                  <a:pt x="2117" y="934"/>
                </a:lnTo>
                <a:lnTo>
                  <a:pt x="2163" y="911"/>
                </a:lnTo>
                <a:lnTo>
                  <a:pt x="2312" y="881"/>
                </a:lnTo>
                <a:lnTo>
                  <a:pt x="2421" y="851"/>
                </a:lnTo>
                <a:lnTo>
                  <a:pt x="2496" y="823"/>
                </a:lnTo>
                <a:lnTo>
                  <a:pt x="2554" y="793"/>
                </a:lnTo>
                <a:lnTo>
                  <a:pt x="2613" y="763"/>
                </a:lnTo>
                <a:lnTo>
                  <a:pt x="2667" y="734"/>
                </a:lnTo>
                <a:lnTo>
                  <a:pt x="2693" y="705"/>
                </a:lnTo>
                <a:lnTo>
                  <a:pt x="2705" y="676"/>
                </a:lnTo>
                <a:lnTo>
                  <a:pt x="2716" y="646"/>
                </a:lnTo>
                <a:lnTo>
                  <a:pt x="2737" y="616"/>
                </a:lnTo>
                <a:lnTo>
                  <a:pt x="2757" y="588"/>
                </a:lnTo>
                <a:lnTo>
                  <a:pt x="2779" y="558"/>
                </a:lnTo>
                <a:lnTo>
                  <a:pt x="2787" y="528"/>
                </a:lnTo>
                <a:lnTo>
                  <a:pt x="2803" y="500"/>
                </a:lnTo>
                <a:lnTo>
                  <a:pt x="2822" y="478"/>
                </a:lnTo>
                <a:lnTo>
                  <a:pt x="2822" y="470"/>
                </a:lnTo>
                <a:lnTo>
                  <a:pt x="2822" y="440"/>
                </a:lnTo>
                <a:lnTo>
                  <a:pt x="2822" y="411"/>
                </a:lnTo>
                <a:lnTo>
                  <a:pt x="2822" y="382"/>
                </a:lnTo>
                <a:lnTo>
                  <a:pt x="2822" y="353"/>
                </a:lnTo>
                <a:lnTo>
                  <a:pt x="2822" y="323"/>
                </a:lnTo>
                <a:lnTo>
                  <a:pt x="2822" y="293"/>
                </a:lnTo>
                <a:lnTo>
                  <a:pt x="2822" y="265"/>
                </a:lnTo>
                <a:lnTo>
                  <a:pt x="2822" y="235"/>
                </a:lnTo>
                <a:lnTo>
                  <a:pt x="2822" y="181"/>
                </a:lnTo>
                <a:lnTo>
                  <a:pt x="2822" y="177"/>
                </a:lnTo>
                <a:lnTo>
                  <a:pt x="2822" y="147"/>
                </a:lnTo>
                <a:lnTo>
                  <a:pt x="2822" y="118"/>
                </a:lnTo>
                <a:lnTo>
                  <a:pt x="2822" y="88"/>
                </a:lnTo>
                <a:lnTo>
                  <a:pt x="2822" y="59"/>
                </a:lnTo>
                <a:lnTo>
                  <a:pt x="2822" y="30"/>
                </a:lnTo>
                <a:lnTo>
                  <a:pt x="2822" y="0"/>
                </a:lnTo>
                <a:lnTo>
                  <a:pt x="2625" y="0"/>
                </a:lnTo>
                <a:lnTo>
                  <a:pt x="1412" y="0"/>
                </a:lnTo>
                <a:lnTo>
                  <a:pt x="705" y="0"/>
                </a:lnTo>
                <a:lnTo>
                  <a:pt x="247" y="0"/>
                </a:lnTo>
                <a:lnTo>
                  <a:pt x="0" y="0"/>
                </a:lnTo>
                <a:lnTo>
                  <a:pt x="0" y="30"/>
                </a:lnTo>
                <a:lnTo>
                  <a:pt x="0" y="59"/>
                </a:lnTo>
                <a:lnTo>
                  <a:pt x="0" y="88"/>
                </a:lnTo>
                <a:lnTo>
                  <a:pt x="0" y="118"/>
                </a:lnTo>
                <a:lnTo>
                  <a:pt x="0" y="147"/>
                </a:lnTo>
                <a:lnTo>
                  <a:pt x="0" y="177"/>
                </a:lnTo>
                <a:lnTo>
                  <a:pt x="0" y="181"/>
                </a:lnTo>
                <a:lnTo>
                  <a:pt x="0" y="235"/>
                </a:lnTo>
                <a:lnTo>
                  <a:pt x="0" y="265"/>
                </a:lnTo>
                <a:lnTo>
                  <a:pt x="0" y="293"/>
                </a:lnTo>
                <a:lnTo>
                  <a:pt x="0" y="323"/>
                </a:lnTo>
                <a:lnTo>
                  <a:pt x="0" y="353"/>
                </a:lnTo>
                <a:lnTo>
                  <a:pt x="0" y="382"/>
                </a:lnTo>
                <a:lnTo>
                  <a:pt x="0" y="411"/>
                </a:lnTo>
                <a:lnTo>
                  <a:pt x="0" y="440"/>
                </a:lnTo>
                <a:lnTo>
                  <a:pt x="0" y="470"/>
                </a:lnTo>
                <a:lnTo>
                  <a:pt x="0" y="478"/>
                </a:lnTo>
                <a:close/>
              </a:path>
            </a:pathLst>
          </a:custGeom>
          <a:solidFill>
            <a:srgbClr val="40FF00"/>
          </a:solidFill>
          <a:ln w="9525">
            <a:noFill/>
            <a:round/>
            <a:headEnd/>
            <a:tailEnd/>
          </a:ln>
        </p:spPr>
        <p:txBody>
          <a:bodyPr/>
          <a:lstStyle/>
          <a:p>
            <a:endParaRPr lang="en-US"/>
          </a:p>
        </p:txBody>
      </p:sp>
      <p:sp>
        <p:nvSpPr>
          <p:cNvPr id="496665" name="Freeform 32"/>
          <p:cNvSpPr>
            <a:spLocks/>
          </p:cNvSpPr>
          <p:nvPr/>
        </p:nvSpPr>
        <p:spPr bwMode="auto">
          <a:xfrm>
            <a:off x="3592513" y="2832100"/>
            <a:ext cx="3765550" cy="611188"/>
          </a:xfrm>
          <a:custGeom>
            <a:avLst/>
            <a:gdLst>
              <a:gd name="T0" fmla="*/ 0 w 2822"/>
              <a:gd name="T1" fmla="*/ 0 h 456"/>
              <a:gd name="T2" fmla="*/ 2147483647 w 2822"/>
              <a:gd name="T3" fmla="*/ 2147483647 h 456"/>
              <a:gd name="T4" fmla="*/ 2147483647 w 2822"/>
              <a:gd name="T5" fmla="*/ 2147483647 h 456"/>
              <a:gd name="T6" fmla="*/ 2147483647 w 2822"/>
              <a:gd name="T7" fmla="*/ 2147483647 h 456"/>
              <a:gd name="T8" fmla="*/ 2147483647 w 2822"/>
              <a:gd name="T9" fmla="*/ 2147483647 h 456"/>
              <a:gd name="T10" fmla="*/ 2147483647 w 2822"/>
              <a:gd name="T11" fmla="*/ 2147483647 h 456"/>
              <a:gd name="T12" fmla="*/ 2147483647 w 2822"/>
              <a:gd name="T13" fmla="*/ 2147483647 h 456"/>
              <a:gd name="T14" fmla="*/ 2147483647 w 2822"/>
              <a:gd name="T15" fmla="*/ 2147483647 h 456"/>
              <a:gd name="T16" fmla="*/ 2147483647 w 2822"/>
              <a:gd name="T17" fmla="*/ 2147483647 h 456"/>
              <a:gd name="T18" fmla="*/ 2147483647 w 2822"/>
              <a:gd name="T19" fmla="*/ 2147483647 h 456"/>
              <a:gd name="T20" fmla="*/ 2147483647 w 2822"/>
              <a:gd name="T21" fmla="*/ 2147483647 h 456"/>
              <a:gd name="T22" fmla="*/ 2147483647 w 2822"/>
              <a:gd name="T23" fmla="*/ 2147483647 h 456"/>
              <a:gd name="T24" fmla="*/ 2147483647 w 2822"/>
              <a:gd name="T25" fmla="*/ 2147483647 h 456"/>
              <a:gd name="T26" fmla="*/ 2147483647 w 2822"/>
              <a:gd name="T27" fmla="*/ 2147483647 h 456"/>
              <a:gd name="T28" fmla="*/ 2147483647 w 2822"/>
              <a:gd name="T29" fmla="*/ 2147483647 h 456"/>
              <a:gd name="T30" fmla="*/ 2147483647 w 2822"/>
              <a:gd name="T31" fmla="*/ 2147483647 h 456"/>
              <a:gd name="T32" fmla="*/ 2147483647 w 2822"/>
              <a:gd name="T33" fmla="*/ 2147483647 h 456"/>
              <a:gd name="T34" fmla="*/ 2147483647 w 2822"/>
              <a:gd name="T35" fmla="*/ 2147483647 h 456"/>
              <a:gd name="T36" fmla="*/ 2147483647 w 2822"/>
              <a:gd name="T37" fmla="*/ 2147483647 h 456"/>
              <a:gd name="T38" fmla="*/ 2147483647 w 2822"/>
              <a:gd name="T39" fmla="*/ 2147483647 h 456"/>
              <a:gd name="T40" fmla="*/ 2147483647 w 2822"/>
              <a:gd name="T41" fmla="*/ 2147483647 h 456"/>
              <a:gd name="T42" fmla="*/ 2147483647 w 2822"/>
              <a:gd name="T43" fmla="*/ 2147483647 h 456"/>
              <a:gd name="T44" fmla="*/ 2147483647 w 2822"/>
              <a:gd name="T45" fmla="*/ 2147483647 h 456"/>
              <a:gd name="T46" fmla="*/ 2147483647 w 2822"/>
              <a:gd name="T47" fmla="*/ 2147483647 h 456"/>
              <a:gd name="T48" fmla="*/ 2147483647 w 2822"/>
              <a:gd name="T49" fmla="*/ 2147483647 h 456"/>
              <a:gd name="T50" fmla="*/ 2147483647 w 2822"/>
              <a:gd name="T51" fmla="*/ 2147483647 h 456"/>
              <a:gd name="T52" fmla="*/ 2147483647 w 2822"/>
              <a:gd name="T53" fmla="*/ 2147483647 h 456"/>
              <a:gd name="T54" fmla="*/ 2147483647 w 2822"/>
              <a:gd name="T55" fmla="*/ 2147483647 h 456"/>
              <a:gd name="T56" fmla="*/ 2147483647 w 2822"/>
              <a:gd name="T57" fmla="*/ 2147483647 h 456"/>
              <a:gd name="T58" fmla="*/ 2147483647 w 2822"/>
              <a:gd name="T59" fmla="*/ 2147483647 h 456"/>
              <a:gd name="T60" fmla="*/ 2147483647 w 2822"/>
              <a:gd name="T61" fmla="*/ 2147483647 h 456"/>
              <a:gd name="T62" fmla="*/ 2147483647 w 2822"/>
              <a:gd name="T63" fmla="*/ 2147483647 h 456"/>
              <a:gd name="T64" fmla="*/ 2147483647 w 2822"/>
              <a:gd name="T65" fmla="*/ 2147483647 h 456"/>
              <a:gd name="T66" fmla="*/ 2147483647 w 2822"/>
              <a:gd name="T67" fmla="*/ 2147483647 h 456"/>
              <a:gd name="T68" fmla="*/ 2147483647 w 2822"/>
              <a:gd name="T69" fmla="*/ 2147483647 h 456"/>
              <a:gd name="T70" fmla="*/ 2147483647 w 2822"/>
              <a:gd name="T71" fmla="*/ 2147483647 h 456"/>
              <a:gd name="T72" fmla="*/ 2147483647 w 2822"/>
              <a:gd name="T73" fmla="*/ 2147483647 h 456"/>
              <a:gd name="T74" fmla="*/ 2147483647 w 2822"/>
              <a:gd name="T75" fmla="*/ 2147483647 h 456"/>
              <a:gd name="T76" fmla="*/ 2147483647 w 2822"/>
              <a:gd name="T77" fmla="*/ 2147483647 h 456"/>
              <a:gd name="T78" fmla="*/ 2147483647 w 2822"/>
              <a:gd name="T79" fmla="*/ 2147483647 h 456"/>
              <a:gd name="T80" fmla="*/ 2147483647 w 2822"/>
              <a:gd name="T81" fmla="*/ 2147483647 h 456"/>
              <a:gd name="T82" fmla="*/ 2147483647 w 2822"/>
              <a:gd name="T83" fmla="*/ 2147483647 h 456"/>
              <a:gd name="T84" fmla="*/ 2147483647 w 2822"/>
              <a:gd name="T85" fmla="*/ 2147483647 h 456"/>
              <a:gd name="T86" fmla="*/ 2147483647 w 2822"/>
              <a:gd name="T87" fmla="*/ 2147483647 h 456"/>
              <a:gd name="T88" fmla="*/ 2147483647 w 2822"/>
              <a:gd name="T89" fmla="*/ 2147483647 h 456"/>
              <a:gd name="T90" fmla="*/ 2147483647 w 2822"/>
              <a:gd name="T91" fmla="*/ 2147483647 h 456"/>
              <a:gd name="T92" fmla="*/ 2147483647 w 2822"/>
              <a:gd name="T93" fmla="*/ 2147483647 h 456"/>
              <a:gd name="T94" fmla="*/ 2147483647 w 2822"/>
              <a:gd name="T95" fmla="*/ 2147483647 h 456"/>
              <a:gd name="T96" fmla="*/ 2147483647 w 2822"/>
              <a:gd name="T97" fmla="*/ 2147483647 h 456"/>
              <a:gd name="T98" fmla="*/ 2147483647 w 2822"/>
              <a:gd name="T99" fmla="*/ 2147483647 h 456"/>
              <a:gd name="T100" fmla="*/ 2147483647 w 2822"/>
              <a:gd name="T101" fmla="*/ 2147483647 h 456"/>
              <a:gd name="T102" fmla="*/ 2147483647 w 2822"/>
              <a:gd name="T103" fmla="*/ 2147483647 h 456"/>
              <a:gd name="T104" fmla="*/ 2147483647 w 2822"/>
              <a:gd name="T105" fmla="*/ 2147483647 h 456"/>
              <a:gd name="T106" fmla="*/ 2147483647 w 2822"/>
              <a:gd name="T107" fmla="*/ 2147483647 h 456"/>
              <a:gd name="T108" fmla="*/ 2147483647 w 2822"/>
              <a:gd name="T109" fmla="*/ 2147483647 h 456"/>
              <a:gd name="T110" fmla="*/ 2147483647 w 2822"/>
              <a:gd name="T111" fmla="*/ 2147483647 h 456"/>
              <a:gd name="T112" fmla="*/ 2147483647 w 2822"/>
              <a:gd name="T113" fmla="*/ 2147483647 h 456"/>
              <a:gd name="T114" fmla="*/ 2147483647 w 2822"/>
              <a:gd name="T115" fmla="*/ 2147483647 h 456"/>
              <a:gd name="T116" fmla="*/ 2147483647 w 2822"/>
              <a:gd name="T117" fmla="*/ 2147483647 h 456"/>
              <a:gd name="T118" fmla="*/ 2147483647 w 2822"/>
              <a:gd name="T119" fmla="*/ 2147483647 h 456"/>
              <a:gd name="T120" fmla="*/ 2147483647 w 2822"/>
              <a:gd name="T121" fmla="*/ 0 h 4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2"/>
              <a:gd name="T184" fmla="*/ 0 h 456"/>
              <a:gd name="T185" fmla="*/ 2822 w 2822"/>
              <a:gd name="T186" fmla="*/ 456 h 4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2" h="456">
                <a:moveTo>
                  <a:pt x="0" y="0"/>
                </a:moveTo>
                <a:lnTo>
                  <a:pt x="40" y="22"/>
                </a:lnTo>
                <a:lnTo>
                  <a:pt x="78" y="50"/>
                </a:lnTo>
                <a:lnTo>
                  <a:pt x="100" y="80"/>
                </a:lnTo>
                <a:lnTo>
                  <a:pt x="156" y="110"/>
                </a:lnTo>
                <a:lnTo>
                  <a:pt x="208" y="138"/>
                </a:lnTo>
                <a:lnTo>
                  <a:pt x="250" y="168"/>
                </a:lnTo>
                <a:lnTo>
                  <a:pt x="266" y="198"/>
                </a:lnTo>
                <a:lnTo>
                  <a:pt x="282" y="227"/>
                </a:lnTo>
                <a:lnTo>
                  <a:pt x="318" y="256"/>
                </a:lnTo>
                <a:lnTo>
                  <a:pt x="373" y="285"/>
                </a:lnTo>
                <a:lnTo>
                  <a:pt x="417" y="315"/>
                </a:lnTo>
                <a:lnTo>
                  <a:pt x="466" y="345"/>
                </a:lnTo>
                <a:lnTo>
                  <a:pt x="605" y="373"/>
                </a:lnTo>
                <a:lnTo>
                  <a:pt x="705" y="387"/>
                </a:lnTo>
                <a:lnTo>
                  <a:pt x="825" y="373"/>
                </a:lnTo>
                <a:lnTo>
                  <a:pt x="970" y="345"/>
                </a:lnTo>
                <a:lnTo>
                  <a:pt x="983" y="315"/>
                </a:lnTo>
                <a:lnTo>
                  <a:pt x="983" y="285"/>
                </a:lnTo>
                <a:lnTo>
                  <a:pt x="967" y="256"/>
                </a:lnTo>
                <a:lnTo>
                  <a:pt x="967" y="227"/>
                </a:lnTo>
                <a:lnTo>
                  <a:pt x="976" y="198"/>
                </a:lnTo>
                <a:lnTo>
                  <a:pt x="987" y="168"/>
                </a:lnTo>
                <a:lnTo>
                  <a:pt x="1022" y="138"/>
                </a:lnTo>
                <a:lnTo>
                  <a:pt x="1070" y="110"/>
                </a:lnTo>
                <a:lnTo>
                  <a:pt x="1139" y="80"/>
                </a:lnTo>
                <a:lnTo>
                  <a:pt x="1203" y="50"/>
                </a:lnTo>
                <a:lnTo>
                  <a:pt x="1320" y="22"/>
                </a:lnTo>
                <a:lnTo>
                  <a:pt x="1412" y="3"/>
                </a:lnTo>
                <a:lnTo>
                  <a:pt x="1454" y="22"/>
                </a:lnTo>
                <a:lnTo>
                  <a:pt x="1517" y="50"/>
                </a:lnTo>
                <a:lnTo>
                  <a:pt x="1553" y="80"/>
                </a:lnTo>
                <a:lnTo>
                  <a:pt x="1588" y="110"/>
                </a:lnTo>
                <a:lnTo>
                  <a:pt x="1614" y="138"/>
                </a:lnTo>
                <a:lnTo>
                  <a:pt x="1639" y="168"/>
                </a:lnTo>
                <a:lnTo>
                  <a:pt x="1653" y="198"/>
                </a:lnTo>
                <a:lnTo>
                  <a:pt x="1665" y="227"/>
                </a:lnTo>
                <a:lnTo>
                  <a:pt x="1668" y="256"/>
                </a:lnTo>
                <a:lnTo>
                  <a:pt x="1669" y="285"/>
                </a:lnTo>
                <a:lnTo>
                  <a:pt x="1690" y="315"/>
                </a:lnTo>
                <a:lnTo>
                  <a:pt x="1711" y="345"/>
                </a:lnTo>
                <a:lnTo>
                  <a:pt x="1775" y="373"/>
                </a:lnTo>
                <a:lnTo>
                  <a:pt x="1863" y="403"/>
                </a:lnTo>
                <a:lnTo>
                  <a:pt x="2053" y="433"/>
                </a:lnTo>
                <a:lnTo>
                  <a:pt x="2117" y="456"/>
                </a:lnTo>
                <a:lnTo>
                  <a:pt x="2163" y="433"/>
                </a:lnTo>
                <a:lnTo>
                  <a:pt x="2312" y="403"/>
                </a:lnTo>
                <a:lnTo>
                  <a:pt x="2421" y="373"/>
                </a:lnTo>
                <a:lnTo>
                  <a:pt x="2496" y="345"/>
                </a:lnTo>
                <a:lnTo>
                  <a:pt x="2554" y="315"/>
                </a:lnTo>
                <a:lnTo>
                  <a:pt x="2613" y="285"/>
                </a:lnTo>
                <a:lnTo>
                  <a:pt x="2667" y="256"/>
                </a:lnTo>
                <a:lnTo>
                  <a:pt x="2693" y="227"/>
                </a:lnTo>
                <a:lnTo>
                  <a:pt x="2705" y="198"/>
                </a:lnTo>
                <a:lnTo>
                  <a:pt x="2716" y="168"/>
                </a:lnTo>
                <a:lnTo>
                  <a:pt x="2737" y="138"/>
                </a:lnTo>
                <a:lnTo>
                  <a:pt x="2757" y="110"/>
                </a:lnTo>
                <a:lnTo>
                  <a:pt x="2779" y="80"/>
                </a:lnTo>
                <a:lnTo>
                  <a:pt x="2787" y="50"/>
                </a:lnTo>
                <a:lnTo>
                  <a:pt x="2803" y="22"/>
                </a:lnTo>
                <a:lnTo>
                  <a:pt x="2822" y="0"/>
                </a:lnTo>
              </a:path>
            </a:pathLst>
          </a:custGeom>
          <a:noFill/>
          <a:ln w="9525">
            <a:solidFill>
              <a:srgbClr val="000000"/>
            </a:solidFill>
            <a:prstDash val="solid"/>
            <a:round/>
            <a:headEnd/>
            <a:tailEnd/>
          </a:ln>
        </p:spPr>
        <p:txBody>
          <a:bodyPr/>
          <a:lstStyle/>
          <a:p>
            <a:endParaRPr lang="en-US"/>
          </a:p>
        </p:txBody>
      </p:sp>
      <p:sp>
        <p:nvSpPr>
          <p:cNvPr id="496666" name="Freeform 33"/>
          <p:cNvSpPr>
            <a:spLocks/>
          </p:cNvSpPr>
          <p:nvPr/>
        </p:nvSpPr>
        <p:spPr bwMode="auto">
          <a:xfrm>
            <a:off x="3592513" y="2189163"/>
            <a:ext cx="3765550" cy="1201737"/>
          </a:xfrm>
          <a:custGeom>
            <a:avLst/>
            <a:gdLst>
              <a:gd name="T0" fmla="*/ 2147483647 w 2822"/>
              <a:gd name="T1" fmla="*/ 2147483647 h 895"/>
              <a:gd name="T2" fmla="*/ 2147483647 w 2822"/>
              <a:gd name="T3" fmla="*/ 2147483647 h 895"/>
              <a:gd name="T4" fmla="*/ 2147483647 w 2822"/>
              <a:gd name="T5" fmla="*/ 2147483647 h 895"/>
              <a:gd name="T6" fmla="*/ 2147483647 w 2822"/>
              <a:gd name="T7" fmla="*/ 2147483647 h 895"/>
              <a:gd name="T8" fmla="*/ 2147483647 w 2822"/>
              <a:gd name="T9" fmla="*/ 2147483647 h 895"/>
              <a:gd name="T10" fmla="*/ 2147483647 w 2822"/>
              <a:gd name="T11" fmla="*/ 2147483647 h 895"/>
              <a:gd name="T12" fmla="*/ 2147483647 w 2822"/>
              <a:gd name="T13" fmla="*/ 2147483647 h 895"/>
              <a:gd name="T14" fmla="*/ 2147483647 w 2822"/>
              <a:gd name="T15" fmla="*/ 2147483647 h 895"/>
              <a:gd name="T16" fmla="*/ 2147483647 w 2822"/>
              <a:gd name="T17" fmla="*/ 2147483647 h 895"/>
              <a:gd name="T18" fmla="*/ 2147483647 w 2822"/>
              <a:gd name="T19" fmla="*/ 2147483647 h 895"/>
              <a:gd name="T20" fmla="*/ 2147483647 w 2822"/>
              <a:gd name="T21" fmla="*/ 2147483647 h 895"/>
              <a:gd name="T22" fmla="*/ 2147483647 w 2822"/>
              <a:gd name="T23" fmla="*/ 2147483647 h 895"/>
              <a:gd name="T24" fmla="*/ 2147483647 w 2822"/>
              <a:gd name="T25" fmla="*/ 2147483647 h 895"/>
              <a:gd name="T26" fmla="*/ 2147483647 w 2822"/>
              <a:gd name="T27" fmla="*/ 2147483647 h 895"/>
              <a:gd name="T28" fmla="*/ 2147483647 w 2822"/>
              <a:gd name="T29" fmla="*/ 2147483647 h 895"/>
              <a:gd name="T30" fmla="*/ 2147483647 w 2822"/>
              <a:gd name="T31" fmla="*/ 2147483647 h 895"/>
              <a:gd name="T32" fmla="*/ 2147483647 w 2822"/>
              <a:gd name="T33" fmla="*/ 2147483647 h 895"/>
              <a:gd name="T34" fmla="*/ 2147483647 w 2822"/>
              <a:gd name="T35" fmla="*/ 2147483647 h 895"/>
              <a:gd name="T36" fmla="*/ 2147483647 w 2822"/>
              <a:gd name="T37" fmla="*/ 2147483647 h 895"/>
              <a:gd name="T38" fmla="*/ 2147483647 w 2822"/>
              <a:gd name="T39" fmla="*/ 2147483647 h 895"/>
              <a:gd name="T40" fmla="*/ 2147483647 w 2822"/>
              <a:gd name="T41" fmla="*/ 2147483647 h 895"/>
              <a:gd name="T42" fmla="*/ 2147483647 w 2822"/>
              <a:gd name="T43" fmla="*/ 2147483647 h 895"/>
              <a:gd name="T44" fmla="*/ 2147483647 w 2822"/>
              <a:gd name="T45" fmla="*/ 2147483647 h 895"/>
              <a:gd name="T46" fmla="*/ 2147483647 w 2822"/>
              <a:gd name="T47" fmla="*/ 2147483647 h 895"/>
              <a:gd name="T48" fmla="*/ 2147483647 w 2822"/>
              <a:gd name="T49" fmla="*/ 2147483647 h 895"/>
              <a:gd name="T50" fmla="*/ 2147483647 w 2822"/>
              <a:gd name="T51" fmla="*/ 2147483647 h 895"/>
              <a:gd name="T52" fmla="*/ 2147483647 w 2822"/>
              <a:gd name="T53" fmla="*/ 2147483647 h 895"/>
              <a:gd name="T54" fmla="*/ 2147483647 w 2822"/>
              <a:gd name="T55" fmla="*/ 2147483647 h 895"/>
              <a:gd name="T56" fmla="*/ 2147483647 w 2822"/>
              <a:gd name="T57" fmla="*/ 2147483647 h 895"/>
              <a:gd name="T58" fmla="*/ 2147483647 w 2822"/>
              <a:gd name="T59" fmla="*/ 2147483647 h 895"/>
              <a:gd name="T60" fmla="*/ 2147483647 w 2822"/>
              <a:gd name="T61" fmla="*/ 2147483647 h 895"/>
              <a:gd name="T62" fmla="*/ 2147483647 w 2822"/>
              <a:gd name="T63" fmla="*/ 2147483647 h 895"/>
              <a:gd name="T64" fmla="*/ 2147483647 w 2822"/>
              <a:gd name="T65" fmla="*/ 2147483647 h 895"/>
              <a:gd name="T66" fmla="*/ 2147483647 w 2822"/>
              <a:gd name="T67" fmla="*/ 2147483647 h 895"/>
              <a:gd name="T68" fmla="*/ 2147483647 w 2822"/>
              <a:gd name="T69" fmla="*/ 2147483647 h 895"/>
              <a:gd name="T70" fmla="*/ 2147483647 w 2822"/>
              <a:gd name="T71" fmla="*/ 2147483647 h 895"/>
              <a:gd name="T72" fmla="*/ 2147483647 w 2822"/>
              <a:gd name="T73" fmla="*/ 2147483647 h 895"/>
              <a:gd name="T74" fmla="*/ 2147483647 w 2822"/>
              <a:gd name="T75" fmla="*/ 2147483647 h 895"/>
              <a:gd name="T76" fmla="*/ 2147483647 w 2822"/>
              <a:gd name="T77" fmla="*/ 2147483647 h 895"/>
              <a:gd name="T78" fmla="*/ 2147483647 w 2822"/>
              <a:gd name="T79" fmla="*/ 2147483647 h 895"/>
              <a:gd name="T80" fmla="*/ 2147483647 w 2822"/>
              <a:gd name="T81" fmla="*/ 2147483647 h 895"/>
              <a:gd name="T82" fmla="*/ 2147483647 w 2822"/>
              <a:gd name="T83" fmla="*/ 0 h 895"/>
              <a:gd name="T84" fmla="*/ 2147483647 w 2822"/>
              <a:gd name="T85" fmla="*/ 0 h 895"/>
              <a:gd name="T86" fmla="*/ 0 w 2822"/>
              <a:gd name="T87" fmla="*/ 0 h 895"/>
              <a:gd name="T88" fmla="*/ 0 w 2822"/>
              <a:gd name="T89" fmla="*/ 2147483647 h 895"/>
              <a:gd name="T90" fmla="*/ 0 w 2822"/>
              <a:gd name="T91" fmla="*/ 2147483647 h 895"/>
              <a:gd name="T92" fmla="*/ 0 w 2822"/>
              <a:gd name="T93" fmla="*/ 2147483647 h 895"/>
              <a:gd name="T94" fmla="*/ 0 w 2822"/>
              <a:gd name="T95" fmla="*/ 2147483647 h 895"/>
              <a:gd name="T96" fmla="*/ 0 w 2822"/>
              <a:gd name="T97" fmla="*/ 2147483647 h 895"/>
              <a:gd name="T98" fmla="*/ 0 w 2822"/>
              <a:gd name="T99" fmla="*/ 2147483647 h 8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22"/>
              <a:gd name="T151" fmla="*/ 0 h 895"/>
              <a:gd name="T152" fmla="*/ 2822 w 2822"/>
              <a:gd name="T153" fmla="*/ 895 h 8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22" h="895">
                <a:moveTo>
                  <a:pt x="0" y="346"/>
                </a:moveTo>
                <a:lnTo>
                  <a:pt x="24" y="353"/>
                </a:lnTo>
                <a:lnTo>
                  <a:pt x="120" y="382"/>
                </a:lnTo>
                <a:lnTo>
                  <a:pt x="145" y="411"/>
                </a:lnTo>
                <a:lnTo>
                  <a:pt x="176" y="440"/>
                </a:lnTo>
                <a:lnTo>
                  <a:pt x="233" y="470"/>
                </a:lnTo>
                <a:lnTo>
                  <a:pt x="295" y="500"/>
                </a:lnTo>
                <a:lnTo>
                  <a:pt x="341" y="528"/>
                </a:lnTo>
                <a:lnTo>
                  <a:pt x="382" y="558"/>
                </a:lnTo>
                <a:lnTo>
                  <a:pt x="452" y="588"/>
                </a:lnTo>
                <a:lnTo>
                  <a:pt x="508" y="616"/>
                </a:lnTo>
                <a:lnTo>
                  <a:pt x="533" y="646"/>
                </a:lnTo>
                <a:lnTo>
                  <a:pt x="538" y="676"/>
                </a:lnTo>
                <a:lnTo>
                  <a:pt x="543" y="705"/>
                </a:lnTo>
                <a:lnTo>
                  <a:pt x="562" y="734"/>
                </a:lnTo>
                <a:lnTo>
                  <a:pt x="572" y="763"/>
                </a:lnTo>
                <a:lnTo>
                  <a:pt x="585" y="793"/>
                </a:lnTo>
                <a:lnTo>
                  <a:pt x="615" y="823"/>
                </a:lnTo>
                <a:lnTo>
                  <a:pt x="705" y="840"/>
                </a:lnTo>
                <a:lnTo>
                  <a:pt x="805" y="823"/>
                </a:lnTo>
                <a:lnTo>
                  <a:pt x="822" y="793"/>
                </a:lnTo>
                <a:lnTo>
                  <a:pt x="816" y="763"/>
                </a:lnTo>
                <a:lnTo>
                  <a:pt x="802" y="734"/>
                </a:lnTo>
                <a:lnTo>
                  <a:pt x="806" y="705"/>
                </a:lnTo>
                <a:lnTo>
                  <a:pt x="809" y="676"/>
                </a:lnTo>
                <a:lnTo>
                  <a:pt x="812" y="646"/>
                </a:lnTo>
                <a:lnTo>
                  <a:pt x="831" y="616"/>
                </a:lnTo>
                <a:lnTo>
                  <a:pt x="874" y="588"/>
                </a:lnTo>
                <a:lnTo>
                  <a:pt x="937" y="558"/>
                </a:lnTo>
                <a:lnTo>
                  <a:pt x="993" y="528"/>
                </a:lnTo>
                <a:lnTo>
                  <a:pt x="1084" y="500"/>
                </a:lnTo>
                <a:lnTo>
                  <a:pt x="1205" y="470"/>
                </a:lnTo>
                <a:lnTo>
                  <a:pt x="1370" y="440"/>
                </a:lnTo>
                <a:lnTo>
                  <a:pt x="1412" y="433"/>
                </a:lnTo>
                <a:lnTo>
                  <a:pt x="1429" y="440"/>
                </a:lnTo>
                <a:lnTo>
                  <a:pt x="1506" y="470"/>
                </a:lnTo>
                <a:lnTo>
                  <a:pt x="1567" y="500"/>
                </a:lnTo>
                <a:lnTo>
                  <a:pt x="1623" y="528"/>
                </a:lnTo>
                <a:lnTo>
                  <a:pt x="1659" y="558"/>
                </a:lnTo>
                <a:lnTo>
                  <a:pt x="1691" y="588"/>
                </a:lnTo>
                <a:lnTo>
                  <a:pt x="1714" y="616"/>
                </a:lnTo>
                <a:lnTo>
                  <a:pt x="1734" y="646"/>
                </a:lnTo>
                <a:lnTo>
                  <a:pt x="1748" y="676"/>
                </a:lnTo>
                <a:lnTo>
                  <a:pt x="1758" y="705"/>
                </a:lnTo>
                <a:lnTo>
                  <a:pt x="1763" y="734"/>
                </a:lnTo>
                <a:lnTo>
                  <a:pt x="1769" y="763"/>
                </a:lnTo>
                <a:lnTo>
                  <a:pt x="1795" y="793"/>
                </a:lnTo>
                <a:lnTo>
                  <a:pt x="1823" y="823"/>
                </a:lnTo>
                <a:lnTo>
                  <a:pt x="1902" y="851"/>
                </a:lnTo>
                <a:lnTo>
                  <a:pt x="2026" y="881"/>
                </a:lnTo>
                <a:lnTo>
                  <a:pt x="2117" y="895"/>
                </a:lnTo>
                <a:lnTo>
                  <a:pt x="2186" y="881"/>
                </a:lnTo>
                <a:lnTo>
                  <a:pt x="2306" y="851"/>
                </a:lnTo>
                <a:lnTo>
                  <a:pt x="2390" y="823"/>
                </a:lnTo>
                <a:lnTo>
                  <a:pt x="2445" y="793"/>
                </a:lnTo>
                <a:lnTo>
                  <a:pt x="2502" y="763"/>
                </a:lnTo>
                <a:lnTo>
                  <a:pt x="2550" y="734"/>
                </a:lnTo>
                <a:lnTo>
                  <a:pt x="2576" y="705"/>
                </a:lnTo>
                <a:lnTo>
                  <a:pt x="2586" y="676"/>
                </a:lnTo>
                <a:lnTo>
                  <a:pt x="2598" y="646"/>
                </a:lnTo>
                <a:lnTo>
                  <a:pt x="2613" y="616"/>
                </a:lnTo>
                <a:lnTo>
                  <a:pt x="2632" y="588"/>
                </a:lnTo>
                <a:lnTo>
                  <a:pt x="2654" y="558"/>
                </a:lnTo>
                <a:lnTo>
                  <a:pt x="2667" y="528"/>
                </a:lnTo>
                <a:lnTo>
                  <a:pt x="2687" y="500"/>
                </a:lnTo>
                <a:lnTo>
                  <a:pt x="2712" y="470"/>
                </a:lnTo>
                <a:lnTo>
                  <a:pt x="2732" y="440"/>
                </a:lnTo>
                <a:lnTo>
                  <a:pt x="2744" y="411"/>
                </a:lnTo>
                <a:lnTo>
                  <a:pt x="2755" y="382"/>
                </a:lnTo>
                <a:lnTo>
                  <a:pt x="2809" y="353"/>
                </a:lnTo>
                <a:lnTo>
                  <a:pt x="2822" y="346"/>
                </a:lnTo>
                <a:lnTo>
                  <a:pt x="2822" y="323"/>
                </a:lnTo>
                <a:lnTo>
                  <a:pt x="2822" y="293"/>
                </a:lnTo>
                <a:lnTo>
                  <a:pt x="2822" y="238"/>
                </a:lnTo>
                <a:lnTo>
                  <a:pt x="2822" y="235"/>
                </a:lnTo>
                <a:lnTo>
                  <a:pt x="2822" y="205"/>
                </a:lnTo>
                <a:lnTo>
                  <a:pt x="2822" y="177"/>
                </a:lnTo>
                <a:lnTo>
                  <a:pt x="2822" y="147"/>
                </a:lnTo>
                <a:lnTo>
                  <a:pt x="2822" y="118"/>
                </a:lnTo>
                <a:lnTo>
                  <a:pt x="2822" y="88"/>
                </a:lnTo>
                <a:lnTo>
                  <a:pt x="2822" y="59"/>
                </a:lnTo>
                <a:lnTo>
                  <a:pt x="2822" y="30"/>
                </a:lnTo>
                <a:lnTo>
                  <a:pt x="2822" y="0"/>
                </a:lnTo>
                <a:lnTo>
                  <a:pt x="2545" y="0"/>
                </a:lnTo>
                <a:lnTo>
                  <a:pt x="1412" y="0"/>
                </a:lnTo>
                <a:lnTo>
                  <a:pt x="705" y="0"/>
                </a:lnTo>
                <a:lnTo>
                  <a:pt x="347" y="0"/>
                </a:lnTo>
                <a:lnTo>
                  <a:pt x="0" y="0"/>
                </a:lnTo>
                <a:lnTo>
                  <a:pt x="0" y="30"/>
                </a:lnTo>
                <a:lnTo>
                  <a:pt x="0" y="59"/>
                </a:lnTo>
                <a:lnTo>
                  <a:pt x="0" y="88"/>
                </a:lnTo>
                <a:lnTo>
                  <a:pt x="0" y="118"/>
                </a:lnTo>
                <a:lnTo>
                  <a:pt x="0" y="147"/>
                </a:lnTo>
                <a:lnTo>
                  <a:pt x="0" y="177"/>
                </a:lnTo>
                <a:lnTo>
                  <a:pt x="0" y="205"/>
                </a:lnTo>
                <a:lnTo>
                  <a:pt x="0" y="235"/>
                </a:lnTo>
                <a:lnTo>
                  <a:pt x="0" y="238"/>
                </a:lnTo>
                <a:lnTo>
                  <a:pt x="0" y="293"/>
                </a:lnTo>
                <a:lnTo>
                  <a:pt x="0" y="323"/>
                </a:lnTo>
                <a:lnTo>
                  <a:pt x="0" y="346"/>
                </a:lnTo>
                <a:close/>
              </a:path>
            </a:pathLst>
          </a:custGeom>
          <a:solidFill>
            <a:srgbClr val="80FF00"/>
          </a:solidFill>
          <a:ln w="9525">
            <a:noFill/>
            <a:round/>
            <a:headEnd/>
            <a:tailEnd/>
          </a:ln>
        </p:spPr>
        <p:txBody>
          <a:bodyPr/>
          <a:lstStyle/>
          <a:p>
            <a:endParaRPr lang="en-US"/>
          </a:p>
        </p:txBody>
      </p:sp>
      <p:sp>
        <p:nvSpPr>
          <p:cNvPr id="496667" name="Freeform 34"/>
          <p:cNvSpPr>
            <a:spLocks/>
          </p:cNvSpPr>
          <p:nvPr/>
        </p:nvSpPr>
        <p:spPr bwMode="auto">
          <a:xfrm>
            <a:off x="3592513" y="2652713"/>
            <a:ext cx="3765550" cy="738187"/>
          </a:xfrm>
          <a:custGeom>
            <a:avLst/>
            <a:gdLst>
              <a:gd name="T0" fmla="*/ 2147483647 w 2822"/>
              <a:gd name="T1" fmla="*/ 2147483647 h 549"/>
              <a:gd name="T2" fmla="*/ 2147483647 w 2822"/>
              <a:gd name="T3" fmla="*/ 2147483647 h 549"/>
              <a:gd name="T4" fmla="*/ 2147483647 w 2822"/>
              <a:gd name="T5" fmla="*/ 2147483647 h 549"/>
              <a:gd name="T6" fmla="*/ 2147483647 w 2822"/>
              <a:gd name="T7" fmla="*/ 2147483647 h 549"/>
              <a:gd name="T8" fmla="*/ 2147483647 w 2822"/>
              <a:gd name="T9" fmla="*/ 2147483647 h 549"/>
              <a:gd name="T10" fmla="*/ 2147483647 w 2822"/>
              <a:gd name="T11" fmla="*/ 2147483647 h 549"/>
              <a:gd name="T12" fmla="*/ 2147483647 w 2822"/>
              <a:gd name="T13" fmla="*/ 2147483647 h 549"/>
              <a:gd name="T14" fmla="*/ 2147483647 w 2822"/>
              <a:gd name="T15" fmla="*/ 2147483647 h 549"/>
              <a:gd name="T16" fmla="*/ 2147483647 w 2822"/>
              <a:gd name="T17" fmla="*/ 2147483647 h 549"/>
              <a:gd name="T18" fmla="*/ 2147483647 w 2822"/>
              <a:gd name="T19" fmla="*/ 2147483647 h 549"/>
              <a:gd name="T20" fmla="*/ 2147483647 w 2822"/>
              <a:gd name="T21" fmla="*/ 2147483647 h 549"/>
              <a:gd name="T22" fmla="*/ 2147483647 w 2822"/>
              <a:gd name="T23" fmla="*/ 2147483647 h 549"/>
              <a:gd name="T24" fmla="*/ 2147483647 w 2822"/>
              <a:gd name="T25" fmla="*/ 2147483647 h 549"/>
              <a:gd name="T26" fmla="*/ 2147483647 w 2822"/>
              <a:gd name="T27" fmla="*/ 2147483647 h 549"/>
              <a:gd name="T28" fmla="*/ 2147483647 w 2822"/>
              <a:gd name="T29" fmla="*/ 2147483647 h 549"/>
              <a:gd name="T30" fmla="*/ 2147483647 w 2822"/>
              <a:gd name="T31" fmla="*/ 2147483647 h 549"/>
              <a:gd name="T32" fmla="*/ 2147483647 w 2822"/>
              <a:gd name="T33" fmla="*/ 2147483647 h 549"/>
              <a:gd name="T34" fmla="*/ 2147483647 w 2822"/>
              <a:gd name="T35" fmla="*/ 2147483647 h 549"/>
              <a:gd name="T36" fmla="*/ 2147483647 w 2822"/>
              <a:gd name="T37" fmla="*/ 2147483647 h 549"/>
              <a:gd name="T38" fmla="*/ 2147483647 w 2822"/>
              <a:gd name="T39" fmla="*/ 2147483647 h 549"/>
              <a:gd name="T40" fmla="*/ 2147483647 w 2822"/>
              <a:gd name="T41" fmla="*/ 2147483647 h 549"/>
              <a:gd name="T42" fmla="*/ 2147483647 w 2822"/>
              <a:gd name="T43" fmla="*/ 2147483647 h 549"/>
              <a:gd name="T44" fmla="*/ 2147483647 w 2822"/>
              <a:gd name="T45" fmla="*/ 2147483647 h 549"/>
              <a:gd name="T46" fmla="*/ 2147483647 w 2822"/>
              <a:gd name="T47" fmla="*/ 2147483647 h 549"/>
              <a:gd name="T48" fmla="*/ 2147483647 w 2822"/>
              <a:gd name="T49" fmla="*/ 2147483647 h 549"/>
              <a:gd name="T50" fmla="*/ 2147483647 w 2822"/>
              <a:gd name="T51" fmla="*/ 2147483647 h 549"/>
              <a:gd name="T52" fmla="*/ 2147483647 w 2822"/>
              <a:gd name="T53" fmla="*/ 2147483647 h 549"/>
              <a:gd name="T54" fmla="*/ 2147483647 w 2822"/>
              <a:gd name="T55" fmla="*/ 2147483647 h 549"/>
              <a:gd name="T56" fmla="*/ 2147483647 w 2822"/>
              <a:gd name="T57" fmla="*/ 2147483647 h 549"/>
              <a:gd name="T58" fmla="*/ 2147483647 w 2822"/>
              <a:gd name="T59" fmla="*/ 2147483647 h 549"/>
              <a:gd name="T60" fmla="*/ 2147483647 w 2822"/>
              <a:gd name="T61" fmla="*/ 2147483647 h 549"/>
              <a:gd name="T62" fmla="*/ 2147483647 w 2822"/>
              <a:gd name="T63" fmla="*/ 2147483647 h 549"/>
              <a:gd name="T64" fmla="*/ 2147483647 w 2822"/>
              <a:gd name="T65" fmla="*/ 2147483647 h 549"/>
              <a:gd name="T66" fmla="*/ 2147483647 w 2822"/>
              <a:gd name="T67" fmla="*/ 2147483647 h 549"/>
              <a:gd name="T68" fmla="*/ 2147483647 w 2822"/>
              <a:gd name="T69" fmla="*/ 2147483647 h 5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22"/>
              <a:gd name="T106" fmla="*/ 0 h 549"/>
              <a:gd name="T107" fmla="*/ 2822 w 2822"/>
              <a:gd name="T108" fmla="*/ 549 h 5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22" h="549">
                <a:moveTo>
                  <a:pt x="0" y="0"/>
                </a:moveTo>
                <a:lnTo>
                  <a:pt x="24" y="7"/>
                </a:lnTo>
                <a:lnTo>
                  <a:pt x="120" y="36"/>
                </a:lnTo>
                <a:lnTo>
                  <a:pt x="145" y="65"/>
                </a:lnTo>
                <a:lnTo>
                  <a:pt x="176" y="94"/>
                </a:lnTo>
                <a:lnTo>
                  <a:pt x="233" y="124"/>
                </a:lnTo>
                <a:lnTo>
                  <a:pt x="295" y="154"/>
                </a:lnTo>
                <a:lnTo>
                  <a:pt x="341" y="182"/>
                </a:lnTo>
                <a:lnTo>
                  <a:pt x="382" y="212"/>
                </a:lnTo>
                <a:lnTo>
                  <a:pt x="452" y="242"/>
                </a:lnTo>
                <a:lnTo>
                  <a:pt x="508" y="270"/>
                </a:lnTo>
                <a:lnTo>
                  <a:pt x="533" y="300"/>
                </a:lnTo>
                <a:lnTo>
                  <a:pt x="538" y="330"/>
                </a:lnTo>
                <a:lnTo>
                  <a:pt x="543" y="359"/>
                </a:lnTo>
                <a:lnTo>
                  <a:pt x="562" y="388"/>
                </a:lnTo>
                <a:lnTo>
                  <a:pt x="572" y="417"/>
                </a:lnTo>
                <a:lnTo>
                  <a:pt x="585" y="447"/>
                </a:lnTo>
                <a:lnTo>
                  <a:pt x="615" y="477"/>
                </a:lnTo>
                <a:lnTo>
                  <a:pt x="705" y="494"/>
                </a:lnTo>
                <a:lnTo>
                  <a:pt x="805" y="477"/>
                </a:lnTo>
                <a:lnTo>
                  <a:pt x="822" y="447"/>
                </a:lnTo>
                <a:lnTo>
                  <a:pt x="816" y="417"/>
                </a:lnTo>
                <a:lnTo>
                  <a:pt x="802" y="388"/>
                </a:lnTo>
                <a:lnTo>
                  <a:pt x="806" y="359"/>
                </a:lnTo>
                <a:lnTo>
                  <a:pt x="809" y="330"/>
                </a:lnTo>
                <a:lnTo>
                  <a:pt x="812" y="300"/>
                </a:lnTo>
                <a:lnTo>
                  <a:pt x="831" y="270"/>
                </a:lnTo>
                <a:lnTo>
                  <a:pt x="874" y="242"/>
                </a:lnTo>
                <a:lnTo>
                  <a:pt x="937" y="212"/>
                </a:lnTo>
                <a:lnTo>
                  <a:pt x="993" y="182"/>
                </a:lnTo>
                <a:lnTo>
                  <a:pt x="1084" y="154"/>
                </a:lnTo>
                <a:lnTo>
                  <a:pt x="1205" y="124"/>
                </a:lnTo>
                <a:lnTo>
                  <a:pt x="1370" y="94"/>
                </a:lnTo>
                <a:lnTo>
                  <a:pt x="1412" y="87"/>
                </a:lnTo>
                <a:lnTo>
                  <a:pt x="1429" y="94"/>
                </a:lnTo>
                <a:lnTo>
                  <a:pt x="1506" y="124"/>
                </a:lnTo>
                <a:lnTo>
                  <a:pt x="1567" y="154"/>
                </a:lnTo>
                <a:lnTo>
                  <a:pt x="1623" y="182"/>
                </a:lnTo>
                <a:lnTo>
                  <a:pt x="1659" y="212"/>
                </a:lnTo>
                <a:lnTo>
                  <a:pt x="1691" y="242"/>
                </a:lnTo>
                <a:lnTo>
                  <a:pt x="1714" y="270"/>
                </a:lnTo>
                <a:lnTo>
                  <a:pt x="1734" y="300"/>
                </a:lnTo>
                <a:lnTo>
                  <a:pt x="1748" y="330"/>
                </a:lnTo>
                <a:lnTo>
                  <a:pt x="1758" y="359"/>
                </a:lnTo>
                <a:lnTo>
                  <a:pt x="1763" y="388"/>
                </a:lnTo>
                <a:lnTo>
                  <a:pt x="1769" y="417"/>
                </a:lnTo>
                <a:lnTo>
                  <a:pt x="1795" y="447"/>
                </a:lnTo>
                <a:lnTo>
                  <a:pt x="1823" y="477"/>
                </a:lnTo>
                <a:lnTo>
                  <a:pt x="1902" y="505"/>
                </a:lnTo>
                <a:lnTo>
                  <a:pt x="2026" y="535"/>
                </a:lnTo>
                <a:lnTo>
                  <a:pt x="2117" y="549"/>
                </a:lnTo>
                <a:lnTo>
                  <a:pt x="2186" y="535"/>
                </a:lnTo>
                <a:lnTo>
                  <a:pt x="2306" y="505"/>
                </a:lnTo>
                <a:lnTo>
                  <a:pt x="2390" y="477"/>
                </a:lnTo>
                <a:lnTo>
                  <a:pt x="2445" y="447"/>
                </a:lnTo>
                <a:lnTo>
                  <a:pt x="2502" y="417"/>
                </a:lnTo>
                <a:lnTo>
                  <a:pt x="2550" y="388"/>
                </a:lnTo>
                <a:lnTo>
                  <a:pt x="2576" y="359"/>
                </a:lnTo>
                <a:lnTo>
                  <a:pt x="2586" y="330"/>
                </a:lnTo>
                <a:lnTo>
                  <a:pt x="2598" y="300"/>
                </a:lnTo>
                <a:lnTo>
                  <a:pt x="2613" y="270"/>
                </a:lnTo>
                <a:lnTo>
                  <a:pt x="2632" y="242"/>
                </a:lnTo>
                <a:lnTo>
                  <a:pt x="2654" y="212"/>
                </a:lnTo>
                <a:lnTo>
                  <a:pt x="2667" y="182"/>
                </a:lnTo>
                <a:lnTo>
                  <a:pt x="2687" y="154"/>
                </a:lnTo>
                <a:lnTo>
                  <a:pt x="2712" y="124"/>
                </a:lnTo>
                <a:lnTo>
                  <a:pt x="2732" y="94"/>
                </a:lnTo>
                <a:lnTo>
                  <a:pt x="2744" y="65"/>
                </a:lnTo>
                <a:lnTo>
                  <a:pt x="2755" y="36"/>
                </a:lnTo>
                <a:lnTo>
                  <a:pt x="2809" y="7"/>
                </a:lnTo>
                <a:lnTo>
                  <a:pt x="2822" y="0"/>
                </a:lnTo>
              </a:path>
            </a:pathLst>
          </a:custGeom>
          <a:noFill/>
          <a:ln w="9525">
            <a:solidFill>
              <a:srgbClr val="000000"/>
            </a:solidFill>
            <a:prstDash val="solid"/>
            <a:round/>
            <a:headEnd/>
            <a:tailEnd/>
          </a:ln>
        </p:spPr>
        <p:txBody>
          <a:bodyPr/>
          <a:lstStyle/>
          <a:p>
            <a:endParaRPr lang="en-US"/>
          </a:p>
        </p:txBody>
      </p:sp>
      <p:sp>
        <p:nvSpPr>
          <p:cNvPr id="496668" name="Freeform 35"/>
          <p:cNvSpPr>
            <a:spLocks/>
          </p:cNvSpPr>
          <p:nvPr/>
        </p:nvSpPr>
        <p:spPr bwMode="auto">
          <a:xfrm>
            <a:off x="3619500" y="2189163"/>
            <a:ext cx="3725863" cy="1166812"/>
          </a:xfrm>
          <a:custGeom>
            <a:avLst/>
            <a:gdLst>
              <a:gd name="T0" fmla="*/ 2147483647 w 2793"/>
              <a:gd name="T1" fmla="*/ 2147483647 h 869"/>
              <a:gd name="T2" fmla="*/ 2147483647 w 2793"/>
              <a:gd name="T3" fmla="*/ 2147483647 h 869"/>
              <a:gd name="T4" fmla="*/ 2147483647 w 2793"/>
              <a:gd name="T5" fmla="*/ 2147483647 h 869"/>
              <a:gd name="T6" fmla="*/ 2147483647 w 2793"/>
              <a:gd name="T7" fmla="*/ 2147483647 h 869"/>
              <a:gd name="T8" fmla="*/ 2147483647 w 2793"/>
              <a:gd name="T9" fmla="*/ 2147483647 h 869"/>
              <a:gd name="T10" fmla="*/ 2147483647 w 2793"/>
              <a:gd name="T11" fmla="*/ 2147483647 h 869"/>
              <a:gd name="T12" fmla="*/ 2147483647 w 2793"/>
              <a:gd name="T13" fmla="*/ 2147483647 h 869"/>
              <a:gd name="T14" fmla="*/ 2147483647 w 2793"/>
              <a:gd name="T15" fmla="*/ 2147483647 h 869"/>
              <a:gd name="T16" fmla="*/ 2147483647 w 2793"/>
              <a:gd name="T17" fmla="*/ 2147483647 h 869"/>
              <a:gd name="T18" fmla="*/ 2147483647 w 2793"/>
              <a:gd name="T19" fmla="*/ 2147483647 h 869"/>
              <a:gd name="T20" fmla="*/ 2147483647 w 2793"/>
              <a:gd name="T21" fmla="*/ 2147483647 h 869"/>
              <a:gd name="T22" fmla="*/ 2147483647 w 2793"/>
              <a:gd name="T23" fmla="*/ 2147483647 h 869"/>
              <a:gd name="T24" fmla="*/ 2147483647 w 2793"/>
              <a:gd name="T25" fmla="*/ 2147483647 h 869"/>
              <a:gd name="T26" fmla="*/ 2147483647 w 2793"/>
              <a:gd name="T27" fmla="*/ 2147483647 h 869"/>
              <a:gd name="T28" fmla="*/ 2147483647 w 2793"/>
              <a:gd name="T29" fmla="*/ 2147483647 h 869"/>
              <a:gd name="T30" fmla="*/ 2147483647 w 2793"/>
              <a:gd name="T31" fmla="*/ 2147483647 h 869"/>
              <a:gd name="T32" fmla="*/ 2147483647 w 2793"/>
              <a:gd name="T33" fmla="*/ 2147483647 h 869"/>
              <a:gd name="T34" fmla="*/ 2147483647 w 2793"/>
              <a:gd name="T35" fmla="*/ 2147483647 h 869"/>
              <a:gd name="T36" fmla="*/ 2147483647 w 2793"/>
              <a:gd name="T37" fmla="*/ 2147483647 h 869"/>
              <a:gd name="T38" fmla="*/ 2147483647 w 2793"/>
              <a:gd name="T39" fmla="*/ 2147483647 h 869"/>
              <a:gd name="T40" fmla="*/ 2147483647 w 2793"/>
              <a:gd name="T41" fmla="*/ 2147483647 h 869"/>
              <a:gd name="T42" fmla="*/ 2147483647 w 2793"/>
              <a:gd name="T43" fmla="*/ 2147483647 h 869"/>
              <a:gd name="T44" fmla="*/ 2147483647 w 2793"/>
              <a:gd name="T45" fmla="*/ 2147483647 h 869"/>
              <a:gd name="T46" fmla="*/ 2147483647 w 2793"/>
              <a:gd name="T47" fmla="*/ 2147483647 h 869"/>
              <a:gd name="T48" fmla="*/ 2147483647 w 2793"/>
              <a:gd name="T49" fmla="*/ 2147483647 h 869"/>
              <a:gd name="T50" fmla="*/ 2147483647 w 2793"/>
              <a:gd name="T51" fmla="*/ 2147483647 h 869"/>
              <a:gd name="T52" fmla="*/ 2147483647 w 2793"/>
              <a:gd name="T53" fmla="*/ 2147483647 h 869"/>
              <a:gd name="T54" fmla="*/ 2147483647 w 2793"/>
              <a:gd name="T55" fmla="*/ 2147483647 h 869"/>
              <a:gd name="T56" fmla="*/ 2147483647 w 2793"/>
              <a:gd name="T57" fmla="*/ 2147483647 h 869"/>
              <a:gd name="T58" fmla="*/ 2147483647 w 2793"/>
              <a:gd name="T59" fmla="*/ 2147483647 h 869"/>
              <a:gd name="T60" fmla="*/ 2147483647 w 2793"/>
              <a:gd name="T61" fmla="*/ 2147483647 h 869"/>
              <a:gd name="T62" fmla="*/ 2147483647 w 2793"/>
              <a:gd name="T63" fmla="*/ 2147483647 h 869"/>
              <a:gd name="T64" fmla="*/ 2147483647 w 2793"/>
              <a:gd name="T65" fmla="*/ 2147483647 h 869"/>
              <a:gd name="T66" fmla="*/ 2147483647 w 2793"/>
              <a:gd name="T67" fmla="*/ 2147483647 h 869"/>
              <a:gd name="T68" fmla="*/ 2147483647 w 2793"/>
              <a:gd name="T69" fmla="*/ 2147483647 h 869"/>
              <a:gd name="T70" fmla="*/ 2147483647 w 2793"/>
              <a:gd name="T71" fmla="*/ 2147483647 h 869"/>
              <a:gd name="T72" fmla="*/ 2147483647 w 2793"/>
              <a:gd name="T73" fmla="*/ 2147483647 h 869"/>
              <a:gd name="T74" fmla="*/ 2147483647 w 2793"/>
              <a:gd name="T75" fmla="*/ 2147483647 h 869"/>
              <a:gd name="T76" fmla="*/ 2147483647 w 2793"/>
              <a:gd name="T77" fmla="*/ 0 h 869"/>
              <a:gd name="T78" fmla="*/ 2147483647 w 2793"/>
              <a:gd name="T79" fmla="*/ 0 h 8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93"/>
              <a:gd name="T121" fmla="*/ 0 h 869"/>
              <a:gd name="T122" fmla="*/ 2793 w 2793"/>
              <a:gd name="T123" fmla="*/ 869 h 8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93" h="869">
                <a:moveTo>
                  <a:pt x="428" y="0"/>
                </a:moveTo>
                <a:lnTo>
                  <a:pt x="406" y="30"/>
                </a:lnTo>
                <a:lnTo>
                  <a:pt x="375" y="59"/>
                </a:lnTo>
                <a:lnTo>
                  <a:pt x="347" y="88"/>
                </a:lnTo>
                <a:lnTo>
                  <a:pt x="325" y="118"/>
                </a:lnTo>
                <a:lnTo>
                  <a:pt x="291" y="147"/>
                </a:lnTo>
                <a:lnTo>
                  <a:pt x="247" y="177"/>
                </a:lnTo>
                <a:lnTo>
                  <a:pt x="205" y="205"/>
                </a:lnTo>
                <a:lnTo>
                  <a:pt x="149" y="235"/>
                </a:lnTo>
                <a:lnTo>
                  <a:pt x="57" y="265"/>
                </a:lnTo>
                <a:lnTo>
                  <a:pt x="0" y="293"/>
                </a:lnTo>
                <a:lnTo>
                  <a:pt x="73" y="323"/>
                </a:lnTo>
                <a:lnTo>
                  <a:pt x="194" y="353"/>
                </a:lnTo>
                <a:lnTo>
                  <a:pt x="285" y="382"/>
                </a:lnTo>
                <a:lnTo>
                  <a:pt x="325" y="411"/>
                </a:lnTo>
                <a:lnTo>
                  <a:pt x="382" y="440"/>
                </a:lnTo>
                <a:lnTo>
                  <a:pt x="461" y="470"/>
                </a:lnTo>
                <a:lnTo>
                  <a:pt x="532" y="500"/>
                </a:lnTo>
                <a:lnTo>
                  <a:pt x="587" y="528"/>
                </a:lnTo>
                <a:lnTo>
                  <a:pt x="644" y="558"/>
                </a:lnTo>
                <a:lnTo>
                  <a:pt x="686" y="573"/>
                </a:lnTo>
                <a:lnTo>
                  <a:pt x="716" y="558"/>
                </a:lnTo>
                <a:lnTo>
                  <a:pt x="764" y="528"/>
                </a:lnTo>
                <a:lnTo>
                  <a:pt x="828" y="500"/>
                </a:lnTo>
                <a:lnTo>
                  <a:pt x="925" y="470"/>
                </a:lnTo>
                <a:lnTo>
                  <a:pt x="1067" y="440"/>
                </a:lnTo>
                <a:lnTo>
                  <a:pt x="1213" y="411"/>
                </a:lnTo>
                <a:lnTo>
                  <a:pt x="1365" y="382"/>
                </a:lnTo>
                <a:lnTo>
                  <a:pt x="1393" y="375"/>
                </a:lnTo>
                <a:lnTo>
                  <a:pt x="1403" y="382"/>
                </a:lnTo>
                <a:lnTo>
                  <a:pt x="1471" y="411"/>
                </a:lnTo>
                <a:lnTo>
                  <a:pt x="1537" y="440"/>
                </a:lnTo>
                <a:lnTo>
                  <a:pt x="1605" y="470"/>
                </a:lnTo>
                <a:lnTo>
                  <a:pt x="1660" y="500"/>
                </a:lnTo>
                <a:lnTo>
                  <a:pt x="1711" y="528"/>
                </a:lnTo>
                <a:lnTo>
                  <a:pt x="1744" y="558"/>
                </a:lnTo>
                <a:lnTo>
                  <a:pt x="1773" y="588"/>
                </a:lnTo>
                <a:lnTo>
                  <a:pt x="1795" y="616"/>
                </a:lnTo>
                <a:lnTo>
                  <a:pt x="1810" y="646"/>
                </a:lnTo>
                <a:lnTo>
                  <a:pt x="1821" y="676"/>
                </a:lnTo>
                <a:lnTo>
                  <a:pt x="1831" y="705"/>
                </a:lnTo>
                <a:lnTo>
                  <a:pt x="1840" y="734"/>
                </a:lnTo>
                <a:lnTo>
                  <a:pt x="1850" y="763"/>
                </a:lnTo>
                <a:lnTo>
                  <a:pt x="1882" y="793"/>
                </a:lnTo>
                <a:lnTo>
                  <a:pt x="1915" y="823"/>
                </a:lnTo>
                <a:lnTo>
                  <a:pt x="2012" y="851"/>
                </a:lnTo>
                <a:lnTo>
                  <a:pt x="2098" y="869"/>
                </a:lnTo>
                <a:lnTo>
                  <a:pt x="2173" y="851"/>
                </a:lnTo>
                <a:lnTo>
                  <a:pt x="2267" y="823"/>
                </a:lnTo>
                <a:lnTo>
                  <a:pt x="2318" y="793"/>
                </a:lnTo>
                <a:lnTo>
                  <a:pt x="2371" y="763"/>
                </a:lnTo>
                <a:lnTo>
                  <a:pt x="2413" y="734"/>
                </a:lnTo>
                <a:lnTo>
                  <a:pt x="2438" y="705"/>
                </a:lnTo>
                <a:lnTo>
                  <a:pt x="2448" y="676"/>
                </a:lnTo>
                <a:lnTo>
                  <a:pt x="2458" y="646"/>
                </a:lnTo>
                <a:lnTo>
                  <a:pt x="2471" y="616"/>
                </a:lnTo>
                <a:lnTo>
                  <a:pt x="2490" y="588"/>
                </a:lnTo>
                <a:lnTo>
                  <a:pt x="2510" y="558"/>
                </a:lnTo>
                <a:lnTo>
                  <a:pt x="2529" y="528"/>
                </a:lnTo>
                <a:lnTo>
                  <a:pt x="2551" y="500"/>
                </a:lnTo>
                <a:lnTo>
                  <a:pt x="2576" y="470"/>
                </a:lnTo>
                <a:lnTo>
                  <a:pt x="2600" y="440"/>
                </a:lnTo>
                <a:lnTo>
                  <a:pt x="2616" y="411"/>
                </a:lnTo>
                <a:lnTo>
                  <a:pt x="2635" y="382"/>
                </a:lnTo>
                <a:lnTo>
                  <a:pt x="2687" y="353"/>
                </a:lnTo>
                <a:lnTo>
                  <a:pt x="2754" y="323"/>
                </a:lnTo>
                <a:lnTo>
                  <a:pt x="2793" y="293"/>
                </a:lnTo>
                <a:lnTo>
                  <a:pt x="2758" y="265"/>
                </a:lnTo>
                <a:lnTo>
                  <a:pt x="2696" y="235"/>
                </a:lnTo>
                <a:lnTo>
                  <a:pt x="2645" y="205"/>
                </a:lnTo>
                <a:lnTo>
                  <a:pt x="2599" y="177"/>
                </a:lnTo>
                <a:lnTo>
                  <a:pt x="2547" y="147"/>
                </a:lnTo>
                <a:lnTo>
                  <a:pt x="2505" y="118"/>
                </a:lnTo>
                <a:lnTo>
                  <a:pt x="2482" y="88"/>
                </a:lnTo>
                <a:lnTo>
                  <a:pt x="2468" y="59"/>
                </a:lnTo>
                <a:lnTo>
                  <a:pt x="2455" y="30"/>
                </a:lnTo>
                <a:lnTo>
                  <a:pt x="2447" y="0"/>
                </a:lnTo>
                <a:lnTo>
                  <a:pt x="1393" y="0"/>
                </a:lnTo>
                <a:lnTo>
                  <a:pt x="686" y="0"/>
                </a:lnTo>
                <a:lnTo>
                  <a:pt x="428" y="0"/>
                </a:lnTo>
                <a:close/>
              </a:path>
            </a:pathLst>
          </a:custGeom>
          <a:solidFill>
            <a:srgbClr val="BFFF00"/>
          </a:solidFill>
          <a:ln w="9525">
            <a:noFill/>
            <a:round/>
            <a:headEnd/>
            <a:tailEnd/>
          </a:ln>
        </p:spPr>
        <p:txBody>
          <a:bodyPr/>
          <a:lstStyle/>
          <a:p>
            <a:endParaRPr lang="en-US"/>
          </a:p>
        </p:txBody>
      </p:sp>
      <p:sp>
        <p:nvSpPr>
          <p:cNvPr id="496669" name="Freeform 36"/>
          <p:cNvSpPr>
            <a:spLocks/>
          </p:cNvSpPr>
          <p:nvPr/>
        </p:nvSpPr>
        <p:spPr bwMode="auto">
          <a:xfrm>
            <a:off x="3619500" y="2189163"/>
            <a:ext cx="3725863" cy="1166812"/>
          </a:xfrm>
          <a:custGeom>
            <a:avLst/>
            <a:gdLst>
              <a:gd name="T0" fmla="*/ 2147483647 w 2793"/>
              <a:gd name="T1" fmla="*/ 2147483647 h 869"/>
              <a:gd name="T2" fmla="*/ 2147483647 w 2793"/>
              <a:gd name="T3" fmla="*/ 2147483647 h 869"/>
              <a:gd name="T4" fmla="*/ 2147483647 w 2793"/>
              <a:gd name="T5" fmla="*/ 2147483647 h 869"/>
              <a:gd name="T6" fmla="*/ 2147483647 w 2793"/>
              <a:gd name="T7" fmla="*/ 2147483647 h 869"/>
              <a:gd name="T8" fmla="*/ 2147483647 w 2793"/>
              <a:gd name="T9" fmla="*/ 2147483647 h 869"/>
              <a:gd name="T10" fmla="*/ 2147483647 w 2793"/>
              <a:gd name="T11" fmla="*/ 2147483647 h 869"/>
              <a:gd name="T12" fmla="*/ 2147483647 w 2793"/>
              <a:gd name="T13" fmla="*/ 2147483647 h 869"/>
              <a:gd name="T14" fmla="*/ 2147483647 w 2793"/>
              <a:gd name="T15" fmla="*/ 2147483647 h 869"/>
              <a:gd name="T16" fmla="*/ 2147483647 w 2793"/>
              <a:gd name="T17" fmla="*/ 2147483647 h 869"/>
              <a:gd name="T18" fmla="*/ 2147483647 w 2793"/>
              <a:gd name="T19" fmla="*/ 2147483647 h 869"/>
              <a:gd name="T20" fmla="*/ 2147483647 w 2793"/>
              <a:gd name="T21" fmla="*/ 2147483647 h 869"/>
              <a:gd name="T22" fmla="*/ 2147483647 w 2793"/>
              <a:gd name="T23" fmla="*/ 2147483647 h 869"/>
              <a:gd name="T24" fmla="*/ 2147483647 w 2793"/>
              <a:gd name="T25" fmla="*/ 2147483647 h 869"/>
              <a:gd name="T26" fmla="*/ 2147483647 w 2793"/>
              <a:gd name="T27" fmla="*/ 2147483647 h 869"/>
              <a:gd name="T28" fmla="*/ 2147483647 w 2793"/>
              <a:gd name="T29" fmla="*/ 2147483647 h 869"/>
              <a:gd name="T30" fmla="*/ 2147483647 w 2793"/>
              <a:gd name="T31" fmla="*/ 2147483647 h 869"/>
              <a:gd name="T32" fmla="*/ 2147483647 w 2793"/>
              <a:gd name="T33" fmla="*/ 2147483647 h 869"/>
              <a:gd name="T34" fmla="*/ 2147483647 w 2793"/>
              <a:gd name="T35" fmla="*/ 2147483647 h 869"/>
              <a:gd name="T36" fmla="*/ 2147483647 w 2793"/>
              <a:gd name="T37" fmla="*/ 2147483647 h 869"/>
              <a:gd name="T38" fmla="*/ 2147483647 w 2793"/>
              <a:gd name="T39" fmla="*/ 2147483647 h 869"/>
              <a:gd name="T40" fmla="*/ 2147483647 w 2793"/>
              <a:gd name="T41" fmla="*/ 2147483647 h 869"/>
              <a:gd name="T42" fmla="*/ 2147483647 w 2793"/>
              <a:gd name="T43" fmla="*/ 2147483647 h 869"/>
              <a:gd name="T44" fmla="*/ 2147483647 w 2793"/>
              <a:gd name="T45" fmla="*/ 2147483647 h 869"/>
              <a:gd name="T46" fmla="*/ 2147483647 w 2793"/>
              <a:gd name="T47" fmla="*/ 2147483647 h 869"/>
              <a:gd name="T48" fmla="*/ 2147483647 w 2793"/>
              <a:gd name="T49" fmla="*/ 2147483647 h 869"/>
              <a:gd name="T50" fmla="*/ 2147483647 w 2793"/>
              <a:gd name="T51" fmla="*/ 2147483647 h 869"/>
              <a:gd name="T52" fmla="*/ 2147483647 w 2793"/>
              <a:gd name="T53" fmla="*/ 2147483647 h 869"/>
              <a:gd name="T54" fmla="*/ 2147483647 w 2793"/>
              <a:gd name="T55" fmla="*/ 2147483647 h 869"/>
              <a:gd name="T56" fmla="*/ 2147483647 w 2793"/>
              <a:gd name="T57" fmla="*/ 2147483647 h 869"/>
              <a:gd name="T58" fmla="*/ 2147483647 w 2793"/>
              <a:gd name="T59" fmla="*/ 2147483647 h 869"/>
              <a:gd name="T60" fmla="*/ 2147483647 w 2793"/>
              <a:gd name="T61" fmla="*/ 2147483647 h 869"/>
              <a:gd name="T62" fmla="*/ 2147483647 w 2793"/>
              <a:gd name="T63" fmla="*/ 2147483647 h 869"/>
              <a:gd name="T64" fmla="*/ 2147483647 w 2793"/>
              <a:gd name="T65" fmla="*/ 2147483647 h 869"/>
              <a:gd name="T66" fmla="*/ 2147483647 w 2793"/>
              <a:gd name="T67" fmla="*/ 2147483647 h 869"/>
              <a:gd name="T68" fmla="*/ 2147483647 w 2793"/>
              <a:gd name="T69" fmla="*/ 2147483647 h 869"/>
              <a:gd name="T70" fmla="*/ 2147483647 w 2793"/>
              <a:gd name="T71" fmla="*/ 2147483647 h 869"/>
              <a:gd name="T72" fmla="*/ 2147483647 w 2793"/>
              <a:gd name="T73" fmla="*/ 2147483647 h 869"/>
              <a:gd name="T74" fmla="*/ 2147483647 w 2793"/>
              <a:gd name="T75" fmla="*/ 2147483647 h 8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93"/>
              <a:gd name="T115" fmla="*/ 0 h 869"/>
              <a:gd name="T116" fmla="*/ 2793 w 2793"/>
              <a:gd name="T117" fmla="*/ 869 h 8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93" h="869">
                <a:moveTo>
                  <a:pt x="428" y="0"/>
                </a:moveTo>
                <a:lnTo>
                  <a:pt x="406" y="30"/>
                </a:lnTo>
                <a:lnTo>
                  <a:pt x="375" y="59"/>
                </a:lnTo>
                <a:lnTo>
                  <a:pt x="347" y="88"/>
                </a:lnTo>
                <a:lnTo>
                  <a:pt x="325" y="118"/>
                </a:lnTo>
                <a:lnTo>
                  <a:pt x="291" y="147"/>
                </a:lnTo>
                <a:lnTo>
                  <a:pt x="247" y="177"/>
                </a:lnTo>
                <a:lnTo>
                  <a:pt x="205" y="205"/>
                </a:lnTo>
                <a:lnTo>
                  <a:pt x="149" y="235"/>
                </a:lnTo>
                <a:lnTo>
                  <a:pt x="57" y="265"/>
                </a:lnTo>
                <a:lnTo>
                  <a:pt x="0" y="293"/>
                </a:lnTo>
                <a:lnTo>
                  <a:pt x="73" y="323"/>
                </a:lnTo>
                <a:lnTo>
                  <a:pt x="194" y="353"/>
                </a:lnTo>
                <a:lnTo>
                  <a:pt x="285" y="382"/>
                </a:lnTo>
                <a:lnTo>
                  <a:pt x="325" y="411"/>
                </a:lnTo>
                <a:lnTo>
                  <a:pt x="382" y="440"/>
                </a:lnTo>
                <a:lnTo>
                  <a:pt x="461" y="470"/>
                </a:lnTo>
                <a:lnTo>
                  <a:pt x="532" y="500"/>
                </a:lnTo>
                <a:lnTo>
                  <a:pt x="587" y="528"/>
                </a:lnTo>
                <a:lnTo>
                  <a:pt x="644" y="558"/>
                </a:lnTo>
                <a:lnTo>
                  <a:pt x="686" y="573"/>
                </a:lnTo>
                <a:lnTo>
                  <a:pt x="716" y="558"/>
                </a:lnTo>
                <a:lnTo>
                  <a:pt x="764" y="528"/>
                </a:lnTo>
                <a:lnTo>
                  <a:pt x="828" y="500"/>
                </a:lnTo>
                <a:lnTo>
                  <a:pt x="925" y="470"/>
                </a:lnTo>
                <a:lnTo>
                  <a:pt x="1067" y="440"/>
                </a:lnTo>
                <a:lnTo>
                  <a:pt x="1213" y="411"/>
                </a:lnTo>
                <a:lnTo>
                  <a:pt x="1365" y="382"/>
                </a:lnTo>
                <a:lnTo>
                  <a:pt x="1393" y="375"/>
                </a:lnTo>
                <a:lnTo>
                  <a:pt x="1403" y="382"/>
                </a:lnTo>
                <a:lnTo>
                  <a:pt x="1471" y="411"/>
                </a:lnTo>
                <a:lnTo>
                  <a:pt x="1537" y="440"/>
                </a:lnTo>
                <a:lnTo>
                  <a:pt x="1605" y="470"/>
                </a:lnTo>
                <a:lnTo>
                  <a:pt x="1660" y="500"/>
                </a:lnTo>
                <a:lnTo>
                  <a:pt x="1711" y="528"/>
                </a:lnTo>
                <a:lnTo>
                  <a:pt x="1744" y="558"/>
                </a:lnTo>
                <a:lnTo>
                  <a:pt x="1773" y="588"/>
                </a:lnTo>
                <a:lnTo>
                  <a:pt x="1795" y="616"/>
                </a:lnTo>
                <a:lnTo>
                  <a:pt x="1810" y="646"/>
                </a:lnTo>
                <a:lnTo>
                  <a:pt x="1821" y="676"/>
                </a:lnTo>
                <a:lnTo>
                  <a:pt x="1831" y="705"/>
                </a:lnTo>
                <a:lnTo>
                  <a:pt x="1840" y="734"/>
                </a:lnTo>
                <a:lnTo>
                  <a:pt x="1850" y="763"/>
                </a:lnTo>
                <a:lnTo>
                  <a:pt x="1882" y="793"/>
                </a:lnTo>
                <a:lnTo>
                  <a:pt x="1915" y="823"/>
                </a:lnTo>
                <a:lnTo>
                  <a:pt x="2012" y="851"/>
                </a:lnTo>
                <a:lnTo>
                  <a:pt x="2098" y="869"/>
                </a:lnTo>
                <a:lnTo>
                  <a:pt x="2173" y="851"/>
                </a:lnTo>
                <a:lnTo>
                  <a:pt x="2267" y="823"/>
                </a:lnTo>
                <a:lnTo>
                  <a:pt x="2318" y="793"/>
                </a:lnTo>
                <a:lnTo>
                  <a:pt x="2371" y="763"/>
                </a:lnTo>
                <a:lnTo>
                  <a:pt x="2413" y="734"/>
                </a:lnTo>
                <a:lnTo>
                  <a:pt x="2438" y="705"/>
                </a:lnTo>
                <a:lnTo>
                  <a:pt x="2448" y="676"/>
                </a:lnTo>
                <a:lnTo>
                  <a:pt x="2458" y="646"/>
                </a:lnTo>
                <a:lnTo>
                  <a:pt x="2471" y="616"/>
                </a:lnTo>
                <a:lnTo>
                  <a:pt x="2490" y="588"/>
                </a:lnTo>
                <a:lnTo>
                  <a:pt x="2510" y="558"/>
                </a:lnTo>
                <a:lnTo>
                  <a:pt x="2529" y="528"/>
                </a:lnTo>
                <a:lnTo>
                  <a:pt x="2551" y="500"/>
                </a:lnTo>
                <a:lnTo>
                  <a:pt x="2576" y="470"/>
                </a:lnTo>
                <a:lnTo>
                  <a:pt x="2600" y="440"/>
                </a:lnTo>
                <a:lnTo>
                  <a:pt x="2616" y="411"/>
                </a:lnTo>
                <a:lnTo>
                  <a:pt x="2635" y="382"/>
                </a:lnTo>
                <a:lnTo>
                  <a:pt x="2687" y="353"/>
                </a:lnTo>
                <a:lnTo>
                  <a:pt x="2754" y="323"/>
                </a:lnTo>
                <a:lnTo>
                  <a:pt x="2793" y="293"/>
                </a:lnTo>
                <a:lnTo>
                  <a:pt x="2758" y="265"/>
                </a:lnTo>
                <a:lnTo>
                  <a:pt x="2696" y="235"/>
                </a:lnTo>
                <a:lnTo>
                  <a:pt x="2645" y="205"/>
                </a:lnTo>
                <a:lnTo>
                  <a:pt x="2599" y="177"/>
                </a:lnTo>
                <a:lnTo>
                  <a:pt x="2547" y="147"/>
                </a:lnTo>
                <a:lnTo>
                  <a:pt x="2505" y="118"/>
                </a:lnTo>
                <a:lnTo>
                  <a:pt x="2482" y="88"/>
                </a:lnTo>
                <a:lnTo>
                  <a:pt x="2468" y="59"/>
                </a:lnTo>
                <a:lnTo>
                  <a:pt x="2455" y="30"/>
                </a:lnTo>
                <a:lnTo>
                  <a:pt x="2447" y="0"/>
                </a:lnTo>
              </a:path>
            </a:pathLst>
          </a:custGeom>
          <a:noFill/>
          <a:ln w="9525">
            <a:solidFill>
              <a:srgbClr val="000000"/>
            </a:solidFill>
            <a:prstDash val="solid"/>
            <a:round/>
            <a:headEnd/>
            <a:tailEnd/>
          </a:ln>
        </p:spPr>
        <p:txBody>
          <a:bodyPr/>
          <a:lstStyle/>
          <a:p>
            <a:endParaRPr lang="en-US"/>
          </a:p>
        </p:txBody>
      </p:sp>
      <p:sp>
        <p:nvSpPr>
          <p:cNvPr id="496670" name="Freeform 37"/>
          <p:cNvSpPr>
            <a:spLocks/>
          </p:cNvSpPr>
          <p:nvPr/>
        </p:nvSpPr>
        <p:spPr bwMode="auto">
          <a:xfrm>
            <a:off x="3592513" y="3449638"/>
            <a:ext cx="2720975" cy="1441450"/>
          </a:xfrm>
          <a:custGeom>
            <a:avLst/>
            <a:gdLst>
              <a:gd name="T0" fmla="*/ 2147483647 w 2039"/>
              <a:gd name="T1" fmla="*/ 2147483647 h 1074"/>
              <a:gd name="T2" fmla="*/ 2147483647 w 2039"/>
              <a:gd name="T3" fmla="*/ 2147483647 h 1074"/>
              <a:gd name="T4" fmla="*/ 2147483647 w 2039"/>
              <a:gd name="T5" fmla="*/ 2147483647 h 1074"/>
              <a:gd name="T6" fmla="*/ 2147483647 w 2039"/>
              <a:gd name="T7" fmla="*/ 2147483647 h 1074"/>
              <a:gd name="T8" fmla="*/ 2147483647 w 2039"/>
              <a:gd name="T9" fmla="*/ 2147483647 h 1074"/>
              <a:gd name="T10" fmla="*/ 2147483647 w 2039"/>
              <a:gd name="T11" fmla="*/ 2147483647 h 1074"/>
              <a:gd name="T12" fmla="*/ 2147483647 w 2039"/>
              <a:gd name="T13" fmla="*/ 2147483647 h 1074"/>
              <a:gd name="T14" fmla="*/ 2147483647 w 2039"/>
              <a:gd name="T15" fmla="*/ 2147483647 h 1074"/>
              <a:gd name="T16" fmla="*/ 2147483647 w 2039"/>
              <a:gd name="T17" fmla="*/ 2147483647 h 1074"/>
              <a:gd name="T18" fmla="*/ 2147483647 w 2039"/>
              <a:gd name="T19" fmla="*/ 2147483647 h 1074"/>
              <a:gd name="T20" fmla="*/ 2147483647 w 2039"/>
              <a:gd name="T21" fmla="*/ 2147483647 h 1074"/>
              <a:gd name="T22" fmla="*/ 2147483647 w 2039"/>
              <a:gd name="T23" fmla="*/ 2147483647 h 1074"/>
              <a:gd name="T24" fmla="*/ 2147483647 w 2039"/>
              <a:gd name="T25" fmla="*/ 2147483647 h 1074"/>
              <a:gd name="T26" fmla="*/ 2147483647 w 2039"/>
              <a:gd name="T27" fmla="*/ 2147483647 h 1074"/>
              <a:gd name="T28" fmla="*/ 2147483647 w 2039"/>
              <a:gd name="T29" fmla="*/ 2147483647 h 1074"/>
              <a:gd name="T30" fmla="*/ 2147483647 w 2039"/>
              <a:gd name="T31" fmla="*/ 2147483647 h 1074"/>
              <a:gd name="T32" fmla="*/ 2147483647 w 2039"/>
              <a:gd name="T33" fmla="*/ 2147483647 h 1074"/>
              <a:gd name="T34" fmla="*/ 2147483647 w 2039"/>
              <a:gd name="T35" fmla="*/ 2147483647 h 1074"/>
              <a:gd name="T36" fmla="*/ 2147483647 w 2039"/>
              <a:gd name="T37" fmla="*/ 2147483647 h 1074"/>
              <a:gd name="T38" fmla="*/ 2147483647 w 2039"/>
              <a:gd name="T39" fmla="*/ 2147483647 h 1074"/>
              <a:gd name="T40" fmla="*/ 2147483647 w 2039"/>
              <a:gd name="T41" fmla="*/ 2147483647 h 1074"/>
              <a:gd name="T42" fmla="*/ 2147483647 w 2039"/>
              <a:gd name="T43" fmla="*/ 2147483647 h 1074"/>
              <a:gd name="T44" fmla="*/ 2147483647 w 2039"/>
              <a:gd name="T45" fmla="*/ 2147483647 h 1074"/>
              <a:gd name="T46" fmla="*/ 2147483647 w 2039"/>
              <a:gd name="T47" fmla="*/ 2147483647 h 1074"/>
              <a:gd name="T48" fmla="*/ 2147483647 w 2039"/>
              <a:gd name="T49" fmla="*/ 2147483647 h 1074"/>
              <a:gd name="T50" fmla="*/ 2147483647 w 2039"/>
              <a:gd name="T51" fmla="*/ 2147483647 h 1074"/>
              <a:gd name="T52" fmla="*/ 2147483647 w 2039"/>
              <a:gd name="T53" fmla="*/ 2147483647 h 1074"/>
              <a:gd name="T54" fmla="*/ 2147483647 w 2039"/>
              <a:gd name="T55" fmla="*/ 2147483647 h 1074"/>
              <a:gd name="T56" fmla="*/ 2147483647 w 2039"/>
              <a:gd name="T57" fmla="*/ 2147483647 h 1074"/>
              <a:gd name="T58" fmla="*/ 2147483647 w 2039"/>
              <a:gd name="T59" fmla="*/ 0 h 1074"/>
              <a:gd name="T60" fmla="*/ 0 w 2039"/>
              <a:gd name="T61" fmla="*/ 2147483647 h 1074"/>
              <a:gd name="T62" fmla="*/ 0 w 2039"/>
              <a:gd name="T63" fmla="*/ 2147483647 h 1074"/>
              <a:gd name="T64" fmla="*/ 0 w 2039"/>
              <a:gd name="T65" fmla="*/ 2147483647 h 1074"/>
              <a:gd name="T66" fmla="*/ 0 w 2039"/>
              <a:gd name="T67" fmla="*/ 2147483647 h 1074"/>
              <a:gd name="T68" fmla="*/ 0 w 2039"/>
              <a:gd name="T69" fmla="*/ 2147483647 h 1074"/>
              <a:gd name="T70" fmla="*/ 0 w 2039"/>
              <a:gd name="T71" fmla="*/ 2147483647 h 1074"/>
              <a:gd name="T72" fmla="*/ 0 w 2039"/>
              <a:gd name="T73" fmla="*/ 2147483647 h 1074"/>
              <a:gd name="T74" fmla="*/ 0 w 2039"/>
              <a:gd name="T75" fmla="*/ 2147483647 h 1074"/>
              <a:gd name="T76" fmla="*/ 0 w 2039"/>
              <a:gd name="T77" fmla="*/ 2147483647 h 1074"/>
              <a:gd name="T78" fmla="*/ 0 w 2039"/>
              <a:gd name="T79" fmla="*/ 2147483647 h 1074"/>
              <a:gd name="T80" fmla="*/ 0 w 2039"/>
              <a:gd name="T81" fmla="*/ 2147483647 h 1074"/>
              <a:gd name="T82" fmla="*/ 0 w 2039"/>
              <a:gd name="T83" fmla="*/ 2147483647 h 1074"/>
              <a:gd name="T84" fmla="*/ 0 w 2039"/>
              <a:gd name="T85" fmla="*/ 2147483647 h 1074"/>
              <a:gd name="T86" fmla="*/ 0 w 2039"/>
              <a:gd name="T87" fmla="*/ 2147483647 h 1074"/>
              <a:gd name="T88" fmla="*/ 0 w 2039"/>
              <a:gd name="T89" fmla="*/ 2147483647 h 1074"/>
              <a:gd name="T90" fmla="*/ 0 w 2039"/>
              <a:gd name="T91" fmla="*/ 2147483647 h 1074"/>
              <a:gd name="T92" fmla="*/ 0 w 2039"/>
              <a:gd name="T93" fmla="*/ 2147483647 h 1074"/>
              <a:gd name="T94" fmla="*/ 0 w 2039"/>
              <a:gd name="T95" fmla="*/ 2147483647 h 10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39"/>
              <a:gd name="T145" fmla="*/ 0 h 1074"/>
              <a:gd name="T146" fmla="*/ 2039 w 2039"/>
              <a:gd name="T147" fmla="*/ 1074 h 10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39" h="1074">
                <a:moveTo>
                  <a:pt x="0" y="1006"/>
                </a:moveTo>
                <a:lnTo>
                  <a:pt x="166" y="1028"/>
                </a:lnTo>
                <a:lnTo>
                  <a:pt x="428" y="1058"/>
                </a:lnTo>
                <a:lnTo>
                  <a:pt x="705" y="1074"/>
                </a:lnTo>
                <a:lnTo>
                  <a:pt x="783" y="1058"/>
                </a:lnTo>
                <a:lnTo>
                  <a:pt x="866" y="1028"/>
                </a:lnTo>
                <a:lnTo>
                  <a:pt x="918" y="999"/>
                </a:lnTo>
                <a:lnTo>
                  <a:pt x="870" y="969"/>
                </a:lnTo>
                <a:lnTo>
                  <a:pt x="803" y="941"/>
                </a:lnTo>
                <a:lnTo>
                  <a:pt x="705" y="921"/>
                </a:lnTo>
                <a:lnTo>
                  <a:pt x="628" y="911"/>
                </a:lnTo>
                <a:lnTo>
                  <a:pt x="563" y="881"/>
                </a:lnTo>
                <a:lnTo>
                  <a:pt x="527" y="853"/>
                </a:lnTo>
                <a:lnTo>
                  <a:pt x="517" y="823"/>
                </a:lnTo>
                <a:lnTo>
                  <a:pt x="508" y="793"/>
                </a:lnTo>
                <a:lnTo>
                  <a:pt x="530" y="764"/>
                </a:lnTo>
                <a:lnTo>
                  <a:pt x="567" y="735"/>
                </a:lnTo>
                <a:lnTo>
                  <a:pt x="599" y="705"/>
                </a:lnTo>
                <a:lnTo>
                  <a:pt x="648" y="676"/>
                </a:lnTo>
                <a:lnTo>
                  <a:pt x="703" y="646"/>
                </a:lnTo>
                <a:lnTo>
                  <a:pt x="705" y="646"/>
                </a:lnTo>
                <a:lnTo>
                  <a:pt x="1412" y="640"/>
                </a:lnTo>
                <a:lnTo>
                  <a:pt x="1535" y="618"/>
                </a:lnTo>
                <a:lnTo>
                  <a:pt x="1700" y="588"/>
                </a:lnTo>
                <a:lnTo>
                  <a:pt x="1865" y="558"/>
                </a:lnTo>
                <a:lnTo>
                  <a:pt x="2004" y="530"/>
                </a:lnTo>
                <a:lnTo>
                  <a:pt x="2039" y="500"/>
                </a:lnTo>
                <a:lnTo>
                  <a:pt x="1956" y="470"/>
                </a:lnTo>
                <a:lnTo>
                  <a:pt x="1876" y="441"/>
                </a:lnTo>
                <a:lnTo>
                  <a:pt x="1837" y="412"/>
                </a:lnTo>
                <a:lnTo>
                  <a:pt x="1866" y="382"/>
                </a:lnTo>
                <a:lnTo>
                  <a:pt x="1863" y="353"/>
                </a:lnTo>
                <a:lnTo>
                  <a:pt x="1871" y="323"/>
                </a:lnTo>
                <a:lnTo>
                  <a:pt x="1810" y="295"/>
                </a:lnTo>
                <a:lnTo>
                  <a:pt x="1775" y="265"/>
                </a:lnTo>
                <a:lnTo>
                  <a:pt x="1706" y="235"/>
                </a:lnTo>
                <a:lnTo>
                  <a:pt x="1685" y="207"/>
                </a:lnTo>
                <a:lnTo>
                  <a:pt x="1658" y="177"/>
                </a:lnTo>
                <a:lnTo>
                  <a:pt x="1649" y="147"/>
                </a:lnTo>
                <a:lnTo>
                  <a:pt x="1543" y="118"/>
                </a:lnTo>
                <a:lnTo>
                  <a:pt x="1423" y="89"/>
                </a:lnTo>
                <a:lnTo>
                  <a:pt x="1412" y="86"/>
                </a:lnTo>
                <a:lnTo>
                  <a:pt x="1388" y="89"/>
                </a:lnTo>
                <a:lnTo>
                  <a:pt x="1194" y="118"/>
                </a:lnTo>
                <a:lnTo>
                  <a:pt x="1149" y="147"/>
                </a:lnTo>
                <a:lnTo>
                  <a:pt x="1165" y="177"/>
                </a:lnTo>
                <a:lnTo>
                  <a:pt x="1139" y="207"/>
                </a:lnTo>
                <a:lnTo>
                  <a:pt x="1029" y="235"/>
                </a:lnTo>
                <a:lnTo>
                  <a:pt x="828" y="265"/>
                </a:lnTo>
                <a:lnTo>
                  <a:pt x="705" y="285"/>
                </a:lnTo>
                <a:lnTo>
                  <a:pt x="579" y="265"/>
                </a:lnTo>
                <a:lnTo>
                  <a:pt x="405" y="235"/>
                </a:lnTo>
                <a:lnTo>
                  <a:pt x="305" y="207"/>
                </a:lnTo>
                <a:lnTo>
                  <a:pt x="337" y="177"/>
                </a:lnTo>
                <a:lnTo>
                  <a:pt x="414" y="147"/>
                </a:lnTo>
                <a:lnTo>
                  <a:pt x="489" y="118"/>
                </a:lnTo>
                <a:lnTo>
                  <a:pt x="411" y="89"/>
                </a:lnTo>
                <a:lnTo>
                  <a:pt x="231" y="60"/>
                </a:lnTo>
                <a:lnTo>
                  <a:pt x="94" y="30"/>
                </a:lnTo>
                <a:lnTo>
                  <a:pt x="1" y="0"/>
                </a:lnTo>
                <a:lnTo>
                  <a:pt x="0" y="0"/>
                </a:lnTo>
                <a:lnTo>
                  <a:pt x="0" y="30"/>
                </a:lnTo>
                <a:lnTo>
                  <a:pt x="0" y="60"/>
                </a:lnTo>
                <a:lnTo>
                  <a:pt x="0" y="89"/>
                </a:lnTo>
                <a:lnTo>
                  <a:pt x="0" y="118"/>
                </a:lnTo>
                <a:lnTo>
                  <a:pt x="0" y="147"/>
                </a:lnTo>
                <a:lnTo>
                  <a:pt x="0" y="177"/>
                </a:lnTo>
                <a:lnTo>
                  <a:pt x="0" y="207"/>
                </a:lnTo>
                <a:lnTo>
                  <a:pt x="0" y="235"/>
                </a:lnTo>
                <a:lnTo>
                  <a:pt x="0" y="265"/>
                </a:lnTo>
                <a:lnTo>
                  <a:pt x="0" y="295"/>
                </a:lnTo>
                <a:lnTo>
                  <a:pt x="0" y="323"/>
                </a:lnTo>
                <a:lnTo>
                  <a:pt x="0" y="353"/>
                </a:lnTo>
                <a:lnTo>
                  <a:pt x="0" y="382"/>
                </a:lnTo>
                <a:lnTo>
                  <a:pt x="0" y="412"/>
                </a:lnTo>
                <a:lnTo>
                  <a:pt x="0" y="441"/>
                </a:lnTo>
                <a:lnTo>
                  <a:pt x="0" y="470"/>
                </a:lnTo>
                <a:lnTo>
                  <a:pt x="0" y="500"/>
                </a:lnTo>
                <a:lnTo>
                  <a:pt x="0" y="530"/>
                </a:lnTo>
                <a:lnTo>
                  <a:pt x="0" y="558"/>
                </a:lnTo>
                <a:lnTo>
                  <a:pt x="0" y="588"/>
                </a:lnTo>
                <a:lnTo>
                  <a:pt x="0" y="618"/>
                </a:lnTo>
                <a:lnTo>
                  <a:pt x="0" y="646"/>
                </a:lnTo>
                <a:lnTo>
                  <a:pt x="0" y="676"/>
                </a:lnTo>
                <a:lnTo>
                  <a:pt x="0" y="705"/>
                </a:lnTo>
                <a:lnTo>
                  <a:pt x="0" y="735"/>
                </a:lnTo>
                <a:lnTo>
                  <a:pt x="0" y="764"/>
                </a:lnTo>
                <a:lnTo>
                  <a:pt x="0" y="793"/>
                </a:lnTo>
                <a:lnTo>
                  <a:pt x="0" y="823"/>
                </a:lnTo>
                <a:lnTo>
                  <a:pt x="0" y="853"/>
                </a:lnTo>
                <a:lnTo>
                  <a:pt x="0" y="881"/>
                </a:lnTo>
                <a:lnTo>
                  <a:pt x="0" y="911"/>
                </a:lnTo>
                <a:lnTo>
                  <a:pt x="0" y="941"/>
                </a:lnTo>
                <a:lnTo>
                  <a:pt x="0" y="969"/>
                </a:lnTo>
                <a:lnTo>
                  <a:pt x="0" y="999"/>
                </a:lnTo>
                <a:lnTo>
                  <a:pt x="0" y="1006"/>
                </a:lnTo>
                <a:close/>
              </a:path>
            </a:pathLst>
          </a:custGeom>
          <a:solidFill>
            <a:srgbClr val="00FFFF"/>
          </a:solidFill>
          <a:ln w="9525">
            <a:noFill/>
            <a:round/>
            <a:headEnd/>
            <a:tailEnd/>
          </a:ln>
        </p:spPr>
        <p:txBody>
          <a:bodyPr/>
          <a:lstStyle/>
          <a:p>
            <a:endParaRPr lang="en-US"/>
          </a:p>
        </p:txBody>
      </p:sp>
      <p:sp>
        <p:nvSpPr>
          <p:cNvPr id="496671" name="Freeform 38"/>
          <p:cNvSpPr>
            <a:spLocks/>
          </p:cNvSpPr>
          <p:nvPr/>
        </p:nvSpPr>
        <p:spPr bwMode="auto">
          <a:xfrm>
            <a:off x="3592513" y="3449638"/>
            <a:ext cx="2720975" cy="1441450"/>
          </a:xfrm>
          <a:custGeom>
            <a:avLst/>
            <a:gdLst>
              <a:gd name="T0" fmla="*/ 0 w 2039"/>
              <a:gd name="T1" fmla="*/ 2147483647 h 1074"/>
              <a:gd name="T2" fmla="*/ 2147483647 w 2039"/>
              <a:gd name="T3" fmla="*/ 2147483647 h 1074"/>
              <a:gd name="T4" fmla="*/ 2147483647 w 2039"/>
              <a:gd name="T5" fmla="*/ 2147483647 h 1074"/>
              <a:gd name="T6" fmla="*/ 2147483647 w 2039"/>
              <a:gd name="T7" fmla="*/ 2147483647 h 1074"/>
              <a:gd name="T8" fmla="*/ 2147483647 w 2039"/>
              <a:gd name="T9" fmla="*/ 2147483647 h 1074"/>
              <a:gd name="T10" fmla="*/ 2147483647 w 2039"/>
              <a:gd name="T11" fmla="*/ 2147483647 h 1074"/>
              <a:gd name="T12" fmla="*/ 2147483647 w 2039"/>
              <a:gd name="T13" fmla="*/ 2147483647 h 1074"/>
              <a:gd name="T14" fmla="*/ 2147483647 w 2039"/>
              <a:gd name="T15" fmla="*/ 2147483647 h 1074"/>
              <a:gd name="T16" fmla="*/ 2147483647 w 2039"/>
              <a:gd name="T17" fmla="*/ 2147483647 h 1074"/>
              <a:gd name="T18" fmla="*/ 2147483647 w 2039"/>
              <a:gd name="T19" fmla="*/ 2147483647 h 1074"/>
              <a:gd name="T20" fmla="*/ 2147483647 w 2039"/>
              <a:gd name="T21" fmla="*/ 2147483647 h 1074"/>
              <a:gd name="T22" fmla="*/ 2147483647 w 2039"/>
              <a:gd name="T23" fmla="*/ 2147483647 h 1074"/>
              <a:gd name="T24" fmla="*/ 2147483647 w 2039"/>
              <a:gd name="T25" fmla="*/ 2147483647 h 1074"/>
              <a:gd name="T26" fmla="*/ 2147483647 w 2039"/>
              <a:gd name="T27" fmla="*/ 2147483647 h 1074"/>
              <a:gd name="T28" fmla="*/ 2147483647 w 2039"/>
              <a:gd name="T29" fmla="*/ 2147483647 h 1074"/>
              <a:gd name="T30" fmla="*/ 2147483647 w 2039"/>
              <a:gd name="T31" fmla="*/ 2147483647 h 1074"/>
              <a:gd name="T32" fmla="*/ 2147483647 w 2039"/>
              <a:gd name="T33" fmla="*/ 2147483647 h 1074"/>
              <a:gd name="T34" fmla="*/ 2147483647 w 2039"/>
              <a:gd name="T35" fmla="*/ 2147483647 h 1074"/>
              <a:gd name="T36" fmla="*/ 2147483647 w 2039"/>
              <a:gd name="T37" fmla="*/ 2147483647 h 1074"/>
              <a:gd name="T38" fmla="*/ 2147483647 w 2039"/>
              <a:gd name="T39" fmla="*/ 2147483647 h 1074"/>
              <a:gd name="T40" fmla="*/ 2147483647 w 2039"/>
              <a:gd name="T41" fmla="*/ 2147483647 h 1074"/>
              <a:gd name="T42" fmla="*/ 2147483647 w 2039"/>
              <a:gd name="T43" fmla="*/ 2147483647 h 1074"/>
              <a:gd name="T44" fmla="*/ 2147483647 w 2039"/>
              <a:gd name="T45" fmla="*/ 2147483647 h 1074"/>
              <a:gd name="T46" fmla="*/ 2147483647 w 2039"/>
              <a:gd name="T47" fmla="*/ 2147483647 h 1074"/>
              <a:gd name="T48" fmla="*/ 2147483647 w 2039"/>
              <a:gd name="T49" fmla="*/ 2147483647 h 1074"/>
              <a:gd name="T50" fmla="*/ 2147483647 w 2039"/>
              <a:gd name="T51" fmla="*/ 2147483647 h 1074"/>
              <a:gd name="T52" fmla="*/ 2147483647 w 2039"/>
              <a:gd name="T53" fmla="*/ 2147483647 h 1074"/>
              <a:gd name="T54" fmla="*/ 2147483647 w 2039"/>
              <a:gd name="T55" fmla="*/ 2147483647 h 1074"/>
              <a:gd name="T56" fmla="*/ 2147483647 w 2039"/>
              <a:gd name="T57" fmla="*/ 2147483647 h 1074"/>
              <a:gd name="T58" fmla="*/ 2147483647 w 2039"/>
              <a:gd name="T59" fmla="*/ 2147483647 h 1074"/>
              <a:gd name="T60" fmla="*/ 2147483647 w 2039"/>
              <a:gd name="T61" fmla="*/ 2147483647 h 1074"/>
              <a:gd name="T62" fmla="*/ 2147483647 w 2039"/>
              <a:gd name="T63" fmla="*/ 2147483647 h 1074"/>
              <a:gd name="T64" fmla="*/ 2147483647 w 2039"/>
              <a:gd name="T65" fmla="*/ 2147483647 h 1074"/>
              <a:gd name="T66" fmla="*/ 2147483647 w 2039"/>
              <a:gd name="T67" fmla="*/ 2147483647 h 1074"/>
              <a:gd name="T68" fmla="*/ 2147483647 w 2039"/>
              <a:gd name="T69" fmla="*/ 2147483647 h 1074"/>
              <a:gd name="T70" fmla="*/ 2147483647 w 2039"/>
              <a:gd name="T71" fmla="*/ 2147483647 h 1074"/>
              <a:gd name="T72" fmla="*/ 2147483647 w 2039"/>
              <a:gd name="T73" fmla="*/ 2147483647 h 1074"/>
              <a:gd name="T74" fmla="*/ 2147483647 w 2039"/>
              <a:gd name="T75" fmla="*/ 2147483647 h 1074"/>
              <a:gd name="T76" fmla="*/ 2147483647 w 2039"/>
              <a:gd name="T77" fmla="*/ 2147483647 h 1074"/>
              <a:gd name="T78" fmla="*/ 2147483647 w 2039"/>
              <a:gd name="T79" fmla="*/ 2147483647 h 1074"/>
              <a:gd name="T80" fmla="*/ 2147483647 w 2039"/>
              <a:gd name="T81" fmla="*/ 2147483647 h 1074"/>
              <a:gd name="T82" fmla="*/ 2147483647 w 2039"/>
              <a:gd name="T83" fmla="*/ 2147483647 h 1074"/>
              <a:gd name="T84" fmla="*/ 2147483647 w 2039"/>
              <a:gd name="T85" fmla="*/ 2147483647 h 1074"/>
              <a:gd name="T86" fmla="*/ 2147483647 w 2039"/>
              <a:gd name="T87" fmla="*/ 2147483647 h 1074"/>
              <a:gd name="T88" fmla="*/ 2147483647 w 2039"/>
              <a:gd name="T89" fmla="*/ 2147483647 h 1074"/>
              <a:gd name="T90" fmla="*/ 2147483647 w 2039"/>
              <a:gd name="T91" fmla="*/ 2147483647 h 1074"/>
              <a:gd name="T92" fmla="*/ 2147483647 w 2039"/>
              <a:gd name="T93" fmla="*/ 2147483647 h 1074"/>
              <a:gd name="T94" fmla="*/ 2147483647 w 2039"/>
              <a:gd name="T95" fmla="*/ 2147483647 h 1074"/>
              <a:gd name="T96" fmla="*/ 2147483647 w 2039"/>
              <a:gd name="T97" fmla="*/ 2147483647 h 1074"/>
              <a:gd name="T98" fmla="*/ 2147483647 w 2039"/>
              <a:gd name="T99" fmla="*/ 2147483647 h 1074"/>
              <a:gd name="T100" fmla="*/ 2147483647 w 2039"/>
              <a:gd name="T101" fmla="*/ 2147483647 h 1074"/>
              <a:gd name="T102" fmla="*/ 2147483647 w 2039"/>
              <a:gd name="T103" fmla="*/ 2147483647 h 1074"/>
              <a:gd name="T104" fmla="*/ 2147483647 w 2039"/>
              <a:gd name="T105" fmla="*/ 2147483647 h 1074"/>
              <a:gd name="T106" fmla="*/ 2147483647 w 2039"/>
              <a:gd name="T107" fmla="*/ 2147483647 h 1074"/>
              <a:gd name="T108" fmla="*/ 2147483647 w 2039"/>
              <a:gd name="T109" fmla="*/ 2147483647 h 1074"/>
              <a:gd name="T110" fmla="*/ 2147483647 w 2039"/>
              <a:gd name="T111" fmla="*/ 2147483647 h 1074"/>
              <a:gd name="T112" fmla="*/ 2147483647 w 2039"/>
              <a:gd name="T113" fmla="*/ 2147483647 h 1074"/>
              <a:gd name="T114" fmla="*/ 2147483647 w 2039"/>
              <a:gd name="T115" fmla="*/ 2147483647 h 1074"/>
              <a:gd name="T116" fmla="*/ 2147483647 w 2039"/>
              <a:gd name="T117" fmla="*/ 2147483647 h 1074"/>
              <a:gd name="T118" fmla="*/ 2147483647 w 2039"/>
              <a:gd name="T119" fmla="*/ 0 h 1074"/>
              <a:gd name="T120" fmla="*/ 0 w 2039"/>
              <a:gd name="T121" fmla="*/ 0 h 10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39"/>
              <a:gd name="T184" fmla="*/ 0 h 1074"/>
              <a:gd name="T185" fmla="*/ 2039 w 2039"/>
              <a:gd name="T186" fmla="*/ 1074 h 10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39" h="1074">
                <a:moveTo>
                  <a:pt x="0" y="1006"/>
                </a:moveTo>
                <a:lnTo>
                  <a:pt x="166" y="1028"/>
                </a:lnTo>
                <a:lnTo>
                  <a:pt x="428" y="1058"/>
                </a:lnTo>
                <a:lnTo>
                  <a:pt x="705" y="1074"/>
                </a:lnTo>
                <a:lnTo>
                  <a:pt x="783" y="1058"/>
                </a:lnTo>
                <a:lnTo>
                  <a:pt x="866" y="1028"/>
                </a:lnTo>
                <a:lnTo>
                  <a:pt x="918" y="999"/>
                </a:lnTo>
                <a:lnTo>
                  <a:pt x="870" y="969"/>
                </a:lnTo>
                <a:lnTo>
                  <a:pt x="803" y="941"/>
                </a:lnTo>
                <a:lnTo>
                  <a:pt x="705" y="921"/>
                </a:lnTo>
                <a:lnTo>
                  <a:pt x="628" y="911"/>
                </a:lnTo>
                <a:lnTo>
                  <a:pt x="563" y="881"/>
                </a:lnTo>
                <a:lnTo>
                  <a:pt x="527" y="853"/>
                </a:lnTo>
                <a:lnTo>
                  <a:pt x="517" y="823"/>
                </a:lnTo>
                <a:lnTo>
                  <a:pt x="508" y="793"/>
                </a:lnTo>
                <a:lnTo>
                  <a:pt x="530" y="764"/>
                </a:lnTo>
                <a:lnTo>
                  <a:pt x="567" y="735"/>
                </a:lnTo>
                <a:lnTo>
                  <a:pt x="599" y="705"/>
                </a:lnTo>
                <a:lnTo>
                  <a:pt x="648" y="676"/>
                </a:lnTo>
                <a:lnTo>
                  <a:pt x="703" y="646"/>
                </a:lnTo>
                <a:lnTo>
                  <a:pt x="705" y="646"/>
                </a:lnTo>
                <a:lnTo>
                  <a:pt x="1412" y="640"/>
                </a:lnTo>
                <a:lnTo>
                  <a:pt x="1535" y="618"/>
                </a:lnTo>
                <a:lnTo>
                  <a:pt x="1700" y="588"/>
                </a:lnTo>
                <a:lnTo>
                  <a:pt x="1865" y="558"/>
                </a:lnTo>
                <a:lnTo>
                  <a:pt x="2004" y="530"/>
                </a:lnTo>
                <a:lnTo>
                  <a:pt x="2039" y="500"/>
                </a:lnTo>
                <a:lnTo>
                  <a:pt x="1956" y="470"/>
                </a:lnTo>
                <a:lnTo>
                  <a:pt x="1876" y="441"/>
                </a:lnTo>
                <a:lnTo>
                  <a:pt x="1837" y="412"/>
                </a:lnTo>
                <a:lnTo>
                  <a:pt x="1866" y="382"/>
                </a:lnTo>
                <a:lnTo>
                  <a:pt x="1863" y="353"/>
                </a:lnTo>
                <a:lnTo>
                  <a:pt x="1871" y="323"/>
                </a:lnTo>
                <a:lnTo>
                  <a:pt x="1810" y="295"/>
                </a:lnTo>
                <a:lnTo>
                  <a:pt x="1775" y="265"/>
                </a:lnTo>
                <a:lnTo>
                  <a:pt x="1706" y="235"/>
                </a:lnTo>
                <a:lnTo>
                  <a:pt x="1685" y="207"/>
                </a:lnTo>
                <a:lnTo>
                  <a:pt x="1658" y="177"/>
                </a:lnTo>
                <a:lnTo>
                  <a:pt x="1649" y="147"/>
                </a:lnTo>
                <a:lnTo>
                  <a:pt x="1543" y="118"/>
                </a:lnTo>
                <a:lnTo>
                  <a:pt x="1423" y="89"/>
                </a:lnTo>
                <a:lnTo>
                  <a:pt x="1412" y="86"/>
                </a:lnTo>
                <a:lnTo>
                  <a:pt x="1388" y="89"/>
                </a:lnTo>
                <a:lnTo>
                  <a:pt x="1194" y="118"/>
                </a:lnTo>
                <a:lnTo>
                  <a:pt x="1149" y="147"/>
                </a:lnTo>
                <a:lnTo>
                  <a:pt x="1165" y="177"/>
                </a:lnTo>
                <a:lnTo>
                  <a:pt x="1139" y="207"/>
                </a:lnTo>
                <a:lnTo>
                  <a:pt x="1029" y="235"/>
                </a:lnTo>
                <a:lnTo>
                  <a:pt x="828" y="265"/>
                </a:lnTo>
                <a:lnTo>
                  <a:pt x="705" y="285"/>
                </a:lnTo>
                <a:lnTo>
                  <a:pt x="579" y="265"/>
                </a:lnTo>
                <a:lnTo>
                  <a:pt x="405" y="235"/>
                </a:lnTo>
                <a:lnTo>
                  <a:pt x="305" y="207"/>
                </a:lnTo>
                <a:lnTo>
                  <a:pt x="337" y="177"/>
                </a:lnTo>
                <a:lnTo>
                  <a:pt x="414" y="147"/>
                </a:lnTo>
                <a:lnTo>
                  <a:pt x="489" y="118"/>
                </a:lnTo>
                <a:lnTo>
                  <a:pt x="411" y="89"/>
                </a:lnTo>
                <a:lnTo>
                  <a:pt x="231" y="60"/>
                </a:lnTo>
                <a:lnTo>
                  <a:pt x="94" y="30"/>
                </a:lnTo>
                <a:lnTo>
                  <a:pt x="1" y="0"/>
                </a:lnTo>
                <a:lnTo>
                  <a:pt x="0" y="0"/>
                </a:lnTo>
              </a:path>
            </a:pathLst>
          </a:custGeom>
          <a:noFill/>
          <a:ln w="9525">
            <a:solidFill>
              <a:srgbClr val="000000"/>
            </a:solidFill>
            <a:prstDash val="solid"/>
            <a:round/>
            <a:headEnd/>
            <a:tailEnd/>
          </a:ln>
        </p:spPr>
        <p:txBody>
          <a:bodyPr/>
          <a:lstStyle/>
          <a:p>
            <a:endParaRPr lang="en-US"/>
          </a:p>
        </p:txBody>
      </p:sp>
      <p:sp>
        <p:nvSpPr>
          <p:cNvPr id="496672" name="Freeform 39"/>
          <p:cNvSpPr>
            <a:spLocks/>
          </p:cNvSpPr>
          <p:nvPr/>
        </p:nvSpPr>
        <p:spPr bwMode="auto">
          <a:xfrm>
            <a:off x="3905250" y="2189163"/>
            <a:ext cx="3289300" cy="1130300"/>
          </a:xfrm>
          <a:custGeom>
            <a:avLst/>
            <a:gdLst>
              <a:gd name="T0" fmla="*/ 2147483647 w 2466"/>
              <a:gd name="T1" fmla="*/ 2147483647 h 842"/>
              <a:gd name="T2" fmla="*/ 2147483647 w 2466"/>
              <a:gd name="T3" fmla="*/ 2147483647 h 842"/>
              <a:gd name="T4" fmla="*/ 2147483647 w 2466"/>
              <a:gd name="T5" fmla="*/ 2147483647 h 842"/>
              <a:gd name="T6" fmla="*/ 2147483647 w 2466"/>
              <a:gd name="T7" fmla="*/ 2147483647 h 842"/>
              <a:gd name="T8" fmla="*/ 2147483647 w 2466"/>
              <a:gd name="T9" fmla="*/ 2147483647 h 842"/>
              <a:gd name="T10" fmla="*/ 2147483647 w 2466"/>
              <a:gd name="T11" fmla="*/ 2147483647 h 842"/>
              <a:gd name="T12" fmla="*/ 2147483647 w 2466"/>
              <a:gd name="T13" fmla="*/ 2147483647 h 842"/>
              <a:gd name="T14" fmla="*/ 2147483647 w 2466"/>
              <a:gd name="T15" fmla="*/ 2147483647 h 842"/>
              <a:gd name="T16" fmla="*/ 2147483647 w 2466"/>
              <a:gd name="T17" fmla="*/ 2147483647 h 842"/>
              <a:gd name="T18" fmla="*/ 2147483647 w 2466"/>
              <a:gd name="T19" fmla="*/ 2147483647 h 842"/>
              <a:gd name="T20" fmla="*/ 2147483647 w 2466"/>
              <a:gd name="T21" fmla="*/ 2147483647 h 842"/>
              <a:gd name="T22" fmla="*/ 2147483647 w 2466"/>
              <a:gd name="T23" fmla="*/ 2147483647 h 842"/>
              <a:gd name="T24" fmla="*/ 2147483647 w 2466"/>
              <a:gd name="T25" fmla="*/ 2147483647 h 842"/>
              <a:gd name="T26" fmla="*/ 2147483647 w 2466"/>
              <a:gd name="T27" fmla="*/ 2147483647 h 842"/>
              <a:gd name="T28" fmla="*/ 2147483647 w 2466"/>
              <a:gd name="T29" fmla="*/ 2147483647 h 842"/>
              <a:gd name="T30" fmla="*/ 2147483647 w 2466"/>
              <a:gd name="T31" fmla="*/ 2147483647 h 842"/>
              <a:gd name="T32" fmla="*/ 2147483647 w 2466"/>
              <a:gd name="T33" fmla="*/ 2147483647 h 842"/>
              <a:gd name="T34" fmla="*/ 2147483647 w 2466"/>
              <a:gd name="T35" fmla="*/ 2147483647 h 842"/>
              <a:gd name="T36" fmla="*/ 2147483647 w 2466"/>
              <a:gd name="T37" fmla="*/ 2147483647 h 842"/>
              <a:gd name="T38" fmla="*/ 2147483647 w 2466"/>
              <a:gd name="T39" fmla="*/ 2147483647 h 842"/>
              <a:gd name="T40" fmla="*/ 2147483647 w 2466"/>
              <a:gd name="T41" fmla="*/ 2147483647 h 842"/>
              <a:gd name="T42" fmla="*/ 2147483647 w 2466"/>
              <a:gd name="T43" fmla="*/ 2147483647 h 842"/>
              <a:gd name="T44" fmla="*/ 2147483647 w 2466"/>
              <a:gd name="T45" fmla="*/ 2147483647 h 842"/>
              <a:gd name="T46" fmla="*/ 2147483647 w 2466"/>
              <a:gd name="T47" fmla="*/ 2147483647 h 842"/>
              <a:gd name="T48" fmla="*/ 2147483647 w 2466"/>
              <a:gd name="T49" fmla="*/ 2147483647 h 842"/>
              <a:gd name="T50" fmla="*/ 2147483647 w 2466"/>
              <a:gd name="T51" fmla="*/ 2147483647 h 842"/>
              <a:gd name="T52" fmla="*/ 2147483647 w 2466"/>
              <a:gd name="T53" fmla="*/ 2147483647 h 842"/>
              <a:gd name="T54" fmla="*/ 2147483647 w 2466"/>
              <a:gd name="T55" fmla="*/ 2147483647 h 842"/>
              <a:gd name="T56" fmla="*/ 2147483647 w 2466"/>
              <a:gd name="T57" fmla="*/ 2147483647 h 842"/>
              <a:gd name="T58" fmla="*/ 2147483647 w 2466"/>
              <a:gd name="T59" fmla="*/ 2147483647 h 842"/>
              <a:gd name="T60" fmla="*/ 2147483647 w 2466"/>
              <a:gd name="T61" fmla="*/ 2147483647 h 842"/>
              <a:gd name="T62" fmla="*/ 2147483647 w 2466"/>
              <a:gd name="T63" fmla="*/ 2147483647 h 842"/>
              <a:gd name="T64" fmla="*/ 2147483647 w 2466"/>
              <a:gd name="T65" fmla="*/ 2147483647 h 842"/>
              <a:gd name="T66" fmla="*/ 2147483647 w 2466"/>
              <a:gd name="T67" fmla="*/ 2147483647 h 842"/>
              <a:gd name="T68" fmla="*/ 2147483647 w 2466"/>
              <a:gd name="T69" fmla="*/ 2147483647 h 842"/>
              <a:gd name="T70" fmla="*/ 2147483647 w 2466"/>
              <a:gd name="T71" fmla="*/ 2147483647 h 842"/>
              <a:gd name="T72" fmla="*/ 2147483647 w 2466"/>
              <a:gd name="T73" fmla="*/ 2147483647 h 842"/>
              <a:gd name="T74" fmla="*/ 2147483647 w 2466"/>
              <a:gd name="T75" fmla="*/ 0 h 842"/>
              <a:gd name="T76" fmla="*/ 2147483647 w 2466"/>
              <a:gd name="T77" fmla="*/ 0 h 8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66"/>
              <a:gd name="T118" fmla="*/ 0 h 842"/>
              <a:gd name="T119" fmla="*/ 2466 w 2466"/>
              <a:gd name="T120" fmla="*/ 842 h 8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66" h="842">
                <a:moveTo>
                  <a:pt x="314" y="0"/>
                </a:moveTo>
                <a:lnTo>
                  <a:pt x="294" y="30"/>
                </a:lnTo>
                <a:lnTo>
                  <a:pt x="268" y="59"/>
                </a:lnTo>
                <a:lnTo>
                  <a:pt x="245" y="88"/>
                </a:lnTo>
                <a:lnTo>
                  <a:pt x="224" y="118"/>
                </a:lnTo>
                <a:lnTo>
                  <a:pt x="195" y="147"/>
                </a:lnTo>
                <a:lnTo>
                  <a:pt x="162" y="177"/>
                </a:lnTo>
                <a:lnTo>
                  <a:pt x="132" y="205"/>
                </a:lnTo>
                <a:lnTo>
                  <a:pt x="93" y="235"/>
                </a:lnTo>
                <a:lnTo>
                  <a:pt x="32" y="265"/>
                </a:lnTo>
                <a:lnTo>
                  <a:pt x="0" y="293"/>
                </a:lnTo>
                <a:lnTo>
                  <a:pt x="66" y="323"/>
                </a:lnTo>
                <a:lnTo>
                  <a:pt x="169" y="353"/>
                </a:lnTo>
                <a:lnTo>
                  <a:pt x="253" y="382"/>
                </a:lnTo>
                <a:lnTo>
                  <a:pt x="313" y="411"/>
                </a:lnTo>
                <a:lnTo>
                  <a:pt x="394" y="440"/>
                </a:lnTo>
                <a:lnTo>
                  <a:pt x="472" y="464"/>
                </a:lnTo>
                <a:lnTo>
                  <a:pt x="570" y="440"/>
                </a:lnTo>
                <a:lnTo>
                  <a:pt x="707" y="411"/>
                </a:lnTo>
                <a:lnTo>
                  <a:pt x="843" y="382"/>
                </a:lnTo>
                <a:lnTo>
                  <a:pt x="954" y="353"/>
                </a:lnTo>
                <a:lnTo>
                  <a:pt x="1047" y="323"/>
                </a:lnTo>
                <a:lnTo>
                  <a:pt x="1099" y="293"/>
                </a:lnTo>
                <a:lnTo>
                  <a:pt x="1155" y="265"/>
                </a:lnTo>
                <a:lnTo>
                  <a:pt x="1179" y="238"/>
                </a:lnTo>
                <a:lnTo>
                  <a:pt x="1189" y="265"/>
                </a:lnTo>
                <a:lnTo>
                  <a:pt x="1213" y="293"/>
                </a:lnTo>
                <a:lnTo>
                  <a:pt x="1235" y="323"/>
                </a:lnTo>
                <a:lnTo>
                  <a:pt x="1274" y="353"/>
                </a:lnTo>
                <a:lnTo>
                  <a:pt x="1319" y="382"/>
                </a:lnTo>
                <a:lnTo>
                  <a:pt x="1389" y="411"/>
                </a:lnTo>
                <a:lnTo>
                  <a:pt x="1451" y="440"/>
                </a:lnTo>
                <a:lnTo>
                  <a:pt x="1512" y="470"/>
                </a:lnTo>
                <a:lnTo>
                  <a:pt x="1559" y="500"/>
                </a:lnTo>
                <a:lnTo>
                  <a:pt x="1604" y="528"/>
                </a:lnTo>
                <a:lnTo>
                  <a:pt x="1636" y="558"/>
                </a:lnTo>
                <a:lnTo>
                  <a:pt x="1662" y="588"/>
                </a:lnTo>
                <a:lnTo>
                  <a:pt x="1680" y="616"/>
                </a:lnTo>
                <a:lnTo>
                  <a:pt x="1691" y="646"/>
                </a:lnTo>
                <a:lnTo>
                  <a:pt x="1701" y="676"/>
                </a:lnTo>
                <a:lnTo>
                  <a:pt x="1709" y="705"/>
                </a:lnTo>
                <a:lnTo>
                  <a:pt x="1722" y="734"/>
                </a:lnTo>
                <a:lnTo>
                  <a:pt x="1736" y="763"/>
                </a:lnTo>
                <a:lnTo>
                  <a:pt x="1774" y="793"/>
                </a:lnTo>
                <a:lnTo>
                  <a:pt x="1813" y="823"/>
                </a:lnTo>
                <a:lnTo>
                  <a:pt x="1884" y="842"/>
                </a:lnTo>
                <a:lnTo>
                  <a:pt x="1949" y="823"/>
                </a:lnTo>
                <a:lnTo>
                  <a:pt x="1997" y="793"/>
                </a:lnTo>
                <a:lnTo>
                  <a:pt x="2047" y="763"/>
                </a:lnTo>
                <a:lnTo>
                  <a:pt x="2082" y="734"/>
                </a:lnTo>
                <a:lnTo>
                  <a:pt x="2107" y="705"/>
                </a:lnTo>
                <a:lnTo>
                  <a:pt x="2115" y="676"/>
                </a:lnTo>
                <a:lnTo>
                  <a:pt x="2126" y="646"/>
                </a:lnTo>
                <a:lnTo>
                  <a:pt x="2134" y="616"/>
                </a:lnTo>
                <a:lnTo>
                  <a:pt x="2152" y="588"/>
                </a:lnTo>
                <a:lnTo>
                  <a:pt x="2173" y="558"/>
                </a:lnTo>
                <a:lnTo>
                  <a:pt x="2195" y="528"/>
                </a:lnTo>
                <a:lnTo>
                  <a:pt x="2220" y="500"/>
                </a:lnTo>
                <a:lnTo>
                  <a:pt x="2246" y="470"/>
                </a:lnTo>
                <a:lnTo>
                  <a:pt x="2272" y="440"/>
                </a:lnTo>
                <a:lnTo>
                  <a:pt x="2294" y="411"/>
                </a:lnTo>
                <a:lnTo>
                  <a:pt x="2321" y="382"/>
                </a:lnTo>
                <a:lnTo>
                  <a:pt x="2370" y="353"/>
                </a:lnTo>
                <a:lnTo>
                  <a:pt x="2433" y="323"/>
                </a:lnTo>
                <a:lnTo>
                  <a:pt x="2466" y="293"/>
                </a:lnTo>
                <a:lnTo>
                  <a:pt x="2435" y="265"/>
                </a:lnTo>
                <a:lnTo>
                  <a:pt x="2379" y="235"/>
                </a:lnTo>
                <a:lnTo>
                  <a:pt x="2333" y="205"/>
                </a:lnTo>
                <a:lnTo>
                  <a:pt x="2286" y="177"/>
                </a:lnTo>
                <a:lnTo>
                  <a:pt x="2234" y="147"/>
                </a:lnTo>
                <a:lnTo>
                  <a:pt x="2192" y="118"/>
                </a:lnTo>
                <a:lnTo>
                  <a:pt x="2169" y="88"/>
                </a:lnTo>
                <a:lnTo>
                  <a:pt x="2163" y="59"/>
                </a:lnTo>
                <a:lnTo>
                  <a:pt x="2157" y="30"/>
                </a:lnTo>
                <a:lnTo>
                  <a:pt x="2155" y="0"/>
                </a:lnTo>
                <a:lnTo>
                  <a:pt x="1305" y="0"/>
                </a:lnTo>
                <a:lnTo>
                  <a:pt x="953" y="0"/>
                </a:lnTo>
                <a:lnTo>
                  <a:pt x="314" y="0"/>
                </a:lnTo>
                <a:close/>
              </a:path>
            </a:pathLst>
          </a:custGeom>
          <a:solidFill>
            <a:srgbClr val="FFFF00"/>
          </a:solidFill>
          <a:ln w="9525">
            <a:noFill/>
            <a:round/>
            <a:headEnd/>
            <a:tailEnd/>
          </a:ln>
        </p:spPr>
        <p:txBody>
          <a:bodyPr/>
          <a:lstStyle/>
          <a:p>
            <a:endParaRPr lang="en-US"/>
          </a:p>
        </p:txBody>
      </p:sp>
      <p:sp>
        <p:nvSpPr>
          <p:cNvPr id="496673" name="Freeform 40"/>
          <p:cNvSpPr>
            <a:spLocks/>
          </p:cNvSpPr>
          <p:nvPr/>
        </p:nvSpPr>
        <p:spPr bwMode="auto">
          <a:xfrm>
            <a:off x="3905250" y="2189163"/>
            <a:ext cx="3289300" cy="1130300"/>
          </a:xfrm>
          <a:custGeom>
            <a:avLst/>
            <a:gdLst>
              <a:gd name="T0" fmla="*/ 2147483647 w 2466"/>
              <a:gd name="T1" fmla="*/ 2147483647 h 842"/>
              <a:gd name="T2" fmla="*/ 2147483647 w 2466"/>
              <a:gd name="T3" fmla="*/ 2147483647 h 842"/>
              <a:gd name="T4" fmla="*/ 2147483647 w 2466"/>
              <a:gd name="T5" fmla="*/ 2147483647 h 842"/>
              <a:gd name="T6" fmla="*/ 2147483647 w 2466"/>
              <a:gd name="T7" fmla="*/ 2147483647 h 842"/>
              <a:gd name="T8" fmla="*/ 2147483647 w 2466"/>
              <a:gd name="T9" fmla="*/ 2147483647 h 842"/>
              <a:gd name="T10" fmla="*/ 2147483647 w 2466"/>
              <a:gd name="T11" fmla="*/ 2147483647 h 842"/>
              <a:gd name="T12" fmla="*/ 2147483647 w 2466"/>
              <a:gd name="T13" fmla="*/ 2147483647 h 842"/>
              <a:gd name="T14" fmla="*/ 2147483647 w 2466"/>
              <a:gd name="T15" fmla="*/ 2147483647 h 842"/>
              <a:gd name="T16" fmla="*/ 2147483647 w 2466"/>
              <a:gd name="T17" fmla="*/ 2147483647 h 842"/>
              <a:gd name="T18" fmla="*/ 2147483647 w 2466"/>
              <a:gd name="T19" fmla="*/ 2147483647 h 842"/>
              <a:gd name="T20" fmla="*/ 2147483647 w 2466"/>
              <a:gd name="T21" fmla="*/ 2147483647 h 842"/>
              <a:gd name="T22" fmla="*/ 2147483647 w 2466"/>
              <a:gd name="T23" fmla="*/ 2147483647 h 842"/>
              <a:gd name="T24" fmla="*/ 2147483647 w 2466"/>
              <a:gd name="T25" fmla="*/ 2147483647 h 842"/>
              <a:gd name="T26" fmla="*/ 2147483647 w 2466"/>
              <a:gd name="T27" fmla="*/ 2147483647 h 842"/>
              <a:gd name="T28" fmla="*/ 2147483647 w 2466"/>
              <a:gd name="T29" fmla="*/ 2147483647 h 842"/>
              <a:gd name="T30" fmla="*/ 2147483647 w 2466"/>
              <a:gd name="T31" fmla="*/ 2147483647 h 842"/>
              <a:gd name="T32" fmla="*/ 2147483647 w 2466"/>
              <a:gd name="T33" fmla="*/ 2147483647 h 842"/>
              <a:gd name="T34" fmla="*/ 2147483647 w 2466"/>
              <a:gd name="T35" fmla="*/ 2147483647 h 842"/>
              <a:gd name="T36" fmla="*/ 2147483647 w 2466"/>
              <a:gd name="T37" fmla="*/ 2147483647 h 842"/>
              <a:gd name="T38" fmla="*/ 2147483647 w 2466"/>
              <a:gd name="T39" fmla="*/ 2147483647 h 842"/>
              <a:gd name="T40" fmla="*/ 2147483647 w 2466"/>
              <a:gd name="T41" fmla="*/ 2147483647 h 842"/>
              <a:gd name="T42" fmla="*/ 2147483647 w 2466"/>
              <a:gd name="T43" fmla="*/ 2147483647 h 842"/>
              <a:gd name="T44" fmla="*/ 2147483647 w 2466"/>
              <a:gd name="T45" fmla="*/ 2147483647 h 842"/>
              <a:gd name="T46" fmla="*/ 2147483647 w 2466"/>
              <a:gd name="T47" fmla="*/ 2147483647 h 842"/>
              <a:gd name="T48" fmla="*/ 2147483647 w 2466"/>
              <a:gd name="T49" fmla="*/ 2147483647 h 842"/>
              <a:gd name="T50" fmla="*/ 2147483647 w 2466"/>
              <a:gd name="T51" fmla="*/ 2147483647 h 842"/>
              <a:gd name="T52" fmla="*/ 2147483647 w 2466"/>
              <a:gd name="T53" fmla="*/ 2147483647 h 842"/>
              <a:gd name="T54" fmla="*/ 2147483647 w 2466"/>
              <a:gd name="T55" fmla="*/ 2147483647 h 842"/>
              <a:gd name="T56" fmla="*/ 2147483647 w 2466"/>
              <a:gd name="T57" fmla="*/ 2147483647 h 842"/>
              <a:gd name="T58" fmla="*/ 2147483647 w 2466"/>
              <a:gd name="T59" fmla="*/ 2147483647 h 842"/>
              <a:gd name="T60" fmla="*/ 2147483647 w 2466"/>
              <a:gd name="T61" fmla="*/ 2147483647 h 842"/>
              <a:gd name="T62" fmla="*/ 2147483647 w 2466"/>
              <a:gd name="T63" fmla="*/ 2147483647 h 842"/>
              <a:gd name="T64" fmla="*/ 2147483647 w 2466"/>
              <a:gd name="T65" fmla="*/ 2147483647 h 842"/>
              <a:gd name="T66" fmla="*/ 2147483647 w 2466"/>
              <a:gd name="T67" fmla="*/ 2147483647 h 842"/>
              <a:gd name="T68" fmla="*/ 2147483647 w 2466"/>
              <a:gd name="T69" fmla="*/ 2147483647 h 842"/>
              <a:gd name="T70" fmla="*/ 2147483647 w 2466"/>
              <a:gd name="T71" fmla="*/ 2147483647 h 842"/>
              <a:gd name="T72" fmla="*/ 2147483647 w 2466"/>
              <a:gd name="T73" fmla="*/ 2147483647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66"/>
              <a:gd name="T112" fmla="*/ 0 h 842"/>
              <a:gd name="T113" fmla="*/ 2466 w 2466"/>
              <a:gd name="T114" fmla="*/ 842 h 8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66" h="842">
                <a:moveTo>
                  <a:pt x="314" y="0"/>
                </a:moveTo>
                <a:lnTo>
                  <a:pt x="294" y="30"/>
                </a:lnTo>
                <a:lnTo>
                  <a:pt x="268" y="59"/>
                </a:lnTo>
                <a:lnTo>
                  <a:pt x="245" y="88"/>
                </a:lnTo>
                <a:lnTo>
                  <a:pt x="224" y="118"/>
                </a:lnTo>
                <a:lnTo>
                  <a:pt x="195" y="147"/>
                </a:lnTo>
                <a:lnTo>
                  <a:pt x="162" y="177"/>
                </a:lnTo>
                <a:lnTo>
                  <a:pt x="132" y="205"/>
                </a:lnTo>
                <a:lnTo>
                  <a:pt x="93" y="235"/>
                </a:lnTo>
                <a:lnTo>
                  <a:pt x="32" y="265"/>
                </a:lnTo>
                <a:lnTo>
                  <a:pt x="0" y="293"/>
                </a:lnTo>
                <a:lnTo>
                  <a:pt x="66" y="323"/>
                </a:lnTo>
                <a:lnTo>
                  <a:pt x="169" y="353"/>
                </a:lnTo>
                <a:lnTo>
                  <a:pt x="253" y="382"/>
                </a:lnTo>
                <a:lnTo>
                  <a:pt x="313" y="411"/>
                </a:lnTo>
                <a:lnTo>
                  <a:pt x="394" y="440"/>
                </a:lnTo>
                <a:lnTo>
                  <a:pt x="472" y="464"/>
                </a:lnTo>
                <a:lnTo>
                  <a:pt x="570" y="440"/>
                </a:lnTo>
                <a:lnTo>
                  <a:pt x="707" y="411"/>
                </a:lnTo>
                <a:lnTo>
                  <a:pt x="843" y="382"/>
                </a:lnTo>
                <a:lnTo>
                  <a:pt x="954" y="353"/>
                </a:lnTo>
                <a:lnTo>
                  <a:pt x="1047" y="323"/>
                </a:lnTo>
                <a:lnTo>
                  <a:pt x="1099" y="293"/>
                </a:lnTo>
                <a:lnTo>
                  <a:pt x="1155" y="265"/>
                </a:lnTo>
                <a:lnTo>
                  <a:pt x="1179" y="238"/>
                </a:lnTo>
                <a:lnTo>
                  <a:pt x="1189" y="265"/>
                </a:lnTo>
                <a:lnTo>
                  <a:pt x="1213" y="293"/>
                </a:lnTo>
                <a:lnTo>
                  <a:pt x="1235" y="323"/>
                </a:lnTo>
                <a:lnTo>
                  <a:pt x="1274" y="353"/>
                </a:lnTo>
                <a:lnTo>
                  <a:pt x="1319" y="382"/>
                </a:lnTo>
                <a:lnTo>
                  <a:pt x="1389" y="411"/>
                </a:lnTo>
                <a:lnTo>
                  <a:pt x="1451" y="440"/>
                </a:lnTo>
                <a:lnTo>
                  <a:pt x="1512" y="470"/>
                </a:lnTo>
                <a:lnTo>
                  <a:pt x="1559" y="500"/>
                </a:lnTo>
                <a:lnTo>
                  <a:pt x="1604" y="528"/>
                </a:lnTo>
                <a:lnTo>
                  <a:pt x="1636" y="558"/>
                </a:lnTo>
                <a:lnTo>
                  <a:pt x="1662" y="588"/>
                </a:lnTo>
                <a:lnTo>
                  <a:pt x="1680" y="616"/>
                </a:lnTo>
                <a:lnTo>
                  <a:pt x="1691" y="646"/>
                </a:lnTo>
                <a:lnTo>
                  <a:pt x="1701" y="676"/>
                </a:lnTo>
                <a:lnTo>
                  <a:pt x="1709" y="705"/>
                </a:lnTo>
                <a:lnTo>
                  <a:pt x="1722" y="734"/>
                </a:lnTo>
                <a:lnTo>
                  <a:pt x="1736" y="763"/>
                </a:lnTo>
                <a:lnTo>
                  <a:pt x="1774" y="793"/>
                </a:lnTo>
                <a:lnTo>
                  <a:pt x="1813" y="823"/>
                </a:lnTo>
                <a:lnTo>
                  <a:pt x="1884" y="842"/>
                </a:lnTo>
                <a:lnTo>
                  <a:pt x="1949" y="823"/>
                </a:lnTo>
                <a:lnTo>
                  <a:pt x="1997" y="793"/>
                </a:lnTo>
                <a:lnTo>
                  <a:pt x="2047" y="763"/>
                </a:lnTo>
                <a:lnTo>
                  <a:pt x="2082" y="734"/>
                </a:lnTo>
                <a:lnTo>
                  <a:pt x="2107" y="705"/>
                </a:lnTo>
                <a:lnTo>
                  <a:pt x="2115" y="676"/>
                </a:lnTo>
                <a:lnTo>
                  <a:pt x="2126" y="646"/>
                </a:lnTo>
                <a:lnTo>
                  <a:pt x="2134" y="616"/>
                </a:lnTo>
                <a:lnTo>
                  <a:pt x="2152" y="588"/>
                </a:lnTo>
                <a:lnTo>
                  <a:pt x="2173" y="558"/>
                </a:lnTo>
                <a:lnTo>
                  <a:pt x="2195" y="528"/>
                </a:lnTo>
                <a:lnTo>
                  <a:pt x="2220" y="500"/>
                </a:lnTo>
                <a:lnTo>
                  <a:pt x="2246" y="470"/>
                </a:lnTo>
                <a:lnTo>
                  <a:pt x="2272" y="440"/>
                </a:lnTo>
                <a:lnTo>
                  <a:pt x="2294" y="411"/>
                </a:lnTo>
                <a:lnTo>
                  <a:pt x="2321" y="382"/>
                </a:lnTo>
                <a:lnTo>
                  <a:pt x="2370" y="353"/>
                </a:lnTo>
                <a:lnTo>
                  <a:pt x="2433" y="323"/>
                </a:lnTo>
                <a:lnTo>
                  <a:pt x="2466" y="293"/>
                </a:lnTo>
                <a:lnTo>
                  <a:pt x="2435" y="265"/>
                </a:lnTo>
                <a:lnTo>
                  <a:pt x="2379" y="235"/>
                </a:lnTo>
                <a:lnTo>
                  <a:pt x="2333" y="205"/>
                </a:lnTo>
                <a:lnTo>
                  <a:pt x="2286" y="177"/>
                </a:lnTo>
                <a:lnTo>
                  <a:pt x="2234" y="147"/>
                </a:lnTo>
                <a:lnTo>
                  <a:pt x="2192" y="118"/>
                </a:lnTo>
                <a:lnTo>
                  <a:pt x="2169" y="88"/>
                </a:lnTo>
                <a:lnTo>
                  <a:pt x="2163" y="59"/>
                </a:lnTo>
                <a:lnTo>
                  <a:pt x="2157" y="30"/>
                </a:lnTo>
                <a:lnTo>
                  <a:pt x="2155" y="0"/>
                </a:lnTo>
              </a:path>
            </a:pathLst>
          </a:custGeom>
          <a:noFill/>
          <a:ln w="9525">
            <a:solidFill>
              <a:srgbClr val="000000"/>
            </a:solidFill>
            <a:prstDash val="solid"/>
            <a:round/>
            <a:headEnd/>
            <a:tailEnd/>
          </a:ln>
        </p:spPr>
        <p:txBody>
          <a:bodyPr/>
          <a:lstStyle/>
          <a:p>
            <a:endParaRPr lang="en-US"/>
          </a:p>
        </p:txBody>
      </p:sp>
      <p:sp>
        <p:nvSpPr>
          <p:cNvPr id="496674" name="Freeform 41"/>
          <p:cNvSpPr>
            <a:spLocks/>
          </p:cNvSpPr>
          <p:nvPr/>
        </p:nvSpPr>
        <p:spPr bwMode="auto">
          <a:xfrm>
            <a:off x="4584700" y="4784725"/>
            <a:ext cx="2773363" cy="519113"/>
          </a:xfrm>
          <a:custGeom>
            <a:avLst/>
            <a:gdLst>
              <a:gd name="T0" fmla="*/ 2147483647 w 2079"/>
              <a:gd name="T1" fmla="*/ 2147483647 h 386"/>
              <a:gd name="T2" fmla="*/ 2147483647 w 2079"/>
              <a:gd name="T3" fmla="*/ 2147483647 h 386"/>
              <a:gd name="T4" fmla="*/ 2147483647 w 2079"/>
              <a:gd name="T5" fmla="*/ 2147483647 h 386"/>
              <a:gd name="T6" fmla="*/ 2147483647 w 2079"/>
              <a:gd name="T7" fmla="*/ 2147483647 h 386"/>
              <a:gd name="T8" fmla="*/ 2147483647 w 2079"/>
              <a:gd name="T9" fmla="*/ 2147483647 h 386"/>
              <a:gd name="T10" fmla="*/ 2147483647 w 2079"/>
              <a:gd name="T11" fmla="*/ 2147483647 h 386"/>
              <a:gd name="T12" fmla="*/ 2147483647 w 2079"/>
              <a:gd name="T13" fmla="*/ 2147483647 h 386"/>
              <a:gd name="T14" fmla="*/ 2147483647 w 2079"/>
              <a:gd name="T15" fmla="*/ 2147483647 h 386"/>
              <a:gd name="T16" fmla="*/ 2147483647 w 2079"/>
              <a:gd name="T17" fmla="*/ 2147483647 h 386"/>
              <a:gd name="T18" fmla="*/ 2147483647 w 2079"/>
              <a:gd name="T19" fmla="*/ 2147483647 h 386"/>
              <a:gd name="T20" fmla="*/ 2147483647 w 2079"/>
              <a:gd name="T21" fmla="*/ 0 h 386"/>
              <a:gd name="T22" fmla="*/ 2147483647 w 2079"/>
              <a:gd name="T23" fmla="*/ 2147483647 h 386"/>
              <a:gd name="T24" fmla="*/ 2147483647 w 2079"/>
              <a:gd name="T25" fmla="*/ 2147483647 h 386"/>
              <a:gd name="T26" fmla="*/ 2147483647 w 2079"/>
              <a:gd name="T27" fmla="*/ 2147483647 h 386"/>
              <a:gd name="T28" fmla="*/ 2147483647 w 2079"/>
              <a:gd name="T29" fmla="*/ 2147483647 h 386"/>
              <a:gd name="T30" fmla="*/ 2147483647 w 2079"/>
              <a:gd name="T31" fmla="*/ 2147483647 h 386"/>
              <a:gd name="T32" fmla="*/ 2147483647 w 2079"/>
              <a:gd name="T33" fmla="*/ 2147483647 h 386"/>
              <a:gd name="T34" fmla="*/ 2147483647 w 2079"/>
              <a:gd name="T35" fmla="*/ 2147483647 h 386"/>
              <a:gd name="T36" fmla="*/ 2147483647 w 2079"/>
              <a:gd name="T37" fmla="*/ 2147483647 h 386"/>
              <a:gd name="T38" fmla="*/ 2147483647 w 2079"/>
              <a:gd name="T39" fmla="*/ 2147483647 h 386"/>
              <a:gd name="T40" fmla="*/ 2147483647 w 2079"/>
              <a:gd name="T41" fmla="*/ 2147483647 h 386"/>
              <a:gd name="T42" fmla="*/ 2147483647 w 2079"/>
              <a:gd name="T43" fmla="*/ 2147483647 h 386"/>
              <a:gd name="T44" fmla="*/ 2147483647 w 2079"/>
              <a:gd name="T45" fmla="*/ 2147483647 h 386"/>
              <a:gd name="T46" fmla="*/ 2147483647 w 2079"/>
              <a:gd name="T47" fmla="*/ 2147483647 h 386"/>
              <a:gd name="T48" fmla="*/ 2147483647 w 2079"/>
              <a:gd name="T49" fmla="*/ 2147483647 h 386"/>
              <a:gd name="T50" fmla="*/ 0 w 2079"/>
              <a:gd name="T51" fmla="*/ 2147483647 h 386"/>
              <a:gd name="T52" fmla="*/ 2147483647 w 2079"/>
              <a:gd name="T53" fmla="*/ 2147483647 h 386"/>
              <a:gd name="T54" fmla="*/ 2147483647 w 2079"/>
              <a:gd name="T55" fmla="*/ 2147483647 h 386"/>
              <a:gd name="T56" fmla="*/ 2147483647 w 2079"/>
              <a:gd name="T57" fmla="*/ 2147483647 h 386"/>
              <a:gd name="T58" fmla="*/ 2147483647 w 2079"/>
              <a:gd name="T59" fmla="*/ 2147483647 h 386"/>
              <a:gd name="T60" fmla="*/ 2147483647 w 2079"/>
              <a:gd name="T61" fmla="*/ 2147483647 h 386"/>
              <a:gd name="T62" fmla="*/ 2147483647 w 2079"/>
              <a:gd name="T63" fmla="*/ 2147483647 h 386"/>
              <a:gd name="T64" fmla="*/ 2147483647 w 2079"/>
              <a:gd name="T65" fmla="*/ 2147483647 h 386"/>
              <a:gd name="T66" fmla="*/ 2147483647 w 2079"/>
              <a:gd name="T67" fmla="*/ 2147483647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9"/>
              <a:gd name="T103" fmla="*/ 0 h 386"/>
              <a:gd name="T104" fmla="*/ 2079 w 2079"/>
              <a:gd name="T105" fmla="*/ 386 h 3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9" h="386">
                <a:moveTo>
                  <a:pt x="2079" y="254"/>
                </a:moveTo>
                <a:lnTo>
                  <a:pt x="1914" y="239"/>
                </a:lnTo>
                <a:lnTo>
                  <a:pt x="1769" y="209"/>
                </a:lnTo>
                <a:lnTo>
                  <a:pt x="1679" y="181"/>
                </a:lnTo>
                <a:lnTo>
                  <a:pt x="1708" y="151"/>
                </a:lnTo>
                <a:lnTo>
                  <a:pt x="1708" y="121"/>
                </a:lnTo>
                <a:lnTo>
                  <a:pt x="1723" y="92"/>
                </a:lnTo>
                <a:lnTo>
                  <a:pt x="1672" y="63"/>
                </a:lnTo>
                <a:lnTo>
                  <a:pt x="1574" y="33"/>
                </a:lnTo>
                <a:lnTo>
                  <a:pt x="1391" y="4"/>
                </a:lnTo>
                <a:lnTo>
                  <a:pt x="1374" y="0"/>
                </a:lnTo>
                <a:lnTo>
                  <a:pt x="1322" y="4"/>
                </a:lnTo>
                <a:lnTo>
                  <a:pt x="978" y="33"/>
                </a:lnTo>
                <a:lnTo>
                  <a:pt x="848" y="63"/>
                </a:lnTo>
                <a:lnTo>
                  <a:pt x="706" y="92"/>
                </a:lnTo>
                <a:lnTo>
                  <a:pt x="669" y="102"/>
                </a:lnTo>
                <a:lnTo>
                  <a:pt x="603" y="121"/>
                </a:lnTo>
                <a:lnTo>
                  <a:pt x="573" y="151"/>
                </a:lnTo>
                <a:lnTo>
                  <a:pt x="548" y="181"/>
                </a:lnTo>
                <a:lnTo>
                  <a:pt x="486" y="209"/>
                </a:lnTo>
                <a:lnTo>
                  <a:pt x="353" y="239"/>
                </a:lnTo>
                <a:lnTo>
                  <a:pt x="141" y="268"/>
                </a:lnTo>
                <a:lnTo>
                  <a:pt x="126" y="297"/>
                </a:lnTo>
                <a:lnTo>
                  <a:pt x="104" y="327"/>
                </a:lnTo>
                <a:lnTo>
                  <a:pt x="46" y="356"/>
                </a:lnTo>
                <a:lnTo>
                  <a:pt x="0" y="386"/>
                </a:lnTo>
                <a:lnTo>
                  <a:pt x="669" y="386"/>
                </a:lnTo>
                <a:lnTo>
                  <a:pt x="1374" y="386"/>
                </a:lnTo>
                <a:lnTo>
                  <a:pt x="2079" y="386"/>
                </a:lnTo>
                <a:lnTo>
                  <a:pt x="2079" y="356"/>
                </a:lnTo>
                <a:lnTo>
                  <a:pt x="2079" y="327"/>
                </a:lnTo>
                <a:lnTo>
                  <a:pt x="2079" y="297"/>
                </a:lnTo>
                <a:lnTo>
                  <a:pt x="2079" y="254"/>
                </a:lnTo>
                <a:close/>
              </a:path>
            </a:pathLst>
          </a:custGeom>
          <a:solidFill>
            <a:srgbClr val="40FF00"/>
          </a:solidFill>
          <a:ln w="9525">
            <a:noFill/>
            <a:round/>
            <a:headEnd/>
            <a:tailEnd/>
          </a:ln>
        </p:spPr>
        <p:txBody>
          <a:bodyPr/>
          <a:lstStyle/>
          <a:p>
            <a:endParaRPr lang="en-US"/>
          </a:p>
        </p:txBody>
      </p:sp>
      <p:sp>
        <p:nvSpPr>
          <p:cNvPr id="496675" name="Freeform 42"/>
          <p:cNvSpPr>
            <a:spLocks/>
          </p:cNvSpPr>
          <p:nvPr/>
        </p:nvSpPr>
        <p:spPr bwMode="auto">
          <a:xfrm>
            <a:off x="4584700" y="4784725"/>
            <a:ext cx="2773363" cy="519113"/>
          </a:xfrm>
          <a:custGeom>
            <a:avLst/>
            <a:gdLst>
              <a:gd name="T0" fmla="*/ 2147483647 w 2079"/>
              <a:gd name="T1" fmla="*/ 2147483647 h 386"/>
              <a:gd name="T2" fmla="*/ 2147483647 w 2079"/>
              <a:gd name="T3" fmla="*/ 2147483647 h 386"/>
              <a:gd name="T4" fmla="*/ 2147483647 w 2079"/>
              <a:gd name="T5" fmla="*/ 2147483647 h 386"/>
              <a:gd name="T6" fmla="*/ 2147483647 w 2079"/>
              <a:gd name="T7" fmla="*/ 2147483647 h 386"/>
              <a:gd name="T8" fmla="*/ 2147483647 w 2079"/>
              <a:gd name="T9" fmla="*/ 2147483647 h 386"/>
              <a:gd name="T10" fmla="*/ 2147483647 w 2079"/>
              <a:gd name="T11" fmla="*/ 2147483647 h 386"/>
              <a:gd name="T12" fmla="*/ 2147483647 w 2079"/>
              <a:gd name="T13" fmla="*/ 2147483647 h 386"/>
              <a:gd name="T14" fmla="*/ 2147483647 w 2079"/>
              <a:gd name="T15" fmla="*/ 2147483647 h 386"/>
              <a:gd name="T16" fmla="*/ 2147483647 w 2079"/>
              <a:gd name="T17" fmla="*/ 2147483647 h 386"/>
              <a:gd name="T18" fmla="*/ 2147483647 w 2079"/>
              <a:gd name="T19" fmla="*/ 2147483647 h 386"/>
              <a:gd name="T20" fmla="*/ 2147483647 w 2079"/>
              <a:gd name="T21" fmla="*/ 0 h 386"/>
              <a:gd name="T22" fmla="*/ 2147483647 w 2079"/>
              <a:gd name="T23" fmla="*/ 2147483647 h 386"/>
              <a:gd name="T24" fmla="*/ 2147483647 w 2079"/>
              <a:gd name="T25" fmla="*/ 2147483647 h 386"/>
              <a:gd name="T26" fmla="*/ 2147483647 w 2079"/>
              <a:gd name="T27" fmla="*/ 2147483647 h 386"/>
              <a:gd name="T28" fmla="*/ 2147483647 w 2079"/>
              <a:gd name="T29" fmla="*/ 2147483647 h 386"/>
              <a:gd name="T30" fmla="*/ 2147483647 w 2079"/>
              <a:gd name="T31" fmla="*/ 2147483647 h 386"/>
              <a:gd name="T32" fmla="*/ 2147483647 w 2079"/>
              <a:gd name="T33" fmla="*/ 2147483647 h 386"/>
              <a:gd name="T34" fmla="*/ 2147483647 w 2079"/>
              <a:gd name="T35" fmla="*/ 2147483647 h 386"/>
              <a:gd name="T36" fmla="*/ 2147483647 w 2079"/>
              <a:gd name="T37" fmla="*/ 2147483647 h 386"/>
              <a:gd name="T38" fmla="*/ 2147483647 w 2079"/>
              <a:gd name="T39" fmla="*/ 2147483647 h 386"/>
              <a:gd name="T40" fmla="*/ 2147483647 w 2079"/>
              <a:gd name="T41" fmla="*/ 2147483647 h 386"/>
              <a:gd name="T42" fmla="*/ 2147483647 w 2079"/>
              <a:gd name="T43" fmla="*/ 2147483647 h 386"/>
              <a:gd name="T44" fmla="*/ 2147483647 w 2079"/>
              <a:gd name="T45" fmla="*/ 2147483647 h 386"/>
              <a:gd name="T46" fmla="*/ 2147483647 w 2079"/>
              <a:gd name="T47" fmla="*/ 2147483647 h 386"/>
              <a:gd name="T48" fmla="*/ 2147483647 w 2079"/>
              <a:gd name="T49" fmla="*/ 2147483647 h 386"/>
              <a:gd name="T50" fmla="*/ 0 w 2079"/>
              <a:gd name="T51" fmla="*/ 2147483647 h 3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9"/>
              <a:gd name="T79" fmla="*/ 0 h 386"/>
              <a:gd name="T80" fmla="*/ 2079 w 2079"/>
              <a:gd name="T81" fmla="*/ 386 h 3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9" h="386">
                <a:moveTo>
                  <a:pt x="2079" y="254"/>
                </a:moveTo>
                <a:lnTo>
                  <a:pt x="1914" y="239"/>
                </a:lnTo>
                <a:lnTo>
                  <a:pt x="1769" y="209"/>
                </a:lnTo>
                <a:lnTo>
                  <a:pt x="1679" y="181"/>
                </a:lnTo>
                <a:lnTo>
                  <a:pt x="1708" y="151"/>
                </a:lnTo>
                <a:lnTo>
                  <a:pt x="1708" y="121"/>
                </a:lnTo>
                <a:lnTo>
                  <a:pt x="1723" y="92"/>
                </a:lnTo>
                <a:lnTo>
                  <a:pt x="1672" y="63"/>
                </a:lnTo>
                <a:lnTo>
                  <a:pt x="1574" y="33"/>
                </a:lnTo>
                <a:lnTo>
                  <a:pt x="1391" y="4"/>
                </a:lnTo>
                <a:lnTo>
                  <a:pt x="1374" y="0"/>
                </a:lnTo>
                <a:lnTo>
                  <a:pt x="1322" y="4"/>
                </a:lnTo>
                <a:lnTo>
                  <a:pt x="978" y="33"/>
                </a:lnTo>
                <a:lnTo>
                  <a:pt x="848" y="63"/>
                </a:lnTo>
                <a:lnTo>
                  <a:pt x="706" y="92"/>
                </a:lnTo>
                <a:lnTo>
                  <a:pt x="669" y="102"/>
                </a:lnTo>
                <a:lnTo>
                  <a:pt x="603" y="121"/>
                </a:lnTo>
                <a:lnTo>
                  <a:pt x="573" y="151"/>
                </a:lnTo>
                <a:lnTo>
                  <a:pt x="548" y="181"/>
                </a:lnTo>
                <a:lnTo>
                  <a:pt x="486" y="209"/>
                </a:lnTo>
                <a:lnTo>
                  <a:pt x="353" y="239"/>
                </a:lnTo>
                <a:lnTo>
                  <a:pt x="141" y="268"/>
                </a:lnTo>
                <a:lnTo>
                  <a:pt x="126" y="297"/>
                </a:lnTo>
                <a:lnTo>
                  <a:pt x="104" y="327"/>
                </a:lnTo>
                <a:lnTo>
                  <a:pt x="46" y="356"/>
                </a:lnTo>
                <a:lnTo>
                  <a:pt x="0" y="386"/>
                </a:lnTo>
              </a:path>
            </a:pathLst>
          </a:custGeom>
          <a:noFill/>
          <a:ln w="9525">
            <a:solidFill>
              <a:srgbClr val="000000"/>
            </a:solidFill>
            <a:prstDash val="solid"/>
            <a:round/>
            <a:headEnd/>
            <a:tailEnd/>
          </a:ln>
        </p:spPr>
        <p:txBody>
          <a:bodyPr/>
          <a:lstStyle/>
          <a:p>
            <a:endParaRPr lang="en-US"/>
          </a:p>
        </p:txBody>
      </p:sp>
      <p:sp>
        <p:nvSpPr>
          <p:cNvPr id="496676" name="Freeform 43"/>
          <p:cNvSpPr>
            <a:spLocks/>
          </p:cNvSpPr>
          <p:nvPr/>
        </p:nvSpPr>
        <p:spPr bwMode="auto">
          <a:xfrm>
            <a:off x="5668963" y="2189163"/>
            <a:ext cx="1376362" cy="1068387"/>
          </a:xfrm>
          <a:custGeom>
            <a:avLst/>
            <a:gdLst>
              <a:gd name="T0" fmla="*/ 2147483647 w 1032"/>
              <a:gd name="T1" fmla="*/ 0 h 796"/>
              <a:gd name="T2" fmla="*/ 2147483647 w 1032"/>
              <a:gd name="T3" fmla="*/ 2147483647 h 796"/>
              <a:gd name="T4" fmla="*/ 2147483647 w 1032"/>
              <a:gd name="T5" fmla="*/ 2147483647 h 796"/>
              <a:gd name="T6" fmla="*/ 2147483647 w 1032"/>
              <a:gd name="T7" fmla="*/ 2147483647 h 796"/>
              <a:gd name="T8" fmla="*/ 2147483647 w 1032"/>
              <a:gd name="T9" fmla="*/ 2147483647 h 796"/>
              <a:gd name="T10" fmla="*/ 2147483647 w 1032"/>
              <a:gd name="T11" fmla="*/ 2147483647 h 796"/>
              <a:gd name="T12" fmla="*/ 2147483647 w 1032"/>
              <a:gd name="T13" fmla="*/ 2147483647 h 796"/>
              <a:gd name="T14" fmla="*/ 2147483647 w 1032"/>
              <a:gd name="T15" fmla="*/ 2147483647 h 796"/>
              <a:gd name="T16" fmla="*/ 0 w 1032"/>
              <a:gd name="T17" fmla="*/ 2147483647 h 796"/>
              <a:gd name="T18" fmla="*/ 2147483647 w 1032"/>
              <a:gd name="T19" fmla="*/ 2147483647 h 796"/>
              <a:gd name="T20" fmla="*/ 2147483647 w 1032"/>
              <a:gd name="T21" fmla="*/ 2147483647 h 796"/>
              <a:gd name="T22" fmla="*/ 2147483647 w 1032"/>
              <a:gd name="T23" fmla="*/ 2147483647 h 796"/>
              <a:gd name="T24" fmla="*/ 2147483647 w 1032"/>
              <a:gd name="T25" fmla="*/ 2147483647 h 796"/>
              <a:gd name="T26" fmla="*/ 2147483647 w 1032"/>
              <a:gd name="T27" fmla="*/ 2147483647 h 796"/>
              <a:gd name="T28" fmla="*/ 2147483647 w 1032"/>
              <a:gd name="T29" fmla="*/ 2147483647 h 796"/>
              <a:gd name="T30" fmla="*/ 2147483647 w 1032"/>
              <a:gd name="T31" fmla="*/ 2147483647 h 796"/>
              <a:gd name="T32" fmla="*/ 2147483647 w 1032"/>
              <a:gd name="T33" fmla="*/ 2147483647 h 796"/>
              <a:gd name="T34" fmla="*/ 2147483647 w 1032"/>
              <a:gd name="T35" fmla="*/ 2147483647 h 796"/>
              <a:gd name="T36" fmla="*/ 2147483647 w 1032"/>
              <a:gd name="T37" fmla="*/ 2147483647 h 796"/>
              <a:gd name="T38" fmla="*/ 2147483647 w 1032"/>
              <a:gd name="T39" fmla="*/ 2147483647 h 796"/>
              <a:gd name="T40" fmla="*/ 2147483647 w 1032"/>
              <a:gd name="T41" fmla="*/ 2147483647 h 796"/>
              <a:gd name="T42" fmla="*/ 2147483647 w 1032"/>
              <a:gd name="T43" fmla="*/ 2147483647 h 796"/>
              <a:gd name="T44" fmla="*/ 2147483647 w 1032"/>
              <a:gd name="T45" fmla="*/ 2147483647 h 796"/>
              <a:gd name="T46" fmla="*/ 2147483647 w 1032"/>
              <a:gd name="T47" fmla="*/ 2147483647 h 796"/>
              <a:gd name="T48" fmla="*/ 2147483647 w 1032"/>
              <a:gd name="T49" fmla="*/ 2147483647 h 796"/>
              <a:gd name="T50" fmla="*/ 2147483647 w 1032"/>
              <a:gd name="T51" fmla="*/ 2147483647 h 796"/>
              <a:gd name="T52" fmla="*/ 2147483647 w 1032"/>
              <a:gd name="T53" fmla="*/ 2147483647 h 796"/>
              <a:gd name="T54" fmla="*/ 2147483647 w 1032"/>
              <a:gd name="T55" fmla="*/ 2147483647 h 796"/>
              <a:gd name="T56" fmla="*/ 2147483647 w 1032"/>
              <a:gd name="T57" fmla="*/ 2147483647 h 796"/>
              <a:gd name="T58" fmla="*/ 2147483647 w 1032"/>
              <a:gd name="T59" fmla="*/ 2147483647 h 796"/>
              <a:gd name="T60" fmla="*/ 2147483647 w 1032"/>
              <a:gd name="T61" fmla="*/ 2147483647 h 796"/>
              <a:gd name="T62" fmla="*/ 2147483647 w 1032"/>
              <a:gd name="T63" fmla="*/ 2147483647 h 796"/>
              <a:gd name="T64" fmla="*/ 2147483647 w 1032"/>
              <a:gd name="T65" fmla="*/ 2147483647 h 796"/>
              <a:gd name="T66" fmla="*/ 2147483647 w 1032"/>
              <a:gd name="T67" fmla="*/ 2147483647 h 796"/>
              <a:gd name="T68" fmla="*/ 2147483647 w 1032"/>
              <a:gd name="T69" fmla="*/ 2147483647 h 796"/>
              <a:gd name="T70" fmla="*/ 2147483647 w 1032"/>
              <a:gd name="T71" fmla="*/ 2147483647 h 796"/>
              <a:gd name="T72" fmla="*/ 2147483647 w 1032"/>
              <a:gd name="T73" fmla="*/ 2147483647 h 796"/>
              <a:gd name="T74" fmla="*/ 2147483647 w 1032"/>
              <a:gd name="T75" fmla="*/ 2147483647 h 796"/>
              <a:gd name="T76" fmla="*/ 2147483647 w 1032"/>
              <a:gd name="T77" fmla="*/ 2147483647 h 796"/>
              <a:gd name="T78" fmla="*/ 2147483647 w 1032"/>
              <a:gd name="T79" fmla="*/ 2147483647 h 796"/>
              <a:gd name="T80" fmla="*/ 2147483647 w 1032"/>
              <a:gd name="T81" fmla="*/ 2147483647 h 796"/>
              <a:gd name="T82" fmla="*/ 2147483647 w 1032"/>
              <a:gd name="T83" fmla="*/ 2147483647 h 796"/>
              <a:gd name="T84" fmla="*/ 2147483647 w 1032"/>
              <a:gd name="T85" fmla="*/ 2147483647 h 796"/>
              <a:gd name="T86" fmla="*/ 2147483647 w 1032"/>
              <a:gd name="T87" fmla="*/ 2147483647 h 796"/>
              <a:gd name="T88" fmla="*/ 2147483647 w 1032"/>
              <a:gd name="T89" fmla="*/ 2147483647 h 796"/>
              <a:gd name="T90" fmla="*/ 2147483647 w 1032"/>
              <a:gd name="T91" fmla="*/ 2147483647 h 796"/>
              <a:gd name="T92" fmla="*/ 2147483647 w 1032"/>
              <a:gd name="T93" fmla="*/ 2147483647 h 796"/>
              <a:gd name="T94" fmla="*/ 2147483647 w 1032"/>
              <a:gd name="T95" fmla="*/ 2147483647 h 796"/>
              <a:gd name="T96" fmla="*/ 2147483647 w 1032"/>
              <a:gd name="T97" fmla="*/ 2147483647 h 796"/>
              <a:gd name="T98" fmla="*/ 2147483647 w 1032"/>
              <a:gd name="T99" fmla="*/ 2147483647 h 796"/>
              <a:gd name="T100" fmla="*/ 2147483647 w 1032"/>
              <a:gd name="T101" fmla="*/ 2147483647 h 796"/>
              <a:gd name="T102" fmla="*/ 2147483647 w 1032"/>
              <a:gd name="T103" fmla="*/ 2147483647 h 796"/>
              <a:gd name="T104" fmla="*/ 2147483647 w 1032"/>
              <a:gd name="T105" fmla="*/ 2147483647 h 796"/>
              <a:gd name="T106" fmla="*/ 2147483647 w 1032"/>
              <a:gd name="T107" fmla="*/ 2147483647 h 796"/>
              <a:gd name="T108" fmla="*/ 2147483647 w 1032"/>
              <a:gd name="T109" fmla="*/ 2147483647 h 796"/>
              <a:gd name="T110" fmla="*/ 2147483647 w 1032"/>
              <a:gd name="T111" fmla="*/ 2147483647 h 796"/>
              <a:gd name="T112" fmla="*/ 2147483647 w 1032"/>
              <a:gd name="T113" fmla="*/ 0 h 796"/>
              <a:gd name="T114" fmla="*/ 2147483647 w 1032"/>
              <a:gd name="T115" fmla="*/ 0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32"/>
              <a:gd name="T175" fmla="*/ 0 h 796"/>
              <a:gd name="T176" fmla="*/ 1032 w 1032"/>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32" h="796">
                <a:moveTo>
                  <a:pt x="152" y="0"/>
                </a:moveTo>
                <a:lnTo>
                  <a:pt x="146" y="30"/>
                </a:lnTo>
                <a:lnTo>
                  <a:pt x="155" y="59"/>
                </a:lnTo>
                <a:lnTo>
                  <a:pt x="194" y="88"/>
                </a:lnTo>
                <a:lnTo>
                  <a:pt x="204" y="118"/>
                </a:lnTo>
                <a:lnTo>
                  <a:pt x="164" y="147"/>
                </a:lnTo>
                <a:lnTo>
                  <a:pt x="91" y="177"/>
                </a:lnTo>
                <a:lnTo>
                  <a:pt x="32" y="205"/>
                </a:lnTo>
                <a:lnTo>
                  <a:pt x="0" y="235"/>
                </a:lnTo>
                <a:lnTo>
                  <a:pt x="3" y="265"/>
                </a:lnTo>
                <a:lnTo>
                  <a:pt x="22" y="293"/>
                </a:lnTo>
                <a:lnTo>
                  <a:pt x="40" y="323"/>
                </a:lnTo>
                <a:lnTo>
                  <a:pt x="80" y="353"/>
                </a:lnTo>
                <a:lnTo>
                  <a:pt x="127" y="382"/>
                </a:lnTo>
                <a:lnTo>
                  <a:pt x="197" y="411"/>
                </a:lnTo>
                <a:lnTo>
                  <a:pt x="255" y="440"/>
                </a:lnTo>
                <a:lnTo>
                  <a:pt x="308" y="470"/>
                </a:lnTo>
                <a:lnTo>
                  <a:pt x="350" y="500"/>
                </a:lnTo>
                <a:lnTo>
                  <a:pt x="389" y="528"/>
                </a:lnTo>
                <a:lnTo>
                  <a:pt x="420" y="558"/>
                </a:lnTo>
                <a:lnTo>
                  <a:pt x="442" y="588"/>
                </a:lnTo>
                <a:lnTo>
                  <a:pt x="458" y="616"/>
                </a:lnTo>
                <a:lnTo>
                  <a:pt x="465" y="646"/>
                </a:lnTo>
                <a:lnTo>
                  <a:pt x="473" y="676"/>
                </a:lnTo>
                <a:lnTo>
                  <a:pt x="479" y="705"/>
                </a:lnTo>
                <a:lnTo>
                  <a:pt x="495" y="734"/>
                </a:lnTo>
                <a:lnTo>
                  <a:pt x="514" y="763"/>
                </a:lnTo>
                <a:lnTo>
                  <a:pt x="557" y="793"/>
                </a:lnTo>
                <a:lnTo>
                  <a:pt x="562" y="796"/>
                </a:lnTo>
                <a:lnTo>
                  <a:pt x="566" y="793"/>
                </a:lnTo>
                <a:lnTo>
                  <a:pt x="614" y="763"/>
                </a:lnTo>
                <a:lnTo>
                  <a:pt x="643" y="734"/>
                </a:lnTo>
                <a:lnTo>
                  <a:pt x="666" y="705"/>
                </a:lnTo>
                <a:lnTo>
                  <a:pt x="675" y="676"/>
                </a:lnTo>
                <a:lnTo>
                  <a:pt x="683" y="646"/>
                </a:lnTo>
                <a:lnTo>
                  <a:pt x="689" y="616"/>
                </a:lnTo>
                <a:lnTo>
                  <a:pt x="707" y="588"/>
                </a:lnTo>
                <a:lnTo>
                  <a:pt x="727" y="558"/>
                </a:lnTo>
                <a:lnTo>
                  <a:pt x="754" y="528"/>
                </a:lnTo>
                <a:lnTo>
                  <a:pt x="780" y="500"/>
                </a:lnTo>
                <a:lnTo>
                  <a:pt x="808" y="470"/>
                </a:lnTo>
                <a:lnTo>
                  <a:pt x="837" y="440"/>
                </a:lnTo>
                <a:lnTo>
                  <a:pt x="864" y="411"/>
                </a:lnTo>
                <a:lnTo>
                  <a:pt x="898" y="382"/>
                </a:lnTo>
                <a:lnTo>
                  <a:pt x="947" y="353"/>
                </a:lnTo>
                <a:lnTo>
                  <a:pt x="1003" y="323"/>
                </a:lnTo>
                <a:lnTo>
                  <a:pt x="1032" y="293"/>
                </a:lnTo>
                <a:lnTo>
                  <a:pt x="1005" y="265"/>
                </a:lnTo>
                <a:lnTo>
                  <a:pt x="956" y="235"/>
                </a:lnTo>
                <a:lnTo>
                  <a:pt x="912" y="205"/>
                </a:lnTo>
                <a:lnTo>
                  <a:pt x="866" y="177"/>
                </a:lnTo>
                <a:lnTo>
                  <a:pt x="814" y="147"/>
                </a:lnTo>
                <a:lnTo>
                  <a:pt x="770" y="118"/>
                </a:lnTo>
                <a:lnTo>
                  <a:pt x="750" y="88"/>
                </a:lnTo>
                <a:lnTo>
                  <a:pt x="750" y="59"/>
                </a:lnTo>
                <a:lnTo>
                  <a:pt x="753" y="30"/>
                </a:lnTo>
                <a:lnTo>
                  <a:pt x="753" y="0"/>
                </a:lnTo>
                <a:lnTo>
                  <a:pt x="152" y="0"/>
                </a:lnTo>
                <a:close/>
              </a:path>
            </a:pathLst>
          </a:custGeom>
          <a:solidFill>
            <a:srgbClr val="FFCC00"/>
          </a:solidFill>
          <a:ln w="9525">
            <a:noFill/>
            <a:round/>
            <a:headEnd/>
            <a:tailEnd/>
          </a:ln>
        </p:spPr>
        <p:txBody>
          <a:bodyPr/>
          <a:lstStyle/>
          <a:p>
            <a:endParaRPr lang="en-US"/>
          </a:p>
        </p:txBody>
      </p:sp>
      <p:sp>
        <p:nvSpPr>
          <p:cNvPr id="496677" name="Freeform 44"/>
          <p:cNvSpPr>
            <a:spLocks/>
          </p:cNvSpPr>
          <p:nvPr/>
        </p:nvSpPr>
        <p:spPr bwMode="auto">
          <a:xfrm>
            <a:off x="5668963" y="2189163"/>
            <a:ext cx="1376362" cy="1068387"/>
          </a:xfrm>
          <a:custGeom>
            <a:avLst/>
            <a:gdLst>
              <a:gd name="T0" fmla="*/ 2147483647 w 1032"/>
              <a:gd name="T1" fmla="*/ 0 h 796"/>
              <a:gd name="T2" fmla="*/ 2147483647 w 1032"/>
              <a:gd name="T3" fmla="*/ 2147483647 h 796"/>
              <a:gd name="T4" fmla="*/ 2147483647 w 1032"/>
              <a:gd name="T5" fmla="*/ 2147483647 h 796"/>
              <a:gd name="T6" fmla="*/ 2147483647 w 1032"/>
              <a:gd name="T7" fmla="*/ 2147483647 h 796"/>
              <a:gd name="T8" fmla="*/ 2147483647 w 1032"/>
              <a:gd name="T9" fmla="*/ 2147483647 h 796"/>
              <a:gd name="T10" fmla="*/ 2147483647 w 1032"/>
              <a:gd name="T11" fmla="*/ 2147483647 h 796"/>
              <a:gd name="T12" fmla="*/ 2147483647 w 1032"/>
              <a:gd name="T13" fmla="*/ 2147483647 h 796"/>
              <a:gd name="T14" fmla="*/ 2147483647 w 1032"/>
              <a:gd name="T15" fmla="*/ 2147483647 h 796"/>
              <a:gd name="T16" fmla="*/ 0 w 1032"/>
              <a:gd name="T17" fmla="*/ 2147483647 h 796"/>
              <a:gd name="T18" fmla="*/ 2147483647 w 1032"/>
              <a:gd name="T19" fmla="*/ 2147483647 h 796"/>
              <a:gd name="T20" fmla="*/ 2147483647 w 1032"/>
              <a:gd name="T21" fmla="*/ 2147483647 h 796"/>
              <a:gd name="T22" fmla="*/ 2147483647 w 1032"/>
              <a:gd name="T23" fmla="*/ 2147483647 h 796"/>
              <a:gd name="T24" fmla="*/ 2147483647 w 1032"/>
              <a:gd name="T25" fmla="*/ 2147483647 h 796"/>
              <a:gd name="T26" fmla="*/ 2147483647 w 1032"/>
              <a:gd name="T27" fmla="*/ 2147483647 h 796"/>
              <a:gd name="T28" fmla="*/ 2147483647 w 1032"/>
              <a:gd name="T29" fmla="*/ 2147483647 h 796"/>
              <a:gd name="T30" fmla="*/ 2147483647 w 1032"/>
              <a:gd name="T31" fmla="*/ 2147483647 h 796"/>
              <a:gd name="T32" fmla="*/ 2147483647 w 1032"/>
              <a:gd name="T33" fmla="*/ 2147483647 h 796"/>
              <a:gd name="T34" fmla="*/ 2147483647 w 1032"/>
              <a:gd name="T35" fmla="*/ 2147483647 h 796"/>
              <a:gd name="T36" fmla="*/ 2147483647 w 1032"/>
              <a:gd name="T37" fmla="*/ 2147483647 h 796"/>
              <a:gd name="T38" fmla="*/ 2147483647 w 1032"/>
              <a:gd name="T39" fmla="*/ 2147483647 h 796"/>
              <a:gd name="T40" fmla="*/ 2147483647 w 1032"/>
              <a:gd name="T41" fmla="*/ 2147483647 h 796"/>
              <a:gd name="T42" fmla="*/ 2147483647 w 1032"/>
              <a:gd name="T43" fmla="*/ 2147483647 h 796"/>
              <a:gd name="T44" fmla="*/ 2147483647 w 1032"/>
              <a:gd name="T45" fmla="*/ 2147483647 h 796"/>
              <a:gd name="T46" fmla="*/ 2147483647 w 1032"/>
              <a:gd name="T47" fmla="*/ 2147483647 h 796"/>
              <a:gd name="T48" fmla="*/ 2147483647 w 1032"/>
              <a:gd name="T49" fmla="*/ 2147483647 h 796"/>
              <a:gd name="T50" fmla="*/ 2147483647 w 1032"/>
              <a:gd name="T51" fmla="*/ 2147483647 h 796"/>
              <a:gd name="T52" fmla="*/ 2147483647 w 1032"/>
              <a:gd name="T53" fmla="*/ 2147483647 h 796"/>
              <a:gd name="T54" fmla="*/ 2147483647 w 1032"/>
              <a:gd name="T55" fmla="*/ 2147483647 h 796"/>
              <a:gd name="T56" fmla="*/ 2147483647 w 1032"/>
              <a:gd name="T57" fmla="*/ 2147483647 h 796"/>
              <a:gd name="T58" fmla="*/ 2147483647 w 1032"/>
              <a:gd name="T59" fmla="*/ 2147483647 h 796"/>
              <a:gd name="T60" fmla="*/ 2147483647 w 1032"/>
              <a:gd name="T61" fmla="*/ 2147483647 h 796"/>
              <a:gd name="T62" fmla="*/ 2147483647 w 1032"/>
              <a:gd name="T63" fmla="*/ 2147483647 h 796"/>
              <a:gd name="T64" fmla="*/ 2147483647 w 1032"/>
              <a:gd name="T65" fmla="*/ 2147483647 h 796"/>
              <a:gd name="T66" fmla="*/ 2147483647 w 1032"/>
              <a:gd name="T67" fmla="*/ 2147483647 h 796"/>
              <a:gd name="T68" fmla="*/ 2147483647 w 1032"/>
              <a:gd name="T69" fmla="*/ 2147483647 h 796"/>
              <a:gd name="T70" fmla="*/ 2147483647 w 1032"/>
              <a:gd name="T71" fmla="*/ 2147483647 h 796"/>
              <a:gd name="T72" fmla="*/ 2147483647 w 1032"/>
              <a:gd name="T73" fmla="*/ 2147483647 h 796"/>
              <a:gd name="T74" fmla="*/ 2147483647 w 1032"/>
              <a:gd name="T75" fmla="*/ 2147483647 h 796"/>
              <a:gd name="T76" fmla="*/ 2147483647 w 1032"/>
              <a:gd name="T77" fmla="*/ 2147483647 h 796"/>
              <a:gd name="T78" fmla="*/ 2147483647 w 1032"/>
              <a:gd name="T79" fmla="*/ 2147483647 h 796"/>
              <a:gd name="T80" fmla="*/ 2147483647 w 1032"/>
              <a:gd name="T81" fmla="*/ 2147483647 h 796"/>
              <a:gd name="T82" fmla="*/ 2147483647 w 1032"/>
              <a:gd name="T83" fmla="*/ 2147483647 h 796"/>
              <a:gd name="T84" fmla="*/ 2147483647 w 1032"/>
              <a:gd name="T85" fmla="*/ 2147483647 h 796"/>
              <a:gd name="T86" fmla="*/ 2147483647 w 1032"/>
              <a:gd name="T87" fmla="*/ 2147483647 h 796"/>
              <a:gd name="T88" fmla="*/ 2147483647 w 1032"/>
              <a:gd name="T89" fmla="*/ 2147483647 h 796"/>
              <a:gd name="T90" fmla="*/ 2147483647 w 1032"/>
              <a:gd name="T91" fmla="*/ 2147483647 h 796"/>
              <a:gd name="T92" fmla="*/ 2147483647 w 1032"/>
              <a:gd name="T93" fmla="*/ 2147483647 h 796"/>
              <a:gd name="T94" fmla="*/ 2147483647 w 1032"/>
              <a:gd name="T95" fmla="*/ 2147483647 h 796"/>
              <a:gd name="T96" fmla="*/ 2147483647 w 1032"/>
              <a:gd name="T97" fmla="*/ 2147483647 h 796"/>
              <a:gd name="T98" fmla="*/ 2147483647 w 1032"/>
              <a:gd name="T99" fmla="*/ 2147483647 h 796"/>
              <a:gd name="T100" fmla="*/ 2147483647 w 1032"/>
              <a:gd name="T101" fmla="*/ 2147483647 h 796"/>
              <a:gd name="T102" fmla="*/ 2147483647 w 1032"/>
              <a:gd name="T103" fmla="*/ 2147483647 h 796"/>
              <a:gd name="T104" fmla="*/ 2147483647 w 1032"/>
              <a:gd name="T105" fmla="*/ 2147483647 h 796"/>
              <a:gd name="T106" fmla="*/ 2147483647 w 1032"/>
              <a:gd name="T107" fmla="*/ 2147483647 h 796"/>
              <a:gd name="T108" fmla="*/ 2147483647 w 1032"/>
              <a:gd name="T109" fmla="*/ 2147483647 h 796"/>
              <a:gd name="T110" fmla="*/ 2147483647 w 1032"/>
              <a:gd name="T111" fmla="*/ 2147483647 h 796"/>
              <a:gd name="T112" fmla="*/ 2147483647 w 1032"/>
              <a:gd name="T113" fmla="*/ 0 h 7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32"/>
              <a:gd name="T172" fmla="*/ 0 h 796"/>
              <a:gd name="T173" fmla="*/ 1032 w 1032"/>
              <a:gd name="T174" fmla="*/ 796 h 7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32" h="796">
                <a:moveTo>
                  <a:pt x="152" y="0"/>
                </a:moveTo>
                <a:lnTo>
                  <a:pt x="146" y="30"/>
                </a:lnTo>
                <a:lnTo>
                  <a:pt x="155" y="59"/>
                </a:lnTo>
                <a:lnTo>
                  <a:pt x="194" y="88"/>
                </a:lnTo>
                <a:lnTo>
                  <a:pt x="204" y="118"/>
                </a:lnTo>
                <a:lnTo>
                  <a:pt x="164" y="147"/>
                </a:lnTo>
                <a:lnTo>
                  <a:pt x="91" y="177"/>
                </a:lnTo>
                <a:lnTo>
                  <a:pt x="32" y="205"/>
                </a:lnTo>
                <a:lnTo>
                  <a:pt x="0" y="235"/>
                </a:lnTo>
                <a:lnTo>
                  <a:pt x="3" y="265"/>
                </a:lnTo>
                <a:lnTo>
                  <a:pt x="22" y="293"/>
                </a:lnTo>
                <a:lnTo>
                  <a:pt x="40" y="323"/>
                </a:lnTo>
                <a:lnTo>
                  <a:pt x="80" y="353"/>
                </a:lnTo>
                <a:lnTo>
                  <a:pt x="127" y="382"/>
                </a:lnTo>
                <a:lnTo>
                  <a:pt x="197" y="411"/>
                </a:lnTo>
                <a:lnTo>
                  <a:pt x="255" y="440"/>
                </a:lnTo>
                <a:lnTo>
                  <a:pt x="308" y="470"/>
                </a:lnTo>
                <a:lnTo>
                  <a:pt x="350" y="500"/>
                </a:lnTo>
                <a:lnTo>
                  <a:pt x="389" y="528"/>
                </a:lnTo>
                <a:lnTo>
                  <a:pt x="420" y="558"/>
                </a:lnTo>
                <a:lnTo>
                  <a:pt x="442" y="588"/>
                </a:lnTo>
                <a:lnTo>
                  <a:pt x="458" y="616"/>
                </a:lnTo>
                <a:lnTo>
                  <a:pt x="465" y="646"/>
                </a:lnTo>
                <a:lnTo>
                  <a:pt x="473" y="676"/>
                </a:lnTo>
                <a:lnTo>
                  <a:pt x="479" y="705"/>
                </a:lnTo>
                <a:lnTo>
                  <a:pt x="495" y="734"/>
                </a:lnTo>
                <a:lnTo>
                  <a:pt x="514" y="763"/>
                </a:lnTo>
                <a:lnTo>
                  <a:pt x="557" y="793"/>
                </a:lnTo>
                <a:lnTo>
                  <a:pt x="562" y="796"/>
                </a:lnTo>
                <a:lnTo>
                  <a:pt x="566" y="793"/>
                </a:lnTo>
                <a:lnTo>
                  <a:pt x="614" y="763"/>
                </a:lnTo>
                <a:lnTo>
                  <a:pt x="643" y="734"/>
                </a:lnTo>
                <a:lnTo>
                  <a:pt x="666" y="705"/>
                </a:lnTo>
                <a:lnTo>
                  <a:pt x="675" y="676"/>
                </a:lnTo>
                <a:lnTo>
                  <a:pt x="683" y="646"/>
                </a:lnTo>
                <a:lnTo>
                  <a:pt x="689" y="616"/>
                </a:lnTo>
                <a:lnTo>
                  <a:pt x="707" y="588"/>
                </a:lnTo>
                <a:lnTo>
                  <a:pt x="727" y="558"/>
                </a:lnTo>
                <a:lnTo>
                  <a:pt x="754" y="528"/>
                </a:lnTo>
                <a:lnTo>
                  <a:pt x="780" y="500"/>
                </a:lnTo>
                <a:lnTo>
                  <a:pt x="808" y="470"/>
                </a:lnTo>
                <a:lnTo>
                  <a:pt x="837" y="440"/>
                </a:lnTo>
                <a:lnTo>
                  <a:pt x="864" y="411"/>
                </a:lnTo>
                <a:lnTo>
                  <a:pt x="898" y="382"/>
                </a:lnTo>
                <a:lnTo>
                  <a:pt x="947" y="353"/>
                </a:lnTo>
                <a:lnTo>
                  <a:pt x="1003" y="323"/>
                </a:lnTo>
                <a:lnTo>
                  <a:pt x="1032" y="293"/>
                </a:lnTo>
                <a:lnTo>
                  <a:pt x="1005" y="265"/>
                </a:lnTo>
                <a:lnTo>
                  <a:pt x="956" y="235"/>
                </a:lnTo>
                <a:lnTo>
                  <a:pt x="912" y="205"/>
                </a:lnTo>
                <a:lnTo>
                  <a:pt x="866" y="177"/>
                </a:lnTo>
                <a:lnTo>
                  <a:pt x="814" y="147"/>
                </a:lnTo>
                <a:lnTo>
                  <a:pt x="770" y="118"/>
                </a:lnTo>
                <a:lnTo>
                  <a:pt x="750" y="88"/>
                </a:lnTo>
                <a:lnTo>
                  <a:pt x="750" y="59"/>
                </a:lnTo>
                <a:lnTo>
                  <a:pt x="753" y="30"/>
                </a:lnTo>
                <a:lnTo>
                  <a:pt x="753" y="0"/>
                </a:lnTo>
              </a:path>
            </a:pathLst>
          </a:custGeom>
          <a:noFill/>
          <a:ln w="9525">
            <a:solidFill>
              <a:srgbClr val="000000"/>
            </a:solidFill>
            <a:prstDash val="solid"/>
            <a:round/>
            <a:headEnd/>
            <a:tailEnd/>
          </a:ln>
        </p:spPr>
        <p:txBody>
          <a:bodyPr/>
          <a:lstStyle/>
          <a:p>
            <a:endParaRPr lang="en-US"/>
          </a:p>
        </p:txBody>
      </p:sp>
      <p:sp>
        <p:nvSpPr>
          <p:cNvPr id="496678" name="Freeform 45"/>
          <p:cNvSpPr>
            <a:spLocks/>
          </p:cNvSpPr>
          <p:nvPr/>
        </p:nvSpPr>
        <p:spPr bwMode="auto">
          <a:xfrm>
            <a:off x="6480175" y="3449638"/>
            <a:ext cx="877888" cy="1350962"/>
          </a:xfrm>
          <a:custGeom>
            <a:avLst/>
            <a:gdLst>
              <a:gd name="T0" fmla="*/ 2147483647 w 659"/>
              <a:gd name="T1" fmla="*/ 0 h 1006"/>
              <a:gd name="T2" fmla="*/ 2147483647 w 659"/>
              <a:gd name="T3" fmla="*/ 2147483647 h 1006"/>
              <a:gd name="T4" fmla="*/ 2147483647 w 659"/>
              <a:gd name="T5" fmla="*/ 2147483647 h 1006"/>
              <a:gd name="T6" fmla="*/ 2147483647 w 659"/>
              <a:gd name="T7" fmla="*/ 2147483647 h 1006"/>
              <a:gd name="T8" fmla="*/ 2147483647 w 659"/>
              <a:gd name="T9" fmla="*/ 2147483647 h 1006"/>
              <a:gd name="T10" fmla="*/ 2147483647 w 659"/>
              <a:gd name="T11" fmla="*/ 2147483647 h 1006"/>
              <a:gd name="T12" fmla="*/ 2147483647 w 659"/>
              <a:gd name="T13" fmla="*/ 2147483647 h 1006"/>
              <a:gd name="T14" fmla="*/ 2147483647 w 659"/>
              <a:gd name="T15" fmla="*/ 2147483647 h 1006"/>
              <a:gd name="T16" fmla="*/ 2147483647 w 659"/>
              <a:gd name="T17" fmla="*/ 2147483647 h 1006"/>
              <a:gd name="T18" fmla="*/ 2147483647 w 659"/>
              <a:gd name="T19" fmla="*/ 2147483647 h 1006"/>
              <a:gd name="T20" fmla="*/ 2147483647 w 659"/>
              <a:gd name="T21" fmla="*/ 2147483647 h 1006"/>
              <a:gd name="T22" fmla="*/ 2147483647 w 659"/>
              <a:gd name="T23" fmla="*/ 2147483647 h 1006"/>
              <a:gd name="T24" fmla="*/ 2147483647 w 659"/>
              <a:gd name="T25" fmla="*/ 2147483647 h 1006"/>
              <a:gd name="T26" fmla="*/ 2147483647 w 659"/>
              <a:gd name="T27" fmla="*/ 2147483647 h 1006"/>
              <a:gd name="T28" fmla="*/ 2147483647 w 659"/>
              <a:gd name="T29" fmla="*/ 2147483647 h 1006"/>
              <a:gd name="T30" fmla="*/ 2147483647 w 659"/>
              <a:gd name="T31" fmla="*/ 2147483647 h 1006"/>
              <a:gd name="T32" fmla="*/ 2147483647 w 659"/>
              <a:gd name="T33" fmla="*/ 2147483647 h 1006"/>
              <a:gd name="T34" fmla="*/ 2147483647 w 659"/>
              <a:gd name="T35" fmla="*/ 2147483647 h 1006"/>
              <a:gd name="T36" fmla="*/ 2147483647 w 659"/>
              <a:gd name="T37" fmla="*/ 2147483647 h 1006"/>
              <a:gd name="T38" fmla="*/ 2147483647 w 659"/>
              <a:gd name="T39" fmla="*/ 2147483647 h 1006"/>
              <a:gd name="T40" fmla="*/ 2147483647 w 659"/>
              <a:gd name="T41" fmla="*/ 2147483647 h 1006"/>
              <a:gd name="T42" fmla="*/ 2147483647 w 659"/>
              <a:gd name="T43" fmla="*/ 2147483647 h 1006"/>
              <a:gd name="T44" fmla="*/ 2147483647 w 659"/>
              <a:gd name="T45" fmla="*/ 2147483647 h 1006"/>
              <a:gd name="T46" fmla="*/ 2147483647 w 659"/>
              <a:gd name="T47" fmla="*/ 2147483647 h 1006"/>
              <a:gd name="T48" fmla="*/ 2147483647 w 659"/>
              <a:gd name="T49" fmla="*/ 2147483647 h 1006"/>
              <a:gd name="T50" fmla="*/ 2147483647 w 659"/>
              <a:gd name="T51" fmla="*/ 2147483647 h 1006"/>
              <a:gd name="T52" fmla="*/ 2147483647 w 659"/>
              <a:gd name="T53" fmla="*/ 2147483647 h 1006"/>
              <a:gd name="T54" fmla="*/ 2147483647 w 659"/>
              <a:gd name="T55" fmla="*/ 2147483647 h 1006"/>
              <a:gd name="T56" fmla="*/ 2147483647 w 659"/>
              <a:gd name="T57" fmla="*/ 2147483647 h 1006"/>
              <a:gd name="T58" fmla="*/ 2147483647 w 659"/>
              <a:gd name="T59" fmla="*/ 2147483647 h 1006"/>
              <a:gd name="T60" fmla="*/ 2147483647 w 659"/>
              <a:gd name="T61" fmla="*/ 2147483647 h 1006"/>
              <a:gd name="T62" fmla="*/ 2147483647 w 659"/>
              <a:gd name="T63" fmla="*/ 2147483647 h 1006"/>
              <a:gd name="T64" fmla="*/ 2147483647 w 659"/>
              <a:gd name="T65" fmla="*/ 2147483647 h 1006"/>
              <a:gd name="T66" fmla="*/ 2147483647 w 659"/>
              <a:gd name="T67" fmla="*/ 2147483647 h 1006"/>
              <a:gd name="T68" fmla="*/ 2147483647 w 659"/>
              <a:gd name="T69" fmla="*/ 2147483647 h 1006"/>
              <a:gd name="T70" fmla="*/ 2147483647 w 659"/>
              <a:gd name="T71" fmla="*/ 0 h 10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9"/>
              <a:gd name="T109" fmla="*/ 0 h 1006"/>
              <a:gd name="T110" fmla="*/ 659 w 659"/>
              <a:gd name="T111" fmla="*/ 1006 h 10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9" h="1006">
                <a:moveTo>
                  <a:pt x="659" y="0"/>
                </a:moveTo>
                <a:lnTo>
                  <a:pt x="658" y="0"/>
                </a:lnTo>
                <a:lnTo>
                  <a:pt x="591" y="30"/>
                </a:lnTo>
                <a:lnTo>
                  <a:pt x="488" y="60"/>
                </a:lnTo>
                <a:lnTo>
                  <a:pt x="358" y="89"/>
                </a:lnTo>
                <a:lnTo>
                  <a:pt x="277" y="118"/>
                </a:lnTo>
                <a:lnTo>
                  <a:pt x="269" y="147"/>
                </a:lnTo>
                <a:lnTo>
                  <a:pt x="320" y="177"/>
                </a:lnTo>
                <a:lnTo>
                  <a:pt x="351" y="207"/>
                </a:lnTo>
                <a:lnTo>
                  <a:pt x="340" y="235"/>
                </a:lnTo>
                <a:lnTo>
                  <a:pt x="300" y="265"/>
                </a:lnTo>
                <a:lnTo>
                  <a:pt x="255" y="295"/>
                </a:lnTo>
                <a:lnTo>
                  <a:pt x="206" y="323"/>
                </a:lnTo>
                <a:lnTo>
                  <a:pt x="181" y="353"/>
                </a:lnTo>
                <a:lnTo>
                  <a:pt x="171" y="382"/>
                </a:lnTo>
                <a:lnTo>
                  <a:pt x="162" y="412"/>
                </a:lnTo>
                <a:lnTo>
                  <a:pt x="130" y="441"/>
                </a:lnTo>
                <a:lnTo>
                  <a:pt x="55" y="470"/>
                </a:lnTo>
                <a:lnTo>
                  <a:pt x="0" y="500"/>
                </a:lnTo>
                <a:lnTo>
                  <a:pt x="10" y="530"/>
                </a:lnTo>
                <a:lnTo>
                  <a:pt x="67" y="558"/>
                </a:lnTo>
                <a:lnTo>
                  <a:pt x="116" y="588"/>
                </a:lnTo>
                <a:lnTo>
                  <a:pt x="145" y="618"/>
                </a:lnTo>
                <a:lnTo>
                  <a:pt x="165" y="646"/>
                </a:lnTo>
                <a:lnTo>
                  <a:pt x="194" y="676"/>
                </a:lnTo>
                <a:lnTo>
                  <a:pt x="214" y="705"/>
                </a:lnTo>
                <a:lnTo>
                  <a:pt x="235" y="735"/>
                </a:lnTo>
                <a:lnTo>
                  <a:pt x="251" y="764"/>
                </a:lnTo>
                <a:lnTo>
                  <a:pt x="264" y="793"/>
                </a:lnTo>
                <a:lnTo>
                  <a:pt x="274" y="823"/>
                </a:lnTo>
                <a:lnTo>
                  <a:pt x="280" y="853"/>
                </a:lnTo>
                <a:lnTo>
                  <a:pt x="313" y="881"/>
                </a:lnTo>
                <a:lnTo>
                  <a:pt x="374" y="911"/>
                </a:lnTo>
                <a:lnTo>
                  <a:pt x="466" y="941"/>
                </a:lnTo>
                <a:lnTo>
                  <a:pt x="559" y="969"/>
                </a:lnTo>
                <a:lnTo>
                  <a:pt x="646" y="999"/>
                </a:lnTo>
                <a:lnTo>
                  <a:pt x="659" y="1006"/>
                </a:lnTo>
                <a:lnTo>
                  <a:pt x="659" y="999"/>
                </a:lnTo>
                <a:lnTo>
                  <a:pt x="659" y="969"/>
                </a:lnTo>
                <a:lnTo>
                  <a:pt x="659" y="941"/>
                </a:lnTo>
                <a:lnTo>
                  <a:pt x="659" y="911"/>
                </a:lnTo>
                <a:lnTo>
                  <a:pt x="659" y="881"/>
                </a:lnTo>
                <a:lnTo>
                  <a:pt x="659" y="853"/>
                </a:lnTo>
                <a:lnTo>
                  <a:pt x="659" y="823"/>
                </a:lnTo>
                <a:lnTo>
                  <a:pt x="659" y="793"/>
                </a:lnTo>
                <a:lnTo>
                  <a:pt x="659" y="764"/>
                </a:lnTo>
                <a:lnTo>
                  <a:pt x="659" y="735"/>
                </a:lnTo>
                <a:lnTo>
                  <a:pt x="659" y="705"/>
                </a:lnTo>
                <a:lnTo>
                  <a:pt x="659" y="676"/>
                </a:lnTo>
                <a:lnTo>
                  <a:pt x="659" y="646"/>
                </a:lnTo>
                <a:lnTo>
                  <a:pt x="659" y="618"/>
                </a:lnTo>
                <a:lnTo>
                  <a:pt x="659" y="588"/>
                </a:lnTo>
                <a:lnTo>
                  <a:pt x="659" y="558"/>
                </a:lnTo>
                <a:lnTo>
                  <a:pt x="659" y="530"/>
                </a:lnTo>
                <a:lnTo>
                  <a:pt x="659" y="500"/>
                </a:lnTo>
                <a:lnTo>
                  <a:pt x="659" y="470"/>
                </a:lnTo>
                <a:lnTo>
                  <a:pt x="659" y="441"/>
                </a:lnTo>
                <a:lnTo>
                  <a:pt x="659" y="412"/>
                </a:lnTo>
                <a:lnTo>
                  <a:pt x="659" y="382"/>
                </a:lnTo>
                <a:lnTo>
                  <a:pt x="659" y="353"/>
                </a:lnTo>
                <a:lnTo>
                  <a:pt x="659" y="323"/>
                </a:lnTo>
                <a:lnTo>
                  <a:pt x="659" y="295"/>
                </a:lnTo>
                <a:lnTo>
                  <a:pt x="659" y="265"/>
                </a:lnTo>
                <a:lnTo>
                  <a:pt x="659" y="235"/>
                </a:lnTo>
                <a:lnTo>
                  <a:pt x="659" y="207"/>
                </a:lnTo>
                <a:lnTo>
                  <a:pt x="659" y="177"/>
                </a:lnTo>
                <a:lnTo>
                  <a:pt x="659" y="147"/>
                </a:lnTo>
                <a:lnTo>
                  <a:pt x="659" y="118"/>
                </a:lnTo>
                <a:lnTo>
                  <a:pt x="659" y="89"/>
                </a:lnTo>
                <a:lnTo>
                  <a:pt x="659" y="60"/>
                </a:lnTo>
                <a:lnTo>
                  <a:pt x="659" y="30"/>
                </a:lnTo>
                <a:lnTo>
                  <a:pt x="659" y="0"/>
                </a:lnTo>
                <a:close/>
              </a:path>
            </a:pathLst>
          </a:custGeom>
          <a:solidFill>
            <a:srgbClr val="00FFFF"/>
          </a:solidFill>
          <a:ln w="9525">
            <a:noFill/>
            <a:round/>
            <a:headEnd/>
            <a:tailEnd/>
          </a:ln>
        </p:spPr>
        <p:txBody>
          <a:bodyPr/>
          <a:lstStyle/>
          <a:p>
            <a:endParaRPr lang="en-US"/>
          </a:p>
        </p:txBody>
      </p:sp>
      <p:sp>
        <p:nvSpPr>
          <p:cNvPr id="496679" name="Freeform 46"/>
          <p:cNvSpPr>
            <a:spLocks/>
          </p:cNvSpPr>
          <p:nvPr/>
        </p:nvSpPr>
        <p:spPr bwMode="auto">
          <a:xfrm>
            <a:off x="6480175" y="3449638"/>
            <a:ext cx="877888" cy="1350962"/>
          </a:xfrm>
          <a:custGeom>
            <a:avLst/>
            <a:gdLst>
              <a:gd name="T0" fmla="*/ 2147483647 w 659"/>
              <a:gd name="T1" fmla="*/ 0 h 1006"/>
              <a:gd name="T2" fmla="*/ 2147483647 w 659"/>
              <a:gd name="T3" fmla="*/ 0 h 1006"/>
              <a:gd name="T4" fmla="*/ 2147483647 w 659"/>
              <a:gd name="T5" fmla="*/ 2147483647 h 1006"/>
              <a:gd name="T6" fmla="*/ 2147483647 w 659"/>
              <a:gd name="T7" fmla="*/ 2147483647 h 1006"/>
              <a:gd name="T8" fmla="*/ 2147483647 w 659"/>
              <a:gd name="T9" fmla="*/ 2147483647 h 1006"/>
              <a:gd name="T10" fmla="*/ 2147483647 w 659"/>
              <a:gd name="T11" fmla="*/ 2147483647 h 1006"/>
              <a:gd name="T12" fmla="*/ 2147483647 w 659"/>
              <a:gd name="T13" fmla="*/ 2147483647 h 1006"/>
              <a:gd name="T14" fmla="*/ 2147483647 w 659"/>
              <a:gd name="T15" fmla="*/ 2147483647 h 1006"/>
              <a:gd name="T16" fmla="*/ 2147483647 w 659"/>
              <a:gd name="T17" fmla="*/ 2147483647 h 1006"/>
              <a:gd name="T18" fmla="*/ 2147483647 w 659"/>
              <a:gd name="T19" fmla="*/ 2147483647 h 1006"/>
              <a:gd name="T20" fmla="*/ 2147483647 w 659"/>
              <a:gd name="T21" fmla="*/ 2147483647 h 1006"/>
              <a:gd name="T22" fmla="*/ 2147483647 w 659"/>
              <a:gd name="T23" fmla="*/ 2147483647 h 1006"/>
              <a:gd name="T24" fmla="*/ 2147483647 w 659"/>
              <a:gd name="T25" fmla="*/ 2147483647 h 1006"/>
              <a:gd name="T26" fmla="*/ 2147483647 w 659"/>
              <a:gd name="T27" fmla="*/ 2147483647 h 1006"/>
              <a:gd name="T28" fmla="*/ 2147483647 w 659"/>
              <a:gd name="T29" fmla="*/ 2147483647 h 1006"/>
              <a:gd name="T30" fmla="*/ 2147483647 w 659"/>
              <a:gd name="T31" fmla="*/ 2147483647 h 1006"/>
              <a:gd name="T32" fmla="*/ 2147483647 w 659"/>
              <a:gd name="T33" fmla="*/ 2147483647 h 1006"/>
              <a:gd name="T34" fmla="*/ 2147483647 w 659"/>
              <a:gd name="T35" fmla="*/ 2147483647 h 1006"/>
              <a:gd name="T36" fmla="*/ 0 w 659"/>
              <a:gd name="T37" fmla="*/ 2147483647 h 1006"/>
              <a:gd name="T38" fmla="*/ 2147483647 w 659"/>
              <a:gd name="T39" fmla="*/ 2147483647 h 1006"/>
              <a:gd name="T40" fmla="*/ 2147483647 w 659"/>
              <a:gd name="T41" fmla="*/ 2147483647 h 1006"/>
              <a:gd name="T42" fmla="*/ 2147483647 w 659"/>
              <a:gd name="T43" fmla="*/ 2147483647 h 1006"/>
              <a:gd name="T44" fmla="*/ 2147483647 w 659"/>
              <a:gd name="T45" fmla="*/ 2147483647 h 1006"/>
              <a:gd name="T46" fmla="*/ 2147483647 w 659"/>
              <a:gd name="T47" fmla="*/ 2147483647 h 1006"/>
              <a:gd name="T48" fmla="*/ 2147483647 w 659"/>
              <a:gd name="T49" fmla="*/ 2147483647 h 1006"/>
              <a:gd name="T50" fmla="*/ 2147483647 w 659"/>
              <a:gd name="T51" fmla="*/ 2147483647 h 1006"/>
              <a:gd name="T52" fmla="*/ 2147483647 w 659"/>
              <a:gd name="T53" fmla="*/ 2147483647 h 1006"/>
              <a:gd name="T54" fmla="*/ 2147483647 w 659"/>
              <a:gd name="T55" fmla="*/ 2147483647 h 1006"/>
              <a:gd name="T56" fmla="*/ 2147483647 w 659"/>
              <a:gd name="T57" fmla="*/ 2147483647 h 1006"/>
              <a:gd name="T58" fmla="*/ 2147483647 w 659"/>
              <a:gd name="T59" fmla="*/ 2147483647 h 1006"/>
              <a:gd name="T60" fmla="*/ 2147483647 w 659"/>
              <a:gd name="T61" fmla="*/ 2147483647 h 1006"/>
              <a:gd name="T62" fmla="*/ 2147483647 w 659"/>
              <a:gd name="T63" fmla="*/ 2147483647 h 1006"/>
              <a:gd name="T64" fmla="*/ 2147483647 w 659"/>
              <a:gd name="T65" fmla="*/ 2147483647 h 1006"/>
              <a:gd name="T66" fmla="*/ 2147483647 w 659"/>
              <a:gd name="T67" fmla="*/ 2147483647 h 1006"/>
              <a:gd name="T68" fmla="*/ 2147483647 w 659"/>
              <a:gd name="T69" fmla="*/ 2147483647 h 1006"/>
              <a:gd name="T70" fmla="*/ 2147483647 w 659"/>
              <a:gd name="T71" fmla="*/ 2147483647 h 1006"/>
              <a:gd name="T72" fmla="*/ 2147483647 w 659"/>
              <a:gd name="T73" fmla="*/ 2147483647 h 10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9"/>
              <a:gd name="T112" fmla="*/ 0 h 1006"/>
              <a:gd name="T113" fmla="*/ 659 w 659"/>
              <a:gd name="T114" fmla="*/ 1006 h 10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9" h="1006">
                <a:moveTo>
                  <a:pt x="659" y="0"/>
                </a:moveTo>
                <a:lnTo>
                  <a:pt x="658" y="0"/>
                </a:lnTo>
                <a:lnTo>
                  <a:pt x="591" y="30"/>
                </a:lnTo>
                <a:lnTo>
                  <a:pt x="488" y="60"/>
                </a:lnTo>
                <a:lnTo>
                  <a:pt x="358" y="89"/>
                </a:lnTo>
                <a:lnTo>
                  <a:pt x="277" y="118"/>
                </a:lnTo>
                <a:lnTo>
                  <a:pt x="269" y="147"/>
                </a:lnTo>
                <a:lnTo>
                  <a:pt x="320" y="177"/>
                </a:lnTo>
                <a:lnTo>
                  <a:pt x="351" y="207"/>
                </a:lnTo>
                <a:lnTo>
                  <a:pt x="340" y="235"/>
                </a:lnTo>
                <a:lnTo>
                  <a:pt x="300" y="265"/>
                </a:lnTo>
                <a:lnTo>
                  <a:pt x="255" y="295"/>
                </a:lnTo>
                <a:lnTo>
                  <a:pt x="206" y="323"/>
                </a:lnTo>
                <a:lnTo>
                  <a:pt x="181" y="353"/>
                </a:lnTo>
                <a:lnTo>
                  <a:pt x="171" y="382"/>
                </a:lnTo>
                <a:lnTo>
                  <a:pt x="162" y="412"/>
                </a:lnTo>
                <a:lnTo>
                  <a:pt x="130" y="441"/>
                </a:lnTo>
                <a:lnTo>
                  <a:pt x="55" y="470"/>
                </a:lnTo>
                <a:lnTo>
                  <a:pt x="0" y="500"/>
                </a:lnTo>
                <a:lnTo>
                  <a:pt x="10" y="530"/>
                </a:lnTo>
                <a:lnTo>
                  <a:pt x="67" y="558"/>
                </a:lnTo>
                <a:lnTo>
                  <a:pt x="116" y="588"/>
                </a:lnTo>
                <a:lnTo>
                  <a:pt x="145" y="618"/>
                </a:lnTo>
                <a:lnTo>
                  <a:pt x="165" y="646"/>
                </a:lnTo>
                <a:lnTo>
                  <a:pt x="194" y="676"/>
                </a:lnTo>
                <a:lnTo>
                  <a:pt x="214" y="705"/>
                </a:lnTo>
                <a:lnTo>
                  <a:pt x="235" y="735"/>
                </a:lnTo>
                <a:lnTo>
                  <a:pt x="251" y="764"/>
                </a:lnTo>
                <a:lnTo>
                  <a:pt x="264" y="793"/>
                </a:lnTo>
                <a:lnTo>
                  <a:pt x="274" y="823"/>
                </a:lnTo>
                <a:lnTo>
                  <a:pt x="280" y="853"/>
                </a:lnTo>
                <a:lnTo>
                  <a:pt x="313" y="881"/>
                </a:lnTo>
                <a:lnTo>
                  <a:pt x="374" y="911"/>
                </a:lnTo>
                <a:lnTo>
                  <a:pt x="466" y="941"/>
                </a:lnTo>
                <a:lnTo>
                  <a:pt x="559" y="969"/>
                </a:lnTo>
                <a:lnTo>
                  <a:pt x="646" y="999"/>
                </a:lnTo>
                <a:lnTo>
                  <a:pt x="659" y="1006"/>
                </a:lnTo>
              </a:path>
            </a:pathLst>
          </a:custGeom>
          <a:noFill/>
          <a:ln w="9525">
            <a:solidFill>
              <a:srgbClr val="000000"/>
            </a:solidFill>
            <a:prstDash val="solid"/>
            <a:round/>
            <a:headEnd/>
            <a:tailEnd/>
          </a:ln>
        </p:spPr>
        <p:txBody>
          <a:bodyPr/>
          <a:lstStyle/>
          <a:p>
            <a:endParaRPr lang="en-US"/>
          </a:p>
        </p:txBody>
      </p:sp>
      <p:sp>
        <p:nvSpPr>
          <p:cNvPr id="496680" name="Freeform 47"/>
          <p:cNvSpPr>
            <a:spLocks/>
          </p:cNvSpPr>
          <p:nvPr/>
        </p:nvSpPr>
        <p:spPr bwMode="auto">
          <a:xfrm>
            <a:off x="3592513" y="3514725"/>
            <a:ext cx="858837" cy="1216025"/>
          </a:xfrm>
          <a:custGeom>
            <a:avLst/>
            <a:gdLst>
              <a:gd name="T0" fmla="*/ 2147483647 w 643"/>
              <a:gd name="T1" fmla="*/ 2147483647 h 906"/>
              <a:gd name="T2" fmla="*/ 2147483647 w 643"/>
              <a:gd name="T3" fmla="*/ 2147483647 h 906"/>
              <a:gd name="T4" fmla="*/ 2147483647 w 643"/>
              <a:gd name="T5" fmla="*/ 2147483647 h 906"/>
              <a:gd name="T6" fmla="*/ 2147483647 w 643"/>
              <a:gd name="T7" fmla="*/ 2147483647 h 906"/>
              <a:gd name="T8" fmla="*/ 2147483647 w 643"/>
              <a:gd name="T9" fmla="*/ 2147483647 h 906"/>
              <a:gd name="T10" fmla="*/ 2147483647 w 643"/>
              <a:gd name="T11" fmla="*/ 2147483647 h 906"/>
              <a:gd name="T12" fmla="*/ 2147483647 w 643"/>
              <a:gd name="T13" fmla="*/ 2147483647 h 906"/>
              <a:gd name="T14" fmla="*/ 2147483647 w 643"/>
              <a:gd name="T15" fmla="*/ 2147483647 h 906"/>
              <a:gd name="T16" fmla="*/ 2147483647 w 643"/>
              <a:gd name="T17" fmla="*/ 2147483647 h 906"/>
              <a:gd name="T18" fmla="*/ 2147483647 w 643"/>
              <a:gd name="T19" fmla="*/ 2147483647 h 906"/>
              <a:gd name="T20" fmla="*/ 2147483647 w 643"/>
              <a:gd name="T21" fmla="*/ 2147483647 h 906"/>
              <a:gd name="T22" fmla="*/ 2147483647 w 643"/>
              <a:gd name="T23" fmla="*/ 2147483647 h 906"/>
              <a:gd name="T24" fmla="*/ 2147483647 w 643"/>
              <a:gd name="T25" fmla="*/ 2147483647 h 906"/>
              <a:gd name="T26" fmla="*/ 2147483647 w 643"/>
              <a:gd name="T27" fmla="*/ 2147483647 h 906"/>
              <a:gd name="T28" fmla="*/ 2147483647 w 643"/>
              <a:gd name="T29" fmla="*/ 2147483647 h 906"/>
              <a:gd name="T30" fmla="*/ 2147483647 w 643"/>
              <a:gd name="T31" fmla="*/ 2147483647 h 906"/>
              <a:gd name="T32" fmla="*/ 0 w 643"/>
              <a:gd name="T33" fmla="*/ 2147483647 h 906"/>
              <a:gd name="T34" fmla="*/ 0 w 643"/>
              <a:gd name="T35" fmla="*/ 2147483647 h 906"/>
              <a:gd name="T36" fmla="*/ 0 w 643"/>
              <a:gd name="T37" fmla="*/ 2147483647 h 906"/>
              <a:gd name="T38" fmla="*/ 0 w 643"/>
              <a:gd name="T39" fmla="*/ 2147483647 h 906"/>
              <a:gd name="T40" fmla="*/ 0 w 643"/>
              <a:gd name="T41" fmla="*/ 2147483647 h 906"/>
              <a:gd name="T42" fmla="*/ 0 w 643"/>
              <a:gd name="T43" fmla="*/ 2147483647 h 906"/>
              <a:gd name="T44" fmla="*/ 0 w 643"/>
              <a:gd name="T45" fmla="*/ 2147483647 h 906"/>
              <a:gd name="T46" fmla="*/ 0 w 643"/>
              <a:gd name="T47" fmla="*/ 2147483647 h 906"/>
              <a:gd name="T48" fmla="*/ 0 w 643"/>
              <a:gd name="T49" fmla="*/ 2147483647 h 906"/>
              <a:gd name="T50" fmla="*/ 0 w 643"/>
              <a:gd name="T51" fmla="*/ 2147483647 h 906"/>
              <a:gd name="T52" fmla="*/ 0 w 643"/>
              <a:gd name="T53" fmla="*/ 2147483647 h 906"/>
              <a:gd name="T54" fmla="*/ 0 w 643"/>
              <a:gd name="T55" fmla="*/ 2147483647 h 906"/>
              <a:gd name="T56" fmla="*/ 0 w 643"/>
              <a:gd name="T57" fmla="*/ 2147483647 h 906"/>
              <a:gd name="T58" fmla="*/ 0 w 643"/>
              <a:gd name="T59" fmla="*/ 2147483647 h 906"/>
              <a:gd name="T60" fmla="*/ 0 w 643"/>
              <a:gd name="T61" fmla="*/ 2147483647 h 906"/>
              <a:gd name="T62" fmla="*/ 0 w 643"/>
              <a:gd name="T63" fmla="*/ 2147483647 h 9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3"/>
              <a:gd name="T97" fmla="*/ 0 h 906"/>
              <a:gd name="T98" fmla="*/ 643 w 643"/>
              <a:gd name="T99" fmla="*/ 906 h 9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3" h="906">
                <a:moveTo>
                  <a:pt x="0" y="906"/>
                </a:moveTo>
                <a:lnTo>
                  <a:pt x="282" y="893"/>
                </a:lnTo>
                <a:lnTo>
                  <a:pt x="346" y="863"/>
                </a:lnTo>
                <a:lnTo>
                  <a:pt x="381" y="833"/>
                </a:lnTo>
                <a:lnTo>
                  <a:pt x="386" y="805"/>
                </a:lnTo>
                <a:lnTo>
                  <a:pt x="375" y="775"/>
                </a:lnTo>
                <a:lnTo>
                  <a:pt x="350" y="745"/>
                </a:lnTo>
                <a:lnTo>
                  <a:pt x="357" y="716"/>
                </a:lnTo>
                <a:lnTo>
                  <a:pt x="398" y="687"/>
                </a:lnTo>
                <a:lnTo>
                  <a:pt x="452" y="657"/>
                </a:lnTo>
                <a:lnTo>
                  <a:pt x="504" y="628"/>
                </a:lnTo>
                <a:lnTo>
                  <a:pt x="554" y="598"/>
                </a:lnTo>
                <a:lnTo>
                  <a:pt x="591" y="570"/>
                </a:lnTo>
                <a:lnTo>
                  <a:pt x="567" y="540"/>
                </a:lnTo>
                <a:lnTo>
                  <a:pt x="533" y="510"/>
                </a:lnTo>
                <a:lnTo>
                  <a:pt x="533" y="482"/>
                </a:lnTo>
                <a:lnTo>
                  <a:pt x="544" y="452"/>
                </a:lnTo>
                <a:lnTo>
                  <a:pt x="577" y="422"/>
                </a:lnTo>
                <a:lnTo>
                  <a:pt x="593" y="393"/>
                </a:lnTo>
                <a:lnTo>
                  <a:pt x="624" y="364"/>
                </a:lnTo>
                <a:lnTo>
                  <a:pt x="637" y="334"/>
                </a:lnTo>
                <a:lnTo>
                  <a:pt x="643" y="305"/>
                </a:lnTo>
                <a:lnTo>
                  <a:pt x="622" y="275"/>
                </a:lnTo>
                <a:lnTo>
                  <a:pt x="567" y="247"/>
                </a:lnTo>
                <a:lnTo>
                  <a:pt x="402" y="217"/>
                </a:lnTo>
                <a:lnTo>
                  <a:pt x="272" y="187"/>
                </a:lnTo>
                <a:lnTo>
                  <a:pt x="197" y="159"/>
                </a:lnTo>
                <a:lnTo>
                  <a:pt x="233" y="129"/>
                </a:lnTo>
                <a:lnTo>
                  <a:pt x="292" y="99"/>
                </a:lnTo>
                <a:lnTo>
                  <a:pt x="334" y="70"/>
                </a:lnTo>
                <a:lnTo>
                  <a:pt x="227" y="41"/>
                </a:lnTo>
                <a:lnTo>
                  <a:pt x="55" y="12"/>
                </a:lnTo>
                <a:lnTo>
                  <a:pt x="0" y="0"/>
                </a:lnTo>
                <a:lnTo>
                  <a:pt x="0" y="41"/>
                </a:lnTo>
                <a:lnTo>
                  <a:pt x="0" y="70"/>
                </a:lnTo>
                <a:lnTo>
                  <a:pt x="0" y="99"/>
                </a:lnTo>
                <a:lnTo>
                  <a:pt x="0" y="129"/>
                </a:lnTo>
                <a:lnTo>
                  <a:pt x="0" y="159"/>
                </a:lnTo>
                <a:lnTo>
                  <a:pt x="0" y="187"/>
                </a:lnTo>
                <a:lnTo>
                  <a:pt x="0" y="217"/>
                </a:lnTo>
                <a:lnTo>
                  <a:pt x="0" y="247"/>
                </a:lnTo>
                <a:lnTo>
                  <a:pt x="0" y="275"/>
                </a:lnTo>
                <a:lnTo>
                  <a:pt x="0" y="305"/>
                </a:lnTo>
                <a:lnTo>
                  <a:pt x="0" y="334"/>
                </a:lnTo>
                <a:lnTo>
                  <a:pt x="0" y="364"/>
                </a:lnTo>
                <a:lnTo>
                  <a:pt x="0" y="393"/>
                </a:lnTo>
                <a:lnTo>
                  <a:pt x="0" y="422"/>
                </a:lnTo>
                <a:lnTo>
                  <a:pt x="0" y="452"/>
                </a:lnTo>
                <a:lnTo>
                  <a:pt x="0" y="482"/>
                </a:lnTo>
                <a:lnTo>
                  <a:pt x="0" y="510"/>
                </a:lnTo>
                <a:lnTo>
                  <a:pt x="0" y="540"/>
                </a:lnTo>
                <a:lnTo>
                  <a:pt x="0" y="570"/>
                </a:lnTo>
                <a:lnTo>
                  <a:pt x="0" y="598"/>
                </a:lnTo>
                <a:lnTo>
                  <a:pt x="0" y="628"/>
                </a:lnTo>
                <a:lnTo>
                  <a:pt x="0" y="657"/>
                </a:lnTo>
                <a:lnTo>
                  <a:pt x="0" y="687"/>
                </a:lnTo>
                <a:lnTo>
                  <a:pt x="0" y="716"/>
                </a:lnTo>
                <a:lnTo>
                  <a:pt x="0" y="745"/>
                </a:lnTo>
                <a:lnTo>
                  <a:pt x="0" y="775"/>
                </a:lnTo>
                <a:lnTo>
                  <a:pt x="0" y="805"/>
                </a:lnTo>
                <a:lnTo>
                  <a:pt x="0" y="833"/>
                </a:lnTo>
                <a:lnTo>
                  <a:pt x="0" y="863"/>
                </a:lnTo>
                <a:lnTo>
                  <a:pt x="0" y="893"/>
                </a:lnTo>
                <a:lnTo>
                  <a:pt x="0" y="906"/>
                </a:lnTo>
                <a:close/>
              </a:path>
            </a:pathLst>
          </a:custGeom>
          <a:solidFill>
            <a:srgbClr val="00CCFF"/>
          </a:solidFill>
          <a:ln w="9525">
            <a:noFill/>
            <a:round/>
            <a:headEnd/>
            <a:tailEnd/>
          </a:ln>
        </p:spPr>
        <p:txBody>
          <a:bodyPr/>
          <a:lstStyle/>
          <a:p>
            <a:endParaRPr lang="en-US"/>
          </a:p>
        </p:txBody>
      </p:sp>
      <p:sp>
        <p:nvSpPr>
          <p:cNvPr id="496681" name="Freeform 48"/>
          <p:cNvSpPr>
            <a:spLocks/>
          </p:cNvSpPr>
          <p:nvPr/>
        </p:nvSpPr>
        <p:spPr bwMode="auto">
          <a:xfrm>
            <a:off x="3592513" y="3514725"/>
            <a:ext cx="858837" cy="1216025"/>
          </a:xfrm>
          <a:custGeom>
            <a:avLst/>
            <a:gdLst>
              <a:gd name="T0" fmla="*/ 0 w 643"/>
              <a:gd name="T1" fmla="*/ 2147483647 h 906"/>
              <a:gd name="T2" fmla="*/ 2147483647 w 643"/>
              <a:gd name="T3" fmla="*/ 2147483647 h 906"/>
              <a:gd name="T4" fmla="*/ 2147483647 w 643"/>
              <a:gd name="T5" fmla="*/ 2147483647 h 906"/>
              <a:gd name="T6" fmla="*/ 2147483647 w 643"/>
              <a:gd name="T7" fmla="*/ 2147483647 h 906"/>
              <a:gd name="T8" fmla="*/ 2147483647 w 643"/>
              <a:gd name="T9" fmla="*/ 2147483647 h 906"/>
              <a:gd name="T10" fmla="*/ 2147483647 w 643"/>
              <a:gd name="T11" fmla="*/ 2147483647 h 906"/>
              <a:gd name="T12" fmla="*/ 2147483647 w 643"/>
              <a:gd name="T13" fmla="*/ 2147483647 h 906"/>
              <a:gd name="T14" fmla="*/ 2147483647 w 643"/>
              <a:gd name="T15" fmla="*/ 2147483647 h 906"/>
              <a:gd name="T16" fmla="*/ 2147483647 w 643"/>
              <a:gd name="T17" fmla="*/ 2147483647 h 906"/>
              <a:gd name="T18" fmla="*/ 2147483647 w 643"/>
              <a:gd name="T19" fmla="*/ 2147483647 h 906"/>
              <a:gd name="T20" fmla="*/ 2147483647 w 643"/>
              <a:gd name="T21" fmla="*/ 2147483647 h 906"/>
              <a:gd name="T22" fmla="*/ 2147483647 w 643"/>
              <a:gd name="T23" fmla="*/ 2147483647 h 906"/>
              <a:gd name="T24" fmla="*/ 2147483647 w 643"/>
              <a:gd name="T25" fmla="*/ 2147483647 h 906"/>
              <a:gd name="T26" fmla="*/ 2147483647 w 643"/>
              <a:gd name="T27" fmla="*/ 2147483647 h 906"/>
              <a:gd name="T28" fmla="*/ 2147483647 w 643"/>
              <a:gd name="T29" fmla="*/ 2147483647 h 906"/>
              <a:gd name="T30" fmla="*/ 2147483647 w 643"/>
              <a:gd name="T31" fmla="*/ 2147483647 h 906"/>
              <a:gd name="T32" fmla="*/ 2147483647 w 643"/>
              <a:gd name="T33" fmla="*/ 2147483647 h 906"/>
              <a:gd name="T34" fmla="*/ 2147483647 w 643"/>
              <a:gd name="T35" fmla="*/ 2147483647 h 906"/>
              <a:gd name="T36" fmla="*/ 2147483647 w 643"/>
              <a:gd name="T37" fmla="*/ 2147483647 h 906"/>
              <a:gd name="T38" fmla="*/ 2147483647 w 643"/>
              <a:gd name="T39" fmla="*/ 2147483647 h 906"/>
              <a:gd name="T40" fmla="*/ 2147483647 w 643"/>
              <a:gd name="T41" fmla="*/ 2147483647 h 906"/>
              <a:gd name="T42" fmla="*/ 2147483647 w 643"/>
              <a:gd name="T43" fmla="*/ 2147483647 h 906"/>
              <a:gd name="T44" fmla="*/ 2147483647 w 643"/>
              <a:gd name="T45" fmla="*/ 2147483647 h 906"/>
              <a:gd name="T46" fmla="*/ 2147483647 w 643"/>
              <a:gd name="T47" fmla="*/ 2147483647 h 906"/>
              <a:gd name="T48" fmla="*/ 2147483647 w 643"/>
              <a:gd name="T49" fmla="*/ 2147483647 h 906"/>
              <a:gd name="T50" fmla="*/ 2147483647 w 643"/>
              <a:gd name="T51" fmla="*/ 2147483647 h 906"/>
              <a:gd name="T52" fmla="*/ 2147483647 w 643"/>
              <a:gd name="T53" fmla="*/ 2147483647 h 906"/>
              <a:gd name="T54" fmla="*/ 2147483647 w 643"/>
              <a:gd name="T55" fmla="*/ 2147483647 h 906"/>
              <a:gd name="T56" fmla="*/ 2147483647 w 643"/>
              <a:gd name="T57" fmla="*/ 2147483647 h 906"/>
              <a:gd name="T58" fmla="*/ 2147483647 w 643"/>
              <a:gd name="T59" fmla="*/ 2147483647 h 906"/>
              <a:gd name="T60" fmla="*/ 2147483647 w 643"/>
              <a:gd name="T61" fmla="*/ 2147483647 h 906"/>
              <a:gd name="T62" fmla="*/ 2147483647 w 643"/>
              <a:gd name="T63" fmla="*/ 2147483647 h 906"/>
              <a:gd name="T64" fmla="*/ 0 w 643"/>
              <a:gd name="T65" fmla="*/ 0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906"/>
              <a:gd name="T101" fmla="*/ 643 w 643"/>
              <a:gd name="T102" fmla="*/ 906 h 9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906">
                <a:moveTo>
                  <a:pt x="0" y="906"/>
                </a:moveTo>
                <a:lnTo>
                  <a:pt x="282" y="893"/>
                </a:lnTo>
                <a:lnTo>
                  <a:pt x="346" y="863"/>
                </a:lnTo>
                <a:lnTo>
                  <a:pt x="381" y="833"/>
                </a:lnTo>
                <a:lnTo>
                  <a:pt x="386" y="805"/>
                </a:lnTo>
                <a:lnTo>
                  <a:pt x="375" y="775"/>
                </a:lnTo>
                <a:lnTo>
                  <a:pt x="350" y="745"/>
                </a:lnTo>
                <a:lnTo>
                  <a:pt x="357" y="716"/>
                </a:lnTo>
                <a:lnTo>
                  <a:pt x="398" y="687"/>
                </a:lnTo>
                <a:lnTo>
                  <a:pt x="452" y="657"/>
                </a:lnTo>
                <a:lnTo>
                  <a:pt x="504" y="628"/>
                </a:lnTo>
                <a:lnTo>
                  <a:pt x="554" y="598"/>
                </a:lnTo>
                <a:lnTo>
                  <a:pt x="591" y="570"/>
                </a:lnTo>
                <a:lnTo>
                  <a:pt x="567" y="540"/>
                </a:lnTo>
                <a:lnTo>
                  <a:pt x="533" y="510"/>
                </a:lnTo>
                <a:lnTo>
                  <a:pt x="533" y="482"/>
                </a:lnTo>
                <a:lnTo>
                  <a:pt x="544" y="452"/>
                </a:lnTo>
                <a:lnTo>
                  <a:pt x="577" y="422"/>
                </a:lnTo>
                <a:lnTo>
                  <a:pt x="593" y="393"/>
                </a:lnTo>
                <a:lnTo>
                  <a:pt x="624" y="364"/>
                </a:lnTo>
                <a:lnTo>
                  <a:pt x="637" y="334"/>
                </a:lnTo>
                <a:lnTo>
                  <a:pt x="643" y="305"/>
                </a:lnTo>
                <a:lnTo>
                  <a:pt x="622" y="275"/>
                </a:lnTo>
                <a:lnTo>
                  <a:pt x="567" y="247"/>
                </a:lnTo>
                <a:lnTo>
                  <a:pt x="402" y="217"/>
                </a:lnTo>
                <a:lnTo>
                  <a:pt x="272" y="187"/>
                </a:lnTo>
                <a:lnTo>
                  <a:pt x="197" y="159"/>
                </a:lnTo>
                <a:lnTo>
                  <a:pt x="233" y="129"/>
                </a:lnTo>
                <a:lnTo>
                  <a:pt x="292" y="99"/>
                </a:lnTo>
                <a:lnTo>
                  <a:pt x="334" y="70"/>
                </a:lnTo>
                <a:lnTo>
                  <a:pt x="227" y="41"/>
                </a:lnTo>
                <a:lnTo>
                  <a:pt x="55" y="12"/>
                </a:lnTo>
                <a:lnTo>
                  <a:pt x="0" y="0"/>
                </a:lnTo>
              </a:path>
            </a:pathLst>
          </a:custGeom>
          <a:noFill/>
          <a:ln w="9525">
            <a:solidFill>
              <a:srgbClr val="000000"/>
            </a:solidFill>
            <a:prstDash val="solid"/>
            <a:round/>
            <a:headEnd/>
            <a:tailEnd/>
          </a:ln>
        </p:spPr>
        <p:txBody>
          <a:bodyPr/>
          <a:lstStyle/>
          <a:p>
            <a:endParaRPr lang="en-US"/>
          </a:p>
        </p:txBody>
      </p:sp>
      <p:sp>
        <p:nvSpPr>
          <p:cNvPr id="496682" name="Freeform 49"/>
          <p:cNvSpPr>
            <a:spLocks/>
          </p:cNvSpPr>
          <p:nvPr/>
        </p:nvSpPr>
        <p:spPr bwMode="auto">
          <a:xfrm>
            <a:off x="4784725" y="4810125"/>
            <a:ext cx="2573338" cy="493713"/>
          </a:xfrm>
          <a:custGeom>
            <a:avLst/>
            <a:gdLst>
              <a:gd name="T0" fmla="*/ 2147483647 w 1930"/>
              <a:gd name="T1" fmla="*/ 2147483647 h 367"/>
              <a:gd name="T2" fmla="*/ 2147483647 w 1930"/>
              <a:gd name="T3" fmla="*/ 2147483647 h 367"/>
              <a:gd name="T4" fmla="*/ 2147483647 w 1930"/>
              <a:gd name="T5" fmla="*/ 2147483647 h 367"/>
              <a:gd name="T6" fmla="*/ 2147483647 w 1930"/>
              <a:gd name="T7" fmla="*/ 2147483647 h 367"/>
              <a:gd name="T8" fmla="*/ 2147483647 w 1930"/>
              <a:gd name="T9" fmla="*/ 2147483647 h 367"/>
              <a:gd name="T10" fmla="*/ 2147483647 w 1930"/>
              <a:gd name="T11" fmla="*/ 2147483647 h 367"/>
              <a:gd name="T12" fmla="*/ 2147483647 w 1930"/>
              <a:gd name="T13" fmla="*/ 2147483647 h 367"/>
              <a:gd name="T14" fmla="*/ 2147483647 w 1930"/>
              <a:gd name="T15" fmla="*/ 2147483647 h 367"/>
              <a:gd name="T16" fmla="*/ 2147483647 w 1930"/>
              <a:gd name="T17" fmla="*/ 2147483647 h 367"/>
              <a:gd name="T18" fmla="*/ 2147483647 w 1930"/>
              <a:gd name="T19" fmla="*/ 2147483647 h 367"/>
              <a:gd name="T20" fmla="*/ 2147483647 w 1930"/>
              <a:gd name="T21" fmla="*/ 0 h 367"/>
              <a:gd name="T22" fmla="*/ 2147483647 w 1930"/>
              <a:gd name="T23" fmla="*/ 2147483647 h 367"/>
              <a:gd name="T24" fmla="*/ 2147483647 w 1930"/>
              <a:gd name="T25" fmla="*/ 2147483647 h 367"/>
              <a:gd name="T26" fmla="*/ 2147483647 w 1930"/>
              <a:gd name="T27" fmla="*/ 2147483647 h 367"/>
              <a:gd name="T28" fmla="*/ 2147483647 w 1930"/>
              <a:gd name="T29" fmla="*/ 2147483647 h 367"/>
              <a:gd name="T30" fmla="*/ 2147483647 w 1930"/>
              <a:gd name="T31" fmla="*/ 2147483647 h 367"/>
              <a:gd name="T32" fmla="*/ 2147483647 w 1930"/>
              <a:gd name="T33" fmla="*/ 2147483647 h 367"/>
              <a:gd name="T34" fmla="*/ 2147483647 w 1930"/>
              <a:gd name="T35" fmla="*/ 2147483647 h 367"/>
              <a:gd name="T36" fmla="*/ 2147483647 w 1930"/>
              <a:gd name="T37" fmla="*/ 2147483647 h 367"/>
              <a:gd name="T38" fmla="*/ 2147483647 w 1930"/>
              <a:gd name="T39" fmla="*/ 2147483647 h 367"/>
              <a:gd name="T40" fmla="*/ 2147483647 w 1930"/>
              <a:gd name="T41" fmla="*/ 2147483647 h 367"/>
              <a:gd name="T42" fmla="*/ 2147483647 w 1930"/>
              <a:gd name="T43" fmla="*/ 2147483647 h 367"/>
              <a:gd name="T44" fmla="*/ 2147483647 w 1930"/>
              <a:gd name="T45" fmla="*/ 2147483647 h 367"/>
              <a:gd name="T46" fmla="*/ 2147483647 w 1930"/>
              <a:gd name="T47" fmla="*/ 2147483647 h 367"/>
              <a:gd name="T48" fmla="*/ 0 w 1930"/>
              <a:gd name="T49" fmla="*/ 2147483647 h 367"/>
              <a:gd name="T50" fmla="*/ 2147483647 w 1930"/>
              <a:gd name="T51" fmla="*/ 2147483647 h 367"/>
              <a:gd name="T52" fmla="*/ 2147483647 w 1930"/>
              <a:gd name="T53" fmla="*/ 2147483647 h 367"/>
              <a:gd name="T54" fmla="*/ 2147483647 w 1930"/>
              <a:gd name="T55" fmla="*/ 2147483647 h 367"/>
              <a:gd name="T56" fmla="*/ 2147483647 w 1930"/>
              <a:gd name="T57" fmla="*/ 2147483647 h 367"/>
              <a:gd name="T58" fmla="*/ 2147483647 w 1930"/>
              <a:gd name="T59" fmla="*/ 2147483647 h 367"/>
              <a:gd name="T60" fmla="*/ 2147483647 w 1930"/>
              <a:gd name="T61" fmla="*/ 2147483647 h 367"/>
              <a:gd name="T62" fmla="*/ 2147483647 w 1930"/>
              <a:gd name="T63" fmla="*/ 2147483647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0"/>
              <a:gd name="T97" fmla="*/ 0 h 367"/>
              <a:gd name="T98" fmla="*/ 1930 w 1930"/>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0" h="367">
                <a:moveTo>
                  <a:pt x="1930" y="259"/>
                </a:moveTo>
                <a:lnTo>
                  <a:pt x="1810" y="249"/>
                </a:lnTo>
                <a:lnTo>
                  <a:pt x="1485" y="220"/>
                </a:lnTo>
                <a:lnTo>
                  <a:pt x="1409" y="190"/>
                </a:lnTo>
                <a:lnTo>
                  <a:pt x="1371" y="162"/>
                </a:lnTo>
                <a:lnTo>
                  <a:pt x="1438" y="132"/>
                </a:lnTo>
                <a:lnTo>
                  <a:pt x="1456" y="102"/>
                </a:lnTo>
                <a:lnTo>
                  <a:pt x="1481" y="73"/>
                </a:lnTo>
                <a:lnTo>
                  <a:pt x="1426" y="44"/>
                </a:lnTo>
                <a:lnTo>
                  <a:pt x="1316" y="14"/>
                </a:lnTo>
                <a:lnTo>
                  <a:pt x="1225" y="0"/>
                </a:lnTo>
                <a:lnTo>
                  <a:pt x="1042" y="14"/>
                </a:lnTo>
                <a:lnTo>
                  <a:pt x="869" y="44"/>
                </a:lnTo>
                <a:lnTo>
                  <a:pt x="735" y="73"/>
                </a:lnTo>
                <a:lnTo>
                  <a:pt x="666" y="102"/>
                </a:lnTo>
                <a:lnTo>
                  <a:pt x="650" y="132"/>
                </a:lnTo>
                <a:lnTo>
                  <a:pt x="677" y="162"/>
                </a:lnTo>
                <a:lnTo>
                  <a:pt x="578" y="190"/>
                </a:lnTo>
                <a:lnTo>
                  <a:pt x="520" y="206"/>
                </a:lnTo>
                <a:lnTo>
                  <a:pt x="498" y="220"/>
                </a:lnTo>
                <a:lnTo>
                  <a:pt x="388" y="249"/>
                </a:lnTo>
                <a:lnTo>
                  <a:pt x="320" y="278"/>
                </a:lnTo>
                <a:lnTo>
                  <a:pt x="165" y="308"/>
                </a:lnTo>
                <a:lnTo>
                  <a:pt x="68" y="337"/>
                </a:lnTo>
                <a:lnTo>
                  <a:pt x="0" y="367"/>
                </a:lnTo>
                <a:lnTo>
                  <a:pt x="520" y="367"/>
                </a:lnTo>
                <a:lnTo>
                  <a:pt x="1225" y="367"/>
                </a:lnTo>
                <a:lnTo>
                  <a:pt x="1930" y="367"/>
                </a:lnTo>
                <a:lnTo>
                  <a:pt x="1930" y="337"/>
                </a:lnTo>
                <a:lnTo>
                  <a:pt x="1930" y="308"/>
                </a:lnTo>
                <a:lnTo>
                  <a:pt x="1930" y="259"/>
                </a:lnTo>
                <a:close/>
              </a:path>
            </a:pathLst>
          </a:custGeom>
          <a:solidFill>
            <a:srgbClr val="80FF00"/>
          </a:solidFill>
          <a:ln w="9525">
            <a:noFill/>
            <a:round/>
            <a:headEnd/>
            <a:tailEnd/>
          </a:ln>
        </p:spPr>
        <p:txBody>
          <a:bodyPr/>
          <a:lstStyle/>
          <a:p>
            <a:endParaRPr lang="en-US"/>
          </a:p>
        </p:txBody>
      </p:sp>
      <p:sp>
        <p:nvSpPr>
          <p:cNvPr id="496683" name="Freeform 50"/>
          <p:cNvSpPr>
            <a:spLocks/>
          </p:cNvSpPr>
          <p:nvPr/>
        </p:nvSpPr>
        <p:spPr bwMode="auto">
          <a:xfrm>
            <a:off x="4784725" y="4810125"/>
            <a:ext cx="2573338" cy="493713"/>
          </a:xfrm>
          <a:custGeom>
            <a:avLst/>
            <a:gdLst>
              <a:gd name="T0" fmla="*/ 2147483647 w 1930"/>
              <a:gd name="T1" fmla="*/ 2147483647 h 367"/>
              <a:gd name="T2" fmla="*/ 2147483647 w 1930"/>
              <a:gd name="T3" fmla="*/ 2147483647 h 367"/>
              <a:gd name="T4" fmla="*/ 2147483647 w 1930"/>
              <a:gd name="T5" fmla="*/ 2147483647 h 367"/>
              <a:gd name="T6" fmla="*/ 2147483647 w 1930"/>
              <a:gd name="T7" fmla="*/ 2147483647 h 367"/>
              <a:gd name="T8" fmla="*/ 2147483647 w 1930"/>
              <a:gd name="T9" fmla="*/ 2147483647 h 367"/>
              <a:gd name="T10" fmla="*/ 2147483647 w 1930"/>
              <a:gd name="T11" fmla="*/ 2147483647 h 367"/>
              <a:gd name="T12" fmla="*/ 2147483647 w 1930"/>
              <a:gd name="T13" fmla="*/ 2147483647 h 367"/>
              <a:gd name="T14" fmla="*/ 2147483647 w 1930"/>
              <a:gd name="T15" fmla="*/ 2147483647 h 367"/>
              <a:gd name="T16" fmla="*/ 2147483647 w 1930"/>
              <a:gd name="T17" fmla="*/ 2147483647 h 367"/>
              <a:gd name="T18" fmla="*/ 2147483647 w 1930"/>
              <a:gd name="T19" fmla="*/ 2147483647 h 367"/>
              <a:gd name="T20" fmla="*/ 2147483647 w 1930"/>
              <a:gd name="T21" fmla="*/ 0 h 367"/>
              <a:gd name="T22" fmla="*/ 2147483647 w 1930"/>
              <a:gd name="T23" fmla="*/ 2147483647 h 367"/>
              <a:gd name="T24" fmla="*/ 2147483647 w 1930"/>
              <a:gd name="T25" fmla="*/ 2147483647 h 367"/>
              <a:gd name="T26" fmla="*/ 2147483647 w 1930"/>
              <a:gd name="T27" fmla="*/ 2147483647 h 367"/>
              <a:gd name="T28" fmla="*/ 2147483647 w 1930"/>
              <a:gd name="T29" fmla="*/ 2147483647 h 367"/>
              <a:gd name="T30" fmla="*/ 2147483647 w 1930"/>
              <a:gd name="T31" fmla="*/ 2147483647 h 367"/>
              <a:gd name="T32" fmla="*/ 2147483647 w 1930"/>
              <a:gd name="T33" fmla="*/ 2147483647 h 367"/>
              <a:gd name="T34" fmla="*/ 2147483647 w 1930"/>
              <a:gd name="T35" fmla="*/ 2147483647 h 367"/>
              <a:gd name="T36" fmla="*/ 2147483647 w 1930"/>
              <a:gd name="T37" fmla="*/ 2147483647 h 367"/>
              <a:gd name="T38" fmla="*/ 2147483647 w 1930"/>
              <a:gd name="T39" fmla="*/ 2147483647 h 367"/>
              <a:gd name="T40" fmla="*/ 2147483647 w 1930"/>
              <a:gd name="T41" fmla="*/ 2147483647 h 367"/>
              <a:gd name="T42" fmla="*/ 2147483647 w 1930"/>
              <a:gd name="T43" fmla="*/ 2147483647 h 367"/>
              <a:gd name="T44" fmla="*/ 2147483647 w 1930"/>
              <a:gd name="T45" fmla="*/ 2147483647 h 367"/>
              <a:gd name="T46" fmla="*/ 2147483647 w 1930"/>
              <a:gd name="T47" fmla="*/ 2147483647 h 367"/>
              <a:gd name="T48" fmla="*/ 0 w 1930"/>
              <a:gd name="T49" fmla="*/ 2147483647 h 3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30"/>
              <a:gd name="T76" fmla="*/ 0 h 367"/>
              <a:gd name="T77" fmla="*/ 1930 w 1930"/>
              <a:gd name="T78" fmla="*/ 367 h 3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30" h="367">
                <a:moveTo>
                  <a:pt x="1930" y="259"/>
                </a:moveTo>
                <a:lnTo>
                  <a:pt x="1810" y="249"/>
                </a:lnTo>
                <a:lnTo>
                  <a:pt x="1485" y="220"/>
                </a:lnTo>
                <a:lnTo>
                  <a:pt x="1409" y="190"/>
                </a:lnTo>
                <a:lnTo>
                  <a:pt x="1371" y="162"/>
                </a:lnTo>
                <a:lnTo>
                  <a:pt x="1438" y="132"/>
                </a:lnTo>
                <a:lnTo>
                  <a:pt x="1456" y="102"/>
                </a:lnTo>
                <a:lnTo>
                  <a:pt x="1481" y="73"/>
                </a:lnTo>
                <a:lnTo>
                  <a:pt x="1426" y="44"/>
                </a:lnTo>
                <a:lnTo>
                  <a:pt x="1316" y="14"/>
                </a:lnTo>
                <a:lnTo>
                  <a:pt x="1225" y="0"/>
                </a:lnTo>
                <a:lnTo>
                  <a:pt x="1042" y="14"/>
                </a:lnTo>
                <a:lnTo>
                  <a:pt x="869" y="44"/>
                </a:lnTo>
                <a:lnTo>
                  <a:pt x="735" y="73"/>
                </a:lnTo>
                <a:lnTo>
                  <a:pt x="666" y="102"/>
                </a:lnTo>
                <a:lnTo>
                  <a:pt x="650" y="132"/>
                </a:lnTo>
                <a:lnTo>
                  <a:pt x="677" y="162"/>
                </a:lnTo>
                <a:lnTo>
                  <a:pt x="578" y="190"/>
                </a:lnTo>
                <a:lnTo>
                  <a:pt x="520" y="206"/>
                </a:lnTo>
                <a:lnTo>
                  <a:pt x="498" y="220"/>
                </a:lnTo>
                <a:lnTo>
                  <a:pt x="388" y="249"/>
                </a:lnTo>
                <a:lnTo>
                  <a:pt x="320" y="278"/>
                </a:lnTo>
                <a:lnTo>
                  <a:pt x="165" y="308"/>
                </a:lnTo>
                <a:lnTo>
                  <a:pt x="68" y="337"/>
                </a:lnTo>
                <a:lnTo>
                  <a:pt x="0" y="367"/>
                </a:lnTo>
              </a:path>
            </a:pathLst>
          </a:custGeom>
          <a:noFill/>
          <a:ln w="9525">
            <a:solidFill>
              <a:srgbClr val="000000"/>
            </a:solidFill>
            <a:prstDash val="solid"/>
            <a:round/>
            <a:headEnd/>
            <a:tailEnd/>
          </a:ln>
        </p:spPr>
        <p:txBody>
          <a:bodyPr/>
          <a:lstStyle/>
          <a:p>
            <a:endParaRPr lang="en-US"/>
          </a:p>
        </p:txBody>
      </p:sp>
      <p:sp>
        <p:nvSpPr>
          <p:cNvPr id="496684" name="Freeform 51"/>
          <p:cNvSpPr>
            <a:spLocks/>
          </p:cNvSpPr>
          <p:nvPr/>
        </p:nvSpPr>
        <p:spPr bwMode="auto">
          <a:xfrm>
            <a:off x="6691313" y="3514725"/>
            <a:ext cx="666750" cy="1216025"/>
          </a:xfrm>
          <a:custGeom>
            <a:avLst/>
            <a:gdLst>
              <a:gd name="T0" fmla="*/ 2147483647 w 500"/>
              <a:gd name="T1" fmla="*/ 2147483647 h 906"/>
              <a:gd name="T2" fmla="*/ 2147483647 w 500"/>
              <a:gd name="T3" fmla="*/ 2147483647 h 906"/>
              <a:gd name="T4" fmla="*/ 2147483647 w 500"/>
              <a:gd name="T5" fmla="*/ 2147483647 h 906"/>
              <a:gd name="T6" fmla="*/ 2147483647 w 500"/>
              <a:gd name="T7" fmla="*/ 2147483647 h 906"/>
              <a:gd name="T8" fmla="*/ 2147483647 w 500"/>
              <a:gd name="T9" fmla="*/ 2147483647 h 906"/>
              <a:gd name="T10" fmla="*/ 2147483647 w 500"/>
              <a:gd name="T11" fmla="*/ 2147483647 h 906"/>
              <a:gd name="T12" fmla="*/ 2147483647 w 500"/>
              <a:gd name="T13" fmla="*/ 2147483647 h 906"/>
              <a:gd name="T14" fmla="*/ 2147483647 w 500"/>
              <a:gd name="T15" fmla="*/ 2147483647 h 906"/>
              <a:gd name="T16" fmla="*/ 0 w 500"/>
              <a:gd name="T17" fmla="*/ 2147483647 h 906"/>
              <a:gd name="T18" fmla="*/ 2147483647 w 500"/>
              <a:gd name="T19" fmla="*/ 2147483647 h 906"/>
              <a:gd name="T20" fmla="*/ 2147483647 w 500"/>
              <a:gd name="T21" fmla="*/ 2147483647 h 906"/>
              <a:gd name="T22" fmla="*/ 2147483647 w 500"/>
              <a:gd name="T23" fmla="*/ 2147483647 h 906"/>
              <a:gd name="T24" fmla="*/ 2147483647 w 500"/>
              <a:gd name="T25" fmla="*/ 2147483647 h 906"/>
              <a:gd name="T26" fmla="*/ 2147483647 w 500"/>
              <a:gd name="T27" fmla="*/ 2147483647 h 906"/>
              <a:gd name="T28" fmla="*/ 2147483647 w 500"/>
              <a:gd name="T29" fmla="*/ 2147483647 h 906"/>
              <a:gd name="T30" fmla="*/ 2147483647 w 500"/>
              <a:gd name="T31" fmla="*/ 2147483647 h 906"/>
              <a:gd name="T32" fmla="*/ 2147483647 w 500"/>
              <a:gd name="T33" fmla="*/ 2147483647 h 906"/>
              <a:gd name="T34" fmla="*/ 2147483647 w 500"/>
              <a:gd name="T35" fmla="*/ 2147483647 h 906"/>
              <a:gd name="T36" fmla="*/ 2147483647 w 500"/>
              <a:gd name="T37" fmla="*/ 2147483647 h 906"/>
              <a:gd name="T38" fmla="*/ 2147483647 w 500"/>
              <a:gd name="T39" fmla="*/ 2147483647 h 906"/>
              <a:gd name="T40" fmla="*/ 2147483647 w 500"/>
              <a:gd name="T41" fmla="*/ 2147483647 h 906"/>
              <a:gd name="T42" fmla="*/ 2147483647 w 500"/>
              <a:gd name="T43" fmla="*/ 2147483647 h 906"/>
              <a:gd name="T44" fmla="*/ 2147483647 w 500"/>
              <a:gd name="T45" fmla="*/ 2147483647 h 906"/>
              <a:gd name="T46" fmla="*/ 2147483647 w 500"/>
              <a:gd name="T47" fmla="*/ 2147483647 h 906"/>
              <a:gd name="T48" fmla="*/ 2147483647 w 500"/>
              <a:gd name="T49" fmla="*/ 2147483647 h 906"/>
              <a:gd name="T50" fmla="*/ 2147483647 w 500"/>
              <a:gd name="T51" fmla="*/ 2147483647 h 906"/>
              <a:gd name="T52" fmla="*/ 2147483647 w 500"/>
              <a:gd name="T53" fmla="*/ 2147483647 h 906"/>
              <a:gd name="T54" fmla="*/ 2147483647 w 500"/>
              <a:gd name="T55" fmla="*/ 2147483647 h 906"/>
              <a:gd name="T56" fmla="*/ 2147483647 w 500"/>
              <a:gd name="T57" fmla="*/ 2147483647 h 906"/>
              <a:gd name="T58" fmla="*/ 2147483647 w 500"/>
              <a:gd name="T59" fmla="*/ 2147483647 h 906"/>
              <a:gd name="T60" fmla="*/ 2147483647 w 500"/>
              <a:gd name="T61" fmla="*/ 2147483647 h 906"/>
              <a:gd name="T62" fmla="*/ 2147483647 w 500"/>
              <a:gd name="T63" fmla="*/ 0 h 9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906"/>
              <a:gd name="T98" fmla="*/ 500 w 500"/>
              <a:gd name="T99" fmla="*/ 906 h 9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906">
                <a:moveTo>
                  <a:pt x="500" y="0"/>
                </a:moveTo>
                <a:lnTo>
                  <a:pt x="459" y="12"/>
                </a:lnTo>
                <a:lnTo>
                  <a:pt x="333" y="41"/>
                </a:lnTo>
                <a:lnTo>
                  <a:pt x="238" y="70"/>
                </a:lnTo>
                <a:lnTo>
                  <a:pt x="223" y="99"/>
                </a:lnTo>
                <a:lnTo>
                  <a:pt x="265" y="129"/>
                </a:lnTo>
                <a:lnTo>
                  <a:pt x="302" y="159"/>
                </a:lnTo>
                <a:lnTo>
                  <a:pt x="286" y="187"/>
                </a:lnTo>
                <a:lnTo>
                  <a:pt x="249" y="217"/>
                </a:lnTo>
                <a:lnTo>
                  <a:pt x="203" y="247"/>
                </a:lnTo>
                <a:lnTo>
                  <a:pt x="163" y="275"/>
                </a:lnTo>
                <a:lnTo>
                  <a:pt x="137" y="305"/>
                </a:lnTo>
                <a:lnTo>
                  <a:pt x="129" y="334"/>
                </a:lnTo>
                <a:lnTo>
                  <a:pt x="122" y="364"/>
                </a:lnTo>
                <a:lnTo>
                  <a:pt x="105" y="393"/>
                </a:lnTo>
                <a:lnTo>
                  <a:pt x="47" y="422"/>
                </a:lnTo>
                <a:lnTo>
                  <a:pt x="0" y="452"/>
                </a:lnTo>
                <a:lnTo>
                  <a:pt x="0" y="482"/>
                </a:lnTo>
                <a:lnTo>
                  <a:pt x="45" y="510"/>
                </a:lnTo>
                <a:lnTo>
                  <a:pt x="80" y="540"/>
                </a:lnTo>
                <a:lnTo>
                  <a:pt x="100" y="570"/>
                </a:lnTo>
                <a:lnTo>
                  <a:pt x="110" y="598"/>
                </a:lnTo>
                <a:lnTo>
                  <a:pt x="138" y="628"/>
                </a:lnTo>
                <a:lnTo>
                  <a:pt x="165" y="657"/>
                </a:lnTo>
                <a:lnTo>
                  <a:pt x="202" y="687"/>
                </a:lnTo>
                <a:lnTo>
                  <a:pt x="225" y="716"/>
                </a:lnTo>
                <a:lnTo>
                  <a:pt x="228" y="745"/>
                </a:lnTo>
                <a:lnTo>
                  <a:pt x="221" y="775"/>
                </a:lnTo>
                <a:lnTo>
                  <a:pt x="222" y="805"/>
                </a:lnTo>
                <a:lnTo>
                  <a:pt x="267" y="833"/>
                </a:lnTo>
                <a:lnTo>
                  <a:pt x="344" y="863"/>
                </a:lnTo>
                <a:lnTo>
                  <a:pt x="457" y="893"/>
                </a:lnTo>
                <a:lnTo>
                  <a:pt x="500" y="906"/>
                </a:lnTo>
                <a:lnTo>
                  <a:pt x="500" y="893"/>
                </a:lnTo>
                <a:lnTo>
                  <a:pt x="500" y="863"/>
                </a:lnTo>
                <a:lnTo>
                  <a:pt x="500" y="833"/>
                </a:lnTo>
                <a:lnTo>
                  <a:pt x="500" y="805"/>
                </a:lnTo>
                <a:lnTo>
                  <a:pt x="500" y="775"/>
                </a:lnTo>
                <a:lnTo>
                  <a:pt x="500" y="745"/>
                </a:lnTo>
                <a:lnTo>
                  <a:pt x="500" y="716"/>
                </a:lnTo>
                <a:lnTo>
                  <a:pt x="500" y="687"/>
                </a:lnTo>
                <a:lnTo>
                  <a:pt x="500" y="657"/>
                </a:lnTo>
                <a:lnTo>
                  <a:pt x="500" y="628"/>
                </a:lnTo>
                <a:lnTo>
                  <a:pt x="500" y="598"/>
                </a:lnTo>
                <a:lnTo>
                  <a:pt x="500" y="570"/>
                </a:lnTo>
                <a:lnTo>
                  <a:pt x="500" y="540"/>
                </a:lnTo>
                <a:lnTo>
                  <a:pt x="500" y="510"/>
                </a:lnTo>
                <a:lnTo>
                  <a:pt x="500" y="482"/>
                </a:lnTo>
                <a:lnTo>
                  <a:pt x="500" y="452"/>
                </a:lnTo>
                <a:lnTo>
                  <a:pt x="500" y="422"/>
                </a:lnTo>
                <a:lnTo>
                  <a:pt x="500" y="393"/>
                </a:lnTo>
                <a:lnTo>
                  <a:pt x="500" y="364"/>
                </a:lnTo>
                <a:lnTo>
                  <a:pt x="500" y="334"/>
                </a:lnTo>
                <a:lnTo>
                  <a:pt x="500" y="305"/>
                </a:lnTo>
                <a:lnTo>
                  <a:pt x="500" y="275"/>
                </a:lnTo>
                <a:lnTo>
                  <a:pt x="500" y="247"/>
                </a:lnTo>
                <a:lnTo>
                  <a:pt x="500" y="217"/>
                </a:lnTo>
                <a:lnTo>
                  <a:pt x="500" y="187"/>
                </a:lnTo>
                <a:lnTo>
                  <a:pt x="500" y="159"/>
                </a:lnTo>
                <a:lnTo>
                  <a:pt x="500" y="129"/>
                </a:lnTo>
                <a:lnTo>
                  <a:pt x="500" y="99"/>
                </a:lnTo>
                <a:lnTo>
                  <a:pt x="500" y="70"/>
                </a:lnTo>
                <a:lnTo>
                  <a:pt x="500" y="41"/>
                </a:lnTo>
                <a:lnTo>
                  <a:pt x="500" y="0"/>
                </a:lnTo>
                <a:close/>
              </a:path>
            </a:pathLst>
          </a:custGeom>
          <a:solidFill>
            <a:srgbClr val="00CCFF"/>
          </a:solidFill>
          <a:ln w="9525">
            <a:noFill/>
            <a:round/>
            <a:headEnd/>
            <a:tailEnd/>
          </a:ln>
        </p:spPr>
        <p:txBody>
          <a:bodyPr/>
          <a:lstStyle/>
          <a:p>
            <a:endParaRPr lang="en-US"/>
          </a:p>
        </p:txBody>
      </p:sp>
      <p:sp>
        <p:nvSpPr>
          <p:cNvPr id="496685" name="Freeform 52"/>
          <p:cNvSpPr>
            <a:spLocks/>
          </p:cNvSpPr>
          <p:nvPr/>
        </p:nvSpPr>
        <p:spPr bwMode="auto">
          <a:xfrm>
            <a:off x="6691313" y="3514725"/>
            <a:ext cx="666750" cy="1216025"/>
          </a:xfrm>
          <a:custGeom>
            <a:avLst/>
            <a:gdLst>
              <a:gd name="T0" fmla="*/ 2147483647 w 500"/>
              <a:gd name="T1" fmla="*/ 0 h 906"/>
              <a:gd name="T2" fmla="*/ 2147483647 w 500"/>
              <a:gd name="T3" fmla="*/ 2147483647 h 906"/>
              <a:gd name="T4" fmla="*/ 2147483647 w 500"/>
              <a:gd name="T5" fmla="*/ 2147483647 h 906"/>
              <a:gd name="T6" fmla="*/ 2147483647 w 500"/>
              <a:gd name="T7" fmla="*/ 2147483647 h 906"/>
              <a:gd name="T8" fmla="*/ 2147483647 w 500"/>
              <a:gd name="T9" fmla="*/ 2147483647 h 906"/>
              <a:gd name="T10" fmla="*/ 2147483647 w 500"/>
              <a:gd name="T11" fmla="*/ 2147483647 h 906"/>
              <a:gd name="T12" fmla="*/ 2147483647 w 500"/>
              <a:gd name="T13" fmla="*/ 2147483647 h 906"/>
              <a:gd name="T14" fmla="*/ 2147483647 w 500"/>
              <a:gd name="T15" fmla="*/ 2147483647 h 906"/>
              <a:gd name="T16" fmla="*/ 2147483647 w 500"/>
              <a:gd name="T17" fmla="*/ 2147483647 h 906"/>
              <a:gd name="T18" fmla="*/ 2147483647 w 500"/>
              <a:gd name="T19" fmla="*/ 2147483647 h 906"/>
              <a:gd name="T20" fmla="*/ 2147483647 w 500"/>
              <a:gd name="T21" fmla="*/ 2147483647 h 906"/>
              <a:gd name="T22" fmla="*/ 2147483647 w 500"/>
              <a:gd name="T23" fmla="*/ 2147483647 h 906"/>
              <a:gd name="T24" fmla="*/ 2147483647 w 500"/>
              <a:gd name="T25" fmla="*/ 2147483647 h 906"/>
              <a:gd name="T26" fmla="*/ 2147483647 w 500"/>
              <a:gd name="T27" fmla="*/ 2147483647 h 906"/>
              <a:gd name="T28" fmla="*/ 2147483647 w 500"/>
              <a:gd name="T29" fmla="*/ 2147483647 h 906"/>
              <a:gd name="T30" fmla="*/ 2147483647 w 500"/>
              <a:gd name="T31" fmla="*/ 2147483647 h 906"/>
              <a:gd name="T32" fmla="*/ 0 w 500"/>
              <a:gd name="T33" fmla="*/ 2147483647 h 906"/>
              <a:gd name="T34" fmla="*/ 0 w 500"/>
              <a:gd name="T35" fmla="*/ 2147483647 h 906"/>
              <a:gd name="T36" fmla="*/ 2147483647 w 500"/>
              <a:gd name="T37" fmla="*/ 2147483647 h 906"/>
              <a:gd name="T38" fmla="*/ 2147483647 w 500"/>
              <a:gd name="T39" fmla="*/ 2147483647 h 906"/>
              <a:gd name="T40" fmla="*/ 2147483647 w 500"/>
              <a:gd name="T41" fmla="*/ 2147483647 h 906"/>
              <a:gd name="T42" fmla="*/ 2147483647 w 500"/>
              <a:gd name="T43" fmla="*/ 2147483647 h 906"/>
              <a:gd name="T44" fmla="*/ 2147483647 w 500"/>
              <a:gd name="T45" fmla="*/ 2147483647 h 906"/>
              <a:gd name="T46" fmla="*/ 2147483647 w 500"/>
              <a:gd name="T47" fmla="*/ 2147483647 h 906"/>
              <a:gd name="T48" fmla="*/ 2147483647 w 500"/>
              <a:gd name="T49" fmla="*/ 2147483647 h 906"/>
              <a:gd name="T50" fmla="*/ 2147483647 w 500"/>
              <a:gd name="T51" fmla="*/ 2147483647 h 906"/>
              <a:gd name="T52" fmla="*/ 2147483647 w 500"/>
              <a:gd name="T53" fmla="*/ 2147483647 h 906"/>
              <a:gd name="T54" fmla="*/ 2147483647 w 500"/>
              <a:gd name="T55" fmla="*/ 2147483647 h 906"/>
              <a:gd name="T56" fmla="*/ 2147483647 w 500"/>
              <a:gd name="T57" fmla="*/ 2147483647 h 906"/>
              <a:gd name="T58" fmla="*/ 2147483647 w 500"/>
              <a:gd name="T59" fmla="*/ 2147483647 h 906"/>
              <a:gd name="T60" fmla="*/ 2147483647 w 500"/>
              <a:gd name="T61" fmla="*/ 2147483647 h 906"/>
              <a:gd name="T62" fmla="*/ 2147483647 w 500"/>
              <a:gd name="T63" fmla="*/ 2147483647 h 906"/>
              <a:gd name="T64" fmla="*/ 2147483647 w 500"/>
              <a:gd name="T65" fmla="*/ 2147483647 h 9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0"/>
              <a:gd name="T100" fmla="*/ 0 h 906"/>
              <a:gd name="T101" fmla="*/ 500 w 500"/>
              <a:gd name="T102" fmla="*/ 906 h 9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0" h="906">
                <a:moveTo>
                  <a:pt x="500" y="0"/>
                </a:moveTo>
                <a:lnTo>
                  <a:pt x="459" y="12"/>
                </a:lnTo>
                <a:lnTo>
                  <a:pt x="333" y="41"/>
                </a:lnTo>
                <a:lnTo>
                  <a:pt x="238" y="70"/>
                </a:lnTo>
                <a:lnTo>
                  <a:pt x="223" y="99"/>
                </a:lnTo>
                <a:lnTo>
                  <a:pt x="265" y="129"/>
                </a:lnTo>
                <a:lnTo>
                  <a:pt x="302" y="159"/>
                </a:lnTo>
                <a:lnTo>
                  <a:pt x="286" y="187"/>
                </a:lnTo>
                <a:lnTo>
                  <a:pt x="249" y="217"/>
                </a:lnTo>
                <a:lnTo>
                  <a:pt x="203" y="247"/>
                </a:lnTo>
                <a:lnTo>
                  <a:pt x="163" y="275"/>
                </a:lnTo>
                <a:lnTo>
                  <a:pt x="137" y="305"/>
                </a:lnTo>
                <a:lnTo>
                  <a:pt x="129" y="334"/>
                </a:lnTo>
                <a:lnTo>
                  <a:pt x="122" y="364"/>
                </a:lnTo>
                <a:lnTo>
                  <a:pt x="105" y="393"/>
                </a:lnTo>
                <a:lnTo>
                  <a:pt x="47" y="422"/>
                </a:lnTo>
                <a:lnTo>
                  <a:pt x="0" y="452"/>
                </a:lnTo>
                <a:lnTo>
                  <a:pt x="0" y="482"/>
                </a:lnTo>
                <a:lnTo>
                  <a:pt x="45" y="510"/>
                </a:lnTo>
                <a:lnTo>
                  <a:pt x="80" y="540"/>
                </a:lnTo>
                <a:lnTo>
                  <a:pt x="100" y="570"/>
                </a:lnTo>
                <a:lnTo>
                  <a:pt x="110" y="598"/>
                </a:lnTo>
                <a:lnTo>
                  <a:pt x="138" y="628"/>
                </a:lnTo>
                <a:lnTo>
                  <a:pt x="165" y="657"/>
                </a:lnTo>
                <a:lnTo>
                  <a:pt x="202" y="687"/>
                </a:lnTo>
                <a:lnTo>
                  <a:pt x="225" y="716"/>
                </a:lnTo>
                <a:lnTo>
                  <a:pt x="228" y="745"/>
                </a:lnTo>
                <a:lnTo>
                  <a:pt x="221" y="775"/>
                </a:lnTo>
                <a:lnTo>
                  <a:pt x="222" y="805"/>
                </a:lnTo>
                <a:lnTo>
                  <a:pt x="267" y="833"/>
                </a:lnTo>
                <a:lnTo>
                  <a:pt x="344" y="863"/>
                </a:lnTo>
                <a:lnTo>
                  <a:pt x="457" y="893"/>
                </a:lnTo>
                <a:lnTo>
                  <a:pt x="500" y="906"/>
                </a:lnTo>
              </a:path>
            </a:pathLst>
          </a:custGeom>
          <a:noFill/>
          <a:ln w="9525">
            <a:solidFill>
              <a:srgbClr val="000000"/>
            </a:solidFill>
            <a:prstDash val="solid"/>
            <a:round/>
            <a:headEnd/>
            <a:tailEnd/>
          </a:ln>
        </p:spPr>
        <p:txBody>
          <a:bodyPr/>
          <a:lstStyle/>
          <a:p>
            <a:endParaRPr lang="en-US"/>
          </a:p>
        </p:txBody>
      </p:sp>
      <p:sp>
        <p:nvSpPr>
          <p:cNvPr id="496686" name="Freeform 53"/>
          <p:cNvSpPr>
            <a:spLocks/>
          </p:cNvSpPr>
          <p:nvPr/>
        </p:nvSpPr>
        <p:spPr bwMode="auto">
          <a:xfrm>
            <a:off x="5854700" y="2189163"/>
            <a:ext cx="1039813" cy="881062"/>
          </a:xfrm>
          <a:custGeom>
            <a:avLst/>
            <a:gdLst>
              <a:gd name="T0" fmla="*/ 2147483647 w 779"/>
              <a:gd name="T1" fmla="*/ 0 h 656"/>
              <a:gd name="T2" fmla="*/ 2147483647 w 779"/>
              <a:gd name="T3" fmla="*/ 2147483647 h 656"/>
              <a:gd name="T4" fmla="*/ 2147483647 w 779"/>
              <a:gd name="T5" fmla="*/ 2147483647 h 656"/>
              <a:gd name="T6" fmla="*/ 2147483647 w 779"/>
              <a:gd name="T7" fmla="*/ 2147483647 h 656"/>
              <a:gd name="T8" fmla="*/ 2147483647 w 779"/>
              <a:gd name="T9" fmla="*/ 2147483647 h 656"/>
              <a:gd name="T10" fmla="*/ 2147483647 w 779"/>
              <a:gd name="T11" fmla="*/ 2147483647 h 656"/>
              <a:gd name="T12" fmla="*/ 2147483647 w 779"/>
              <a:gd name="T13" fmla="*/ 2147483647 h 656"/>
              <a:gd name="T14" fmla="*/ 2147483647 w 779"/>
              <a:gd name="T15" fmla="*/ 2147483647 h 656"/>
              <a:gd name="T16" fmla="*/ 2147483647 w 779"/>
              <a:gd name="T17" fmla="*/ 2147483647 h 656"/>
              <a:gd name="T18" fmla="*/ 0 w 779"/>
              <a:gd name="T19" fmla="*/ 2147483647 h 656"/>
              <a:gd name="T20" fmla="*/ 2147483647 w 779"/>
              <a:gd name="T21" fmla="*/ 2147483647 h 656"/>
              <a:gd name="T22" fmla="*/ 2147483647 w 779"/>
              <a:gd name="T23" fmla="*/ 2147483647 h 656"/>
              <a:gd name="T24" fmla="*/ 2147483647 w 779"/>
              <a:gd name="T25" fmla="*/ 2147483647 h 656"/>
              <a:gd name="T26" fmla="*/ 2147483647 w 779"/>
              <a:gd name="T27" fmla="*/ 2147483647 h 656"/>
              <a:gd name="T28" fmla="*/ 2147483647 w 779"/>
              <a:gd name="T29" fmla="*/ 2147483647 h 656"/>
              <a:gd name="T30" fmla="*/ 2147483647 w 779"/>
              <a:gd name="T31" fmla="*/ 2147483647 h 656"/>
              <a:gd name="T32" fmla="*/ 2147483647 w 779"/>
              <a:gd name="T33" fmla="*/ 2147483647 h 656"/>
              <a:gd name="T34" fmla="*/ 2147483647 w 779"/>
              <a:gd name="T35" fmla="*/ 2147483647 h 656"/>
              <a:gd name="T36" fmla="*/ 2147483647 w 779"/>
              <a:gd name="T37" fmla="*/ 2147483647 h 656"/>
              <a:gd name="T38" fmla="*/ 2147483647 w 779"/>
              <a:gd name="T39" fmla="*/ 2147483647 h 656"/>
              <a:gd name="T40" fmla="*/ 2147483647 w 779"/>
              <a:gd name="T41" fmla="*/ 2147483647 h 656"/>
              <a:gd name="T42" fmla="*/ 2147483647 w 779"/>
              <a:gd name="T43" fmla="*/ 2147483647 h 656"/>
              <a:gd name="T44" fmla="*/ 2147483647 w 779"/>
              <a:gd name="T45" fmla="*/ 2147483647 h 656"/>
              <a:gd name="T46" fmla="*/ 2147483647 w 779"/>
              <a:gd name="T47" fmla="*/ 2147483647 h 656"/>
              <a:gd name="T48" fmla="*/ 2147483647 w 779"/>
              <a:gd name="T49" fmla="*/ 2147483647 h 656"/>
              <a:gd name="T50" fmla="*/ 2147483647 w 779"/>
              <a:gd name="T51" fmla="*/ 2147483647 h 656"/>
              <a:gd name="T52" fmla="*/ 2147483647 w 779"/>
              <a:gd name="T53" fmla="*/ 2147483647 h 656"/>
              <a:gd name="T54" fmla="*/ 2147483647 w 779"/>
              <a:gd name="T55" fmla="*/ 2147483647 h 656"/>
              <a:gd name="T56" fmla="*/ 2147483647 w 779"/>
              <a:gd name="T57" fmla="*/ 2147483647 h 656"/>
              <a:gd name="T58" fmla="*/ 2147483647 w 779"/>
              <a:gd name="T59" fmla="*/ 2147483647 h 656"/>
              <a:gd name="T60" fmla="*/ 2147483647 w 779"/>
              <a:gd name="T61" fmla="*/ 2147483647 h 656"/>
              <a:gd name="T62" fmla="*/ 2147483647 w 779"/>
              <a:gd name="T63" fmla="*/ 2147483647 h 656"/>
              <a:gd name="T64" fmla="*/ 2147483647 w 779"/>
              <a:gd name="T65" fmla="*/ 2147483647 h 656"/>
              <a:gd name="T66" fmla="*/ 2147483647 w 779"/>
              <a:gd name="T67" fmla="*/ 2147483647 h 656"/>
              <a:gd name="T68" fmla="*/ 2147483647 w 779"/>
              <a:gd name="T69" fmla="*/ 2147483647 h 656"/>
              <a:gd name="T70" fmla="*/ 2147483647 w 779"/>
              <a:gd name="T71" fmla="*/ 2147483647 h 656"/>
              <a:gd name="T72" fmla="*/ 2147483647 w 779"/>
              <a:gd name="T73" fmla="*/ 2147483647 h 656"/>
              <a:gd name="T74" fmla="*/ 2147483647 w 779"/>
              <a:gd name="T75" fmla="*/ 2147483647 h 656"/>
              <a:gd name="T76" fmla="*/ 2147483647 w 779"/>
              <a:gd name="T77" fmla="*/ 2147483647 h 656"/>
              <a:gd name="T78" fmla="*/ 2147483647 w 779"/>
              <a:gd name="T79" fmla="*/ 2147483647 h 656"/>
              <a:gd name="T80" fmla="*/ 2147483647 w 779"/>
              <a:gd name="T81" fmla="*/ 2147483647 h 656"/>
              <a:gd name="T82" fmla="*/ 2147483647 w 779"/>
              <a:gd name="T83" fmla="*/ 2147483647 h 656"/>
              <a:gd name="T84" fmla="*/ 2147483647 w 779"/>
              <a:gd name="T85" fmla="*/ 2147483647 h 656"/>
              <a:gd name="T86" fmla="*/ 2147483647 w 779"/>
              <a:gd name="T87" fmla="*/ 2147483647 h 656"/>
              <a:gd name="T88" fmla="*/ 2147483647 w 779"/>
              <a:gd name="T89" fmla="*/ 2147483647 h 656"/>
              <a:gd name="T90" fmla="*/ 2147483647 w 779"/>
              <a:gd name="T91" fmla="*/ 2147483647 h 656"/>
              <a:gd name="T92" fmla="*/ 2147483647 w 779"/>
              <a:gd name="T93" fmla="*/ 0 h 656"/>
              <a:gd name="T94" fmla="*/ 2147483647 w 779"/>
              <a:gd name="T95" fmla="*/ 0 h 6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6"/>
              <a:gd name="T146" fmla="*/ 779 w 779"/>
              <a:gd name="T147" fmla="*/ 656 h 6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6">
                <a:moveTo>
                  <a:pt x="183" y="0"/>
                </a:moveTo>
                <a:lnTo>
                  <a:pt x="187" y="30"/>
                </a:lnTo>
                <a:lnTo>
                  <a:pt x="212" y="59"/>
                </a:lnTo>
                <a:lnTo>
                  <a:pt x="245" y="88"/>
                </a:lnTo>
                <a:lnTo>
                  <a:pt x="232" y="118"/>
                </a:lnTo>
                <a:lnTo>
                  <a:pt x="179" y="147"/>
                </a:lnTo>
                <a:lnTo>
                  <a:pt x="103" y="177"/>
                </a:lnTo>
                <a:lnTo>
                  <a:pt x="39" y="205"/>
                </a:lnTo>
                <a:lnTo>
                  <a:pt x="5" y="235"/>
                </a:lnTo>
                <a:lnTo>
                  <a:pt x="0" y="265"/>
                </a:lnTo>
                <a:lnTo>
                  <a:pt x="11" y="293"/>
                </a:lnTo>
                <a:lnTo>
                  <a:pt x="26" y="323"/>
                </a:lnTo>
                <a:lnTo>
                  <a:pt x="68" y="353"/>
                </a:lnTo>
                <a:lnTo>
                  <a:pt x="118" y="382"/>
                </a:lnTo>
                <a:lnTo>
                  <a:pt x="187" y="411"/>
                </a:lnTo>
                <a:lnTo>
                  <a:pt x="242" y="440"/>
                </a:lnTo>
                <a:lnTo>
                  <a:pt x="289" y="470"/>
                </a:lnTo>
                <a:lnTo>
                  <a:pt x="322" y="500"/>
                </a:lnTo>
                <a:lnTo>
                  <a:pt x="355" y="528"/>
                </a:lnTo>
                <a:lnTo>
                  <a:pt x="386" y="558"/>
                </a:lnTo>
                <a:lnTo>
                  <a:pt x="403" y="588"/>
                </a:lnTo>
                <a:lnTo>
                  <a:pt x="417" y="616"/>
                </a:lnTo>
                <a:lnTo>
                  <a:pt x="419" y="646"/>
                </a:lnTo>
                <a:lnTo>
                  <a:pt x="422" y="656"/>
                </a:lnTo>
                <a:lnTo>
                  <a:pt x="425" y="646"/>
                </a:lnTo>
                <a:lnTo>
                  <a:pt x="426" y="616"/>
                </a:lnTo>
                <a:lnTo>
                  <a:pt x="444" y="588"/>
                </a:lnTo>
                <a:lnTo>
                  <a:pt x="464" y="558"/>
                </a:lnTo>
                <a:lnTo>
                  <a:pt x="496" y="528"/>
                </a:lnTo>
                <a:lnTo>
                  <a:pt x="525" y="500"/>
                </a:lnTo>
                <a:lnTo>
                  <a:pt x="551" y="470"/>
                </a:lnTo>
                <a:lnTo>
                  <a:pt x="583" y="440"/>
                </a:lnTo>
                <a:lnTo>
                  <a:pt x="616" y="411"/>
                </a:lnTo>
                <a:lnTo>
                  <a:pt x="658" y="382"/>
                </a:lnTo>
                <a:lnTo>
                  <a:pt x="704" y="353"/>
                </a:lnTo>
                <a:lnTo>
                  <a:pt x="756" y="323"/>
                </a:lnTo>
                <a:lnTo>
                  <a:pt x="779" y="293"/>
                </a:lnTo>
                <a:lnTo>
                  <a:pt x="756" y="265"/>
                </a:lnTo>
                <a:lnTo>
                  <a:pt x="713" y="235"/>
                </a:lnTo>
                <a:lnTo>
                  <a:pt x="675" y="205"/>
                </a:lnTo>
                <a:lnTo>
                  <a:pt x="629" y="177"/>
                </a:lnTo>
                <a:lnTo>
                  <a:pt x="577" y="147"/>
                </a:lnTo>
                <a:lnTo>
                  <a:pt x="532" y="118"/>
                </a:lnTo>
                <a:lnTo>
                  <a:pt x="512" y="88"/>
                </a:lnTo>
                <a:lnTo>
                  <a:pt x="519" y="59"/>
                </a:lnTo>
                <a:lnTo>
                  <a:pt x="529" y="30"/>
                </a:lnTo>
                <a:lnTo>
                  <a:pt x="533" y="0"/>
                </a:lnTo>
                <a:lnTo>
                  <a:pt x="183" y="0"/>
                </a:lnTo>
                <a:close/>
              </a:path>
            </a:pathLst>
          </a:custGeom>
          <a:solidFill>
            <a:srgbClr val="FF9900"/>
          </a:solidFill>
          <a:ln w="9525">
            <a:noFill/>
            <a:round/>
            <a:headEnd/>
            <a:tailEnd/>
          </a:ln>
        </p:spPr>
        <p:txBody>
          <a:bodyPr/>
          <a:lstStyle/>
          <a:p>
            <a:endParaRPr lang="en-US"/>
          </a:p>
        </p:txBody>
      </p:sp>
      <p:sp>
        <p:nvSpPr>
          <p:cNvPr id="496687" name="Freeform 54"/>
          <p:cNvSpPr>
            <a:spLocks/>
          </p:cNvSpPr>
          <p:nvPr/>
        </p:nvSpPr>
        <p:spPr bwMode="auto">
          <a:xfrm>
            <a:off x="5854700" y="2189163"/>
            <a:ext cx="1039813" cy="881062"/>
          </a:xfrm>
          <a:custGeom>
            <a:avLst/>
            <a:gdLst>
              <a:gd name="T0" fmla="*/ 2147483647 w 779"/>
              <a:gd name="T1" fmla="*/ 0 h 656"/>
              <a:gd name="T2" fmla="*/ 2147483647 w 779"/>
              <a:gd name="T3" fmla="*/ 2147483647 h 656"/>
              <a:gd name="T4" fmla="*/ 2147483647 w 779"/>
              <a:gd name="T5" fmla="*/ 2147483647 h 656"/>
              <a:gd name="T6" fmla="*/ 2147483647 w 779"/>
              <a:gd name="T7" fmla="*/ 2147483647 h 656"/>
              <a:gd name="T8" fmla="*/ 2147483647 w 779"/>
              <a:gd name="T9" fmla="*/ 2147483647 h 656"/>
              <a:gd name="T10" fmla="*/ 2147483647 w 779"/>
              <a:gd name="T11" fmla="*/ 2147483647 h 656"/>
              <a:gd name="T12" fmla="*/ 2147483647 w 779"/>
              <a:gd name="T13" fmla="*/ 2147483647 h 656"/>
              <a:gd name="T14" fmla="*/ 2147483647 w 779"/>
              <a:gd name="T15" fmla="*/ 2147483647 h 656"/>
              <a:gd name="T16" fmla="*/ 2147483647 w 779"/>
              <a:gd name="T17" fmla="*/ 2147483647 h 656"/>
              <a:gd name="T18" fmla="*/ 0 w 779"/>
              <a:gd name="T19" fmla="*/ 2147483647 h 656"/>
              <a:gd name="T20" fmla="*/ 2147483647 w 779"/>
              <a:gd name="T21" fmla="*/ 2147483647 h 656"/>
              <a:gd name="T22" fmla="*/ 2147483647 w 779"/>
              <a:gd name="T23" fmla="*/ 2147483647 h 656"/>
              <a:gd name="T24" fmla="*/ 2147483647 w 779"/>
              <a:gd name="T25" fmla="*/ 2147483647 h 656"/>
              <a:gd name="T26" fmla="*/ 2147483647 w 779"/>
              <a:gd name="T27" fmla="*/ 2147483647 h 656"/>
              <a:gd name="T28" fmla="*/ 2147483647 w 779"/>
              <a:gd name="T29" fmla="*/ 2147483647 h 656"/>
              <a:gd name="T30" fmla="*/ 2147483647 w 779"/>
              <a:gd name="T31" fmla="*/ 2147483647 h 656"/>
              <a:gd name="T32" fmla="*/ 2147483647 w 779"/>
              <a:gd name="T33" fmla="*/ 2147483647 h 656"/>
              <a:gd name="T34" fmla="*/ 2147483647 w 779"/>
              <a:gd name="T35" fmla="*/ 2147483647 h 656"/>
              <a:gd name="T36" fmla="*/ 2147483647 w 779"/>
              <a:gd name="T37" fmla="*/ 2147483647 h 656"/>
              <a:gd name="T38" fmla="*/ 2147483647 w 779"/>
              <a:gd name="T39" fmla="*/ 2147483647 h 656"/>
              <a:gd name="T40" fmla="*/ 2147483647 w 779"/>
              <a:gd name="T41" fmla="*/ 2147483647 h 656"/>
              <a:gd name="T42" fmla="*/ 2147483647 w 779"/>
              <a:gd name="T43" fmla="*/ 2147483647 h 656"/>
              <a:gd name="T44" fmla="*/ 2147483647 w 779"/>
              <a:gd name="T45" fmla="*/ 2147483647 h 656"/>
              <a:gd name="T46" fmla="*/ 2147483647 w 779"/>
              <a:gd name="T47" fmla="*/ 2147483647 h 656"/>
              <a:gd name="T48" fmla="*/ 2147483647 w 779"/>
              <a:gd name="T49" fmla="*/ 2147483647 h 656"/>
              <a:gd name="T50" fmla="*/ 2147483647 w 779"/>
              <a:gd name="T51" fmla="*/ 2147483647 h 656"/>
              <a:gd name="T52" fmla="*/ 2147483647 w 779"/>
              <a:gd name="T53" fmla="*/ 2147483647 h 656"/>
              <a:gd name="T54" fmla="*/ 2147483647 w 779"/>
              <a:gd name="T55" fmla="*/ 2147483647 h 656"/>
              <a:gd name="T56" fmla="*/ 2147483647 w 779"/>
              <a:gd name="T57" fmla="*/ 2147483647 h 656"/>
              <a:gd name="T58" fmla="*/ 2147483647 w 779"/>
              <a:gd name="T59" fmla="*/ 2147483647 h 656"/>
              <a:gd name="T60" fmla="*/ 2147483647 w 779"/>
              <a:gd name="T61" fmla="*/ 2147483647 h 656"/>
              <a:gd name="T62" fmla="*/ 2147483647 w 779"/>
              <a:gd name="T63" fmla="*/ 2147483647 h 656"/>
              <a:gd name="T64" fmla="*/ 2147483647 w 779"/>
              <a:gd name="T65" fmla="*/ 2147483647 h 656"/>
              <a:gd name="T66" fmla="*/ 2147483647 w 779"/>
              <a:gd name="T67" fmla="*/ 2147483647 h 656"/>
              <a:gd name="T68" fmla="*/ 2147483647 w 779"/>
              <a:gd name="T69" fmla="*/ 2147483647 h 656"/>
              <a:gd name="T70" fmla="*/ 2147483647 w 779"/>
              <a:gd name="T71" fmla="*/ 2147483647 h 656"/>
              <a:gd name="T72" fmla="*/ 2147483647 w 779"/>
              <a:gd name="T73" fmla="*/ 2147483647 h 656"/>
              <a:gd name="T74" fmla="*/ 2147483647 w 779"/>
              <a:gd name="T75" fmla="*/ 2147483647 h 656"/>
              <a:gd name="T76" fmla="*/ 2147483647 w 779"/>
              <a:gd name="T77" fmla="*/ 2147483647 h 656"/>
              <a:gd name="T78" fmla="*/ 2147483647 w 779"/>
              <a:gd name="T79" fmla="*/ 2147483647 h 656"/>
              <a:gd name="T80" fmla="*/ 2147483647 w 779"/>
              <a:gd name="T81" fmla="*/ 2147483647 h 656"/>
              <a:gd name="T82" fmla="*/ 2147483647 w 779"/>
              <a:gd name="T83" fmla="*/ 2147483647 h 656"/>
              <a:gd name="T84" fmla="*/ 2147483647 w 779"/>
              <a:gd name="T85" fmla="*/ 2147483647 h 656"/>
              <a:gd name="T86" fmla="*/ 2147483647 w 779"/>
              <a:gd name="T87" fmla="*/ 2147483647 h 656"/>
              <a:gd name="T88" fmla="*/ 2147483647 w 779"/>
              <a:gd name="T89" fmla="*/ 2147483647 h 656"/>
              <a:gd name="T90" fmla="*/ 2147483647 w 779"/>
              <a:gd name="T91" fmla="*/ 2147483647 h 656"/>
              <a:gd name="T92" fmla="*/ 2147483647 w 779"/>
              <a:gd name="T93" fmla="*/ 0 h 6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9"/>
              <a:gd name="T142" fmla="*/ 0 h 656"/>
              <a:gd name="T143" fmla="*/ 779 w 779"/>
              <a:gd name="T144" fmla="*/ 656 h 6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9" h="656">
                <a:moveTo>
                  <a:pt x="183" y="0"/>
                </a:moveTo>
                <a:lnTo>
                  <a:pt x="187" y="30"/>
                </a:lnTo>
                <a:lnTo>
                  <a:pt x="212" y="59"/>
                </a:lnTo>
                <a:lnTo>
                  <a:pt x="245" y="88"/>
                </a:lnTo>
                <a:lnTo>
                  <a:pt x="232" y="118"/>
                </a:lnTo>
                <a:lnTo>
                  <a:pt x="179" y="147"/>
                </a:lnTo>
                <a:lnTo>
                  <a:pt x="103" y="177"/>
                </a:lnTo>
                <a:lnTo>
                  <a:pt x="39" y="205"/>
                </a:lnTo>
                <a:lnTo>
                  <a:pt x="5" y="235"/>
                </a:lnTo>
                <a:lnTo>
                  <a:pt x="0" y="265"/>
                </a:lnTo>
                <a:lnTo>
                  <a:pt x="11" y="293"/>
                </a:lnTo>
                <a:lnTo>
                  <a:pt x="26" y="323"/>
                </a:lnTo>
                <a:lnTo>
                  <a:pt x="68" y="353"/>
                </a:lnTo>
                <a:lnTo>
                  <a:pt x="118" y="382"/>
                </a:lnTo>
                <a:lnTo>
                  <a:pt x="187" y="411"/>
                </a:lnTo>
                <a:lnTo>
                  <a:pt x="242" y="440"/>
                </a:lnTo>
                <a:lnTo>
                  <a:pt x="289" y="470"/>
                </a:lnTo>
                <a:lnTo>
                  <a:pt x="322" y="500"/>
                </a:lnTo>
                <a:lnTo>
                  <a:pt x="355" y="528"/>
                </a:lnTo>
                <a:lnTo>
                  <a:pt x="386" y="558"/>
                </a:lnTo>
                <a:lnTo>
                  <a:pt x="403" y="588"/>
                </a:lnTo>
                <a:lnTo>
                  <a:pt x="417" y="616"/>
                </a:lnTo>
                <a:lnTo>
                  <a:pt x="419" y="646"/>
                </a:lnTo>
                <a:lnTo>
                  <a:pt x="422" y="656"/>
                </a:lnTo>
                <a:lnTo>
                  <a:pt x="425" y="646"/>
                </a:lnTo>
                <a:lnTo>
                  <a:pt x="426" y="616"/>
                </a:lnTo>
                <a:lnTo>
                  <a:pt x="444" y="588"/>
                </a:lnTo>
                <a:lnTo>
                  <a:pt x="464" y="558"/>
                </a:lnTo>
                <a:lnTo>
                  <a:pt x="496" y="528"/>
                </a:lnTo>
                <a:lnTo>
                  <a:pt x="525" y="500"/>
                </a:lnTo>
                <a:lnTo>
                  <a:pt x="551" y="470"/>
                </a:lnTo>
                <a:lnTo>
                  <a:pt x="583" y="440"/>
                </a:lnTo>
                <a:lnTo>
                  <a:pt x="616" y="411"/>
                </a:lnTo>
                <a:lnTo>
                  <a:pt x="658" y="382"/>
                </a:lnTo>
                <a:lnTo>
                  <a:pt x="704" y="353"/>
                </a:lnTo>
                <a:lnTo>
                  <a:pt x="756" y="323"/>
                </a:lnTo>
                <a:lnTo>
                  <a:pt x="779" y="293"/>
                </a:lnTo>
                <a:lnTo>
                  <a:pt x="756" y="265"/>
                </a:lnTo>
                <a:lnTo>
                  <a:pt x="713" y="235"/>
                </a:lnTo>
                <a:lnTo>
                  <a:pt x="675" y="205"/>
                </a:lnTo>
                <a:lnTo>
                  <a:pt x="629" y="177"/>
                </a:lnTo>
                <a:lnTo>
                  <a:pt x="577" y="147"/>
                </a:lnTo>
                <a:lnTo>
                  <a:pt x="532" y="118"/>
                </a:lnTo>
                <a:lnTo>
                  <a:pt x="512" y="88"/>
                </a:lnTo>
                <a:lnTo>
                  <a:pt x="519" y="59"/>
                </a:lnTo>
                <a:lnTo>
                  <a:pt x="529" y="30"/>
                </a:lnTo>
                <a:lnTo>
                  <a:pt x="533" y="0"/>
                </a:lnTo>
              </a:path>
            </a:pathLst>
          </a:custGeom>
          <a:noFill/>
          <a:ln w="9525">
            <a:solidFill>
              <a:srgbClr val="000000"/>
            </a:solidFill>
            <a:prstDash val="solid"/>
            <a:round/>
            <a:headEnd/>
            <a:tailEnd/>
          </a:ln>
        </p:spPr>
        <p:txBody>
          <a:bodyPr/>
          <a:lstStyle/>
          <a:p>
            <a:endParaRPr lang="en-US"/>
          </a:p>
        </p:txBody>
      </p:sp>
      <p:sp>
        <p:nvSpPr>
          <p:cNvPr id="496688" name="Freeform 55"/>
          <p:cNvSpPr>
            <a:spLocks/>
          </p:cNvSpPr>
          <p:nvPr/>
        </p:nvSpPr>
        <p:spPr bwMode="auto">
          <a:xfrm>
            <a:off x="3592513" y="3557588"/>
            <a:ext cx="588962" cy="1123950"/>
          </a:xfrm>
          <a:custGeom>
            <a:avLst/>
            <a:gdLst>
              <a:gd name="T0" fmla="*/ 0 w 440"/>
              <a:gd name="T1" fmla="*/ 2147483647 h 838"/>
              <a:gd name="T2" fmla="*/ 2147483647 w 440"/>
              <a:gd name="T3" fmla="*/ 2147483647 h 838"/>
              <a:gd name="T4" fmla="*/ 2147483647 w 440"/>
              <a:gd name="T5" fmla="*/ 2147483647 h 838"/>
              <a:gd name="T6" fmla="*/ 2147483647 w 440"/>
              <a:gd name="T7" fmla="*/ 2147483647 h 838"/>
              <a:gd name="T8" fmla="*/ 2147483647 w 440"/>
              <a:gd name="T9" fmla="*/ 2147483647 h 838"/>
              <a:gd name="T10" fmla="*/ 2147483647 w 440"/>
              <a:gd name="T11" fmla="*/ 2147483647 h 838"/>
              <a:gd name="T12" fmla="*/ 2147483647 w 440"/>
              <a:gd name="T13" fmla="*/ 2147483647 h 838"/>
              <a:gd name="T14" fmla="*/ 2147483647 w 440"/>
              <a:gd name="T15" fmla="*/ 2147483647 h 838"/>
              <a:gd name="T16" fmla="*/ 2147483647 w 440"/>
              <a:gd name="T17" fmla="*/ 2147483647 h 838"/>
              <a:gd name="T18" fmla="*/ 2147483647 w 440"/>
              <a:gd name="T19" fmla="*/ 2147483647 h 838"/>
              <a:gd name="T20" fmla="*/ 2147483647 w 440"/>
              <a:gd name="T21" fmla="*/ 2147483647 h 838"/>
              <a:gd name="T22" fmla="*/ 2147483647 w 440"/>
              <a:gd name="T23" fmla="*/ 2147483647 h 838"/>
              <a:gd name="T24" fmla="*/ 2147483647 w 440"/>
              <a:gd name="T25" fmla="*/ 2147483647 h 838"/>
              <a:gd name="T26" fmla="*/ 2147483647 w 440"/>
              <a:gd name="T27" fmla="*/ 2147483647 h 838"/>
              <a:gd name="T28" fmla="*/ 2147483647 w 440"/>
              <a:gd name="T29" fmla="*/ 2147483647 h 838"/>
              <a:gd name="T30" fmla="*/ 2147483647 w 440"/>
              <a:gd name="T31" fmla="*/ 2147483647 h 838"/>
              <a:gd name="T32" fmla="*/ 2147483647 w 440"/>
              <a:gd name="T33" fmla="*/ 2147483647 h 838"/>
              <a:gd name="T34" fmla="*/ 2147483647 w 440"/>
              <a:gd name="T35" fmla="*/ 2147483647 h 838"/>
              <a:gd name="T36" fmla="*/ 2147483647 w 440"/>
              <a:gd name="T37" fmla="*/ 2147483647 h 838"/>
              <a:gd name="T38" fmla="*/ 2147483647 w 440"/>
              <a:gd name="T39" fmla="*/ 2147483647 h 838"/>
              <a:gd name="T40" fmla="*/ 2147483647 w 440"/>
              <a:gd name="T41" fmla="*/ 2147483647 h 838"/>
              <a:gd name="T42" fmla="*/ 2147483647 w 440"/>
              <a:gd name="T43" fmla="*/ 2147483647 h 838"/>
              <a:gd name="T44" fmla="*/ 2147483647 w 440"/>
              <a:gd name="T45" fmla="*/ 2147483647 h 838"/>
              <a:gd name="T46" fmla="*/ 2147483647 w 440"/>
              <a:gd name="T47" fmla="*/ 2147483647 h 838"/>
              <a:gd name="T48" fmla="*/ 2147483647 w 440"/>
              <a:gd name="T49" fmla="*/ 2147483647 h 838"/>
              <a:gd name="T50" fmla="*/ 2147483647 w 440"/>
              <a:gd name="T51" fmla="*/ 2147483647 h 838"/>
              <a:gd name="T52" fmla="*/ 2147483647 w 440"/>
              <a:gd name="T53" fmla="*/ 2147483647 h 838"/>
              <a:gd name="T54" fmla="*/ 2147483647 w 440"/>
              <a:gd name="T55" fmla="*/ 2147483647 h 838"/>
              <a:gd name="T56" fmla="*/ 2147483647 w 440"/>
              <a:gd name="T57" fmla="*/ 2147483647 h 838"/>
              <a:gd name="T58" fmla="*/ 2147483647 w 440"/>
              <a:gd name="T59" fmla="*/ 2147483647 h 838"/>
              <a:gd name="T60" fmla="*/ 0 w 440"/>
              <a:gd name="T61" fmla="*/ 0 h 838"/>
              <a:gd name="T62" fmla="*/ 0 w 440"/>
              <a:gd name="T63" fmla="*/ 2147483647 h 838"/>
              <a:gd name="T64" fmla="*/ 0 w 440"/>
              <a:gd name="T65" fmla="*/ 2147483647 h 838"/>
              <a:gd name="T66" fmla="*/ 0 w 440"/>
              <a:gd name="T67" fmla="*/ 2147483647 h 838"/>
              <a:gd name="T68" fmla="*/ 0 w 440"/>
              <a:gd name="T69" fmla="*/ 2147483647 h 838"/>
              <a:gd name="T70" fmla="*/ 0 w 440"/>
              <a:gd name="T71" fmla="*/ 2147483647 h 838"/>
              <a:gd name="T72" fmla="*/ 0 w 440"/>
              <a:gd name="T73" fmla="*/ 2147483647 h 838"/>
              <a:gd name="T74" fmla="*/ 0 w 440"/>
              <a:gd name="T75" fmla="*/ 2147483647 h 838"/>
              <a:gd name="T76" fmla="*/ 0 w 440"/>
              <a:gd name="T77" fmla="*/ 2147483647 h 838"/>
              <a:gd name="T78" fmla="*/ 0 w 440"/>
              <a:gd name="T79" fmla="*/ 2147483647 h 838"/>
              <a:gd name="T80" fmla="*/ 0 w 440"/>
              <a:gd name="T81" fmla="*/ 2147483647 h 838"/>
              <a:gd name="T82" fmla="*/ 0 w 440"/>
              <a:gd name="T83" fmla="*/ 2147483647 h 838"/>
              <a:gd name="T84" fmla="*/ 0 w 440"/>
              <a:gd name="T85" fmla="*/ 2147483647 h 838"/>
              <a:gd name="T86" fmla="*/ 0 w 440"/>
              <a:gd name="T87" fmla="*/ 2147483647 h 838"/>
              <a:gd name="T88" fmla="*/ 0 w 440"/>
              <a:gd name="T89" fmla="*/ 2147483647 h 838"/>
              <a:gd name="T90" fmla="*/ 0 w 440"/>
              <a:gd name="T91" fmla="*/ 2147483647 h 838"/>
              <a:gd name="T92" fmla="*/ 0 w 440"/>
              <a:gd name="T93" fmla="*/ 2147483647 h 838"/>
              <a:gd name="T94" fmla="*/ 0 w 440"/>
              <a:gd name="T95" fmla="*/ 2147483647 h 838"/>
              <a:gd name="T96" fmla="*/ 0 w 440"/>
              <a:gd name="T97" fmla="*/ 2147483647 h 838"/>
              <a:gd name="T98" fmla="*/ 0 w 440"/>
              <a:gd name="T99" fmla="*/ 2147483647 h 838"/>
              <a:gd name="T100" fmla="*/ 0 w 440"/>
              <a:gd name="T101" fmla="*/ 2147483647 h 838"/>
              <a:gd name="T102" fmla="*/ 0 w 440"/>
              <a:gd name="T103" fmla="*/ 2147483647 h 838"/>
              <a:gd name="T104" fmla="*/ 0 w 440"/>
              <a:gd name="T105" fmla="*/ 2147483647 h 838"/>
              <a:gd name="T106" fmla="*/ 0 w 440"/>
              <a:gd name="T107" fmla="*/ 2147483647 h 838"/>
              <a:gd name="T108" fmla="*/ 0 w 440"/>
              <a:gd name="T109" fmla="*/ 2147483647 h 838"/>
              <a:gd name="T110" fmla="*/ 0 w 440"/>
              <a:gd name="T111" fmla="*/ 2147483647 h 838"/>
              <a:gd name="T112" fmla="*/ 0 w 440"/>
              <a:gd name="T113" fmla="*/ 2147483647 h 838"/>
              <a:gd name="T114" fmla="*/ 0 w 440"/>
              <a:gd name="T115" fmla="*/ 2147483647 h 838"/>
              <a:gd name="T116" fmla="*/ 0 w 440"/>
              <a:gd name="T117" fmla="*/ 2147483647 h 838"/>
              <a:gd name="T118" fmla="*/ 0 w 440"/>
              <a:gd name="T119" fmla="*/ 2147483647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0"/>
              <a:gd name="T181" fmla="*/ 0 h 838"/>
              <a:gd name="T182" fmla="*/ 440 w 440"/>
              <a:gd name="T183" fmla="*/ 838 h 8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0" h="838">
                <a:moveTo>
                  <a:pt x="0" y="838"/>
                </a:moveTo>
                <a:lnTo>
                  <a:pt x="62" y="831"/>
                </a:lnTo>
                <a:lnTo>
                  <a:pt x="198" y="801"/>
                </a:lnTo>
                <a:lnTo>
                  <a:pt x="244" y="773"/>
                </a:lnTo>
                <a:lnTo>
                  <a:pt x="234" y="743"/>
                </a:lnTo>
                <a:lnTo>
                  <a:pt x="191" y="713"/>
                </a:lnTo>
                <a:lnTo>
                  <a:pt x="184" y="684"/>
                </a:lnTo>
                <a:lnTo>
                  <a:pt x="229" y="655"/>
                </a:lnTo>
                <a:lnTo>
                  <a:pt x="304" y="625"/>
                </a:lnTo>
                <a:lnTo>
                  <a:pt x="360" y="596"/>
                </a:lnTo>
                <a:lnTo>
                  <a:pt x="405" y="566"/>
                </a:lnTo>
                <a:lnTo>
                  <a:pt x="423" y="538"/>
                </a:lnTo>
                <a:lnTo>
                  <a:pt x="401" y="508"/>
                </a:lnTo>
                <a:lnTo>
                  <a:pt x="370" y="478"/>
                </a:lnTo>
                <a:lnTo>
                  <a:pt x="372" y="450"/>
                </a:lnTo>
                <a:lnTo>
                  <a:pt x="369" y="420"/>
                </a:lnTo>
                <a:lnTo>
                  <a:pt x="385" y="390"/>
                </a:lnTo>
                <a:lnTo>
                  <a:pt x="394" y="361"/>
                </a:lnTo>
                <a:lnTo>
                  <a:pt x="427" y="332"/>
                </a:lnTo>
                <a:lnTo>
                  <a:pt x="437" y="302"/>
                </a:lnTo>
                <a:lnTo>
                  <a:pt x="440" y="273"/>
                </a:lnTo>
                <a:lnTo>
                  <a:pt x="410" y="243"/>
                </a:lnTo>
                <a:lnTo>
                  <a:pt x="363" y="215"/>
                </a:lnTo>
                <a:lnTo>
                  <a:pt x="227" y="185"/>
                </a:lnTo>
                <a:lnTo>
                  <a:pt x="139" y="155"/>
                </a:lnTo>
                <a:lnTo>
                  <a:pt x="88" y="127"/>
                </a:lnTo>
                <a:lnTo>
                  <a:pt x="130" y="97"/>
                </a:lnTo>
                <a:lnTo>
                  <a:pt x="172" y="67"/>
                </a:lnTo>
                <a:lnTo>
                  <a:pt x="179" y="38"/>
                </a:lnTo>
                <a:lnTo>
                  <a:pt x="45" y="9"/>
                </a:lnTo>
                <a:lnTo>
                  <a:pt x="0" y="0"/>
                </a:lnTo>
                <a:lnTo>
                  <a:pt x="0" y="38"/>
                </a:lnTo>
                <a:lnTo>
                  <a:pt x="0" y="67"/>
                </a:lnTo>
                <a:lnTo>
                  <a:pt x="0" y="97"/>
                </a:lnTo>
                <a:lnTo>
                  <a:pt x="0" y="127"/>
                </a:lnTo>
                <a:lnTo>
                  <a:pt x="0" y="155"/>
                </a:lnTo>
                <a:lnTo>
                  <a:pt x="0" y="185"/>
                </a:lnTo>
                <a:lnTo>
                  <a:pt x="0" y="215"/>
                </a:lnTo>
                <a:lnTo>
                  <a:pt x="0" y="243"/>
                </a:lnTo>
                <a:lnTo>
                  <a:pt x="0" y="273"/>
                </a:lnTo>
                <a:lnTo>
                  <a:pt x="0" y="302"/>
                </a:lnTo>
                <a:lnTo>
                  <a:pt x="0" y="332"/>
                </a:lnTo>
                <a:lnTo>
                  <a:pt x="0" y="361"/>
                </a:lnTo>
                <a:lnTo>
                  <a:pt x="0" y="390"/>
                </a:lnTo>
                <a:lnTo>
                  <a:pt x="0" y="420"/>
                </a:lnTo>
                <a:lnTo>
                  <a:pt x="0" y="450"/>
                </a:lnTo>
                <a:lnTo>
                  <a:pt x="0" y="478"/>
                </a:lnTo>
                <a:lnTo>
                  <a:pt x="0" y="508"/>
                </a:lnTo>
                <a:lnTo>
                  <a:pt x="0" y="538"/>
                </a:lnTo>
                <a:lnTo>
                  <a:pt x="0" y="566"/>
                </a:lnTo>
                <a:lnTo>
                  <a:pt x="0" y="596"/>
                </a:lnTo>
                <a:lnTo>
                  <a:pt x="0" y="625"/>
                </a:lnTo>
                <a:lnTo>
                  <a:pt x="0" y="655"/>
                </a:lnTo>
                <a:lnTo>
                  <a:pt x="0" y="684"/>
                </a:lnTo>
                <a:lnTo>
                  <a:pt x="0" y="713"/>
                </a:lnTo>
                <a:lnTo>
                  <a:pt x="0" y="743"/>
                </a:lnTo>
                <a:lnTo>
                  <a:pt x="0" y="773"/>
                </a:lnTo>
                <a:lnTo>
                  <a:pt x="0" y="801"/>
                </a:lnTo>
                <a:lnTo>
                  <a:pt x="0" y="831"/>
                </a:lnTo>
                <a:lnTo>
                  <a:pt x="0" y="838"/>
                </a:lnTo>
                <a:close/>
              </a:path>
            </a:pathLst>
          </a:custGeom>
          <a:solidFill>
            <a:srgbClr val="0099FF"/>
          </a:solidFill>
          <a:ln w="9525">
            <a:noFill/>
            <a:round/>
            <a:headEnd/>
            <a:tailEnd/>
          </a:ln>
        </p:spPr>
        <p:txBody>
          <a:bodyPr/>
          <a:lstStyle/>
          <a:p>
            <a:endParaRPr lang="en-US"/>
          </a:p>
        </p:txBody>
      </p:sp>
      <p:sp>
        <p:nvSpPr>
          <p:cNvPr id="496689" name="Freeform 56"/>
          <p:cNvSpPr>
            <a:spLocks/>
          </p:cNvSpPr>
          <p:nvPr/>
        </p:nvSpPr>
        <p:spPr bwMode="auto">
          <a:xfrm>
            <a:off x="3592513" y="3557588"/>
            <a:ext cx="588962" cy="1123950"/>
          </a:xfrm>
          <a:custGeom>
            <a:avLst/>
            <a:gdLst>
              <a:gd name="T0" fmla="*/ 0 w 440"/>
              <a:gd name="T1" fmla="*/ 2147483647 h 838"/>
              <a:gd name="T2" fmla="*/ 2147483647 w 440"/>
              <a:gd name="T3" fmla="*/ 2147483647 h 838"/>
              <a:gd name="T4" fmla="*/ 2147483647 w 440"/>
              <a:gd name="T5" fmla="*/ 2147483647 h 838"/>
              <a:gd name="T6" fmla="*/ 2147483647 w 440"/>
              <a:gd name="T7" fmla="*/ 2147483647 h 838"/>
              <a:gd name="T8" fmla="*/ 2147483647 w 440"/>
              <a:gd name="T9" fmla="*/ 2147483647 h 838"/>
              <a:gd name="T10" fmla="*/ 2147483647 w 440"/>
              <a:gd name="T11" fmla="*/ 2147483647 h 838"/>
              <a:gd name="T12" fmla="*/ 2147483647 w 440"/>
              <a:gd name="T13" fmla="*/ 2147483647 h 838"/>
              <a:gd name="T14" fmla="*/ 2147483647 w 440"/>
              <a:gd name="T15" fmla="*/ 2147483647 h 838"/>
              <a:gd name="T16" fmla="*/ 2147483647 w 440"/>
              <a:gd name="T17" fmla="*/ 2147483647 h 838"/>
              <a:gd name="T18" fmla="*/ 2147483647 w 440"/>
              <a:gd name="T19" fmla="*/ 2147483647 h 838"/>
              <a:gd name="T20" fmla="*/ 2147483647 w 440"/>
              <a:gd name="T21" fmla="*/ 2147483647 h 838"/>
              <a:gd name="T22" fmla="*/ 2147483647 w 440"/>
              <a:gd name="T23" fmla="*/ 2147483647 h 838"/>
              <a:gd name="T24" fmla="*/ 2147483647 w 440"/>
              <a:gd name="T25" fmla="*/ 2147483647 h 838"/>
              <a:gd name="T26" fmla="*/ 2147483647 w 440"/>
              <a:gd name="T27" fmla="*/ 2147483647 h 838"/>
              <a:gd name="T28" fmla="*/ 2147483647 w 440"/>
              <a:gd name="T29" fmla="*/ 2147483647 h 838"/>
              <a:gd name="T30" fmla="*/ 2147483647 w 440"/>
              <a:gd name="T31" fmla="*/ 2147483647 h 838"/>
              <a:gd name="T32" fmla="*/ 2147483647 w 440"/>
              <a:gd name="T33" fmla="*/ 2147483647 h 838"/>
              <a:gd name="T34" fmla="*/ 2147483647 w 440"/>
              <a:gd name="T35" fmla="*/ 2147483647 h 838"/>
              <a:gd name="T36" fmla="*/ 2147483647 w 440"/>
              <a:gd name="T37" fmla="*/ 2147483647 h 838"/>
              <a:gd name="T38" fmla="*/ 2147483647 w 440"/>
              <a:gd name="T39" fmla="*/ 2147483647 h 838"/>
              <a:gd name="T40" fmla="*/ 2147483647 w 440"/>
              <a:gd name="T41" fmla="*/ 2147483647 h 838"/>
              <a:gd name="T42" fmla="*/ 2147483647 w 440"/>
              <a:gd name="T43" fmla="*/ 2147483647 h 838"/>
              <a:gd name="T44" fmla="*/ 2147483647 w 440"/>
              <a:gd name="T45" fmla="*/ 2147483647 h 838"/>
              <a:gd name="T46" fmla="*/ 2147483647 w 440"/>
              <a:gd name="T47" fmla="*/ 2147483647 h 838"/>
              <a:gd name="T48" fmla="*/ 2147483647 w 440"/>
              <a:gd name="T49" fmla="*/ 2147483647 h 838"/>
              <a:gd name="T50" fmla="*/ 2147483647 w 440"/>
              <a:gd name="T51" fmla="*/ 2147483647 h 838"/>
              <a:gd name="T52" fmla="*/ 2147483647 w 440"/>
              <a:gd name="T53" fmla="*/ 2147483647 h 838"/>
              <a:gd name="T54" fmla="*/ 2147483647 w 440"/>
              <a:gd name="T55" fmla="*/ 2147483647 h 838"/>
              <a:gd name="T56" fmla="*/ 2147483647 w 440"/>
              <a:gd name="T57" fmla="*/ 2147483647 h 838"/>
              <a:gd name="T58" fmla="*/ 2147483647 w 440"/>
              <a:gd name="T59" fmla="*/ 2147483647 h 838"/>
              <a:gd name="T60" fmla="*/ 0 w 440"/>
              <a:gd name="T61" fmla="*/ 0 h 8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0"/>
              <a:gd name="T94" fmla="*/ 0 h 838"/>
              <a:gd name="T95" fmla="*/ 440 w 440"/>
              <a:gd name="T96" fmla="*/ 838 h 8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0" h="838">
                <a:moveTo>
                  <a:pt x="0" y="838"/>
                </a:moveTo>
                <a:lnTo>
                  <a:pt x="62" y="831"/>
                </a:lnTo>
                <a:lnTo>
                  <a:pt x="198" y="801"/>
                </a:lnTo>
                <a:lnTo>
                  <a:pt x="244" y="773"/>
                </a:lnTo>
                <a:lnTo>
                  <a:pt x="234" y="743"/>
                </a:lnTo>
                <a:lnTo>
                  <a:pt x="191" y="713"/>
                </a:lnTo>
                <a:lnTo>
                  <a:pt x="184" y="684"/>
                </a:lnTo>
                <a:lnTo>
                  <a:pt x="229" y="655"/>
                </a:lnTo>
                <a:lnTo>
                  <a:pt x="304" y="625"/>
                </a:lnTo>
                <a:lnTo>
                  <a:pt x="360" y="596"/>
                </a:lnTo>
                <a:lnTo>
                  <a:pt x="405" y="566"/>
                </a:lnTo>
                <a:lnTo>
                  <a:pt x="423" y="538"/>
                </a:lnTo>
                <a:lnTo>
                  <a:pt x="401" y="508"/>
                </a:lnTo>
                <a:lnTo>
                  <a:pt x="370" y="478"/>
                </a:lnTo>
                <a:lnTo>
                  <a:pt x="372" y="450"/>
                </a:lnTo>
                <a:lnTo>
                  <a:pt x="369" y="420"/>
                </a:lnTo>
                <a:lnTo>
                  <a:pt x="385" y="390"/>
                </a:lnTo>
                <a:lnTo>
                  <a:pt x="394" y="361"/>
                </a:lnTo>
                <a:lnTo>
                  <a:pt x="427" y="332"/>
                </a:lnTo>
                <a:lnTo>
                  <a:pt x="437" y="302"/>
                </a:lnTo>
                <a:lnTo>
                  <a:pt x="440" y="273"/>
                </a:lnTo>
                <a:lnTo>
                  <a:pt x="410" y="243"/>
                </a:lnTo>
                <a:lnTo>
                  <a:pt x="363" y="215"/>
                </a:lnTo>
                <a:lnTo>
                  <a:pt x="227" y="185"/>
                </a:lnTo>
                <a:lnTo>
                  <a:pt x="139" y="155"/>
                </a:lnTo>
                <a:lnTo>
                  <a:pt x="88" y="127"/>
                </a:lnTo>
                <a:lnTo>
                  <a:pt x="130" y="97"/>
                </a:lnTo>
                <a:lnTo>
                  <a:pt x="172" y="67"/>
                </a:lnTo>
                <a:lnTo>
                  <a:pt x="179" y="38"/>
                </a:lnTo>
                <a:lnTo>
                  <a:pt x="45" y="9"/>
                </a:lnTo>
                <a:lnTo>
                  <a:pt x="0" y="0"/>
                </a:lnTo>
              </a:path>
            </a:pathLst>
          </a:custGeom>
          <a:noFill/>
          <a:ln w="9525">
            <a:solidFill>
              <a:srgbClr val="000000"/>
            </a:solidFill>
            <a:prstDash val="solid"/>
            <a:round/>
            <a:headEnd/>
            <a:tailEnd/>
          </a:ln>
        </p:spPr>
        <p:txBody>
          <a:bodyPr/>
          <a:lstStyle/>
          <a:p>
            <a:endParaRPr lang="en-US"/>
          </a:p>
        </p:txBody>
      </p:sp>
      <p:sp>
        <p:nvSpPr>
          <p:cNvPr id="496690" name="Freeform 57"/>
          <p:cNvSpPr>
            <a:spLocks/>
          </p:cNvSpPr>
          <p:nvPr/>
        </p:nvSpPr>
        <p:spPr bwMode="auto">
          <a:xfrm>
            <a:off x="4981575" y="5106988"/>
            <a:ext cx="2376488" cy="196850"/>
          </a:xfrm>
          <a:custGeom>
            <a:avLst/>
            <a:gdLst>
              <a:gd name="T0" fmla="*/ 2147483647 w 1781"/>
              <a:gd name="T1" fmla="*/ 2147483647 h 146"/>
              <a:gd name="T2" fmla="*/ 2147483647 w 1781"/>
              <a:gd name="T3" fmla="*/ 2147483647 h 146"/>
              <a:gd name="T4" fmla="*/ 2147483647 w 1781"/>
              <a:gd name="T5" fmla="*/ 2147483647 h 146"/>
              <a:gd name="T6" fmla="*/ 2147483647 w 1781"/>
              <a:gd name="T7" fmla="*/ 0 h 146"/>
              <a:gd name="T8" fmla="*/ 2147483647 w 1781"/>
              <a:gd name="T9" fmla="*/ 2147483647 h 146"/>
              <a:gd name="T10" fmla="*/ 2147483647 w 1781"/>
              <a:gd name="T11" fmla="*/ 2147483647 h 146"/>
              <a:gd name="T12" fmla="*/ 2147483647 w 1781"/>
              <a:gd name="T13" fmla="*/ 2147483647 h 146"/>
              <a:gd name="T14" fmla="*/ 2147483647 w 1781"/>
              <a:gd name="T15" fmla="*/ 2147483647 h 146"/>
              <a:gd name="T16" fmla="*/ 2147483647 w 1781"/>
              <a:gd name="T17" fmla="*/ 2147483647 h 146"/>
              <a:gd name="T18" fmla="*/ 0 w 1781"/>
              <a:gd name="T19" fmla="*/ 2147483647 h 146"/>
              <a:gd name="T20" fmla="*/ 2147483647 w 1781"/>
              <a:gd name="T21" fmla="*/ 2147483647 h 146"/>
              <a:gd name="T22" fmla="*/ 2147483647 w 1781"/>
              <a:gd name="T23" fmla="*/ 2147483647 h 146"/>
              <a:gd name="T24" fmla="*/ 2147483647 w 1781"/>
              <a:gd name="T25" fmla="*/ 2147483647 h 146"/>
              <a:gd name="T26" fmla="*/ 2147483647 w 1781"/>
              <a:gd name="T27" fmla="*/ 2147483647 h 146"/>
              <a:gd name="T28" fmla="*/ 2147483647 w 1781"/>
              <a:gd name="T29" fmla="*/ 2147483647 h 146"/>
              <a:gd name="T30" fmla="*/ 2147483647 w 1781"/>
              <a:gd name="T31" fmla="*/ 2147483647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1"/>
              <a:gd name="T49" fmla="*/ 0 h 146"/>
              <a:gd name="T50" fmla="*/ 1781 w 1781"/>
              <a:gd name="T51" fmla="*/ 146 h 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1" h="146">
                <a:moveTo>
                  <a:pt x="1781" y="63"/>
                </a:moveTo>
                <a:lnTo>
                  <a:pt x="1716" y="57"/>
                </a:lnTo>
                <a:lnTo>
                  <a:pt x="1389" y="28"/>
                </a:lnTo>
                <a:lnTo>
                  <a:pt x="1076" y="0"/>
                </a:lnTo>
                <a:lnTo>
                  <a:pt x="628" y="28"/>
                </a:lnTo>
                <a:lnTo>
                  <a:pt x="521" y="57"/>
                </a:lnTo>
                <a:lnTo>
                  <a:pt x="371" y="68"/>
                </a:lnTo>
                <a:lnTo>
                  <a:pt x="227" y="87"/>
                </a:lnTo>
                <a:lnTo>
                  <a:pt x="88" y="116"/>
                </a:lnTo>
                <a:lnTo>
                  <a:pt x="0" y="146"/>
                </a:lnTo>
                <a:lnTo>
                  <a:pt x="371" y="146"/>
                </a:lnTo>
                <a:lnTo>
                  <a:pt x="1076" y="146"/>
                </a:lnTo>
                <a:lnTo>
                  <a:pt x="1781" y="146"/>
                </a:lnTo>
                <a:lnTo>
                  <a:pt x="1781" y="116"/>
                </a:lnTo>
                <a:lnTo>
                  <a:pt x="1781" y="63"/>
                </a:lnTo>
                <a:close/>
              </a:path>
            </a:pathLst>
          </a:custGeom>
          <a:solidFill>
            <a:srgbClr val="BFFF00"/>
          </a:solidFill>
          <a:ln w="9525">
            <a:noFill/>
            <a:round/>
            <a:headEnd/>
            <a:tailEnd/>
          </a:ln>
        </p:spPr>
        <p:txBody>
          <a:bodyPr/>
          <a:lstStyle/>
          <a:p>
            <a:endParaRPr lang="en-US"/>
          </a:p>
        </p:txBody>
      </p:sp>
      <p:sp>
        <p:nvSpPr>
          <p:cNvPr id="496691" name="Freeform 58"/>
          <p:cNvSpPr>
            <a:spLocks/>
          </p:cNvSpPr>
          <p:nvPr/>
        </p:nvSpPr>
        <p:spPr bwMode="auto">
          <a:xfrm>
            <a:off x="4981575" y="5106988"/>
            <a:ext cx="2376488" cy="196850"/>
          </a:xfrm>
          <a:custGeom>
            <a:avLst/>
            <a:gdLst>
              <a:gd name="T0" fmla="*/ 2147483647 w 1781"/>
              <a:gd name="T1" fmla="*/ 2147483647 h 146"/>
              <a:gd name="T2" fmla="*/ 2147483647 w 1781"/>
              <a:gd name="T3" fmla="*/ 2147483647 h 146"/>
              <a:gd name="T4" fmla="*/ 2147483647 w 1781"/>
              <a:gd name="T5" fmla="*/ 2147483647 h 146"/>
              <a:gd name="T6" fmla="*/ 2147483647 w 1781"/>
              <a:gd name="T7" fmla="*/ 0 h 146"/>
              <a:gd name="T8" fmla="*/ 2147483647 w 1781"/>
              <a:gd name="T9" fmla="*/ 2147483647 h 146"/>
              <a:gd name="T10" fmla="*/ 2147483647 w 1781"/>
              <a:gd name="T11" fmla="*/ 2147483647 h 146"/>
              <a:gd name="T12" fmla="*/ 2147483647 w 1781"/>
              <a:gd name="T13" fmla="*/ 2147483647 h 146"/>
              <a:gd name="T14" fmla="*/ 2147483647 w 1781"/>
              <a:gd name="T15" fmla="*/ 2147483647 h 146"/>
              <a:gd name="T16" fmla="*/ 2147483647 w 1781"/>
              <a:gd name="T17" fmla="*/ 2147483647 h 146"/>
              <a:gd name="T18" fmla="*/ 0 w 1781"/>
              <a:gd name="T19" fmla="*/ 2147483647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1"/>
              <a:gd name="T31" fmla="*/ 0 h 146"/>
              <a:gd name="T32" fmla="*/ 1781 w 1781"/>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1" h="146">
                <a:moveTo>
                  <a:pt x="1781" y="63"/>
                </a:moveTo>
                <a:lnTo>
                  <a:pt x="1716" y="57"/>
                </a:lnTo>
                <a:lnTo>
                  <a:pt x="1389" y="28"/>
                </a:lnTo>
                <a:lnTo>
                  <a:pt x="1076" y="0"/>
                </a:lnTo>
                <a:lnTo>
                  <a:pt x="628" y="28"/>
                </a:lnTo>
                <a:lnTo>
                  <a:pt x="521" y="57"/>
                </a:lnTo>
                <a:lnTo>
                  <a:pt x="371" y="68"/>
                </a:lnTo>
                <a:lnTo>
                  <a:pt x="227" y="87"/>
                </a:lnTo>
                <a:lnTo>
                  <a:pt x="88" y="116"/>
                </a:lnTo>
                <a:lnTo>
                  <a:pt x="0" y="146"/>
                </a:lnTo>
              </a:path>
            </a:pathLst>
          </a:custGeom>
          <a:noFill/>
          <a:ln w="9525">
            <a:solidFill>
              <a:srgbClr val="000000"/>
            </a:solidFill>
            <a:prstDash val="solid"/>
            <a:round/>
            <a:headEnd/>
            <a:tailEnd/>
          </a:ln>
        </p:spPr>
        <p:txBody>
          <a:bodyPr/>
          <a:lstStyle/>
          <a:p>
            <a:endParaRPr lang="en-US"/>
          </a:p>
        </p:txBody>
      </p:sp>
      <p:sp>
        <p:nvSpPr>
          <p:cNvPr id="496692" name="Freeform 59"/>
          <p:cNvSpPr>
            <a:spLocks/>
          </p:cNvSpPr>
          <p:nvPr/>
        </p:nvSpPr>
        <p:spPr bwMode="auto">
          <a:xfrm>
            <a:off x="6892925" y="3557588"/>
            <a:ext cx="465138" cy="1123950"/>
          </a:xfrm>
          <a:custGeom>
            <a:avLst/>
            <a:gdLst>
              <a:gd name="T0" fmla="*/ 2147483647 w 349"/>
              <a:gd name="T1" fmla="*/ 0 h 838"/>
              <a:gd name="T2" fmla="*/ 2147483647 w 349"/>
              <a:gd name="T3" fmla="*/ 2147483647 h 838"/>
              <a:gd name="T4" fmla="*/ 2147483647 w 349"/>
              <a:gd name="T5" fmla="*/ 2147483647 h 838"/>
              <a:gd name="T6" fmla="*/ 2147483647 w 349"/>
              <a:gd name="T7" fmla="*/ 2147483647 h 838"/>
              <a:gd name="T8" fmla="*/ 2147483647 w 349"/>
              <a:gd name="T9" fmla="*/ 2147483647 h 838"/>
              <a:gd name="T10" fmla="*/ 2147483647 w 349"/>
              <a:gd name="T11" fmla="*/ 2147483647 h 838"/>
              <a:gd name="T12" fmla="*/ 2147483647 w 349"/>
              <a:gd name="T13" fmla="*/ 2147483647 h 838"/>
              <a:gd name="T14" fmla="*/ 2147483647 w 349"/>
              <a:gd name="T15" fmla="*/ 2147483647 h 838"/>
              <a:gd name="T16" fmla="*/ 2147483647 w 349"/>
              <a:gd name="T17" fmla="*/ 2147483647 h 838"/>
              <a:gd name="T18" fmla="*/ 2147483647 w 349"/>
              <a:gd name="T19" fmla="*/ 2147483647 h 838"/>
              <a:gd name="T20" fmla="*/ 2147483647 w 349"/>
              <a:gd name="T21" fmla="*/ 2147483647 h 838"/>
              <a:gd name="T22" fmla="*/ 2147483647 w 349"/>
              <a:gd name="T23" fmla="*/ 2147483647 h 838"/>
              <a:gd name="T24" fmla="*/ 2147483647 w 349"/>
              <a:gd name="T25" fmla="*/ 2147483647 h 838"/>
              <a:gd name="T26" fmla="*/ 2147483647 w 349"/>
              <a:gd name="T27" fmla="*/ 2147483647 h 838"/>
              <a:gd name="T28" fmla="*/ 2147483647 w 349"/>
              <a:gd name="T29" fmla="*/ 2147483647 h 838"/>
              <a:gd name="T30" fmla="*/ 2147483647 w 349"/>
              <a:gd name="T31" fmla="*/ 2147483647 h 838"/>
              <a:gd name="T32" fmla="*/ 0 w 349"/>
              <a:gd name="T33" fmla="*/ 2147483647 h 838"/>
              <a:gd name="T34" fmla="*/ 2147483647 w 349"/>
              <a:gd name="T35" fmla="*/ 2147483647 h 838"/>
              <a:gd name="T36" fmla="*/ 2147483647 w 349"/>
              <a:gd name="T37" fmla="*/ 2147483647 h 838"/>
              <a:gd name="T38" fmla="*/ 2147483647 w 349"/>
              <a:gd name="T39" fmla="*/ 2147483647 h 838"/>
              <a:gd name="T40" fmla="*/ 2147483647 w 349"/>
              <a:gd name="T41" fmla="*/ 2147483647 h 838"/>
              <a:gd name="T42" fmla="*/ 2147483647 w 349"/>
              <a:gd name="T43" fmla="*/ 2147483647 h 838"/>
              <a:gd name="T44" fmla="*/ 2147483647 w 349"/>
              <a:gd name="T45" fmla="*/ 2147483647 h 838"/>
              <a:gd name="T46" fmla="*/ 2147483647 w 349"/>
              <a:gd name="T47" fmla="*/ 2147483647 h 838"/>
              <a:gd name="T48" fmla="*/ 2147483647 w 349"/>
              <a:gd name="T49" fmla="*/ 2147483647 h 838"/>
              <a:gd name="T50" fmla="*/ 2147483647 w 349"/>
              <a:gd name="T51" fmla="*/ 2147483647 h 838"/>
              <a:gd name="T52" fmla="*/ 2147483647 w 349"/>
              <a:gd name="T53" fmla="*/ 2147483647 h 838"/>
              <a:gd name="T54" fmla="*/ 2147483647 w 349"/>
              <a:gd name="T55" fmla="*/ 2147483647 h 838"/>
              <a:gd name="T56" fmla="*/ 2147483647 w 349"/>
              <a:gd name="T57" fmla="*/ 2147483647 h 838"/>
              <a:gd name="T58" fmla="*/ 2147483647 w 349"/>
              <a:gd name="T59" fmla="*/ 2147483647 h 838"/>
              <a:gd name="T60" fmla="*/ 2147483647 w 349"/>
              <a:gd name="T61" fmla="*/ 2147483647 h 838"/>
              <a:gd name="T62" fmla="*/ 2147483647 w 349"/>
              <a:gd name="T63" fmla="*/ 2147483647 h 838"/>
              <a:gd name="T64" fmla="*/ 2147483647 w 349"/>
              <a:gd name="T65" fmla="*/ 2147483647 h 838"/>
              <a:gd name="T66" fmla="*/ 2147483647 w 349"/>
              <a:gd name="T67" fmla="*/ 2147483647 h 838"/>
              <a:gd name="T68" fmla="*/ 2147483647 w 349"/>
              <a:gd name="T69" fmla="*/ 2147483647 h 838"/>
              <a:gd name="T70" fmla="*/ 2147483647 w 349"/>
              <a:gd name="T71" fmla="*/ 2147483647 h 838"/>
              <a:gd name="T72" fmla="*/ 2147483647 w 349"/>
              <a:gd name="T73" fmla="*/ 2147483647 h 838"/>
              <a:gd name="T74" fmla="*/ 2147483647 w 349"/>
              <a:gd name="T75" fmla="*/ 2147483647 h 838"/>
              <a:gd name="T76" fmla="*/ 2147483647 w 349"/>
              <a:gd name="T77" fmla="*/ 2147483647 h 838"/>
              <a:gd name="T78" fmla="*/ 2147483647 w 349"/>
              <a:gd name="T79" fmla="*/ 2147483647 h 838"/>
              <a:gd name="T80" fmla="*/ 2147483647 w 349"/>
              <a:gd name="T81" fmla="*/ 2147483647 h 838"/>
              <a:gd name="T82" fmla="*/ 2147483647 w 349"/>
              <a:gd name="T83" fmla="*/ 2147483647 h 838"/>
              <a:gd name="T84" fmla="*/ 2147483647 w 349"/>
              <a:gd name="T85" fmla="*/ 2147483647 h 838"/>
              <a:gd name="T86" fmla="*/ 2147483647 w 349"/>
              <a:gd name="T87" fmla="*/ 2147483647 h 838"/>
              <a:gd name="T88" fmla="*/ 2147483647 w 349"/>
              <a:gd name="T89" fmla="*/ 2147483647 h 838"/>
              <a:gd name="T90" fmla="*/ 2147483647 w 349"/>
              <a:gd name="T91" fmla="*/ 2147483647 h 838"/>
              <a:gd name="T92" fmla="*/ 2147483647 w 349"/>
              <a:gd name="T93" fmla="*/ 2147483647 h 838"/>
              <a:gd name="T94" fmla="*/ 2147483647 w 349"/>
              <a:gd name="T95" fmla="*/ 2147483647 h 838"/>
              <a:gd name="T96" fmla="*/ 2147483647 w 349"/>
              <a:gd name="T97" fmla="*/ 2147483647 h 838"/>
              <a:gd name="T98" fmla="*/ 2147483647 w 349"/>
              <a:gd name="T99" fmla="*/ 2147483647 h 838"/>
              <a:gd name="T100" fmla="*/ 2147483647 w 349"/>
              <a:gd name="T101" fmla="*/ 2147483647 h 838"/>
              <a:gd name="T102" fmla="*/ 2147483647 w 349"/>
              <a:gd name="T103" fmla="*/ 2147483647 h 838"/>
              <a:gd name="T104" fmla="*/ 2147483647 w 349"/>
              <a:gd name="T105" fmla="*/ 2147483647 h 838"/>
              <a:gd name="T106" fmla="*/ 2147483647 w 349"/>
              <a:gd name="T107" fmla="*/ 2147483647 h 838"/>
              <a:gd name="T108" fmla="*/ 2147483647 w 349"/>
              <a:gd name="T109" fmla="*/ 2147483647 h 838"/>
              <a:gd name="T110" fmla="*/ 2147483647 w 349"/>
              <a:gd name="T111" fmla="*/ 2147483647 h 838"/>
              <a:gd name="T112" fmla="*/ 2147483647 w 349"/>
              <a:gd name="T113" fmla="*/ 2147483647 h 838"/>
              <a:gd name="T114" fmla="*/ 2147483647 w 349"/>
              <a:gd name="T115" fmla="*/ 2147483647 h 838"/>
              <a:gd name="T116" fmla="*/ 2147483647 w 349"/>
              <a:gd name="T117" fmla="*/ 2147483647 h 838"/>
              <a:gd name="T118" fmla="*/ 2147483647 w 349"/>
              <a:gd name="T119" fmla="*/ 0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9"/>
              <a:gd name="T181" fmla="*/ 0 h 838"/>
              <a:gd name="T182" fmla="*/ 349 w 349"/>
              <a:gd name="T183" fmla="*/ 838 h 8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9" h="838">
                <a:moveTo>
                  <a:pt x="349" y="0"/>
                </a:moveTo>
                <a:lnTo>
                  <a:pt x="316" y="9"/>
                </a:lnTo>
                <a:lnTo>
                  <a:pt x="209" y="38"/>
                </a:lnTo>
                <a:lnTo>
                  <a:pt x="187" y="67"/>
                </a:lnTo>
                <a:lnTo>
                  <a:pt x="219" y="97"/>
                </a:lnTo>
                <a:lnTo>
                  <a:pt x="261" y="127"/>
                </a:lnTo>
                <a:lnTo>
                  <a:pt x="240" y="155"/>
                </a:lnTo>
                <a:lnTo>
                  <a:pt x="209" y="185"/>
                </a:lnTo>
                <a:lnTo>
                  <a:pt x="158" y="215"/>
                </a:lnTo>
                <a:lnTo>
                  <a:pt x="127" y="243"/>
                </a:lnTo>
                <a:lnTo>
                  <a:pt x="101" y="273"/>
                </a:lnTo>
                <a:lnTo>
                  <a:pt x="96" y="302"/>
                </a:lnTo>
                <a:lnTo>
                  <a:pt x="90" y="332"/>
                </a:lnTo>
                <a:lnTo>
                  <a:pt x="87" y="361"/>
                </a:lnTo>
                <a:lnTo>
                  <a:pt x="46" y="390"/>
                </a:lnTo>
                <a:lnTo>
                  <a:pt x="10" y="420"/>
                </a:lnTo>
                <a:lnTo>
                  <a:pt x="0" y="450"/>
                </a:lnTo>
                <a:lnTo>
                  <a:pt x="33" y="478"/>
                </a:lnTo>
                <a:lnTo>
                  <a:pt x="52" y="508"/>
                </a:lnTo>
                <a:lnTo>
                  <a:pt x="62" y="538"/>
                </a:lnTo>
                <a:lnTo>
                  <a:pt x="64" y="566"/>
                </a:lnTo>
                <a:lnTo>
                  <a:pt x="90" y="596"/>
                </a:lnTo>
                <a:lnTo>
                  <a:pt x="123" y="625"/>
                </a:lnTo>
                <a:lnTo>
                  <a:pt x="177" y="655"/>
                </a:lnTo>
                <a:lnTo>
                  <a:pt x="207" y="684"/>
                </a:lnTo>
                <a:lnTo>
                  <a:pt x="200" y="713"/>
                </a:lnTo>
                <a:lnTo>
                  <a:pt x="175" y="743"/>
                </a:lnTo>
                <a:lnTo>
                  <a:pt x="172" y="773"/>
                </a:lnTo>
                <a:lnTo>
                  <a:pt x="227" y="801"/>
                </a:lnTo>
                <a:lnTo>
                  <a:pt x="321" y="831"/>
                </a:lnTo>
                <a:lnTo>
                  <a:pt x="349" y="838"/>
                </a:lnTo>
                <a:lnTo>
                  <a:pt x="349" y="831"/>
                </a:lnTo>
                <a:lnTo>
                  <a:pt x="349" y="801"/>
                </a:lnTo>
                <a:lnTo>
                  <a:pt x="349" y="773"/>
                </a:lnTo>
                <a:lnTo>
                  <a:pt x="349" y="743"/>
                </a:lnTo>
                <a:lnTo>
                  <a:pt x="349" y="713"/>
                </a:lnTo>
                <a:lnTo>
                  <a:pt x="349" y="684"/>
                </a:lnTo>
                <a:lnTo>
                  <a:pt x="349" y="655"/>
                </a:lnTo>
                <a:lnTo>
                  <a:pt x="349" y="625"/>
                </a:lnTo>
                <a:lnTo>
                  <a:pt x="349" y="596"/>
                </a:lnTo>
                <a:lnTo>
                  <a:pt x="349" y="566"/>
                </a:lnTo>
                <a:lnTo>
                  <a:pt x="349" y="538"/>
                </a:lnTo>
                <a:lnTo>
                  <a:pt x="349" y="508"/>
                </a:lnTo>
                <a:lnTo>
                  <a:pt x="349" y="478"/>
                </a:lnTo>
                <a:lnTo>
                  <a:pt x="349" y="450"/>
                </a:lnTo>
                <a:lnTo>
                  <a:pt x="349" y="420"/>
                </a:lnTo>
                <a:lnTo>
                  <a:pt x="349" y="390"/>
                </a:lnTo>
                <a:lnTo>
                  <a:pt x="349" y="361"/>
                </a:lnTo>
                <a:lnTo>
                  <a:pt x="349" y="332"/>
                </a:lnTo>
                <a:lnTo>
                  <a:pt x="349" y="302"/>
                </a:lnTo>
                <a:lnTo>
                  <a:pt x="349" y="273"/>
                </a:lnTo>
                <a:lnTo>
                  <a:pt x="349" y="243"/>
                </a:lnTo>
                <a:lnTo>
                  <a:pt x="349" y="215"/>
                </a:lnTo>
                <a:lnTo>
                  <a:pt x="349" y="185"/>
                </a:lnTo>
                <a:lnTo>
                  <a:pt x="349" y="155"/>
                </a:lnTo>
                <a:lnTo>
                  <a:pt x="349" y="127"/>
                </a:lnTo>
                <a:lnTo>
                  <a:pt x="349" y="97"/>
                </a:lnTo>
                <a:lnTo>
                  <a:pt x="349" y="67"/>
                </a:lnTo>
                <a:lnTo>
                  <a:pt x="349" y="38"/>
                </a:lnTo>
                <a:lnTo>
                  <a:pt x="349" y="0"/>
                </a:lnTo>
                <a:close/>
              </a:path>
            </a:pathLst>
          </a:custGeom>
          <a:solidFill>
            <a:srgbClr val="0099FF"/>
          </a:solidFill>
          <a:ln w="9525">
            <a:noFill/>
            <a:round/>
            <a:headEnd/>
            <a:tailEnd/>
          </a:ln>
        </p:spPr>
        <p:txBody>
          <a:bodyPr/>
          <a:lstStyle/>
          <a:p>
            <a:endParaRPr lang="en-US"/>
          </a:p>
        </p:txBody>
      </p:sp>
      <p:sp>
        <p:nvSpPr>
          <p:cNvPr id="496693" name="Freeform 60"/>
          <p:cNvSpPr>
            <a:spLocks/>
          </p:cNvSpPr>
          <p:nvPr/>
        </p:nvSpPr>
        <p:spPr bwMode="auto">
          <a:xfrm>
            <a:off x="6892925" y="3557588"/>
            <a:ext cx="465138" cy="1123950"/>
          </a:xfrm>
          <a:custGeom>
            <a:avLst/>
            <a:gdLst>
              <a:gd name="T0" fmla="*/ 2147483647 w 349"/>
              <a:gd name="T1" fmla="*/ 0 h 838"/>
              <a:gd name="T2" fmla="*/ 2147483647 w 349"/>
              <a:gd name="T3" fmla="*/ 2147483647 h 838"/>
              <a:gd name="T4" fmla="*/ 2147483647 w 349"/>
              <a:gd name="T5" fmla="*/ 2147483647 h 838"/>
              <a:gd name="T6" fmla="*/ 2147483647 w 349"/>
              <a:gd name="T7" fmla="*/ 2147483647 h 838"/>
              <a:gd name="T8" fmla="*/ 2147483647 w 349"/>
              <a:gd name="T9" fmla="*/ 2147483647 h 838"/>
              <a:gd name="T10" fmla="*/ 2147483647 w 349"/>
              <a:gd name="T11" fmla="*/ 2147483647 h 838"/>
              <a:gd name="T12" fmla="*/ 2147483647 w 349"/>
              <a:gd name="T13" fmla="*/ 2147483647 h 838"/>
              <a:gd name="T14" fmla="*/ 2147483647 w 349"/>
              <a:gd name="T15" fmla="*/ 2147483647 h 838"/>
              <a:gd name="T16" fmla="*/ 2147483647 w 349"/>
              <a:gd name="T17" fmla="*/ 2147483647 h 838"/>
              <a:gd name="T18" fmla="*/ 2147483647 w 349"/>
              <a:gd name="T19" fmla="*/ 2147483647 h 838"/>
              <a:gd name="T20" fmla="*/ 2147483647 w 349"/>
              <a:gd name="T21" fmla="*/ 2147483647 h 838"/>
              <a:gd name="T22" fmla="*/ 2147483647 w 349"/>
              <a:gd name="T23" fmla="*/ 2147483647 h 838"/>
              <a:gd name="T24" fmla="*/ 2147483647 w 349"/>
              <a:gd name="T25" fmla="*/ 2147483647 h 838"/>
              <a:gd name="T26" fmla="*/ 2147483647 w 349"/>
              <a:gd name="T27" fmla="*/ 2147483647 h 838"/>
              <a:gd name="T28" fmla="*/ 2147483647 w 349"/>
              <a:gd name="T29" fmla="*/ 2147483647 h 838"/>
              <a:gd name="T30" fmla="*/ 2147483647 w 349"/>
              <a:gd name="T31" fmla="*/ 2147483647 h 838"/>
              <a:gd name="T32" fmla="*/ 0 w 349"/>
              <a:gd name="T33" fmla="*/ 2147483647 h 838"/>
              <a:gd name="T34" fmla="*/ 2147483647 w 349"/>
              <a:gd name="T35" fmla="*/ 2147483647 h 838"/>
              <a:gd name="T36" fmla="*/ 2147483647 w 349"/>
              <a:gd name="T37" fmla="*/ 2147483647 h 838"/>
              <a:gd name="T38" fmla="*/ 2147483647 w 349"/>
              <a:gd name="T39" fmla="*/ 2147483647 h 838"/>
              <a:gd name="T40" fmla="*/ 2147483647 w 349"/>
              <a:gd name="T41" fmla="*/ 2147483647 h 838"/>
              <a:gd name="T42" fmla="*/ 2147483647 w 349"/>
              <a:gd name="T43" fmla="*/ 2147483647 h 838"/>
              <a:gd name="T44" fmla="*/ 2147483647 w 349"/>
              <a:gd name="T45" fmla="*/ 2147483647 h 838"/>
              <a:gd name="T46" fmla="*/ 2147483647 w 349"/>
              <a:gd name="T47" fmla="*/ 2147483647 h 838"/>
              <a:gd name="T48" fmla="*/ 2147483647 w 349"/>
              <a:gd name="T49" fmla="*/ 2147483647 h 838"/>
              <a:gd name="T50" fmla="*/ 2147483647 w 349"/>
              <a:gd name="T51" fmla="*/ 2147483647 h 838"/>
              <a:gd name="T52" fmla="*/ 2147483647 w 349"/>
              <a:gd name="T53" fmla="*/ 2147483647 h 838"/>
              <a:gd name="T54" fmla="*/ 2147483647 w 349"/>
              <a:gd name="T55" fmla="*/ 2147483647 h 838"/>
              <a:gd name="T56" fmla="*/ 2147483647 w 349"/>
              <a:gd name="T57" fmla="*/ 2147483647 h 838"/>
              <a:gd name="T58" fmla="*/ 2147483647 w 349"/>
              <a:gd name="T59" fmla="*/ 2147483647 h 838"/>
              <a:gd name="T60" fmla="*/ 2147483647 w 349"/>
              <a:gd name="T61" fmla="*/ 2147483647 h 8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9"/>
              <a:gd name="T94" fmla="*/ 0 h 838"/>
              <a:gd name="T95" fmla="*/ 349 w 349"/>
              <a:gd name="T96" fmla="*/ 838 h 8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9" h="838">
                <a:moveTo>
                  <a:pt x="349" y="0"/>
                </a:moveTo>
                <a:lnTo>
                  <a:pt x="316" y="9"/>
                </a:lnTo>
                <a:lnTo>
                  <a:pt x="209" y="38"/>
                </a:lnTo>
                <a:lnTo>
                  <a:pt x="187" y="67"/>
                </a:lnTo>
                <a:lnTo>
                  <a:pt x="219" y="97"/>
                </a:lnTo>
                <a:lnTo>
                  <a:pt x="261" y="127"/>
                </a:lnTo>
                <a:lnTo>
                  <a:pt x="240" y="155"/>
                </a:lnTo>
                <a:lnTo>
                  <a:pt x="209" y="185"/>
                </a:lnTo>
                <a:lnTo>
                  <a:pt x="158" y="215"/>
                </a:lnTo>
                <a:lnTo>
                  <a:pt x="127" y="243"/>
                </a:lnTo>
                <a:lnTo>
                  <a:pt x="101" y="273"/>
                </a:lnTo>
                <a:lnTo>
                  <a:pt x="96" y="302"/>
                </a:lnTo>
                <a:lnTo>
                  <a:pt x="90" y="332"/>
                </a:lnTo>
                <a:lnTo>
                  <a:pt x="87" y="361"/>
                </a:lnTo>
                <a:lnTo>
                  <a:pt x="46" y="390"/>
                </a:lnTo>
                <a:lnTo>
                  <a:pt x="10" y="420"/>
                </a:lnTo>
                <a:lnTo>
                  <a:pt x="0" y="450"/>
                </a:lnTo>
                <a:lnTo>
                  <a:pt x="33" y="478"/>
                </a:lnTo>
                <a:lnTo>
                  <a:pt x="52" y="508"/>
                </a:lnTo>
                <a:lnTo>
                  <a:pt x="62" y="538"/>
                </a:lnTo>
                <a:lnTo>
                  <a:pt x="64" y="566"/>
                </a:lnTo>
                <a:lnTo>
                  <a:pt x="90" y="596"/>
                </a:lnTo>
                <a:lnTo>
                  <a:pt x="123" y="625"/>
                </a:lnTo>
                <a:lnTo>
                  <a:pt x="177" y="655"/>
                </a:lnTo>
                <a:lnTo>
                  <a:pt x="207" y="684"/>
                </a:lnTo>
                <a:lnTo>
                  <a:pt x="200" y="713"/>
                </a:lnTo>
                <a:lnTo>
                  <a:pt x="175" y="743"/>
                </a:lnTo>
                <a:lnTo>
                  <a:pt x="172" y="773"/>
                </a:lnTo>
                <a:lnTo>
                  <a:pt x="227" y="801"/>
                </a:lnTo>
                <a:lnTo>
                  <a:pt x="321" y="831"/>
                </a:lnTo>
                <a:lnTo>
                  <a:pt x="349" y="838"/>
                </a:lnTo>
              </a:path>
            </a:pathLst>
          </a:custGeom>
          <a:noFill/>
          <a:ln w="9525">
            <a:solidFill>
              <a:srgbClr val="000000"/>
            </a:solidFill>
            <a:prstDash val="solid"/>
            <a:round/>
            <a:headEnd/>
            <a:tailEnd/>
          </a:ln>
        </p:spPr>
        <p:txBody>
          <a:bodyPr/>
          <a:lstStyle/>
          <a:p>
            <a:endParaRPr lang="en-US"/>
          </a:p>
        </p:txBody>
      </p:sp>
      <p:sp>
        <p:nvSpPr>
          <p:cNvPr id="496694" name="Freeform 61"/>
          <p:cNvSpPr>
            <a:spLocks/>
          </p:cNvSpPr>
          <p:nvPr/>
        </p:nvSpPr>
        <p:spPr bwMode="auto">
          <a:xfrm>
            <a:off x="4191000" y="2189163"/>
            <a:ext cx="890588" cy="533400"/>
          </a:xfrm>
          <a:custGeom>
            <a:avLst/>
            <a:gdLst>
              <a:gd name="T0" fmla="*/ 2147483647 w 669"/>
              <a:gd name="T1" fmla="*/ 0 h 397"/>
              <a:gd name="T2" fmla="*/ 2147483647 w 669"/>
              <a:gd name="T3" fmla="*/ 2147483647 h 397"/>
              <a:gd name="T4" fmla="*/ 2147483647 w 669"/>
              <a:gd name="T5" fmla="*/ 2147483647 h 397"/>
              <a:gd name="T6" fmla="*/ 2147483647 w 669"/>
              <a:gd name="T7" fmla="*/ 2147483647 h 397"/>
              <a:gd name="T8" fmla="*/ 2147483647 w 669"/>
              <a:gd name="T9" fmla="*/ 2147483647 h 397"/>
              <a:gd name="T10" fmla="*/ 2147483647 w 669"/>
              <a:gd name="T11" fmla="*/ 2147483647 h 397"/>
              <a:gd name="T12" fmla="*/ 2147483647 w 669"/>
              <a:gd name="T13" fmla="*/ 2147483647 h 397"/>
              <a:gd name="T14" fmla="*/ 2147483647 w 669"/>
              <a:gd name="T15" fmla="*/ 2147483647 h 397"/>
              <a:gd name="T16" fmla="*/ 2147483647 w 669"/>
              <a:gd name="T17" fmla="*/ 2147483647 h 397"/>
              <a:gd name="T18" fmla="*/ 2147483647 w 669"/>
              <a:gd name="T19" fmla="*/ 2147483647 h 397"/>
              <a:gd name="T20" fmla="*/ 0 w 669"/>
              <a:gd name="T21" fmla="*/ 2147483647 h 397"/>
              <a:gd name="T22" fmla="*/ 2147483647 w 669"/>
              <a:gd name="T23" fmla="*/ 2147483647 h 397"/>
              <a:gd name="T24" fmla="*/ 2147483647 w 669"/>
              <a:gd name="T25" fmla="*/ 2147483647 h 397"/>
              <a:gd name="T26" fmla="*/ 2147483647 w 669"/>
              <a:gd name="T27" fmla="*/ 2147483647 h 397"/>
              <a:gd name="T28" fmla="*/ 2147483647 w 669"/>
              <a:gd name="T29" fmla="*/ 2147483647 h 397"/>
              <a:gd name="T30" fmla="*/ 2147483647 w 669"/>
              <a:gd name="T31" fmla="*/ 2147483647 h 397"/>
              <a:gd name="T32" fmla="*/ 2147483647 w 669"/>
              <a:gd name="T33" fmla="*/ 2147483647 h 397"/>
              <a:gd name="T34" fmla="*/ 2147483647 w 669"/>
              <a:gd name="T35" fmla="*/ 2147483647 h 397"/>
              <a:gd name="T36" fmla="*/ 2147483647 w 669"/>
              <a:gd name="T37" fmla="*/ 2147483647 h 397"/>
              <a:gd name="T38" fmla="*/ 2147483647 w 669"/>
              <a:gd name="T39" fmla="*/ 2147483647 h 397"/>
              <a:gd name="T40" fmla="*/ 2147483647 w 669"/>
              <a:gd name="T41" fmla="*/ 2147483647 h 397"/>
              <a:gd name="T42" fmla="*/ 2147483647 w 669"/>
              <a:gd name="T43" fmla="*/ 2147483647 h 397"/>
              <a:gd name="T44" fmla="*/ 2147483647 w 669"/>
              <a:gd name="T45" fmla="*/ 2147483647 h 397"/>
              <a:gd name="T46" fmla="*/ 2147483647 w 669"/>
              <a:gd name="T47" fmla="*/ 2147483647 h 397"/>
              <a:gd name="T48" fmla="*/ 2147483647 w 669"/>
              <a:gd name="T49" fmla="*/ 2147483647 h 397"/>
              <a:gd name="T50" fmla="*/ 2147483647 w 669"/>
              <a:gd name="T51" fmla="*/ 2147483647 h 397"/>
              <a:gd name="T52" fmla="*/ 2147483647 w 669"/>
              <a:gd name="T53" fmla="*/ 2147483647 h 397"/>
              <a:gd name="T54" fmla="*/ 2147483647 w 669"/>
              <a:gd name="T55" fmla="*/ 2147483647 h 397"/>
              <a:gd name="T56" fmla="*/ 2147483647 w 669"/>
              <a:gd name="T57" fmla="*/ 0 h 397"/>
              <a:gd name="T58" fmla="*/ 2147483647 w 669"/>
              <a:gd name="T59" fmla="*/ 0 h 3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9"/>
              <a:gd name="T91" fmla="*/ 0 h 397"/>
              <a:gd name="T92" fmla="*/ 669 w 669"/>
              <a:gd name="T93" fmla="*/ 397 h 3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9" h="397">
                <a:moveTo>
                  <a:pt x="199" y="0"/>
                </a:moveTo>
                <a:lnTo>
                  <a:pt x="183" y="30"/>
                </a:lnTo>
                <a:lnTo>
                  <a:pt x="161" y="59"/>
                </a:lnTo>
                <a:lnTo>
                  <a:pt x="141" y="88"/>
                </a:lnTo>
                <a:lnTo>
                  <a:pt x="125" y="118"/>
                </a:lnTo>
                <a:lnTo>
                  <a:pt x="102" y="147"/>
                </a:lnTo>
                <a:lnTo>
                  <a:pt x="77" y="177"/>
                </a:lnTo>
                <a:lnTo>
                  <a:pt x="58" y="205"/>
                </a:lnTo>
                <a:lnTo>
                  <a:pt x="38" y="235"/>
                </a:lnTo>
                <a:lnTo>
                  <a:pt x="6" y="265"/>
                </a:lnTo>
                <a:lnTo>
                  <a:pt x="0" y="293"/>
                </a:lnTo>
                <a:lnTo>
                  <a:pt x="58" y="323"/>
                </a:lnTo>
                <a:lnTo>
                  <a:pt x="144" y="353"/>
                </a:lnTo>
                <a:lnTo>
                  <a:pt x="222" y="382"/>
                </a:lnTo>
                <a:lnTo>
                  <a:pt x="258" y="397"/>
                </a:lnTo>
                <a:lnTo>
                  <a:pt x="320" y="382"/>
                </a:lnTo>
                <a:lnTo>
                  <a:pt x="440" y="353"/>
                </a:lnTo>
                <a:lnTo>
                  <a:pt x="542" y="323"/>
                </a:lnTo>
                <a:lnTo>
                  <a:pt x="601" y="293"/>
                </a:lnTo>
                <a:lnTo>
                  <a:pt x="649" y="265"/>
                </a:lnTo>
                <a:lnTo>
                  <a:pt x="669" y="235"/>
                </a:lnTo>
                <a:lnTo>
                  <a:pt x="645" y="205"/>
                </a:lnTo>
                <a:lnTo>
                  <a:pt x="594" y="177"/>
                </a:lnTo>
                <a:lnTo>
                  <a:pt x="540" y="147"/>
                </a:lnTo>
                <a:lnTo>
                  <a:pt x="514" y="118"/>
                </a:lnTo>
                <a:lnTo>
                  <a:pt x="521" y="88"/>
                </a:lnTo>
                <a:lnTo>
                  <a:pt x="523" y="59"/>
                </a:lnTo>
                <a:lnTo>
                  <a:pt x="481" y="30"/>
                </a:lnTo>
                <a:lnTo>
                  <a:pt x="436" y="0"/>
                </a:lnTo>
                <a:lnTo>
                  <a:pt x="199" y="0"/>
                </a:lnTo>
                <a:close/>
              </a:path>
            </a:pathLst>
          </a:custGeom>
          <a:solidFill>
            <a:srgbClr val="FFCC00"/>
          </a:solidFill>
          <a:ln w="9525">
            <a:noFill/>
            <a:round/>
            <a:headEnd/>
            <a:tailEnd/>
          </a:ln>
        </p:spPr>
        <p:txBody>
          <a:bodyPr/>
          <a:lstStyle/>
          <a:p>
            <a:endParaRPr lang="en-US"/>
          </a:p>
        </p:txBody>
      </p:sp>
      <p:sp>
        <p:nvSpPr>
          <p:cNvPr id="496695" name="Freeform 62"/>
          <p:cNvSpPr>
            <a:spLocks/>
          </p:cNvSpPr>
          <p:nvPr/>
        </p:nvSpPr>
        <p:spPr bwMode="auto">
          <a:xfrm>
            <a:off x="4191000" y="2189163"/>
            <a:ext cx="890588" cy="533400"/>
          </a:xfrm>
          <a:custGeom>
            <a:avLst/>
            <a:gdLst>
              <a:gd name="T0" fmla="*/ 2147483647 w 669"/>
              <a:gd name="T1" fmla="*/ 0 h 397"/>
              <a:gd name="T2" fmla="*/ 2147483647 w 669"/>
              <a:gd name="T3" fmla="*/ 2147483647 h 397"/>
              <a:gd name="T4" fmla="*/ 2147483647 w 669"/>
              <a:gd name="T5" fmla="*/ 2147483647 h 397"/>
              <a:gd name="T6" fmla="*/ 2147483647 w 669"/>
              <a:gd name="T7" fmla="*/ 2147483647 h 397"/>
              <a:gd name="T8" fmla="*/ 2147483647 w 669"/>
              <a:gd name="T9" fmla="*/ 2147483647 h 397"/>
              <a:gd name="T10" fmla="*/ 2147483647 w 669"/>
              <a:gd name="T11" fmla="*/ 2147483647 h 397"/>
              <a:gd name="T12" fmla="*/ 2147483647 w 669"/>
              <a:gd name="T13" fmla="*/ 2147483647 h 397"/>
              <a:gd name="T14" fmla="*/ 2147483647 w 669"/>
              <a:gd name="T15" fmla="*/ 2147483647 h 397"/>
              <a:gd name="T16" fmla="*/ 2147483647 w 669"/>
              <a:gd name="T17" fmla="*/ 2147483647 h 397"/>
              <a:gd name="T18" fmla="*/ 2147483647 w 669"/>
              <a:gd name="T19" fmla="*/ 2147483647 h 397"/>
              <a:gd name="T20" fmla="*/ 0 w 669"/>
              <a:gd name="T21" fmla="*/ 2147483647 h 397"/>
              <a:gd name="T22" fmla="*/ 2147483647 w 669"/>
              <a:gd name="T23" fmla="*/ 2147483647 h 397"/>
              <a:gd name="T24" fmla="*/ 2147483647 w 669"/>
              <a:gd name="T25" fmla="*/ 2147483647 h 397"/>
              <a:gd name="T26" fmla="*/ 2147483647 w 669"/>
              <a:gd name="T27" fmla="*/ 2147483647 h 397"/>
              <a:gd name="T28" fmla="*/ 2147483647 w 669"/>
              <a:gd name="T29" fmla="*/ 2147483647 h 397"/>
              <a:gd name="T30" fmla="*/ 2147483647 w 669"/>
              <a:gd name="T31" fmla="*/ 2147483647 h 397"/>
              <a:gd name="T32" fmla="*/ 2147483647 w 669"/>
              <a:gd name="T33" fmla="*/ 2147483647 h 397"/>
              <a:gd name="T34" fmla="*/ 2147483647 w 669"/>
              <a:gd name="T35" fmla="*/ 2147483647 h 397"/>
              <a:gd name="T36" fmla="*/ 2147483647 w 669"/>
              <a:gd name="T37" fmla="*/ 2147483647 h 397"/>
              <a:gd name="T38" fmla="*/ 2147483647 w 669"/>
              <a:gd name="T39" fmla="*/ 2147483647 h 397"/>
              <a:gd name="T40" fmla="*/ 2147483647 w 669"/>
              <a:gd name="T41" fmla="*/ 2147483647 h 397"/>
              <a:gd name="T42" fmla="*/ 2147483647 w 669"/>
              <a:gd name="T43" fmla="*/ 2147483647 h 397"/>
              <a:gd name="T44" fmla="*/ 2147483647 w 669"/>
              <a:gd name="T45" fmla="*/ 2147483647 h 397"/>
              <a:gd name="T46" fmla="*/ 2147483647 w 669"/>
              <a:gd name="T47" fmla="*/ 2147483647 h 397"/>
              <a:gd name="T48" fmla="*/ 2147483647 w 669"/>
              <a:gd name="T49" fmla="*/ 2147483647 h 397"/>
              <a:gd name="T50" fmla="*/ 2147483647 w 669"/>
              <a:gd name="T51" fmla="*/ 2147483647 h 397"/>
              <a:gd name="T52" fmla="*/ 2147483647 w 669"/>
              <a:gd name="T53" fmla="*/ 2147483647 h 397"/>
              <a:gd name="T54" fmla="*/ 2147483647 w 669"/>
              <a:gd name="T55" fmla="*/ 2147483647 h 397"/>
              <a:gd name="T56" fmla="*/ 2147483647 w 669"/>
              <a:gd name="T57" fmla="*/ 0 h 3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9"/>
              <a:gd name="T88" fmla="*/ 0 h 397"/>
              <a:gd name="T89" fmla="*/ 669 w 669"/>
              <a:gd name="T90" fmla="*/ 397 h 3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9" h="397">
                <a:moveTo>
                  <a:pt x="199" y="0"/>
                </a:moveTo>
                <a:lnTo>
                  <a:pt x="183" y="30"/>
                </a:lnTo>
                <a:lnTo>
                  <a:pt x="161" y="59"/>
                </a:lnTo>
                <a:lnTo>
                  <a:pt x="141" y="88"/>
                </a:lnTo>
                <a:lnTo>
                  <a:pt x="125" y="118"/>
                </a:lnTo>
                <a:lnTo>
                  <a:pt x="102" y="147"/>
                </a:lnTo>
                <a:lnTo>
                  <a:pt x="77" y="177"/>
                </a:lnTo>
                <a:lnTo>
                  <a:pt x="58" y="205"/>
                </a:lnTo>
                <a:lnTo>
                  <a:pt x="38" y="235"/>
                </a:lnTo>
                <a:lnTo>
                  <a:pt x="6" y="265"/>
                </a:lnTo>
                <a:lnTo>
                  <a:pt x="0" y="293"/>
                </a:lnTo>
                <a:lnTo>
                  <a:pt x="58" y="323"/>
                </a:lnTo>
                <a:lnTo>
                  <a:pt x="144" y="353"/>
                </a:lnTo>
                <a:lnTo>
                  <a:pt x="222" y="382"/>
                </a:lnTo>
                <a:lnTo>
                  <a:pt x="258" y="397"/>
                </a:lnTo>
                <a:lnTo>
                  <a:pt x="320" y="382"/>
                </a:lnTo>
                <a:lnTo>
                  <a:pt x="440" y="353"/>
                </a:lnTo>
                <a:lnTo>
                  <a:pt x="542" y="323"/>
                </a:lnTo>
                <a:lnTo>
                  <a:pt x="601" y="293"/>
                </a:lnTo>
                <a:lnTo>
                  <a:pt x="649" y="265"/>
                </a:lnTo>
                <a:lnTo>
                  <a:pt x="669" y="235"/>
                </a:lnTo>
                <a:lnTo>
                  <a:pt x="645" y="205"/>
                </a:lnTo>
                <a:lnTo>
                  <a:pt x="594" y="177"/>
                </a:lnTo>
                <a:lnTo>
                  <a:pt x="540" y="147"/>
                </a:lnTo>
                <a:lnTo>
                  <a:pt x="514" y="118"/>
                </a:lnTo>
                <a:lnTo>
                  <a:pt x="521" y="88"/>
                </a:lnTo>
                <a:lnTo>
                  <a:pt x="523" y="59"/>
                </a:lnTo>
                <a:lnTo>
                  <a:pt x="481" y="30"/>
                </a:lnTo>
                <a:lnTo>
                  <a:pt x="436" y="0"/>
                </a:lnTo>
              </a:path>
            </a:pathLst>
          </a:custGeom>
          <a:noFill/>
          <a:ln w="9525">
            <a:solidFill>
              <a:srgbClr val="000000"/>
            </a:solidFill>
            <a:prstDash val="solid"/>
            <a:round/>
            <a:headEnd/>
            <a:tailEnd/>
          </a:ln>
        </p:spPr>
        <p:txBody>
          <a:bodyPr/>
          <a:lstStyle/>
          <a:p>
            <a:endParaRPr lang="en-US"/>
          </a:p>
        </p:txBody>
      </p:sp>
      <p:sp>
        <p:nvSpPr>
          <p:cNvPr id="496696" name="Freeform 63"/>
          <p:cNvSpPr>
            <a:spLocks/>
          </p:cNvSpPr>
          <p:nvPr/>
        </p:nvSpPr>
        <p:spPr bwMode="auto">
          <a:xfrm>
            <a:off x="5180013" y="5140325"/>
            <a:ext cx="2178050" cy="163513"/>
          </a:xfrm>
          <a:custGeom>
            <a:avLst/>
            <a:gdLst>
              <a:gd name="T0" fmla="*/ 2147483647 w 1632"/>
              <a:gd name="T1" fmla="*/ 2147483647 h 121"/>
              <a:gd name="T2" fmla="*/ 2147483647 w 1632"/>
              <a:gd name="T3" fmla="*/ 2147483647 h 121"/>
              <a:gd name="T4" fmla="*/ 2147483647 w 1632"/>
              <a:gd name="T5" fmla="*/ 2147483647 h 121"/>
              <a:gd name="T6" fmla="*/ 2147483647 w 1632"/>
              <a:gd name="T7" fmla="*/ 2147483647 h 121"/>
              <a:gd name="T8" fmla="*/ 2147483647 w 1632"/>
              <a:gd name="T9" fmla="*/ 0 h 121"/>
              <a:gd name="T10" fmla="*/ 2147483647 w 1632"/>
              <a:gd name="T11" fmla="*/ 2147483647 h 121"/>
              <a:gd name="T12" fmla="*/ 2147483647 w 1632"/>
              <a:gd name="T13" fmla="*/ 2147483647 h 121"/>
              <a:gd name="T14" fmla="*/ 2147483647 w 1632"/>
              <a:gd name="T15" fmla="*/ 2147483647 h 121"/>
              <a:gd name="T16" fmla="*/ 2147483647 w 1632"/>
              <a:gd name="T17" fmla="*/ 2147483647 h 121"/>
              <a:gd name="T18" fmla="*/ 2147483647 w 1632"/>
              <a:gd name="T19" fmla="*/ 2147483647 h 121"/>
              <a:gd name="T20" fmla="*/ 0 w 1632"/>
              <a:gd name="T21" fmla="*/ 2147483647 h 121"/>
              <a:gd name="T22" fmla="*/ 2147483647 w 1632"/>
              <a:gd name="T23" fmla="*/ 2147483647 h 121"/>
              <a:gd name="T24" fmla="*/ 2147483647 w 1632"/>
              <a:gd name="T25" fmla="*/ 2147483647 h 121"/>
              <a:gd name="T26" fmla="*/ 2147483647 w 1632"/>
              <a:gd name="T27" fmla="*/ 2147483647 h 121"/>
              <a:gd name="T28" fmla="*/ 2147483647 w 1632"/>
              <a:gd name="T29" fmla="*/ 2147483647 h 121"/>
              <a:gd name="T30" fmla="*/ 2147483647 w 1632"/>
              <a:gd name="T31" fmla="*/ 2147483647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2"/>
              <a:gd name="T49" fmla="*/ 0 h 121"/>
              <a:gd name="T50" fmla="*/ 1632 w 1632"/>
              <a:gd name="T51" fmla="*/ 121 h 1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2" h="121">
                <a:moveTo>
                  <a:pt x="1632" y="91"/>
                </a:moveTo>
                <a:lnTo>
                  <a:pt x="1499" y="62"/>
                </a:lnTo>
                <a:lnTo>
                  <a:pt x="1145" y="32"/>
                </a:lnTo>
                <a:lnTo>
                  <a:pt x="969" y="3"/>
                </a:lnTo>
                <a:lnTo>
                  <a:pt x="927" y="0"/>
                </a:lnTo>
                <a:lnTo>
                  <a:pt x="866" y="3"/>
                </a:lnTo>
                <a:lnTo>
                  <a:pt x="737" y="32"/>
                </a:lnTo>
                <a:lnTo>
                  <a:pt x="395" y="62"/>
                </a:lnTo>
                <a:lnTo>
                  <a:pt x="222" y="72"/>
                </a:lnTo>
                <a:lnTo>
                  <a:pt x="109" y="91"/>
                </a:lnTo>
                <a:lnTo>
                  <a:pt x="0" y="121"/>
                </a:lnTo>
                <a:lnTo>
                  <a:pt x="222" y="121"/>
                </a:lnTo>
                <a:lnTo>
                  <a:pt x="980" y="121"/>
                </a:lnTo>
                <a:lnTo>
                  <a:pt x="1632" y="121"/>
                </a:lnTo>
                <a:lnTo>
                  <a:pt x="1632" y="92"/>
                </a:lnTo>
                <a:lnTo>
                  <a:pt x="1632" y="91"/>
                </a:lnTo>
                <a:close/>
              </a:path>
            </a:pathLst>
          </a:custGeom>
          <a:solidFill>
            <a:srgbClr val="FFFF00"/>
          </a:solidFill>
          <a:ln w="9525">
            <a:noFill/>
            <a:round/>
            <a:headEnd/>
            <a:tailEnd/>
          </a:ln>
        </p:spPr>
        <p:txBody>
          <a:bodyPr/>
          <a:lstStyle/>
          <a:p>
            <a:endParaRPr lang="en-US"/>
          </a:p>
        </p:txBody>
      </p:sp>
      <p:sp>
        <p:nvSpPr>
          <p:cNvPr id="496697" name="Freeform 64"/>
          <p:cNvSpPr>
            <a:spLocks/>
          </p:cNvSpPr>
          <p:nvPr/>
        </p:nvSpPr>
        <p:spPr bwMode="auto">
          <a:xfrm>
            <a:off x="5180013" y="5140325"/>
            <a:ext cx="2178050" cy="163513"/>
          </a:xfrm>
          <a:custGeom>
            <a:avLst/>
            <a:gdLst>
              <a:gd name="T0" fmla="*/ 2147483647 w 1632"/>
              <a:gd name="T1" fmla="*/ 2147483647 h 121"/>
              <a:gd name="T2" fmla="*/ 2147483647 w 1632"/>
              <a:gd name="T3" fmla="*/ 2147483647 h 121"/>
              <a:gd name="T4" fmla="*/ 2147483647 w 1632"/>
              <a:gd name="T5" fmla="*/ 2147483647 h 121"/>
              <a:gd name="T6" fmla="*/ 2147483647 w 1632"/>
              <a:gd name="T7" fmla="*/ 2147483647 h 121"/>
              <a:gd name="T8" fmla="*/ 2147483647 w 1632"/>
              <a:gd name="T9" fmla="*/ 0 h 121"/>
              <a:gd name="T10" fmla="*/ 2147483647 w 1632"/>
              <a:gd name="T11" fmla="*/ 2147483647 h 121"/>
              <a:gd name="T12" fmla="*/ 2147483647 w 1632"/>
              <a:gd name="T13" fmla="*/ 2147483647 h 121"/>
              <a:gd name="T14" fmla="*/ 2147483647 w 1632"/>
              <a:gd name="T15" fmla="*/ 2147483647 h 121"/>
              <a:gd name="T16" fmla="*/ 2147483647 w 1632"/>
              <a:gd name="T17" fmla="*/ 2147483647 h 121"/>
              <a:gd name="T18" fmla="*/ 2147483647 w 1632"/>
              <a:gd name="T19" fmla="*/ 2147483647 h 121"/>
              <a:gd name="T20" fmla="*/ 0 w 1632"/>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2"/>
              <a:gd name="T34" fmla="*/ 0 h 121"/>
              <a:gd name="T35" fmla="*/ 1632 w 1632"/>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2" h="121">
                <a:moveTo>
                  <a:pt x="1632" y="91"/>
                </a:moveTo>
                <a:lnTo>
                  <a:pt x="1499" y="62"/>
                </a:lnTo>
                <a:lnTo>
                  <a:pt x="1145" y="32"/>
                </a:lnTo>
                <a:lnTo>
                  <a:pt x="969" y="3"/>
                </a:lnTo>
                <a:lnTo>
                  <a:pt x="927" y="0"/>
                </a:lnTo>
                <a:lnTo>
                  <a:pt x="866" y="3"/>
                </a:lnTo>
                <a:lnTo>
                  <a:pt x="737" y="32"/>
                </a:lnTo>
                <a:lnTo>
                  <a:pt x="395" y="62"/>
                </a:lnTo>
                <a:lnTo>
                  <a:pt x="222" y="72"/>
                </a:lnTo>
                <a:lnTo>
                  <a:pt x="109" y="91"/>
                </a:lnTo>
                <a:lnTo>
                  <a:pt x="0" y="121"/>
                </a:lnTo>
              </a:path>
            </a:pathLst>
          </a:custGeom>
          <a:noFill/>
          <a:ln w="9525">
            <a:solidFill>
              <a:srgbClr val="000000"/>
            </a:solidFill>
            <a:prstDash val="solid"/>
            <a:round/>
            <a:headEnd/>
            <a:tailEnd/>
          </a:ln>
        </p:spPr>
        <p:txBody>
          <a:bodyPr/>
          <a:lstStyle/>
          <a:p>
            <a:endParaRPr lang="en-US"/>
          </a:p>
        </p:txBody>
      </p:sp>
      <p:sp>
        <p:nvSpPr>
          <p:cNvPr id="496698" name="Freeform 65"/>
          <p:cNvSpPr>
            <a:spLocks/>
          </p:cNvSpPr>
          <p:nvPr/>
        </p:nvSpPr>
        <p:spPr bwMode="auto">
          <a:xfrm>
            <a:off x="3592513" y="3757613"/>
            <a:ext cx="342900" cy="877887"/>
          </a:xfrm>
          <a:custGeom>
            <a:avLst/>
            <a:gdLst>
              <a:gd name="T0" fmla="*/ 0 w 256"/>
              <a:gd name="T1" fmla="*/ 2147483647 h 654"/>
              <a:gd name="T2" fmla="*/ 2147483647 w 256"/>
              <a:gd name="T3" fmla="*/ 2147483647 h 654"/>
              <a:gd name="T4" fmla="*/ 2147483647 w 256"/>
              <a:gd name="T5" fmla="*/ 2147483647 h 654"/>
              <a:gd name="T6" fmla="*/ 2147483647 w 256"/>
              <a:gd name="T7" fmla="*/ 2147483647 h 654"/>
              <a:gd name="T8" fmla="*/ 2147483647 w 256"/>
              <a:gd name="T9" fmla="*/ 2147483647 h 654"/>
              <a:gd name="T10" fmla="*/ 2147483647 w 256"/>
              <a:gd name="T11" fmla="*/ 2147483647 h 654"/>
              <a:gd name="T12" fmla="*/ 2147483647 w 256"/>
              <a:gd name="T13" fmla="*/ 2147483647 h 654"/>
              <a:gd name="T14" fmla="*/ 2147483647 w 256"/>
              <a:gd name="T15" fmla="*/ 2147483647 h 654"/>
              <a:gd name="T16" fmla="*/ 2147483647 w 256"/>
              <a:gd name="T17" fmla="*/ 2147483647 h 654"/>
              <a:gd name="T18" fmla="*/ 2147483647 w 256"/>
              <a:gd name="T19" fmla="*/ 2147483647 h 654"/>
              <a:gd name="T20" fmla="*/ 2147483647 w 256"/>
              <a:gd name="T21" fmla="*/ 2147483647 h 654"/>
              <a:gd name="T22" fmla="*/ 2147483647 w 256"/>
              <a:gd name="T23" fmla="*/ 2147483647 h 654"/>
              <a:gd name="T24" fmla="*/ 2147483647 w 256"/>
              <a:gd name="T25" fmla="*/ 2147483647 h 654"/>
              <a:gd name="T26" fmla="*/ 2147483647 w 256"/>
              <a:gd name="T27" fmla="*/ 2147483647 h 654"/>
              <a:gd name="T28" fmla="*/ 2147483647 w 256"/>
              <a:gd name="T29" fmla="*/ 2147483647 h 654"/>
              <a:gd name="T30" fmla="*/ 2147483647 w 256"/>
              <a:gd name="T31" fmla="*/ 2147483647 h 654"/>
              <a:gd name="T32" fmla="*/ 2147483647 w 256"/>
              <a:gd name="T33" fmla="*/ 2147483647 h 654"/>
              <a:gd name="T34" fmla="*/ 2147483647 w 256"/>
              <a:gd name="T35" fmla="*/ 2147483647 h 654"/>
              <a:gd name="T36" fmla="*/ 2147483647 w 256"/>
              <a:gd name="T37" fmla="*/ 2147483647 h 654"/>
              <a:gd name="T38" fmla="*/ 2147483647 w 256"/>
              <a:gd name="T39" fmla="*/ 2147483647 h 654"/>
              <a:gd name="T40" fmla="*/ 2147483647 w 256"/>
              <a:gd name="T41" fmla="*/ 2147483647 h 654"/>
              <a:gd name="T42" fmla="*/ 2147483647 w 256"/>
              <a:gd name="T43" fmla="*/ 2147483647 h 654"/>
              <a:gd name="T44" fmla="*/ 2147483647 w 256"/>
              <a:gd name="T45" fmla="*/ 2147483647 h 654"/>
              <a:gd name="T46" fmla="*/ 2147483647 w 256"/>
              <a:gd name="T47" fmla="*/ 2147483647 h 654"/>
              <a:gd name="T48" fmla="*/ 0 w 256"/>
              <a:gd name="T49" fmla="*/ 0 h 654"/>
              <a:gd name="T50" fmla="*/ 0 w 256"/>
              <a:gd name="T51" fmla="*/ 2147483647 h 654"/>
              <a:gd name="T52" fmla="*/ 0 w 256"/>
              <a:gd name="T53" fmla="*/ 2147483647 h 654"/>
              <a:gd name="T54" fmla="*/ 0 w 256"/>
              <a:gd name="T55" fmla="*/ 2147483647 h 654"/>
              <a:gd name="T56" fmla="*/ 0 w 256"/>
              <a:gd name="T57" fmla="*/ 2147483647 h 654"/>
              <a:gd name="T58" fmla="*/ 0 w 256"/>
              <a:gd name="T59" fmla="*/ 2147483647 h 654"/>
              <a:gd name="T60" fmla="*/ 0 w 256"/>
              <a:gd name="T61" fmla="*/ 2147483647 h 654"/>
              <a:gd name="T62" fmla="*/ 0 w 256"/>
              <a:gd name="T63" fmla="*/ 2147483647 h 654"/>
              <a:gd name="T64" fmla="*/ 0 w 256"/>
              <a:gd name="T65" fmla="*/ 2147483647 h 654"/>
              <a:gd name="T66" fmla="*/ 0 w 256"/>
              <a:gd name="T67" fmla="*/ 2147483647 h 654"/>
              <a:gd name="T68" fmla="*/ 0 w 256"/>
              <a:gd name="T69" fmla="*/ 2147483647 h 654"/>
              <a:gd name="T70" fmla="*/ 0 w 256"/>
              <a:gd name="T71" fmla="*/ 2147483647 h 654"/>
              <a:gd name="T72" fmla="*/ 0 w 256"/>
              <a:gd name="T73" fmla="*/ 2147483647 h 654"/>
              <a:gd name="T74" fmla="*/ 0 w 256"/>
              <a:gd name="T75" fmla="*/ 2147483647 h 654"/>
              <a:gd name="T76" fmla="*/ 0 w 256"/>
              <a:gd name="T77" fmla="*/ 2147483647 h 654"/>
              <a:gd name="T78" fmla="*/ 0 w 256"/>
              <a:gd name="T79" fmla="*/ 2147483647 h 654"/>
              <a:gd name="T80" fmla="*/ 0 w 256"/>
              <a:gd name="T81" fmla="*/ 2147483647 h 654"/>
              <a:gd name="T82" fmla="*/ 0 w 256"/>
              <a:gd name="T83" fmla="*/ 2147483647 h 654"/>
              <a:gd name="T84" fmla="*/ 0 w 256"/>
              <a:gd name="T85" fmla="*/ 2147483647 h 654"/>
              <a:gd name="T86" fmla="*/ 0 w 256"/>
              <a:gd name="T87" fmla="*/ 2147483647 h 654"/>
              <a:gd name="T88" fmla="*/ 0 w 256"/>
              <a:gd name="T89" fmla="*/ 2147483647 h 654"/>
              <a:gd name="T90" fmla="*/ 0 w 256"/>
              <a:gd name="T91" fmla="*/ 2147483647 h 654"/>
              <a:gd name="T92" fmla="*/ 0 w 256"/>
              <a:gd name="T93" fmla="*/ 2147483647 h 654"/>
              <a:gd name="T94" fmla="*/ 0 w 256"/>
              <a:gd name="T95" fmla="*/ 2147483647 h 6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654"/>
              <a:gd name="T146" fmla="*/ 256 w 256"/>
              <a:gd name="T147" fmla="*/ 654 h 6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654">
                <a:moveTo>
                  <a:pt x="0" y="654"/>
                </a:moveTo>
                <a:lnTo>
                  <a:pt x="16" y="651"/>
                </a:lnTo>
                <a:lnTo>
                  <a:pt x="104" y="623"/>
                </a:lnTo>
                <a:lnTo>
                  <a:pt x="92" y="593"/>
                </a:lnTo>
                <a:lnTo>
                  <a:pt x="33" y="563"/>
                </a:lnTo>
                <a:lnTo>
                  <a:pt x="10" y="534"/>
                </a:lnTo>
                <a:lnTo>
                  <a:pt x="61" y="505"/>
                </a:lnTo>
                <a:lnTo>
                  <a:pt x="156" y="475"/>
                </a:lnTo>
                <a:lnTo>
                  <a:pt x="217" y="446"/>
                </a:lnTo>
                <a:lnTo>
                  <a:pt x="256" y="416"/>
                </a:lnTo>
                <a:lnTo>
                  <a:pt x="255" y="388"/>
                </a:lnTo>
                <a:lnTo>
                  <a:pt x="233" y="358"/>
                </a:lnTo>
                <a:lnTo>
                  <a:pt x="210" y="328"/>
                </a:lnTo>
                <a:lnTo>
                  <a:pt x="211" y="300"/>
                </a:lnTo>
                <a:lnTo>
                  <a:pt x="194" y="270"/>
                </a:lnTo>
                <a:lnTo>
                  <a:pt x="194" y="240"/>
                </a:lnTo>
                <a:lnTo>
                  <a:pt x="194" y="211"/>
                </a:lnTo>
                <a:lnTo>
                  <a:pt x="230" y="182"/>
                </a:lnTo>
                <a:lnTo>
                  <a:pt x="236" y="152"/>
                </a:lnTo>
                <a:lnTo>
                  <a:pt x="236" y="123"/>
                </a:lnTo>
                <a:lnTo>
                  <a:pt x="197" y="93"/>
                </a:lnTo>
                <a:lnTo>
                  <a:pt x="159" y="65"/>
                </a:lnTo>
                <a:lnTo>
                  <a:pt x="52" y="35"/>
                </a:lnTo>
                <a:lnTo>
                  <a:pt x="6" y="5"/>
                </a:lnTo>
                <a:lnTo>
                  <a:pt x="0" y="0"/>
                </a:lnTo>
                <a:lnTo>
                  <a:pt x="0" y="35"/>
                </a:lnTo>
                <a:lnTo>
                  <a:pt x="0" y="65"/>
                </a:lnTo>
                <a:lnTo>
                  <a:pt x="0" y="93"/>
                </a:lnTo>
                <a:lnTo>
                  <a:pt x="0" y="123"/>
                </a:lnTo>
                <a:lnTo>
                  <a:pt x="0" y="152"/>
                </a:lnTo>
                <a:lnTo>
                  <a:pt x="0" y="182"/>
                </a:lnTo>
                <a:lnTo>
                  <a:pt x="0" y="211"/>
                </a:lnTo>
                <a:lnTo>
                  <a:pt x="0" y="240"/>
                </a:lnTo>
                <a:lnTo>
                  <a:pt x="0" y="270"/>
                </a:lnTo>
                <a:lnTo>
                  <a:pt x="0" y="300"/>
                </a:lnTo>
                <a:lnTo>
                  <a:pt x="0" y="328"/>
                </a:lnTo>
                <a:lnTo>
                  <a:pt x="0" y="358"/>
                </a:lnTo>
                <a:lnTo>
                  <a:pt x="0" y="388"/>
                </a:lnTo>
                <a:lnTo>
                  <a:pt x="0" y="416"/>
                </a:lnTo>
                <a:lnTo>
                  <a:pt x="0" y="446"/>
                </a:lnTo>
                <a:lnTo>
                  <a:pt x="0" y="475"/>
                </a:lnTo>
                <a:lnTo>
                  <a:pt x="0" y="505"/>
                </a:lnTo>
                <a:lnTo>
                  <a:pt x="0" y="534"/>
                </a:lnTo>
                <a:lnTo>
                  <a:pt x="0" y="563"/>
                </a:lnTo>
                <a:lnTo>
                  <a:pt x="0" y="593"/>
                </a:lnTo>
                <a:lnTo>
                  <a:pt x="0" y="623"/>
                </a:lnTo>
                <a:lnTo>
                  <a:pt x="0" y="651"/>
                </a:lnTo>
                <a:lnTo>
                  <a:pt x="0" y="654"/>
                </a:lnTo>
                <a:close/>
              </a:path>
            </a:pathLst>
          </a:custGeom>
          <a:solidFill>
            <a:srgbClr val="0066FF"/>
          </a:solidFill>
          <a:ln w="9525">
            <a:noFill/>
            <a:round/>
            <a:headEnd/>
            <a:tailEnd/>
          </a:ln>
        </p:spPr>
        <p:txBody>
          <a:bodyPr/>
          <a:lstStyle/>
          <a:p>
            <a:endParaRPr lang="en-US"/>
          </a:p>
        </p:txBody>
      </p:sp>
      <p:sp>
        <p:nvSpPr>
          <p:cNvPr id="496699" name="Freeform 66"/>
          <p:cNvSpPr>
            <a:spLocks/>
          </p:cNvSpPr>
          <p:nvPr/>
        </p:nvSpPr>
        <p:spPr bwMode="auto">
          <a:xfrm>
            <a:off x="3592513" y="3757613"/>
            <a:ext cx="342900" cy="877887"/>
          </a:xfrm>
          <a:custGeom>
            <a:avLst/>
            <a:gdLst>
              <a:gd name="T0" fmla="*/ 0 w 256"/>
              <a:gd name="T1" fmla="*/ 2147483647 h 654"/>
              <a:gd name="T2" fmla="*/ 2147483647 w 256"/>
              <a:gd name="T3" fmla="*/ 2147483647 h 654"/>
              <a:gd name="T4" fmla="*/ 2147483647 w 256"/>
              <a:gd name="T5" fmla="*/ 2147483647 h 654"/>
              <a:gd name="T6" fmla="*/ 2147483647 w 256"/>
              <a:gd name="T7" fmla="*/ 2147483647 h 654"/>
              <a:gd name="T8" fmla="*/ 2147483647 w 256"/>
              <a:gd name="T9" fmla="*/ 2147483647 h 654"/>
              <a:gd name="T10" fmla="*/ 2147483647 w 256"/>
              <a:gd name="T11" fmla="*/ 2147483647 h 654"/>
              <a:gd name="T12" fmla="*/ 2147483647 w 256"/>
              <a:gd name="T13" fmla="*/ 2147483647 h 654"/>
              <a:gd name="T14" fmla="*/ 2147483647 w 256"/>
              <a:gd name="T15" fmla="*/ 2147483647 h 654"/>
              <a:gd name="T16" fmla="*/ 2147483647 w 256"/>
              <a:gd name="T17" fmla="*/ 2147483647 h 654"/>
              <a:gd name="T18" fmla="*/ 2147483647 w 256"/>
              <a:gd name="T19" fmla="*/ 2147483647 h 654"/>
              <a:gd name="T20" fmla="*/ 2147483647 w 256"/>
              <a:gd name="T21" fmla="*/ 2147483647 h 654"/>
              <a:gd name="T22" fmla="*/ 2147483647 w 256"/>
              <a:gd name="T23" fmla="*/ 2147483647 h 654"/>
              <a:gd name="T24" fmla="*/ 2147483647 w 256"/>
              <a:gd name="T25" fmla="*/ 2147483647 h 654"/>
              <a:gd name="T26" fmla="*/ 2147483647 w 256"/>
              <a:gd name="T27" fmla="*/ 2147483647 h 654"/>
              <a:gd name="T28" fmla="*/ 2147483647 w 256"/>
              <a:gd name="T29" fmla="*/ 2147483647 h 654"/>
              <a:gd name="T30" fmla="*/ 2147483647 w 256"/>
              <a:gd name="T31" fmla="*/ 2147483647 h 654"/>
              <a:gd name="T32" fmla="*/ 2147483647 w 256"/>
              <a:gd name="T33" fmla="*/ 2147483647 h 654"/>
              <a:gd name="T34" fmla="*/ 2147483647 w 256"/>
              <a:gd name="T35" fmla="*/ 2147483647 h 654"/>
              <a:gd name="T36" fmla="*/ 2147483647 w 256"/>
              <a:gd name="T37" fmla="*/ 2147483647 h 654"/>
              <a:gd name="T38" fmla="*/ 2147483647 w 256"/>
              <a:gd name="T39" fmla="*/ 2147483647 h 654"/>
              <a:gd name="T40" fmla="*/ 2147483647 w 256"/>
              <a:gd name="T41" fmla="*/ 2147483647 h 654"/>
              <a:gd name="T42" fmla="*/ 2147483647 w 256"/>
              <a:gd name="T43" fmla="*/ 2147483647 h 654"/>
              <a:gd name="T44" fmla="*/ 2147483647 w 256"/>
              <a:gd name="T45" fmla="*/ 2147483647 h 654"/>
              <a:gd name="T46" fmla="*/ 2147483647 w 256"/>
              <a:gd name="T47" fmla="*/ 2147483647 h 654"/>
              <a:gd name="T48" fmla="*/ 0 w 256"/>
              <a:gd name="T49" fmla="*/ 0 h 6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6"/>
              <a:gd name="T76" fmla="*/ 0 h 654"/>
              <a:gd name="T77" fmla="*/ 256 w 256"/>
              <a:gd name="T78" fmla="*/ 654 h 6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6" h="654">
                <a:moveTo>
                  <a:pt x="0" y="654"/>
                </a:moveTo>
                <a:lnTo>
                  <a:pt x="16" y="651"/>
                </a:lnTo>
                <a:lnTo>
                  <a:pt x="104" y="623"/>
                </a:lnTo>
                <a:lnTo>
                  <a:pt x="92" y="593"/>
                </a:lnTo>
                <a:lnTo>
                  <a:pt x="33" y="563"/>
                </a:lnTo>
                <a:lnTo>
                  <a:pt x="10" y="534"/>
                </a:lnTo>
                <a:lnTo>
                  <a:pt x="61" y="505"/>
                </a:lnTo>
                <a:lnTo>
                  <a:pt x="156" y="475"/>
                </a:lnTo>
                <a:lnTo>
                  <a:pt x="217" y="446"/>
                </a:lnTo>
                <a:lnTo>
                  <a:pt x="256" y="416"/>
                </a:lnTo>
                <a:lnTo>
                  <a:pt x="255" y="388"/>
                </a:lnTo>
                <a:lnTo>
                  <a:pt x="233" y="358"/>
                </a:lnTo>
                <a:lnTo>
                  <a:pt x="210" y="328"/>
                </a:lnTo>
                <a:lnTo>
                  <a:pt x="211" y="300"/>
                </a:lnTo>
                <a:lnTo>
                  <a:pt x="194" y="270"/>
                </a:lnTo>
                <a:lnTo>
                  <a:pt x="194" y="240"/>
                </a:lnTo>
                <a:lnTo>
                  <a:pt x="194" y="211"/>
                </a:lnTo>
                <a:lnTo>
                  <a:pt x="230" y="182"/>
                </a:lnTo>
                <a:lnTo>
                  <a:pt x="236" y="152"/>
                </a:lnTo>
                <a:lnTo>
                  <a:pt x="236" y="123"/>
                </a:lnTo>
                <a:lnTo>
                  <a:pt x="197" y="93"/>
                </a:lnTo>
                <a:lnTo>
                  <a:pt x="159" y="65"/>
                </a:lnTo>
                <a:lnTo>
                  <a:pt x="52" y="35"/>
                </a:lnTo>
                <a:lnTo>
                  <a:pt x="6" y="5"/>
                </a:lnTo>
                <a:lnTo>
                  <a:pt x="0" y="0"/>
                </a:lnTo>
              </a:path>
            </a:pathLst>
          </a:custGeom>
          <a:noFill/>
          <a:ln w="9525">
            <a:solidFill>
              <a:srgbClr val="000000"/>
            </a:solidFill>
            <a:prstDash val="solid"/>
            <a:round/>
            <a:headEnd/>
            <a:tailEnd/>
          </a:ln>
        </p:spPr>
        <p:txBody>
          <a:bodyPr/>
          <a:lstStyle/>
          <a:p>
            <a:endParaRPr lang="en-US"/>
          </a:p>
        </p:txBody>
      </p:sp>
      <p:sp>
        <p:nvSpPr>
          <p:cNvPr id="496700" name="Freeform 67"/>
          <p:cNvSpPr>
            <a:spLocks/>
          </p:cNvSpPr>
          <p:nvPr/>
        </p:nvSpPr>
        <p:spPr bwMode="auto">
          <a:xfrm>
            <a:off x="7094538" y="3757613"/>
            <a:ext cx="263525" cy="877887"/>
          </a:xfrm>
          <a:custGeom>
            <a:avLst/>
            <a:gdLst>
              <a:gd name="T0" fmla="*/ 2147483647 w 198"/>
              <a:gd name="T1" fmla="*/ 0 h 654"/>
              <a:gd name="T2" fmla="*/ 2147483647 w 198"/>
              <a:gd name="T3" fmla="*/ 2147483647 h 654"/>
              <a:gd name="T4" fmla="*/ 2147483647 w 198"/>
              <a:gd name="T5" fmla="*/ 2147483647 h 654"/>
              <a:gd name="T6" fmla="*/ 2147483647 w 198"/>
              <a:gd name="T7" fmla="*/ 2147483647 h 654"/>
              <a:gd name="T8" fmla="*/ 2147483647 w 198"/>
              <a:gd name="T9" fmla="*/ 2147483647 h 654"/>
              <a:gd name="T10" fmla="*/ 2147483647 w 198"/>
              <a:gd name="T11" fmla="*/ 2147483647 h 654"/>
              <a:gd name="T12" fmla="*/ 2147483647 w 198"/>
              <a:gd name="T13" fmla="*/ 2147483647 h 654"/>
              <a:gd name="T14" fmla="*/ 2147483647 w 198"/>
              <a:gd name="T15" fmla="*/ 2147483647 h 654"/>
              <a:gd name="T16" fmla="*/ 2147483647 w 198"/>
              <a:gd name="T17" fmla="*/ 2147483647 h 654"/>
              <a:gd name="T18" fmla="*/ 2147483647 w 198"/>
              <a:gd name="T19" fmla="*/ 2147483647 h 654"/>
              <a:gd name="T20" fmla="*/ 2147483647 w 198"/>
              <a:gd name="T21" fmla="*/ 2147483647 h 654"/>
              <a:gd name="T22" fmla="*/ 0 w 198"/>
              <a:gd name="T23" fmla="*/ 2147483647 h 654"/>
              <a:gd name="T24" fmla="*/ 2147483647 w 198"/>
              <a:gd name="T25" fmla="*/ 2147483647 h 654"/>
              <a:gd name="T26" fmla="*/ 2147483647 w 198"/>
              <a:gd name="T27" fmla="*/ 2147483647 h 654"/>
              <a:gd name="T28" fmla="*/ 2147483647 w 198"/>
              <a:gd name="T29" fmla="*/ 2147483647 h 654"/>
              <a:gd name="T30" fmla="*/ 2147483647 w 198"/>
              <a:gd name="T31" fmla="*/ 2147483647 h 654"/>
              <a:gd name="T32" fmla="*/ 2147483647 w 198"/>
              <a:gd name="T33" fmla="*/ 2147483647 h 654"/>
              <a:gd name="T34" fmla="*/ 2147483647 w 198"/>
              <a:gd name="T35" fmla="*/ 2147483647 h 654"/>
              <a:gd name="T36" fmla="*/ 2147483647 w 198"/>
              <a:gd name="T37" fmla="*/ 2147483647 h 654"/>
              <a:gd name="T38" fmla="*/ 2147483647 w 198"/>
              <a:gd name="T39" fmla="*/ 2147483647 h 654"/>
              <a:gd name="T40" fmla="*/ 2147483647 w 198"/>
              <a:gd name="T41" fmla="*/ 2147483647 h 654"/>
              <a:gd name="T42" fmla="*/ 2147483647 w 198"/>
              <a:gd name="T43" fmla="*/ 2147483647 h 654"/>
              <a:gd name="T44" fmla="*/ 2147483647 w 198"/>
              <a:gd name="T45" fmla="*/ 2147483647 h 654"/>
              <a:gd name="T46" fmla="*/ 2147483647 w 198"/>
              <a:gd name="T47" fmla="*/ 2147483647 h 654"/>
              <a:gd name="T48" fmla="*/ 2147483647 w 198"/>
              <a:gd name="T49" fmla="*/ 2147483647 h 654"/>
              <a:gd name="T50" fmla="*/ 2147483647 w 198"/>
              <a:gd name="T51" fmla="*/ 2147483647 h 654"/>
              <a:gd name="T52" fmla="*/ 2147483647 w 198"/>
              <a:gd name="T53" fmla="*/ 2147483647 h 654"/>
              <a:gd name="T54" fmla="*/ 2147483647 w 198"/>
              <a:gd name="T55" fmla="*/ 2147483647 h 654"/>
              <a:gd name="T56" fmla="*/ 2147483647 w 198"/>
              <a:gd name="T57" fmla="*/ 2147483647 h 654"/>
              <a:gd name="T58" fmla="*/ 2147483647 w 198"/>
              <a:gd name="T59" fmla="*/ 2147483647 h 654"/>
              <a:gd name="T60" fmla="*/ 2147483647 w 198"/>
              <a:gd name="T61" fmla="*/ 2147483647 h 654"/>
              <a:gd name="T62" fmla="*/ 2147483647 w 198"/>
              <a:gd name="T63" fmla="*/ 2147483647 h 654"/>
              <a:gd name="T64" fmla="*/ 2147483647 w 198"/>
              <a:gd name="T65" fmla="*/ 2147483647 h 654"/>
              <a:gd name="T66" fmla="*/ 2147483647 w 198"/>
              <a:gd name="T67" fmla="*/ 2147483647 h 654"/>
              <a:gd name="T68" fmla="*/ 2147483647 w 198"/>
              <a:gd name="T69" fmla="*/ 2147483647 h 654"/>
              <a:gd name="T70" fmla="*/ 2147483647 w 198"/>
              <a:gd name="T71" fmla="*/ 2147483647 h 654"/>
              <a:gd name="T72" fmla="*/ 2147483647 w 198"/>
              <a:gd name="T73" fmla="*/ 2147483647 h 654"/>
              <a:gd name="T74" fmla="*/ 2147483647 w 198"/>
              <a:gd name="T75" fmla="*/ 2147483647 h 654"/>
              <a:gd name="T76" fmla="*/ 2147483647 w 198"/>
              <a:gd name="T77" fmla="*/ 2147483647 h 654"/>
              <a:gd name="T78" fmla="*/ 2147483647 w 198"/>
              <a:gd name="T79" fmla="*/ 2147483647 h 654"/>
              <a:gd name="T80" fmla="*/ 2147483647 w 198"/>
              <a:gd name="T81" fmla="*/ 2147483647 h 654"/>
              <a:gd name="T82" fmla="*/ 2147483647 w 198"/>
              <a:gd name="T83" fmla="*/ 2147483647 h 654"/>
              <a:gd name="T84" fmla="*/ 2147483647 w 198"/>
              <a:gd name="T85" fmla="*/ 2147483647 h 654"/>
              <a:gd name="T86" fmla="*/ 2147483647 w 198"/>
              <a:gd name="T87" fmla="*/ 2147483647 h 654"/>
              <a:gd name="T88" fmla="*/ 2147483647 w 198"/>
              <a:gd name="T89" fmla="*/ 2147483647 h 654"/>
              <a:gd name="T90" fmla="*/ 2147483647 w 198"/>
              <a:gd name="T91" fmla="*/ 2147483647 h 654"/>
              <a:gd name="T92" fmla="*/ 2147483647 w 198"/>
              <a:gd name="T93" fmla="*/ 2147483647 h 654"/>
              <a:gd name="T94" fmla="*/ 2147483647 w 198"/>
              <a:gd name="T95" fmla="*/ 0 h 6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654"/>
              <a:gd name="T146" fmla="*/ 198 w 198"/>
              <a:gd name="T147" fmla="*/ 654 h 6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654">
                <a:moveTo>
                  <a:pt x="198" y="0"/>
                </a:moveTo>
                <a:lnTo>
                  <a:pt x="194" y="5"/>
                </a:lnTo>
                <a:lnTo>
                  <a:pt x="166" y="35"/>
                </a:lnTo>
                <a:lnTo>
                  <a:pt x="114" y="65"/>
                </a:lnTo>
                <a:lnTo>
                  <a:pt x="91" y="93"/>
                </a:lnTo>
                <a:lnTo>
                  <a:pt x="65" y="123"/>
                </a:lnTo>
                <a:lnTo>
                  <a:pt x="60" y="152"/>
                </a:lnTo>
                <a:lnTo>
                  <a:pt x="58" y="182"/>
                </a:lnTo>
                <a:lnTo>
                  <a:pt x="69" y="211"/>
                </a:lnTo>
                <a:lnTo>
                  <a:pt x="46" y="240"/>
                </a:lnTo>
                <a:lnTo>
                  <a:pt x="20" y="270"/>
                </a:lnTo>
                <a:lnTo>
                  <a:pt x="0" y="300"/>
                </a:lnTo>
                <a:lnTo>
                  <a:pt x="20" y="328"/>
                </a:lnTo>
                <a:lnTo>
                  <a:pt x="26" y="358"/>
                </a:lnTo>
                <a:lnTo>
                  <a:pt x="26" y="388"/>
                </a:lnTo>
                <a:lnTo>
                  <a:pt x="18" y="416"/>
                </a:lnTo>
                <a:lnTo>
                  <a:pt x="42" y="446"/>
                </a:lnTo>
                <a:lnTo>
                  <a:pt x="82" y="475"/>
                </a:lnTo>
                <a:lnTo>
                  <a:pt x="153" y="505"/>
                </a:lnTo>
                <a:lnTo>
                  <a:pt x="189" y="534"/>
                </a:lnTo>
                <a:lnTo>
                  <a:pt x="172" y="563"/>
                </a:lnTo>
                <a:lnTo>
                  <a:pt x="130" y="593"/>
                </a:lnTo>
                <a:lnTo>
                  <a:pt x="123" y="623"/>
                </a:lnTo>
                <a:lnTo>
                  <a:pt x="188" y="651"/>
                </a:lnTo>
                <a:lnTo>
                  <a:pt x="198" y="654"/>
                </a:lnTo>
                <a:lnTo>
                  <a:pt x="198" y="651"/>
                </a:lnTo>
                <a:lnTo>
                  <a:pt x="198" y="623"/>
                </a:lnTo>
                <a:lnTo>
                  <a:pt x="198" y="593"/>
                </a:lnTo>
                <a:lnTo>
                  <a:pt x="198" y="563"/>
                </a:lnTo>
                <a:lnTo>
                  <a:pt x="198" y="534"/>
                </a:lnTo>
                <a:lnTo>
                  <a:pt x="198" y="505"/>
                </a:lnTo>
                <a:lnTo>
                  <a:pt x="198" y="475"/>
                </a:lnTo>
                <a:lnTo>
                  <a:pt x="198" y="446"/>
                </a:lnTo>
                <a:lnTo>
                  <a:pt x="198" y="416"/>
                </a:lnTo>
                <a:lnTo>
                  <a:pt x="198" y="388"/>
                </a:lnTo>
                <a:lnTo>
                  <a:pt x="198" y="358"/>
                </a:lnTo>
                <a:lnTo>
                  <a:pt x="198" y="328"/>
                </a:lnTo>
                <a:lnTo>
                  <a:pt x="198" y="300"/>
                </a:lnTo>
                <a:lnTo>
                  <a:pt x="198" y="270"/>
                </a:lnTo>
                <a:lnTo>
                  <a:pt x="198" y="240"/>
                </a:lnTo>
                <a:lnTo>
                  <a:pt x="198" y="211"/>
                </a:lnTo>
                <a:lnTo>
                  <a:pt x="198" y="182"/>
                </a:lnTo>
                <a:lnTo>
                  <a:pt x="198" y="152"/>
                </a:lnTo>
                <a:lnTo>
                  <a:pt x="198" y="123"/>
                </a:lnTo>
                <a:lnTo>
                  <a:pt x="198" y="93"/>
                </a:lnTo>
                <a:lnTo>
                  <a:pt x="198" y="65"/>
                </a:lnTo>
                <a:lnTo>
                  <a:pt x="198" y="35"/>
                </a:lnTo>
                <a:lnTo>
                  <a:pt x="198" y="0"/>
                </a:lnTo>
                <a:close/>
              </a:path>
            </a:pathLst>
          </a:custGeom>
          <a:solidFill>
            <a:srgbClr val="0066FF"/>
          </a:solidFill>
          <a:ln w="9525">
            <a:noFill/>
            <a:round/>
            <a:headEnd/>
            <a:tailEnd/>
          </a:ln>
        </p:spPr>
        <p:txBody>
          <a:bodyPr/>
          <a:lstStyle/>
          <a:p>
            <a:endParaRPr lang="en-US"/>
          </a:p>
        </p:txBody>
      </p:sp>
      <p:sp>
        <p:nvSpPr>
          <p:cNvPr id="496701" name="Freeform 68"/>
          <p:cNvSpPr>
            <a:spLocks/>
          </p:cNvSpPr>
          <p:nvPr/>
        </p:nvSpPr>
        <p:spPr bwMode="auto">
          <a:xfrm>
            <a:off x="7094538" y="3757613"/>
            <a:ext cx="263525" cy="877887"/>
          </a:xfrm>
          <a:custGeom>
            <a:avLst/>
            <a:gdLst>
              <a:gd name="T0" fmla="*/ 2147483647 w 198"/>
              <a:gd name="T1" fmla="*/ 0 h 654"/>
              <a:gd name="T2" fmla="*/ 2147483647 w 198"/>
              <a:gd name="T3" fmla="*/ 2147483647 h 654"/>
              <a:gd name="T4" fmla="*/ 2147483647 w 198"/>
              <a:gd name="T5" fmla="*/ 2147483647 h 654"/>
              <a:gd name="T6" fmla="*/ 2147483647 w 198"/>
              <a:gd name="T7" fmla="*/ 2147483647 h 654"/>
              <a:gd name="T8" fmla="*/ 2147483647 w 198"/>
              <a:gd name="T9" fmla="*/ 2147483647 h 654"/>
              <a:gd name="T10" fmla="*/ 2147483647 w 198"/>
              <a:gd name="T11" fmla="*/ 2147483647 h 654"/>
              <a:gd name="T12" fmla="*/ 2147483647 w 198"/>
              <a:gd name="T13" fmla="*/ 2147483647 h 654"/>
              <a:gd name="T14" fmla="*/ 2147483647 w 198"/>
              <a:gd name="T15" fmla="*/ 2147483647 h 654"/>
              <a:gd name="T16" fmla="*/ 2147483647 w 198"/>
              <a:gd name="T17" fmla="*/ 2147483647 h 654"/>
              <a:gd name="T18" fmla="*/ 2147483647 w 198"/>
              <a:gd name="T19" fmla="*/ 2147483647 h 654"/>
              <a:gd name="T20" fmla="*/ 2147483647 w 198"/>
              <a:gd name="T21" fmla="*/ 2147483647 h 654"/>
              <a:gd name="T22" fmla="*/ 0 w 198"/>
              <a:gd name="T23" fmla="*/ 2147483647 h 654"/>
              <a:gd name="T24" fmla="*/ 2147483647 w 198"/>
              <a:gd name="T25" fmla="*/ 2147483647 h 654"/>
              <a:gd name="T26" fmla="*/ 2147483647 w 198"/>
              <a:gd name="T27" fmla="*/ 2147483647 h 654"/>
              <a:gd name="T28" fmla="*/ 2147483647 w 198"/>
              <a:gd name="T29" fmla="*/ 2147483647 h 654"/>
              <a:gd name="T30" fmla="*/ 2147483647 w 198"/>
              <a:gd name="T31" fmla="*/ 2147483647 h 654"/>
              <a:gd name="T32" fmla="*/ 2147483647 w 198"/>
              <a:gd name="T33" fmla="*/ 2147483647 h 654"/>
              <a:gd name="T34" fmla="*/ 2147483647 w 198"/>
              <a:gd name="T35" fmla="*/ 2147483647 h 654"/>
              <a:gd name="T36" fmla="*/ 2147483647 w 198"/>
              <a:gd name="T37" fmla="*/ 2147483647 h 654"/>
              <a:gd name="T38" fmla="*/ 2147483647 w 198"/>
              <a:gd name="T39" fmla="*/ 2147483647 h 654"/>
              <a:gd name="T40" fmla="*/ 2147483647 w 198"/>
              <a:gd name="T41" fmla="*/ 2147483647 h 654"/>
              <a:gd name="T42" fmla="*/ 2147483647 w 198"/>
              <a:gd name="T43" fmla="*/ 2147483647 h 654"/>
              <a:gd name="T44" fmla="*/ 2147483647 w 198"/>
              <a:gd name="T45" fmla="*/ 2147483647 h 654"/>
              <a:gd name="T46" fmla="*/ 2147483647 w 198"/>
              <a:gd name="T47" fmla="*/ 2147483647 h 654"/>
              <a:gd name="T48" fmla="*/ 2147483647 w 198"/>
              <a:gd name="T49" fmla="*/ 2147483647 h 6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654"/>
              <a:gd name="T77" fmla="*/ 198 w 198"/>
              <a:gd name="T78" fmla="*/ 654 h 6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654">
                <a:moveTo>
                  <a:pt x="198" y="0"/>
                </a:moveTo>
                <a:lnTo>
                  <a:pt x="194" y="5"/>
                </a:lnTo>
                <a:lnTo>
                  <a:pt x="166" y="35"/>
                </a:lnTo>
                <a:lnTo>
                  <a:pt x="114" y="65"/>
                </a:lnTo>
                <a:lnTo>
                  <a:pt x="91" y="93"/>
                </a:lnTo>
                <a:lnTo>
                  <a:pt x="65" y="123"/>
                </a:lnTo>
                <a:lnTo>
                  <a:pt x="60" y="152"/>
                </a:lnTo>
                <a:lnTo>
                  <a:pt x="58" y="182"/>
                </a:lnTo>
                <a:lnTo>
                  <a:pt x="69" y="211"/>
                </a:lnTo>
                <a:lnTo>
                  <a:pt x="46" y="240"/>
                </a:lnTo>
                <a:lnTo>
                  <a:pt x="20" y="270"/>
                </a:lnTo>
                <a:lnTo>
                  <a:pt x="0" y="300"/>
                </a:lnTo>
                <a:lnTo>
                  <a:pt x="20" y="328"/>
                </a:lnTo>
                <a:lnTo>
                  <a:pt x="26" y="358"/>
                </a:lnTo>
                <a:lnTo>
                  <a:pt x="26" y="388"/>
                </a:lnTo>
                <a:lnTo>
                  <a:pt x="18" y="416"/>
                </a:lnTo>
                <a:lnTo>
                  <a:pt x="42" y="446"/>
                </a:lnTo>
                <a:lnTo>
                  <a:pt x="82" y="475"/>
                </a:lnTo>
                <a:lnTo>
                  <a:pt x="153" y="505"/>
                </a:lnTo>
                <a:lnTo>
                  <a:pt x="189" y="534"/>
                </a:lnTo>
                <a:lnTo>
                  <a:pt x="172" y="563"/>
                </a:lnTo>
                <a:lnTo>
                  <a:pt x="130" y="593"/>
                </a:lnTo>
                <a:lnTo>
                  <a:pt x="123" y="623"/>
                </a:lnTo>
                <a:lnTo>
                  <a:pt x="188" y="651"/>
                </a:lnTo>
                <a:lnTo>
                  <a:pt x="198" y="654"/>
                </a:lnTo>
              </a:path>
            </a:pathLst>
          </a:custGeom>
          <a:noFill/>
          <a:ln w="9525">
            <a:solidFill>
              <a:srgbClr val="000000"/>
            </a:solidFill>
            <a:prstDash val="solid"/>
            <a:round/>
            <a:headEnd/>
            <a:tailEnd/>
          </a:ln>
        </p:spPr>
        <p:txBody>
          <a:bodyPr/>
          <a:lstStyle/>
          <a:p>
            <a:endParaRPr lang="en-US"/>
          </a:p>
        </p:txBody>
      </p:sp>
      <p:sp>
        <p:nvSpPr>
          <p:cNvPr id="496702" name="Freeform 69"/>
          <p:cNvSpPr>
            <a:spLocks/>
          </p:cNvSpPr>
          <p:nvPr/>
        </p:nvSpPr>
        <p:spPr bwMode="auto">
          <a:xfrm>
            <a:off x="5168900" y="2189163"/>
            <a:ext cx="546100" cy="314325"/>
          </a:xfrm>
          <a:custGeom>
            <a:avLst/>
            <a:gdLst>
              <a:gd name="T0" fmla="*/ 2147483647 w 410"/>
              <a:gd name="T1" fmla="*/ 0 h 234"/>
              <a:gd name="T2" fmla="*/ 2147483647 w 410"/>
              <a:gd name="T3" fmla="*/ 2147483647 h 234"/>
              <a:gd name="T4" fmla="*/ 2147483647 w 410"/>
              <a:gd name="T5" fmla="*/ 2147483647 h 234"/>
              <a:gd name="T6" fmla="*/ 2147483647 w 410"/>
              <a:gd name="T7" fmla="*/ 2147483647 h 234"/>
              <a:gd name="T8" fmla="*/ 0 w 410"/>
              <a:gd name="T9" fmla="*/ 2147483647 h 234"/>
              <a:gd name="T10" fmla="*/ 2147483647 w 410"/>
              <a:gd name="T11" fmla="*/ 2147483647 h 234"/>
              <a:gd name="T12" fmla="*/ 2147483647 w 410"/>
              <a:gd name="T13" fmla="*/ 2147483647 h 234"/>
              <a:gd name="T14" fmla="*/ 2147483647 w 410"/>
              <a:gd name="T15" fmla="*/ 2147483647 h 234"/>
              <a:gd name="T16" fmla="*/ 2147483647 w 410"/>
              <a:gd name="T17" fmla="*/ 2147483647 h 234"/>
              <a:gd name="T18" fmla="*/ 2147483647 w 410"/>
              <a:gd name="T19" fmla="*/ 2147483647 h 234"/>
              <a:gd name="T20" fmla="*/ 2147483647 w 410"/>
              <a:gd name="T21" fmla="*/ 2147483647 h 234"/>
              <a:gd name="T22" fmla="*/ 2147483647 w 410"/>
              <a:gd name="T23" fmla="*/ 2147483647 h 234"/>
              <a:gd name="T24" fmla="*/ 2147483647 w 410"/>
              <a:gd name="T25" fmla="*/ 2147483647 h 234"/>
              <a:gd name="T26" fmla="*/ 2147483647 w 410"/>
              <a:gd name="T27" fmla="*/ 2147483647 h 234"/>
              <a:gd name="T28" fmla="*/ 2147483647 w 410"/>
              <a:gd name="T29" fmla="*/ 2147483647 h 234"/>
              <a:gd name="T30" fmla="*/ 2147483647 w 410"/>
              <a:gd name="T31" fmla="*/ 2147483647 h 234"/>
              <a:gd name="T32" fmla="*/ 2147483647 w 410"/>
              <a:gd name="T33" fmla="*/ 0 h 234"/>
              <a:gd name="T34" fmla="*/ 2147483647 w 410"/>
              <a:gd name="T35" fmla="*/ 0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0"/>
              <a:gd name="T55" fmla="*/ 0 h 234"/>
              <a:gd name="T56" fmla="*/ 410 w 410"/>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0" h="234">
                <a:moveTo>
                  <a:pt x="6" y="0"/>
                </a:moveTo>
                <a:lnTo>
                  <a:pt x="51" y="30"/>
                </a:lnTo>
                <a:lnTo>
                  <a:pt x="80" y="59"/>
                </a:lnTo>
                <a:lnTo>
                  <a:pt x="38" y="88"/>
                </a:lnTo>
                <a:lnTo>
                  <a:pt x="0" y="118"/>
                </a:lnTo>
                <a:lnTo>
                  <a:pt x="20" y="147"/>
                </a:lnTo>
                <a:lnTo>
                  <a:pt x="98" y="177"/>
                </a:lnTo>
                <a:lnTo>
                  <a:pt x="181" y="205"/>
                </a:lnTo>
                <a:lnTo>
                  <a:pt x="232" y="234"/>
                </a:lnTo>
                <a:lnTo>
                  <a:pt x="258" y="205"/>
                </a:lnTo>
                <a:lnTo>
                  <a:pt x="316" y="177"/>
                </a:lnTo>
                <a:lnTo>
                  <a:pt x="384" y="147"/>
                </a:lnTo>
                <a:lnTo>
                  <a:pt x="410" y="118"/>
                </a:lnTo>
                <a:lnTo>
                  <a:pt x="379" y="88"/>
                </a:lnTo>
                <a:lnTo>
                  <a:pt x="333" y="59"/>
                </a:lnTo>
                <a:lnTo>
                  <a:pt x="340" y="30"/>
                </a:lnTo>
                <a:lnTo>
                  <a:pt x="358" y="0"/>
                </a:lnTo>
                <a:lnTo>
                  <a:pt x="6" y="0"/>
                </a:lnTo>
                <a:close/>
              </a:path>
            </a:pathLst>
          </a:custGeom>
          <a:solidFill>
            <a:srgbClr val="BFFF00"/>
          </a:solidFill>
          <a:ln w="9525">
            <a:noFill/>
            <a:round/>
            <a:headEnd/>
            <a:tailEnd/>
          </a:ln>
        </p:spPr>
        <p:txBody>
          <a:bodyPr/>
          <a:lstStyle/>
          <a:p>
            <a:endParaRPr lang="en-US"/>
          </a:p>
        </p:txBody>
      </p:sp>
      <p:sp>
        <p:nvSpPr>
          <p:cNvPr id="496703" name="Freeform 70"/>
          <p:cNvSpPr>
            <a:spLocks/>
          </p:cNvSpPr>
          <p:nvPr/>
        </p:nvSpPr>
        <p:spPr bwMode="auto">
          <a:xfrm>
            <a:off x="5168900" y="2189163"/>
            <a:ext cx="546100" cy="314325"/>
          </a:xfrm>
          <a:custGeom>
            <a:avLst/>
            <a:gdLst>
              <a:gd name="T0" fmla="*/ 2147483647 w 410"/>
              <a:gd name="T1" fmla="*/ 0 h 234"/>
              <a:gd name="T2" fmla="*/ 2147483647 w 410"/>
              <a:gd name="T3" fmla="*/ 2147483647 h 234"/>
              <a:gd name="T4" fmla="*/ 2147483647 w 410"/>
              <a:gd name="T5" fmla="*/ 2147483647 h 234"/>
              <a:gd name="T6" fmla="*/ 2147483647 w 410"/>
              <a:gd name="T7" fmla="*/ 2147483647 h 234"/>
              <a:gd name="T8" fmla="*/ 0 w 410"/>
              <a:gd name="T9" fmla="*/ 2147483647 h 234"/>
              <a:gd name="T10" fmla="*/ 2147483647 w 410"/>
              <a:gd name="T11" fmla="*/ 2147483647 h 234"/>
              <a:gd name="T12" fmla="*/ 2147483647 w 410"/>
              <a:gd name="T13" fmla="*/ 2147483647 h 234"/>
              <a:gd name="T14" fmla="*/ 2147483647 w 410"/>
              <a:gd name="T15" fmla="*/ 2147483647 h 234"/>
              <a:gd name="T16" fmla="*/ 2147483647 w 410"/>
              <a:gd name="T17" fmla="*/ 2147483647 h 234"/>
              <a:gd name="T18" fmla="*/ 2147483647 w 410"/>
              <a:gd name="T19" fmla="*/ 2147483647 h 234"/>
              <a:gd name="T20" fmla="*/ 2147483647 w 410"/>
              <a:gd name="T21" fmla="*/ 2147483647 h 234"/>
              <a:gd name="T22" fmla="*/ 2147483647 w 410"/>
              <a:gd name="T23" fmla="*/ 2147483647 h 234"/>
              <a:gd name="T24" fmla="*/ 2147483647 w 410"/>
              <a:gd name="T25" fmla="*/ 2147483647 h 234"/>
              <a:gd name="T26" fmla="*/ 2147483647 w 410"/>
              <a:gd name="T27" fmla="*/ 2147483647 h 234"/>
              <a:gd name="T28" fmla="*/ 2147483647 w 410"/>
              <a:gd name="T29" fmla="*/ 2147483647 h 234"/>
              <a:gd name="T30" fmla="*/ 2147483647 w 410"/>
              <a:gd name="T31" fmla="*/ 2147483647 h 234"/>
              <a:gd name="T32" fmla="*/ 2147483647 w 410"/>
              <a:gd name="T33" fmla="*/ 0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0"/>
              <a:gd name="T52" fmla="*/ 0 h 234"/>
              <a:gd name="T53" fmla="*/ 410 w 410"/>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0" h="234">
                <a:moveTo>
                  <a:pt x="6" y="0"/>
                </a:moveTo>
                <a:lnTo>
                  <a:pt x="51" y="30"/>
                </a:lnTo>
                <a:lnTo>
                  <a:pt x="80" y="59"/>
                </a:lnTo>
                <a:lnTo>
                  <a:pt x="38" y="88"/>
                </a:lnTo>
                <a:lnTo>
                  <a:pt x="0" y="118"/>
                </a:lnTo>
                <a:lnTo>
                  <a:pt x="20" y="147"/>
                </a:lnTo>
                <a:lnTo>
                  <a:pt x="98" y="177"/>
                </a:lnTo>
                <a:lnTo>
                  <a:pt x="181" y="205"/>
                </a:lnTo>
                <a:lnTo>
                  <a:pt x="232" y="234"/>
                </a:lnTo>
                <a:lnTo>
                  <a:pt x="258" y="205"/>
                </a:lnTo>
                <a:lnTo>
                  <a:pt x="316" y="177"/>
                </a:lnTo>
                <a:lnTo>
                  <a:pt x="384" y="147"/>
                </a:lnTo>
                <a:lnTo>
                  <a:pt x="410" y="118"/>
                </a:lnTo>
                <a:lnTo>
                  <a:pt x="379" y="88"/>
                </a:lnTo>
                <a:lnTo>
                  <a:pt x="333" y="59"/>
                </a:lnTo>
                <a:lnTo>
                  <a:pt x="340" y="30"/>
                </a:lnTo>
                <a:lnTo>
                  <a:pt x="358" y="0"/>
                </a:lnTo>
              </a:path>
            </a:pathLst>
          </a:custGeom>
          <a:noFill/>
          <a:ln w="9525">
            <a:solidFill>
              <a:srgbClr val="000000"/>
            </a:solidFill>
            <a:prstDash val="solid"/>
            <a:round/>
            <a:headEnd/>
            <a:tailEnd/>
          </a:ln>
        </p:spPr>
        <p:txBody>
          <a:bodyPr/>
          <a:lstStyle/>
          <a:p>
            <a:endParaRPr lang="en-US"/>
          </a:p>
        </p:txBody>
      </p:sp>
      <p:sp>
        <p:nvSpPr>
          <p:cNvPr id="496704" name="Freeform 71"/>
          <p:cNvSpPr>
            <a:spLocks/>
          </p:cNvSpPr>
          <p:nvPr/>
        </p:nvSpPr>
        <p:spPr bwMode="auto">
          <a:xfrm>
            <a:off x="3592513" y="2189163"/>
            <a:ext cx="463550" cy="319087"/>
          </a:xfrm>
          <a:custGeom>
            <a:avLst/>
            <a:gdLst>
              <a:gd name="T0" fmla="*/ 0 w 347"/>
              <a:gd name="T1" fmla="*/ 2147483647 h 238"/>
              <a:gd name="T2" fmla="*/ 2147483647 w 347"/>
              <a:gd name="T3" fmla="*/ 2147483647 h 238"/>
              <a:gd name="T4" fmla="*/ 2147483647 w 347"/>
              <a:gd name="T5" fmla="*/ 2147483647 h 238"/>
              <a:gd name="T6" fmla="*/ 2147483647 w 347"/>
              <a:gd name="T7" fmla="*/ 2147483647 h 238"/>
              <a:gd name="T8" fmla="*/ 2147483647 w 347"/>
              <a:gd name="T9" fmla="*/ 2147483647 h 238"/>
              <a:gd name="T10" fmla="*/ 2147483647 w 347"/>
              <a:gd name="T11" fmla="*/ 2147483647 h 238"/>
              <a:gd name="T12" fmla="*/ 2147483647 w 347"/>
              <a:gd name="T13" fmla="*/ 2147483647 h 238"/>
              <a:gd name="T14" fmla="*/ 2147483647 w 347"/>
              <a:gd name="T15" fmla="*/ 2147483647 h 238"/>
              <a:gd name="T16" fmla="*/ 2147483647 w 347"/>
              <a:gd name="T17" fmla="*/ 2147483647 h 238"/>
              <a:gd name="T18" fmla="*/ 2147483647 w 347"/>
              <a:gd name="T19" fmla="*/ 0 h 238"/>
              <a:gd name="T20" fmla="*/ 0 w 347"/>
              <a:gd name="T21" fmla="*/ 0 h 238"/>
              <a:gd name="T22" fmla="*/ 0 w 347"/>
              <a:gd name="T23" fmla="*/ 2147483647 h 238"/>
              <a:gd name="T24" fmla="*/ 0 w 347"/>
              <a:gd name="T25" fmla="*/ 2147483647 h 238"/>
              <a:gd name="T26" fmla="*/ 0 w 347"/>
              <a:gd name="T27" fmla="*/ 2147483647 h 238"/>
              <a:gd name="T28" fmla="*/ 0 w 347"/>
              <a:gd name="T29" fmla="*/ 2147483647 h 238"/>
              <a:gd name="T30" fmla="*/ 0 w 347"/>
              <a:gd name="T31" fmla="*/ 2147483647 h 238"/>
              <a:gd name="T32" fmla="*/ 0 w 347"/>
              <a:gd name="T33" fmla="*/ 2147483647 h 238"/>
              <a:gd name="T34" fmla="*/ 0 w 347"/>
              <a:gd name="T35" fmla="*/ 2147483647 h 238"/>
              <a:gd name="T36" fmla="*/ 0 w 347"/>
              <a:gd name="T37" fmla="*/ 2147483647 h 238"/>
              <a:gd name="T38" fmla="*/ 0 w 347"/>
              <a:gd name="T39" fmla="*/ 2147483647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
              <a:gd name="T61" fmla="*/ 0 h 238"/>
              <a:gd name="T62" fmla="*/ 347 w 347"/>
              <a:gd name="T63" fmla="*/ 238 h 2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 h="238">
                <a:moveTo>
                  <a:pt x="0" y="238"/>
                </a:moveTo>
                <a:lnTo>
                  <a:pt x="8" y="235"/>
                </a:lnTo>
                <a:lnTo>
                  <a:pt x="84" y="205"/>
                </a:lnTo>
                <a:lnTo>
                  <a:pt x="139" y="177"/>
                </a:lnTo>
                <a:lnTo>
                  <a:pt x="191" y="147"/>
                </a:lnTo>
                <a:lnTo>
                  <a:pt x="230" y="118"/>
                </a:lnTo>
                <a:lnTo>
                  <a:pt x="255" y="88"/>
                </a:lnTo>
                <a:lnTo>
                  <a:pt x="286" y="59"/>
                </a:lnTo>
                <a:lnTo>
                  <a:pt x="323" y="30"/>
                </a:lnTo>
                <a:lnTo>
                  <a:pt x="347" y="0"/>
                </a:lnTo>
                <a:lnTo>
                  <a:pt x="0" y="0"/>
                </a:lnTo>
                <a:lnTo>
                  <a:pt x="0" y="30"/>
                </a:lnTo>
                <a:lnTo>
                  <a:pt x="0" y="59"/>
                </a:lnTo>
                <a:lnTo>
                  <a:pt x="0" y="88"/>
                </a:lnTo>
                <a:lnTo>
                  <a:pt x="0" y="118"/>
                </a:lnTo>
                <a:lnTo>
                  <a:pt x="0" y="147"/>
                </a:lnTo>
                <a:lnTo>
                  <a:pt x="0" y="177"/>
                </a:lnTo>
                <a:lnTo>
                  <a:pt x="0" y="205"/>
                </a:lnTo>
                <a:lnTo>
                  <a:pt x="0" y="235"/>
                </a:lnTo>
                <a:lnTo>
                  <a:pt x="0" y="238"/>
                </a:lnTo>
                <a:close/>
              </a:path>
            </a:pathLst>
          </a:custGeom>
          <a:solidFill>
            <a:srgbClr val="40FF00"/>
          </a:solidFill>
          <a:ln w="9525">
            <a:noFill/>
            <a:round/>
            <a:headEnd/>
            <a:tailEnd/>
          </a:ln>
        </p:spPr>
        <p:txBody>
          <a:bodyPr/>
          <a:lstStyle/>
          <a:p>
            <a:endParaRPr lang="en-US"/>
          </a:p>
        </p:txBody>
      </p:sp>
      <p:sp>
        <p:nvSpPr>
          <p:cNvPr id="496705" name="Freeform 72"/>
          <p:cNvSpPr>
            <a:spLocks/>
          </p:cNvSpPr>
          <p:nvPr/>
        </p:nvSpPr>
        <p:spPr bwMode="auto">
          <a:xfrm>
            <a:off x="3592513" y="2189163"/>
            <a:ext cx="463550" cy="319087"/>
          </a:xfrm>
          <a:custGeom>
            <a:avLst/>
            <a:gdLst>
              <a:gd name="T0" fmla="*/ 0 w 347"/>
              <a:gd name="T1" fmla="*/ 2147483647 h 238"/>
              <a:gd name="T2" fmla="*/ 2147483647 w 347"/>
              <a:gd name="T3" fmla="*/ 2147483647 h 238"/>
              <a:gd name="T4" fmla="*/ 2147483647 w 347"/>
              <a:gd name="T5" fmla="*/ 2147483647 h 238"/>
              <a:gd name="T6" fmla="*/ 2147483647 w 347"/>
              <a:gd name="T7" fmla="*/ 2147483647 h 238"/>
              <a:gd name="T8" fmla="*/ 2147483647 w 347"/>
              <a:gd name="T9" fmla="*/ 2147483647 h 238"/>
              <a:gd name="T10" fmla="*/ 2147483647 w 347"/>
              <a:gd name="T11" fmla="*/ 2147483647 h 238"/>
              <a:gd name="T12" fmla="*/ 2147483647 w 347"/>
              <a:gd name="T13" fmla="*/ 2147483647 h 238"/>
              <a:gd name="T14" fmla="*/ 2147483647 w 347"/>
              <a:gd name="T15" fmla="*/ 2147483647 h 238"/>
              <a:gd name="T16" fmla="*/ 2147483647 w 347"/>
              <a:gd name="T17" fmla="*/ 2147483647 h 238"/>
              <a:gd name="T18" fmla="*/ 2147483647 w 347"/>
              <a:gd name="T19" fmla="*/ 0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238"/>
              <a:gd name="T32" fmla="*/ 347 w 347"/>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238">
                <a:moveTo>
                  <a:pt x="0" y="238"/>
                </a:moveTo>
                <a:lnTo>
                  <a:pt x="8" y="235"/>
                </a:lnTo>
                <a:lnTo>
                  <a:pt x="84" y="205"/>
                </a:lnTo>
                <a:lnTo>
                  <a:pt x="139" y="177"/>
                </a:lnTo>
                <a:lnTo>
                  <a:pt x="191" y="147"/>
                </a:lnTo>
                <a:lnTo>
                  <a:pt x="230" y="118"/>
                </a:lnTo>
                <a:lnTo>
                  <a:pt x="255" y="88"/>
                </a:lnTo>
                <a:lnTo>
                  <a:pt x="286" y="59"/>
                </a:lnTo>
                <a:lnTo>
                  <a:pt x="323" y="30"/>
                </a:lnTo>
                <a:lnTo>
                  <a:pt x="347" y="0"/>
                </a:lnTo>
              </a:path>
            </a:pathLst>
          </a:custGeom>
          <a:noFill/>
          <a:ln w="9525">
            <a:solidFill>
              <a:srgbClr val="000000"/>
            </a:solidFill>
            <a:prstDash val="solid"/>
            <a:round/>
            <a:headEnd/>
            <a:tailEnd/>
          </a:ln>
        </p:spPr>
        <p:txBody>
          <a:bodyPr/>
          <a:lstStyle/>
          <a:p>
            <a:endParaRPr lang="en-US"/>
          </a:p>
        </p:txBody>
      </p:sp>
      <p:sp>
        <p:nvSpPr>
          <p:cNvPr id="496706" name="Freeform 73"/>
          <p:cNvSpPr>
            <a:spLocks/>
          </p:cNvSpPr>
          <p:nvPr/>
        </p:nvSpPr>
        <p:spPr bwMode="auto">
          <a:xfrm>
            <a:off x="6988175" y="2189163"/>
            <a:ext cx="369888" cy="319087"/>
          </a:xfrm>
          <a:custGeom>
            <a:avLst/>
            <a:gdLst>
              <a:gd name="T0" fmla="*/ 0 w 277"/>
              <a:gd name="T1" fmla="*/ 0 h 238"/>
              <a:gd name="T2" fmla="*/ 2147483647 w 277"/>
              <a:gd name="T3" fmla="*/ 2147483647 h 238"/>
              <a:gd name="T4" fmla="*/ 2147483647 w 277"/>
              <a:gd name="T5" fmla="*/ 2147483647 h 238"/>
              <a:gd name="T6" fmla="*/ 2147483647 w 277"/>
              <a:gd name="T7" fmla="*/ 2147483647 h 238"/>
              <a:gd name="T8" fmla="*/ 2147483647 w 277"/>
              <a:gd name="T9" fmla="*/ 2147483647 h 238"/>
              <a:gd name="T10" fmla="*/ 2147483647 w 277"/>
              <a:gd name="T11" fmla="*/ 2147483647 h 238"/>
              <a:gd name="T12" fmla="*/ 2147483647 w 277"/>
              <a:gd name="T13" fmla="*/ 2147483647 h 238"/>
              <a:gd name="T14" fmla="*/ 2147483647 w 277"/>
              <a:gd name="T15" fmla="*/ 2147483647 h 238"/>
              <a:gd name="T16" fmla="*/ 2147483647 w 277"/>
              <a:gd name="T17" fmla="*/ 2147483647 h 238"/>
              <a:gd name="T18" fmla="*/ 2147483647 w 277"/>
              <a:gd name="T19" fmla="*/ 2147483647 h 238"/>
              <a:gd name="T20" fmla="*/ 2147483647 w 277"/>
              <a:gd name="T21" fmla="*/ 2147483647 h 238"/>
              <a:gd name="T22" fmla="*/ 2147483647 w 277"/>
              <a:gd name="T23" fmla="*/ 2147483647 h 238"/>
              <a:gd name="T24" fmla="*/ 2147483647 w 277"/>
              <a:gd name="T25" fmla="*/ 2147483647 h 238"/>
              <a:gd name="T26" fmla="*/ 2147483647 w 277"/>
              <a:gd name="T27" fmla="*/ 2147483647 h 238"/>
              <a:gd name="T28" fmla="*/ 2147483647 w 277"/>
              <a:gd name="T29" fmla="*/ 2147483647 h 238"/>
              <a:gd name="T30" fmla="*/ 2147483647 w 277"/>
              <a:gd name="T31" fmla="*/ 2147483647 h 238"/>
              <a:gd name="T32" fmla="*/ 2147483647 w 277"/>
              <a:gd name="T33" fmla="*/ 2147483647 h 238"/>
              <a:gd name="T34" fmla="*/ 2147483647 w 277"/>
              <a:gd name="T35" fmla="*/ 2147483647 h 238"/>
              <a:gd name="T36" fmla="*/ 2147483647 w 277"/>
              <a:gd name="T37" fmla="*/ 0 h 238"/>
              <a:gd name="T38" fmla="*/ 0 w 277"/>
              <a:gd name="T39" fmla="*/ 0 h 2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7"/>
              <a:gd name="T61" fmla="*/ 0 h 238"/>
              <a:gd name="T62" fmla="*/ 277 w 277"/>
              <a:gd name="T63" fmla="*/ 238 h 2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7" h="238">
                <a:moveTo>
                  <a:pt x="0" y="0"/>
                </a:moveTo>
                <a:lnTo>
                  <a:pt x="13" y="30"/>
                </a:lnTo>
                <a:lnTo>
                  <a:pt x="34" y="59"/>
                </a:lnTo>
                <a:lnTo>
                  <a:pt x="53" y="88"/>
                </a:lnTo>
                <a:lnTo>
                  <a:pt x="77" y="118"/>
                </a:lnTo>
                <a:lnTo>
                  <a:pt x="119" y="147"/>
                </a:lnTo>
                <a:lnTo>
                  <a:pt x="171" y="177"/>
                </a:lnTo>
                <a:lnTo>
                  <a:pt x="218" y="205"/>
                </a:lnTo>
                <a:lnTo>
                  <a:pt x="271" y="235"/>
                </a:lnTo>
                <a:lnTo>
                  <a:pt x="277" y="238"/>
                </a:lnTo>
                <a:lnTo>
                  <a:pt x="277" y="235"/>
                </a:lnTo>
                <a:lnTo>
                  <a:pt x="277" y="205"/>
                </a:lnTo>
                <a:lnTo>
                  <a:pt x="277" y="177"/>
                </a:lnTo>
                <a:lnTo>
                  <a:pt x="277" y="147"/>
                </a:lnTo>
                <a:lnTo>
                  <a:pt x="277" y="118"/>
                </a:lnTo>
                <a:lnTo>
                  <a:pt x="277" y="88"/>
                </a:lnTo>
                <a:lnTo>
                  <a:pt x="277" y="59"/>
                </a:lnTo>
                <a:lnTo>
                  <a:pt x="277" y="30"/>
                </a:lnTo>
                <a:lnTo>
                  <a:pt x="277" y="0"/>
                </a:lnTo>
                <a:lnTo>
                  <a:pt x="0" y="0"/>
                </a:lnTo>
                <a:close/>
              </a:path>
            </a:pathLst>
          </a:custGeom>
          <a:solidFill>
            <a:srgbClr val="40FF00"/>
          </a:solidFill>
          <a:ln w="9525">
            <a:noFill/>
            <a:round/>
            <a:headEnd/>
            <a:tailEnd/>
          </a:ln>
        </p:spPr>
        <p:txBody>
          <a:bodyPr/>
          <a:lstStyle/>
          <a:p>
            <a:endParaRPr lang="en-US"/>
          </a:p>
        </p:txBody>
      </p:sp>
      <p:sp>
        <p:nvSpPr>
          <p:cNvPr id="496707" name="Freeform 74"/>
          <p:cNvSpPr>
            <a:spLocks/>
          </p:cNvSpPr>
          <p:nvPr/>
        </p:nvSpPr>
        <p:spPr bwMode="auto">
          <a:xfrm>
            <a:off x="6988175" y="2189163"/>
            <a:ext cx="369888" cy="319087"/>
          </a:xfrm>
          <a:custGeom>
            <a:avLst/>
            <a:gdLst>
              <a:gd name="T0" fmla="*/ 0 w 277"/>
              <a:gd name="T1" fmla="*/ 0 h 238"/>
              <a:gd name="T2" fmla="*/ 2147483647 w 277"/>
              <a:gd name="T3" fmla="*/ 2147483647 h 238"/>
              <a:gd name="T4" fmla="*/ 2147483647 w 277"/>
              <a:gd name="T5" fmla="*/ 2147483647 h 238"/>
              <a:gd name="T6" fmla="*/ 2147483647 w 277"/>
              <a:gd name="T7" fmla="*/ 2147483647 h 238"/>
              <a:gd name="T8" fmla="*/ 2147483647 w 277"/>
              <a:gd name="T9" fmla="*/ 2147483647 h 238"/>
              <a:gd name="T10" fmla="*/ 2147483647 w 277"/>
              <a:gd name="T11" fmla="*/ 2147483647 h 238"/>
              <a:gd name="T12" fmla="*/ 2147483647 w 277"/>
              <a:gd name="T13" fmla="*/ 2147483647 h 238"/>
              <a:gd name="T14" fmla="*/ 2147483647 w 277"/>
              <a:gd name="T15" fmla="*/ 2147483647 h 238"/>
              <a:gd name="T16" fmla="*/ 2147483647 w 277"/>
              <a:gd name="T17" fmla="*/ 2147483647 h 238"/>
              <a:gd name="T18" fmla="*/ 2147483647 w 277"/>
              <a:gd name="T19" fmla="*/ 2147483647 h 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7"/>
              <a:gd name="T31" fmla="*/ 0 h 238"/>
              <a:gd name="T32" fmla="*/ 277 w 277"/>
              <a:gd name="T33" fmla="*/ 238 h 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7" h="238">
                <a:moveTo>
                  <a:pt x="0" y="0"/>
                </a:moveTo>
                <a:lnTo>
                  <a:pt x="13" y="30"/>
                </a:lnTo>
                <a:lnTo>
                  <a:pt x="34" y="59"/>
                </a:lnTo>
                <a:lnTo>
                  <a:pt x="53" y="88"/>
                </a:lnTo>
                <a:lnTo>
                  <a:pt x="77" y="118"/>
                </a:lnTo>
                <a:lnTo>
                  <a:pt x="119" y="147"/>
                </a:lnTo>
                <a:lnTo>
                  <a:pt x="171" y="177"/>
                </a:lnTo>
                <a:lnTo>
                  <a:pt x="218" y="205"/>
                </a:lnTo>
                <a:lnTo>
                  <a:pt x="271" y="235"/>
                </a:lnTo>
                <a:lnTo>
                  <a:pt x="277" y="238"/>
                </a:lnTo>
              </a:path>
            </a:pathLst>
          </a:custGeom>
          <a:noFill/>
          <a:ln w="9525">
            <a:solidFill>
              <a:srgbClr val="000000"/>
            </a:solidFill>
            <a:prstDash val="solid"/>
            <a:round/>
            <a:headEnd/>
            <a:tailEnd/>
          </a:ln>
        </p:spPr>
        <p:txBody>
          <a:bodyPr/>
          <a:lstStyle/>
          <a:p>
            <a:endParaRPr lang="en-US"/>
          </a:p>
        </p:txBody>
      </p:sp>
      <p:sp>
        <p:nvSpPr>
          <p:cNvPr id="496708" name="Freeform 75"/>
          <p:cNvSpPr>
            <a:spLocks/>
          </p:cNvSpPr>
          <p:nvPr/>
        </p:nvSpPr>
        <p:spPr bwMode="auto">
          <a:xfrm>
            <a:off x="3592513" y="2189163"/>
            <a:ext cx="330200" cy="242887"/>
          </a:xfrm>
          <a:custGeom>
            <a:avLst/>
            <a:gdLst>
              <a:gd name="T0" fmla="*/ 0 w 247"/>
              <a:gd name="T1" fmla="*/ 2147483647 h 181"/>
              <a:gd name="T2" fmla="*/ 2147483647 w 247"/>
              <a:gd name="T3" fmla="*/ 2147483647 h 181"/>
              <a:gd name="T4" fmla="*/ 2147483647 w 247"/>
              <a:gd name="T5" fmla="*/ 2147483647 h 181"/>
              <a:gd name="T6" fmla="*/ 2147483647 w 247"/>
              <a:gd name="T7" fmla="*/ 2147483647 h 181"/>
              <a:gd name="T8" fmla="*/ 2147483647 w 247"/>
              <a:gd name="T9" fmla="*/ 2147483647 h 181"/>
              <a:gd name="T10" fmla="*/ 2147483647 w 247"/>
              <a:gd name="T11" fmla="*/ 2147483647 h 181"/>
              <a:gd name="T12" fmla="*/ 2147483647 w 247"/>
              <a:gd name="T13" fmla="*/ 2147483647 h 181"/>
              <a:gd name="T14" fmla="*/ 2147483647 w 247"/>
              <a:gd name="T15" fmla="*/ 0 h 181"/>
              <a:gd name="T16" fmla="*/ 0 w 247"/>
              <a:gd name="T17" fmla="*/ 0 h 181"/>
              <a:gd name="T18" fmla="*/ 0 w 247"/>
              <a:gd name="T19" fmla="*/ 2147483647 h 181"/>
              <a:gd name="T20" fmla="*/ 0 w 247"/>
              <a:gd name="T21" fmla="*/ 2147483647 h 181"/>
              <a:gd name="T22" fmla="*/ 0 w 247"/>
              <a:gd name="T23" fmla="*/ 2147483647 h 181"/>
              <a:gd name="T24" fmla="*/ 0 w 247"/>
              <a:gd name="T25" fmla="*/ 2147483647 h 181"/>
              <a:gd name="T26" fmla="*/ 0 w 247"/>
              <a:gd name="T27" fmla="*/ 2147483647 h 181"/>
              <a:gd name="T28" fmla="*/ 0 w 247"/>
              <a:gd name="T29" fmla="*/ 2147483647 h 181"/>
              <a:gd name="T30" fmla="*/ 0 w 247"/>
              <a:gd name="T31" fmla="*/ 2147483647 h 1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181"/>
              <a:gd name="T50" fmla="*/ 247 w 247"/>
              <a:gd name="T51" fmla="*/ 181 h 1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181">
                <a:moveTo>
                  <a:pt x="0" y="181"/>
                </a:moveTo>
                <a:lnTo>
                  <a:pt x="10" y="177"/>
                </a:lnTo>
                <a:lnTo>
                  <a:pt x="72" y="147"/>
                </a:lnTo>
                <a:lnTo>
                  <a:pt x="117" y="118"/>
                </a:lnTo>
                <a:lnTo>
                  <a:pt x="143" y="88"/>
                </a:lnTo>
                <a:lnTo>
                  <a:pt x="179" y="59"/>
                </a:lnTo>
                <a:lnTo>
                  <a:pt x="220" y="30"/>
                </a:lnTo>
                <a:lnTo>
                  <a:pt x="247" y="0"/>
                </a:lnTo>
                <a:lnTo>
                  <a:pt x="0" y="0"/>
                </a:lnTo>
                <a:lnTo>
                  <a:pt x="0" y="30"/>
                </a:lnTo>
                <a:lnTo>
                  <a:pt x="0" y="59"/>
                </a:lnTo>
                <a:lnTo>
                  <a:pt x="0" y="88"/>
                </a:lnTo>
                <a:lnTo>
                  <a:pt x="0" y="118"/>
                </a:lnTo>
                <a:lnTo>
                  <a:pt x="0" y="147"/>
                </a:lnTo>
                <a:lnTo>
                  <a:pt x="0" y="177"/>
                </a:lnTo>
                <a:lnTo>
                  <a:pt x="0" y="181"/>
                </a:lnTo>
                <a:close/>
              </a:path>
            </a:pathLst>
          </a:custGeom>
          <a:solidFill>
            <a:srgbClr val="00FF00"/>
          </a:solidFill>
          <a:ln w="9525">
            <a:noFill/>
            <a:round/>
            <a:headEnd/>
            <a:tailEnd/>
          </a:ln>
        </p:spPr>
        <p:txBody>
          <a:bodyPr/>
          <a:lstStyle/>
          <a:p>
            <a:endParaRPr lang="en-US"/>
          </a:p>
        </p:txBody>
      </p:sp>
      <p:sp>
        <p:nvSpPr>
          <p:cNvPr id="496709" name="Freeform 76"/>
          <p:cNvSpPr>
            <a:spLocks/>
          </p:cNvSpPr>
          <p:nvPr/>
        </p:nvSpPr>
        <p:spPr bwMode="auto">
          <a:xfrm>
            <a:off x="3592513" y="2189163"/>
            <a:ext cx="330200" cy="242887"/>
          </a:xfrm>
          <a:custGeom>
            <a:avLst/>
            <a:gdLst>
              <a:gd name="T0" fmla="*/ 0 w 247"/>
              <a:gd name="T1" fmla="*/ 2147483647 h 181"/>
              <a:gd name="T2" fmla="*/ 2147483647 w 247"/>
              <a:gd name="T3" fmla="*/ 2147483647 h 181"/>
              <a:gd name="T4" fmla="*/ 2147483647 w 247"/>
              <a:gd name="T5" fmla="*/ 2147483647 h 181"/>
              <a:gd name="T6" fmla="*/ 2147483647 w 247"/>
              <a:gd name="T7" fmla="*/ 2147483647 h 181"/>
              <a:gd name="T8" fmla="*/ 2147483647 w 247"/>
              <a:gd name="T9" fmla="*/ 2147483647 h 181"/>
              <a:gd name="T10" fmla="*/ 2147483647 w 247"/>
              <a:gd name="T11" fmla="*/ 2147483647 h 181"/>
              <a:gd name="T12" fmla="*/ 2147483647 w 247"/>
              <a:gd name="T13" fmla="*/ 2147483647 h 181"/>
              <a:gd name="T14" fmla="*/ 2147483647 w 247"/>
              <a:gd name="T15" fmla="*/ 0 h 181"/>
              <a:gd name="T16" fmla="*/ 0 60000 65536"/>
              <a:gd name="T17" fmla="*/ 0 60000 65536"/>
              <a:gd name="T18" fmla="*/ 0 60000 65536"/>
              <a:gd name="T19" fmla="*/ 0 60000 65536"/>
              <a:gd name="T20" fmla="*/ 0 60000 65536"/>
              <a:gd name="T21" fmla="*/ 0 60000 65536"/>
              <a:gd name="T22" fmla="*/ 0 60000 65536"/>
              <a:gd name="T23" fmla="*/ 0 60000 65536"/>
              <a:gd name="T24" fmla="*/ 0 w 247"/>
              <a:gd name="T25" fmla="*/ 0 h 181"/>
              <a:gd name="T26" fmla="*/ 247 w 247"/>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 h="181">
                <a:moveTo>
                  <a:pt x="0" y="181"/>
                </a:moveTo>
                <a:lnTo>
                  <a:pt x="10" y="177"/>
                </a:lnTo>
                <a:lnTo>
                  <a:pt x="72" y="147"/>
                </a:lnTo>
                <a:lnTo>
                  <a:pt x="117" y="118"/>
                </a:lnTo>
                <a:lnTo>
                  <a:pt x="143" y="88"/>
                </a:lnTo>
                <a:lnTo>
                  <a:pt x="179" y="59"/>
                </a:lnTo>
                <a:lnTo>
                  <a:pt x="220" y="30"/>
                </a:lnTo>
                <a:lnTo>
                  <a:pt x="247" y="0"/>
                </a:lnTo>
              </a:path>
            </a:pathLst>
          </a:custGeom>
          <a:noFill/>
          <a:ln w="9525">
            <a:solidFill>
              <a:srgbClr val="000000"/>
            </a:solidFill>
            <a:prstDash val="solid"/>
            <a:round/>
            <a:headEnd/>
            <a:tailEnd/>
          </a:ln>
        </p:spPr>
        <p:txBody>
          <a:bodyPr/>
          <a:lstStyle/>
          <a:p>
            <a:endParaRPr lang="en-US"/>
          </a:p>
        </p:txBody>
      </p:sp>
      <p:sp>
        <p:nvSpPr>
          <p:cNvPr id="496710" name="Freeform 77"/>
          <p:cNvSpPr>
            <a:spLocks/>
          </p:cNvSpPr>
          <p:nvPr/>
        </p:nvSpPr>
        <p:spPr bwMode="auto">
          <a:xfrm>
            <a:off x="7094538" y="2189163"/>
            <a:ext cx="263525" cy="242887"/>
          </a:xfrm>
          <a:custGeom>
            <a:avLst/>
            <a:gdLst>
              <a:gd name="T0" fmla="*/ 0 w 197"/>
              <a:gd name="T1" fmla="*/ 0 h 181"/>
              <a:gd name="T2" fmla="*/ 2147483647 w 197"/>
              <a:gd name="T3" fmla="*/ 2147483647 h 181"/>
              <a:gd name="T4" fmla="*/ 2147483647 w 197"/>
              <a:gd name="T5" fmla="*/ 2147483647 h 181"/>
              <a:gd name="T6" fmla="*/ 2147483647 w 197"/>
              <a:gd name="T7" fmla="*/ 2147483647 h 181"/>
              <a:gd name="T8" fmla="*/ 2147483647 w 197"/>
              <a:gd name="T9" fmla="*/ 2147483647 h 181"/>
              <a:gd name="T10" fmla="*/ 2147483647 w 197"/>
              <a:gd name="T11" fmla="*/ 2147483647 h 181"/>
              <a:gd name="T12" fmla="*/ 2147483647 w 197"/>
              <a:gd name="T13" fmla="*/ 2147483647 h 181"/>
              <a:gd name="T14" fmla="*/ 2147483647 w 197"/>
              <a:gd name="T15" fmla="*/ 2147483647 h 181"/>
              <a:gd name="T16" fmla="*/ 2147483647 w 197"/>
              <a:gd name="T17" fmla="*/ 2147483647 h 181"/>
              <a:gd name="T18" fmla="*/ 2147483647 w 197"/>
              <a:gd name="T19" fmla="*/ 2147483647 h 181"/>
              <a:gd name="T20" fmla="*/ 2147483647 w 197"/>
              <a:gd name="T21" fmla="*/ 2147483647 h 181"/>
              <a:gd name="T22" fmla="*/ 2147483647 w 197"/>
              <a:gd name="T23" fmla="*/ 2147483647 h 181"/>
              <a:gd name="T24" fmla="*/ 2147483647 w 197"/>
              <a:gd name="T25" fmla="*/ 2147483647 h 181"/>
              <a:gd name="T26" fmla="*/ 2147483647 w 197"/>
              <a:gd name="T27" fmla="*/ 2147483647 h 181"/>
              <a:gd name="T28" fmla="*/ 2147483647 w 197"/>
              <a:gd name="T29" fmla="*/ 0 h 181"/>
              <a:gd name="T30" fmla="*/ 0 w 197"/>
              <a:gd name="T31" fmla="*/ 0 h 1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181"/>
              <a:gd name="T50" fmla="*/ 197 w 197"/>
              <a:gd name="T51" fmla="*/ 181 h 1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181">
                <a:moveTo>
                  <a:pt x="0" y="0"/>
                </a:moveTo>
                <a:lnTo>
                  <a:pt x="17" y="30"/>
                </a:lnTo>
                <a:lnTo>
                  <a:pt x="45" y="59"/>
                </a:lnTo>
                <a:lnTo>
                  <a:pt x="71" y="88"/>
                </a:lnTo>
                <a:lnTo>
                  <a:pt x="96" y="118"/>
                </a:lnTo>
                <a:lnTo>
                  <a:pt x="138" y="147"/>
                </a:lnTo>
                <a:lnTo>
                  <a:pt x="190" y="177"/>
                </a:lnTo>
                <a:lnTo>
                  <a:pt x="197" y="181"/>
                </a:lnTo>
                <a:lnTo>
                  <a:pt x="197" y="177"/>
                </a:lnTo>
                <a:lnTo>
                  <a:pt x="197" y="147"/>
                </a:lnTo>
                <a:lnTo>
                  <a:pt x="197" y="118"/>
                </a:lnTo>
                <a:lnTo>
                  <a:pt x="197" y="88"/>
                </a:lnTo>
                <a:lnTo>
                  <a:pt x="197" y="59"/>
                </a:lnTo>
                <a:lnTo>
                  <a:pt x="197" y="30"/>
                </a:lnTo>
                <a:lnTo>
                  <a:pt x="197" y="0"/>
                </a:lnTo>
                <a:lnTo>
                  <a:pt x="0" y="0"/>
                </a:lnTo>
                <a:close/>
              </a:path>
            </a:pathLst>
          </a:custGeom>
          <a:solidFill>
            <a:srgbClr val="00FF00"/>
          </a:solidFill>
          <a:ln w="9525">
            <a:noFill/>
            <a:round/>
            <a:headEnd/>
            <a:tailEnd/>
          </a:ln>
        </p:spPr>
        <p:txBody>
          <a:bodyPr/>
          <a:lstStyle/>
          <a:p>
            <a:endParaRPr lang="en-US"/>
          </a:p>
        </p:txBody>
      </p:sp>
      <p:sp>
        <p:nvSpPr>
          <p:cNvPr id="496711" name="Freeform 78"/>
          <p:cNvSpPr>
            <a:spLocks/>
          </p:cNvSpPr>
          <p:nvPr/>
        </p:nvSpPr>
        <p:spPr bwMode="auto">
          <a:xfrm>
            <a:off x="7094538" y="2189163"/>
            <a:ext cx="263525" cy="242887"/>
          </a:xfrm>
          <a:custGeom>
            <a:avLst/>
            <a:gdLst>
              <a:gd name="T0" fmla="*/ 0 w 197"/>
              <a:gd name="T1" fmla="*/ 0 h 181"/>
              <a:gd name="T2" fmla="*/ 2147483647 w 197"/>
              <a:gd name="T3" fmla="*/ 2147483647 h 181"/>
              <a:gd name="T4" fmla="*/ 2147483647 w 197"/>
              <a:gd name="T5" fmla="*/ 2147483647 h 181"/>
              <a:gd name="T6" fmla="*/ 2147483647 w 197"/>
              <a:gd name="T7" fmla="*/ 2147483647 h 181"/>
              <a:gd name="T8" fmla="*/ 2147483647 w 197"/>
              <a:gd name="T9" fmla="*/ 2147483647 h 181"/>
              <a:gd name="T10" fmla="*/ 2147483647 w 197"/>
              <a:gd name="T11" fmla="*/ 2147483647 h 181"/>
              <a:gd name="T12" fmla="*/ 2147483647 w 197"/>
              <a:gd name="T13" fmla="*/ 2147483647 h 181"/>
              <a:gd name="T14" fmla="*/ 2147483647 w 197"/>
              <a:gd name="T15" fmla="*/ 2147483647 h 181"/>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181"/>
              <a:gd name="T26" fmla="*/ 197 w 197"/>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181">
                <a:moveTo>
                  <a:pt x="0" y="0"/>
                </a:moveTo>
                <a:lnTo>
                  <a:pt x="17" y="30"/>
                </a:lnTo>
                <a:lnTo>
                  <a:pt x="45" y="59"/>
                </a:lnTo>
                <a:lnTo>
                  <a:pt x="71" y="88"/>
                </a:lnTo>
                <a:lnTo>
                  <a:pt x="96" y="118"/>
                </a:lnTo>
                <a:lnTo>
                  <a:pt x="138" y="147"/>
                </a:lnTo>
                <a:lnTo>
                  <a:pt x="190" y="177"/>
                </a:lnTo>
                <a:lnTo>
                  <a:pt x="197" y="181"/>
                </a:lnTo>
              </a:path>
            </a:pathLst>
          </a:custGeom>
          <a:noFill/>
          <a:ln w="9525">
            <a:solidFill>
              <a:srgbClr val="000000"/>
            </a:solidFill>
            <a:prstDash val="solid"/>
            <a:round/>
            <a:headEnd/>
            <a:tailEnd/>
          </a:ln>
        </p:spPr>
        <p:txBody>
          <a:bodyPr/>
          <a:lstStyle/>
          <a:p>
            <a:endParaRPr lang="en-US"/>
          </a:p>
        </p:txBody>
      </p:sp>
      <p:sp>
        <p:nvSpPr>
          <p:cNvPr id="496712" name="Freeform 79"/>
          <p:cNvSpPr>
            <a:spLocks/>
          </p:cNvSpPr>
          <p:nvPr/>
        </p:nvSpPr>
        <p:spPr bwMode="auto">
          <a:xfrm>
            <a:off x="3592513" y="4071938"/>
            <a:ext cx="142875" cy="327025"/>
          </a:xfrm>
          <a:custGeom>
            <a:avLst/>
            <a:gdLst>
              <a:gd name="T0" fmla="*/ 0 w 107"/>
              <a:gd name="T1" fmla="*/ 2147483647 h 244"/>
              <a:gd name="T2" fmla="*/ 2147483647 w 107"/>
              <a:gd name="T3" fmla="*/ 2147483647 h 244"/>
              <a:gd name="T4" fmla="*/ 2147483647 w 107"/>
              <a:gd name="T5" fmla="*/ 2147483647 h 244"/>
              <a:gd name="T6" fmla="*/ 2147483647 w 107"/>
              <a:gd name="T7" fmla="*/ 2147483647 h 244"/>
              <a:gd name="T8" fmla="*/ 2147483647 w 107"/>
              <a:gd name="T9" fmla="*/ 2147483647 h 244"/>
              <a:gd name="T10" fmla="*/ 2147483647 w 107"/>
              <a:gd name="T11" fmla="*/ 2147483647 h 244"/>
              <a:gd name="T12" fmla="*/ 2147483647 w 107"/>
              <a:gd name="T13" fmla="*/ 2147483647 h 244"/>
              <a:gd name="T14" fmla="*/ 2147483647 w 107"/>
              <a:gd name="T15" fmla="*/ 2147483647 h 244"/>
              <a:gd name="T16" fmla="*/ 2147483647 w 107"/>
              <a:gd name="T17" fmla="*/ 2147483647 h 244"/>
              <a:gd name="T18" fmla="*/ 2147483647 w 107"/>
              <a:gd name="T19" fmla="*/ 2147483647 h 244"/>
              <a:gd name="T20" fmla="*/ 0 w 107"/>
              <a:gd name="T21" fmla="*/ 0 h 244"/>
              <a:gd name="T22" fmla="*/ 0 w 107"/>
              <a:gd name="T23" fmla="*/ 2147483647 h 244"/>
              <a:gd name="T24" fmla="*/ 0 w 107"/>
              <a:gd name="T25" fmla="*/ 2147483647 h 244"/>
              <a:gd name="T26" fmla="*/ 0 w 107"/>
              <a:gd name="T27" fmla="*/ 2147483647 h 244"/>
              <a:gd name="T28" fmla="*/ 0 w 107"/>
              <a:gd name="T29" fmla="*/ 2147483647 h 244"/>
              <a:gd name="T30" fmla="*/ 0 w 107"/>
              <a:gd name="T31" fmla="*/ 2147483647 h 244"/>
              <a:gd name="T32" fmla="*/ 0 w 107"/>
              <a:gd name="T33" fmla="*/ 2147483647 h 244"/>
              <a:gd name="T34" fmla="*/ 0 w 107"/>
              <a:gd name="T35" fmla="*/ 2147483647 h 244"/>
              <a:gd name="T36" fmla="*/ 0 w 107"/>
              <a:gd name="T37" fmla="*/ 2147483647 h 244"/>
              <a:gd name="T38" fmla="*/ 0 w 107"/>
              <a:gd name="T39" fmla="*/ 2147483647 h 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244"/>
              <a:gd name="T62" fmla="*/ 107 w 107"/>
              <a:gd name="T63" fmla="*/ 244 h 2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244">
                <a:moveTo>
                  <a:pt x="0" y="244"/>
                </a:moveTo>
                <a:lnTo>
                  <a:pt x="7" y="242"/>
                </a:lnTo>
                <a:lnTo>
                  <a:pt x="74" y="213"/>
                </a:lnTo>
                <a:lnTo>
                  <a:pt x="107" y="183"/>
                </a:lnTo>
                <a:lnTo>
                  <a:pt x="87" y="155"/>
                </a:lnTo>
                <a:lnTo>
                  <a:pt x="66" y="125"/>
                </a:lnTo>
                <a:lnTo>
                  <a:pt x="48" y="95"/>
                </a:lnTo>
                <a:lnTo>
                  <a:pt x="52" y="67"/>
                </a:lnTo>
                <a:lnTo>
                  <a:pt x="20" y="37"/>
                </a:lnTo>
                <a:lnTo>
                  <a:pt x="1" y="7"/>
                </a:lnTo>
                <a:lnTo>
                  <a:pt x="0" y="0"/>
                </a:lnTo>
                <a:lnTo>
                  <a:pt x="0" y="37"/>
                </a:lnTo>
                <a:lnTo>
                  <a:pt x="0" y="67"/>
                </a:lnTo>
                <a:lnTo>
                  <a:pt x="0" y="95"/>
                </a:lnTo>
                <a:lnTo>
                  <a:pt x="0" y="125"/>
                </a:lnTo>
                <a:lnTo>
                  <a:pt x="0" y="155"/>
                </a:lnTo>
                <a:lnTo>
                  <a:pt x="0" y="183"/>
                </a:lnTo>
                <a:lnTo>
                  <a:pt x="0" y="213"/>
                </a:lnTo>
                <a:lnTo>
                  <a:pt x="0" y="242"/>
                </a:lnTo>
                <a:lnTo>
                  <a:pt x="0" y="244"/>
                </a:lnTo>
                <a:close/>
              </a:path>
            </a:pathLst>
          </a:custGeom>
          <a:solidFill>
            <a:srgbClr val="0033FF"/>
          </a:solidFill>
          <a:ln w="9525">
            <a:noFill/>
            <a:round/>
            <a:headEnd/>
            <a:tailEnd/>
          </a:ln>
        </p:spPr>
        <p:txBody>
          <a:bodyPr/>
          <a:lstStyle/>
          <a:p>
            <a:endParaRPr lang="en-US"/>
          </a:p>
        </p:txBody>
      </p:sp>
      <p:sp>
        <p:nvSpPr>
          <p:cNvPr id="496713" name="Freeform 80"/>
          <p:cNvSpPr>
            <a:spLocks/>
          </p:cNvSpPr>
          <p:nvPr/>
        </p:nvSpPr>
        <p:spPr bwMode="auto">
          <a:xfrm>
            <a:off x="3592513" y="4071938"/>
            <a:ext cx="142875" cy="327025"/>
          </a:xfrm>
          <a:custGeom>
            <a:avLst/>
            <a:gdLst>
              <a:gd name="T0" fmla="*/ 0 w 107"/>
              <a:gd name="T1" fmla="*/ 2147483647 h 244"/>
              <a:gd name="T2" fmla="*/ 2147483647 w 107"/>
              <a:gd name="T3" fmla="*/ 2147483647 h 244"/>
              <a:gd name="T4" fmla="*/ 2147483647 w 107"/>
              <a:gd name="T5" fmla="*/ 2147483647 h 244"/>
              <a:gd name="T6" fmla="*/ 2147483647 w 107"/>
              <a:gd name="T7" fmla="*/ 2147483647 h 244"/>
              <a:gd name="T8" fmla="*/ 2147483647 w 107"/>
              <a:gd name="T9" fmla="*/ 2147483647 h 244"/>
              <a:gd name="T10" fmla="*/ 2147483647 w 107"/>
              <a:gd name="T11" fmla="*/ 2147483647 h 244"/>
              <a:gd name="T12" fmla="*/ 2147483647 w 107"/>
              <a:gd name="T13" fmla="*/ 2147483647 h 244"/>
              <a:gd name="T14" fmla="*/ 2147483647 w 107"/>
              <a:gd name="T15" fmla="*/ 2147483647 h 244"/>
              <a:gd name="T16" fmla="*/ 2147483647 w 107"/>
              <a:gd name="T17" fmla="*/ 2147483647 h 244"/>
              <a:gd name="T18" fmla="*/ 2147483647 w 107"/>
              <a:gd name="T19" fmla="*/ 2147483647 h 244"/>
              <a:gd name="T20" fmla="*/ 0 w 107"/>
              <a:gd name="T21" fmla="*/ 0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
              <a:gd name="T34" fmla="*/ 0 h 244"/>
              <a:gd name="T35" fmla="*/ 107 w 107"/>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 h="244">
                <a:moveTo>
                  <a:pt x="0" y="244"/>
                </a:moveTo>
                <a:lnTo>
                  <a:pt x="7" y="242"/>
                </a:lnTo>
                <a:lnTo>
                  <a:pt x="74" y="213"/>
                </a:lnTo>
                <a:lnTo>
                  <a:pt x="107" y="183"/>
                </a:lnTo>
                <a:lnTo>
                  <a:pt x="87" y="155"/>
                </a:lnTo>
                <a:lnTo>
                  <a:pt x="66" y="125"/>
                </a:lnTo>
                <a:lnTo>
                  <a:pt x="48" y="95"/>
                </a:lnTo>
                <a:lnTo>
                  <a:pt x="52" y="67"/>
                </a:lnTo>
                <a:lnTo>
                  <a:pt x="20" y="37"/>
                </a:lnTo>
                <a:lnTo>
                  <a:pt x="1" y="7"/>
                </a:lnTo>
                <a:lnTo>
                  <a:pt x="0" y="0"/>
                </a:lnTo>
              </a:path>
            </a:pathLst>
          </a:custGeom>
          <a:noFill/>
          <a:ln w="9525">
            <a:solidFill>
              <a:srgbClr val="000000"/>
            </a:solidFill>
            <a:prstDash val="solid"/>
            <a:round/>
            <a:headEnd/>
            <a:tailEnd/>
          </a:ln>
        </p:spPr>
        <p:txBody>
          <a:bodyPr/>
          <a:lstStyle/>
          <a:p>
            <a:endParaRPr lang="en-US"/>
          </a:p>
        </p:txBody>
      </p:sp>
      <p:sp>
        <p:nvSpPr>
          <p:cNvPr id="496714" name="Freeform 81"/>
          <p:cNvSpPr>
            <a:spLocks/>
          </p:cNvSpPr>
          <p:nvPr/>
        </p:nvSpPr>
        <p:spPr bwMode="auto">
          <a:xfrm>
            <a:off x="7259638" y="4071938"/>
            <a:ext cx="98425" cy="327025"/>
          </a:xfrm>
          <a:custGeom>
            <a:avLst/>
            <a:gdLst>
              <a:gd name="T0" fmla="*/ 2147483647 w 75"/>
              <a:gd name="T1" fmla="*/ 0 h 244"/>
              <a:gd name="T2" fmla="*/ 2147483647 w 75"/>
              <a:gd name="T3" fmla="*/ 2147483647 h 244"/>
              <a:gd name="T4" fmla="*/ 2147483647 w 75"/>
              <a:gd name="T5" fmla="*/ 2147483647 h 244"/>
              <a:gd name="T6" fmla="*/ 2147483647 w 75"/>
              <a:gd name="T7" fmla="*/ 2147483647 h 244"/>
              <a:gd name="T8" fmla="*/ 2147483647 w 75"/>
              <a:gd name="T9" fmla="*/ 2147483647 h 244"/>
              <a:gd name="T10" fmla="*/ 2147483647 w 75"/>
              <a:gd name="T11" fmla="*/ 2147483647 h 244"/>
              <a:gd name="T12" fmla="*/ 2147483647 w 75"/>
              <a:gd name="T13" fmla="*/ 2147483647 h 244"/>
              <a:gd name="T14" fmla="*/ 0 w 75"/>
              <a:gd name="T15" fmla="*/ 2147483647 h 244"/>
              <a:gd name="T16" fmla="*/ 2147483647 w 75"/>
              <a:gd name="T17" fmla="*/ 2147483647 h 244"/>
              <a:gd name="T18" fmla="*/ 2147483647 w 75"/>
              <a:gd name="T19" fmla="*/ 2147483647 h 244"/>
              <a:gd name="T20" fmla="*/ 2147483647 w 75"/>
              <a:gd name="T21" fmla="*/ 2147483647 h 244"/>
              <a:gd name="T22" fmla="*/ 2147483647 w 75"/>
              <a:gd name="T23" fmla="*/ 2147483647 h 244"/>
              <a:gd name="T24" fmla="*/ 2147483647 w 75"/>
              <a:gd name="T25" fmla="*/ 2147483647 h 244"/>
              <a:gd name="T26" fmla="*/ 2147483647 w 75"/>
              <a:gd name="T27" fmla="*/ 2147483647 h 244"/>
              <a:gd name="T28" fmla="*/ 2147483647 w 75"/>
              <a:gd name="T29" fmla="*/ 2147483647 h 244"/>
              <a:gd name="T30" fmla="*/ 2147483647 w 75"/>
              <a:gd name="T31" fmla="*/ 2147483647 h 244"/>
              <a:gd name="T32" fmla="*/ 2147483647 w 75"/>
              <a:gd name="T33" fmla="*/ 2147483647 h 244"/>
              <a:gd name="T34" fmla="*/ 2147483647 w 75"/>
              <a:gd name="T35" fmla="*/ 2147483647 h 244"/>
              <a:gd name="T36" fmla="*/ 2147483647 w 75"/>
              <a:gd name="T37" fmla="*/ 2147483647 h 244"/>
              <a:gd name="T38" fmla="*/ 2147483647 w 75"/>
              <a:gd name="T39" fmla="*/ 0 h 2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244"/>
              <a:gd name="T62" fmla="*/ 75 w 75"/>
              <a:gd name="T63" fmla="*/ 244 h 2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244">
                <a:moveTo>
                  <a:pt x="75" y="0"/>
                </a:moveTo>
                <a:lnTo>
                  <a:pt x="74" y="7"/>
                </a:lnTo>
                <a:lnTo>
                  <a:pt x="56" y="37"/>
                </a:lnTo>
                <a:lnTo>
                  <a:pt x="27" y="67"/>
                </a:lnTo>
                <a:lnTo>
                  <a:pt x="34" y="95"/>
                </a:lnTo>
                <a:lnTo>
                  <a:pt x="26" y="125"/>
                </a:lnTo>
                <a:lnTo>
                  <a:pt x="16" y="155"/>
                </a:lnTo>
                <a:lnTo>
                  <a:pt x="0" y="183"/>
                </a:lnTo>
                <a:lnTo>
                  <a:pt x="21" y="213"/>
                </a:lnTo>
                <a:lnTo>
                  <a:pt x="69" y="242"/>
                </a:lnTo>
                <a:lnTo>
                  <a:pt x="75" y="244"/>
                </a:lnTo>
                <a:lnTo>
                  <a:pt x="75" y="242"/>
                </a:lnTo>
                <a:lnTo>
                  <a:pt x="75" y="213"/>
                </a:lnTo>
                <a:lnTo>
                  <a:pt x="75" y="183"/>
                </a:lnTo>
                <a:lnTo>
                  <a:pt x="75" y="155"/>
                </a:lnTo>
                <a:lnTo>
                  <a:pt x="75" y="125"/>
                </a:lnTo>
                <a:lnTo>
                  <a:pt x="75" y="95"/>
                </a:lnTo>
                <a:lnTo>
                  <a:pt x="75" y="67"/>
                </a:lnTo>
                <a:lnTo>
                  <a:pt x="75" y="37"/>
                </a:lnTo>
                <a:lnTo>
                  <a:pt x="75" y="0"/>
                </a:lnTo>
                <a:close/>
              </a:path>
            </a:pathLst>
          </a:custGeom>
          <a:solidFill>
            <a:srgbClr val="0033FF"/>
          </a:solidFill>
          <a:ln w="9525">
            <a:noFill/>
            <a:round/>
            <a:headEnd/>
            <a:tailEnd/>
          </a:ln>
        </p:spPr>
        <p:txBody>
          <a:bodyPr/>
          <a:lstStyle/>
          <a:p>
            <a:endParaRPr lang="en-US"/>
          </a:p>
        </p:txBody>
      </p:sp>
      <p:sp>
        <p:nvSpPr>
          <p:cNvPr id="496715" name="Freeform 82"/>
          <p:cNvSpPr>
            <a:spLocks/>
          </p:cNvSpPr>
          <p:nvPr/>
        </p:nvSpPr>
        <p:spPr bwMode="auto">
          <a:xfrm>
            <a:off x="7259638" y="4071938"/>
            <a:ext cx="98425" cy="327025"/>
          </a:xfrm>
          <a:custGeom>
            <a:avLst/>
            <a:gdLst>
              <a:gd name="T0" fmla="*/ 2147483647 w 75"/>
              <a:gd name="T1" fmla="*/ 0 h 244"/>
              <a:gd name="T2" fmla="*/ 2147483647 w 75"/>
              <a:gd name="T3" fmla="*/ 2147483647 h 244"/>
              <a:gd name="T4" fmla="*/ 2147483647 w 75"/>
              <a:gd name="T5" fmla="*/ 2147483647 h 244"/>
              <a:gd name="T6" fmla="*/ 2147483647 w 75"/>
              <a:gd name="T7" fmla="*/ 2147483647 h 244"/>
              <a:gd name="T8" fmla="*/ 2147483647 w 75"/>
              <a:gd name="T9" fmla="*/ 2147483647 h 244"/>
              <a:gd name="T10" fmla="*/ 2147483647 w 75"/>
              <a:gd name="T11" fmla="*/ 2147483647 h 244"/>
              <a:gd name="T12" fmla="*/ 2147483647 w 75"/>
              <a:gd name="T13" fmla="*/ 2147483647 h 244"/>
              <a:gd name="T14" fmla="*/ 0 w 75"/>
              <a:gd name="T15" fmla="*/ 2147483647 h 244"/>
              <a:gd name="T16" fmla="*/ 2147483647 w 75"/>
              <a:gd name="T17" fmla="*/ 2147483647 h 244"/>
              <a:gd name="T18" fmla="*/ 2147483647 w 75"/>
              <a:gd name="T19" fmla="*/ 2147483647 h 244"/>
              <a:gd name="T20" fmla="*/ 2147483647 w 75"/>
              <a:gd name="T21" fmla="*/ 2147483647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244"/>
              <a:gd name="T35" fmla="*/ 75 w 75"/>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244">
                <a:moveTo>
                  <a:pt x="75" y="0"/>
                </a:moveTo>
                <a:lnTo>
                  <a:pt x="74" y="7"/>
                </a:lnTo>
                <a:lnTo>
                  <a:pt x="56" y="37"/>
                </a:lnTo>
                <a:lnTo>
                  <a:pt x="27" y="67"/>
                </a:lnTo>
                <a:lnTo>
                  <a:pt x="34" y="95"/>
                </a:lnTo>
                <a:lnTo>
                  <a:pt x="26" y="125"/>
                </a:lnTo>
                <a:lnTo>
                  <a:pt x="16" y="155"/>
                </a:lnTo>
                <a:lnTo>
                  <a:pt x="0" y="183"/>
                </a:lnTo>
                <a:lnTo>
                  <a:pt x="21" y="213"/>
                </a:lnTo>
                <a:lnTo>
                  <a:pt x="69" y="242"/>
                </a:lnTo>
                <a:lnTo>
                  <a:pt x="75" y="244"/>
                </a:lnTo>
              </a:path>
            </a:pathLst>
          </a:custGeom>
          <a:noFill/>
          <a:ln w="9525">
            <a:solidFill>
              <a:srgbClr val="000000"/>
            </a:solidFill>
            <a:prstDash val="solid"/>
            <a:round/>
            <a:headEnd/>
            <a:tailEnd/>
          </a:ln>
        </p:spPr>
        <p:txBody>
          <a:bodyPr/>
          <a:lstStyle/>
          <a:p>
            <a:endParaRPr lang="en-US"/>
          </a:p>
        </p:txBody>
      </p:sp>
      <p:sp>
        <p:nvSpPr>
          <p:cNvPr id="496716" name="Freeform 83"/>
          <p:cNvSpPr>
            <a:spLocks/>
          </p:cNvSpPr>
          <p:nvPr/>
        </p:nvSpPr>
        <p:spPr bwMode="auto">
          <a:xfrm>
            <a:off x="6488113" y="5264150"/>
            <a:ext cx="869950" cy="39688"/>
          </a:xfrm>
          <a:custGeom>
            <a:avLst/>
            <a:gdLst>
              <a:gd name="T0" fmla="*/ 2147483647 w 652"/>
              <a:gd name="T1" fmla="*/ 0 h 29"/>
              <a:gd name="T2" fmla="*/ 0 w 652"/>
              <a:gd name="T3" fmla="*/ 2147483647 h 29"/>
              <a:gd name="T4" fmla="*/ 2147483647 w 652"/>
              <a:gd name="T5" fmla="*/ 2147483647 h 29"/>
              <a:gd name="T6" fmla="*/ 2147483647 w 652"/>
              <a:gd name="T7" fmla="*/ 0 h 29"/>
              <a:gd name="T8" fmla="*/ 0 60000 65536"/>
              <a:gd name="T9" fmla="*/ 0 60000 65536"/>
              <a:gd name="T10" fmla="*/ 0 60000 65536"/>
              <a:gd name="T11" fmla="*/ 0 60000 65536"/>
              <a:gd name="T12" fmla="*/ 0 w 652"/>
              <a:gd name="T13" fmla="*/ 0 h 29"/>
              <a:gd name="T14" fmla="*/ 652 w 652"/>
              <a:gd name="T15" fmla="*/ 29 h 29"/>
            </a:gdLst>
            <a:ahLst/>
            <a:cxnLst>
              <a:cxn ang="T8">
                <a:pos x="T0" y="T1"/>
              </a:cxn>
              <a:cxn ang="T9">
                <a:pos x="T2" y="T3"/>
              </a:cxn>
              <a:cxn ang="T10">
                <a:pos x="T4" y="T5"/>
              </a:cxn>
              <a:cxn ang="T11">
                <a:pos x="T6" y="T7"/>
              </a:cxn>
            </a:cxnLst>
            <a:rect l="T12" t="T13" r="T14" b="T15"/>
            <a:pathLst>
              <a:path w="652" h="29">
                <a:moveTo>
                  <a:pt x="652" y="0"/>
                </a:moveTo>
                <a:lnTo>
                  <a:pt x="0" y="29"/>
                </a:lnTo>
                <a:lnTo>
                  <a:pt x="652" y="29"/>
                </a:lnTo>
                <a:lnTo>
                  <a:pt x="652" y="0"/>
                </a:lnTo>
                <a:close/>
              </a:path>
            </a:pathLst>
          </a:custGeom>
          <a:solidFill>
            <a:srgbClr val="BFFF00"/>
          </a:solidFill>
          <a:ln w="9525">
            <a:noFill/>
            <a:round/>
            <a:headEnd/>
            <a:tailEnd/>
          </a:ln>
        </p:spPr>
        <p:txBody>
          <a:bodyPr/>
          <a:lstStyle/>
          <a:p>
            <a:endParaRPr lang="en-US"/>
          </a:p>
        </p:txBody>
      </p:sp>
      <p:sp>
        <p:nvSpPr>
          <p:cNvPr id="496717" name="Line 84"/>
          <p:cNvSpPr>
            <a:spLocks noChangeShapeType="1"/>
          </p:cNvSpPr>
          <p:nvPr/>
        </p:nvSpPr>
        <p:spPr bwMode="auto">
          <a:xfrm flipH="1">
            <a:off x="6488113" y="5264150"/>
            <a:ext cx="869950" cy="39688"/>
          </a:xfrm>
          <a:prstGeom prst="line">
            <a:avLst/>
          </a:prstGeom>
          <a:noFill/>
          <a:ln w="9525">
            <a:solidFill>
              <a:srgbClr val="000000"/>
            </a:solidFill>
            <a:round/>
            <a:headEnd/>
            <a:tailEnd/>
          </a:ln>
        </p:spPr>
        <p:txBody>
          <a:bodyPr/>
          <a:lstStyle/>
          <a:p>
            <a:endParaRPr lang="en-US"/>
          </a:p>
        </p:txBody>
      </p:sp>
      <p:sp>
        <p:nvSpPr>
          <p:cNvPr id="496718" name="Freeform 85"/>
          <p:cNvSpPr>
            <a:spLocks/>
          </p:cNvSpPr>
          <p:nvPr/>
        </p:nvSpPr>
        <p:spPr bwMode="auto">
          <a:xfrm>
            <a:off x="3592513" y="2189163"/>
            <a:ext cx="196850" cy="161925"/>
          </a:xfrm>
          <a:custGeom>
            <a:avLst/>
            <a:gdLst>
              <a:gd name="T0" fmla="*/ 0 w 147"/>
              <a:gd name="T1" fmla="*/ 2147483647 h 120"/>
              <a:gd name="T2" fmla="*/ 2147483647 w 147"/>
              <a:gd name="T3" fmla="*/ 2147483647 h 120"/>
              <a:gd name="T4" fmla="*/ 2147483647 w 147"/>
              <a:gd name="T5" fmla="*/ 2147483647 h 120"/>
              <a:gd name="T6" fmla="*/ 2147483647 w 147"/>
              <a:gd name="T7" fmla="*/ 2147483647 h 120"/>
              <a:gd name="T8" fmla="*/ 2147483647 w 147"/>
              <a:gd name="T9" fmla="*/ 2147483647 h 120"/>
              <a:gd name="T10" fmla="*/ 2147483647 w 147"/>
              <a:gd name="T11" fmla="*/ 0 h 120"/>
              <a:gd name="T12" fmla="*/ 0 w 147"/>
              <a:gd name="T13" fmla="*/ 0 h 120"/>
              <a:gd name="T14" fmla="*/ 0 w 147"/>
              <a:gd name="T15" fmla="*/ 2147483647 h 120"/>
              <a:gd name="T16" fmla="*/ 0 w 147"/>
              <a:gd name="T17" fmla="*/ 2147483647 h 120"/>
              <a:gd name="T18" fmla="*/ 0 w 147"/>
              <a:gd name="T19" fmla="*/ 2147483647 h 120"/>
              <a:gd name="T20" fmla="*/ 0 w 147"/>
              <a:gd name="T21" fmla="*/ 2147483647 h 120"/>
              <a:gd name="T22" fmla="*/ 0 w 147"/>
              <a:gd name="T23" fmla="*/ 2147483647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120"/>
              <a:gd name="T38" fmla="*/ 147 w 147"/>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120">
                <a:moveTo>
                  <a:pt x="0" y="120"/>
                </a:moveTo>
                <a:lnTo>
                  <a:pt x="3" y="118"/>
                </a:lnTo>
                <a:lnTo>
                  <a:pt x="32" y="88"/>
                </a:lnTo>
                <a:lnTo>
                  <a:pt x="72" y="59"/>
                </a:lnTo>
                <a:lnTo>
                  <a:pt x="118" y="30"/>
                </a:lnTo>
                <a:lnTo>
                  <a:pt x="147" y="0"/>
                </a:lnTo>
                <a:lnTo>
                  <a:pt x="0" y="0"/>
                </a:lnTo>
                <a:lnTo>
                  <a:pt x="0" y="30"/>
                </a:lnTo>
                <a:lnTo>
                  <a:pt x="0" y="59"/>
                </a:lnTo>
                <a:lnTo>
                  <a:pt x="0" y="88"/>
                </a:lnTo>
                <a:lnTo>
                  <a:pt x="0" y="118"/>
                </a:lnTo>
                <a:lnTo>
                  <a:pt x="0" y="120"/>
                </a:lnTo>
                <a:close/>
              </a:path>
            </a:pathLst>
          </a:custGeom>
          <a:solidFill>
            <a:srgbClr val="00FF33"/>
          </a:solidFill>
          <a:ln w="9525">
            <a:noFill/>
            <a:round/>
            <a:headEnd/>
            <a:tailEnd/>
          </a:ln>
        </p:spPr>
        <p:txBody>
          <a:bodyPr/>
          <a:lstStyle/>
          <a:p>
            <a:endParaRPr lang="en-US"/>
          </a:p>
        </p:txBody>
      </p:sp>
      <p:sp>
        <p:nvSpPr>
          <p:cNvPr id="496719" name="Freeform 86"/>
          <p:cNvSpPr>
            <a:spLocks/>
          </p:cNvSpPr>
          <p:nvPr/>
        </p:nvSpPr>
        <p:spPr bwMode="auto">
          <a:xfrm>
            <a:off x="3592513" y="2189163"/>
            <a:ext cx="196850" cy="161925"/>
          </a:xfrm>
          <a:custGeom>
            <a:avLst/>
            <a:gdLst>
              <a:gd name="T0" fmla="*/ 0 w 147"/>
              <a:gd name="T1" fmla="*/ 2147483647 h 120"/>
              <a:gd name="T2" fmla="*/ 2147483647 w 147"/>
              <a:gd name="T3" fmla="*/ 2147483647 h 120"/>
              <a:gd name="T4" fmla="*/ 2147483647 w 147"/>
              <a:gd name="T5" fmla="*/ 2147483647 h 120"/>
              <a:gd name="T6" fmla="*/ 2147483647 w 147"/>
              <a:gd name="T7" fmla="*/ 2147483647 h 120"/>
              <a:gd name="T8" fmla="*/ 2147483647 w 147"/>
              <a:gd name="T9" fmla="*/ 2147483647 h 120"/>
              <a:gd name="T10" fmla="*/ 2147483647 w 147"/>
              <a:gd name="T11" fmla="*/ 0 h 120"/>
              <a:gd name="T12" fmla="*/ 0 60000 65536"/>
              <a:gd name="T13" fmla="*/ 0 60000 65536"/>
              <a:gd name="T14" fmla="*/ 0 60000 65536"/>
              <a:gd name="T15" fmla="*/ 0 60000 65536"/>
              <a:gd name="T16" fmla="*/ 0 60000 65536"/>
              <a:gd name="T17" fmla="*/ 0 60000 65536"/>
              <a:gd name="T18" fmla="*/ 0 w 147"/>
              <a:gd name="T19" fmla="*/ 0 h 120"/>
              <a:gd name="T20" fmla="*/ 147 w 147"/>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47" h="120">
                <a:moveTo>
                  <a:pt x="0" y="120"/>
                </a:moveTo>
                <a:lnTo>
                  <a:pt x="3" y="118"/>
                </a:lnTo>
                <a:lnTo>
                  <a:pt x="32" y="88"/>
                </a:lnTo>
                <a:lnTo>
                  <a:pt x="72" y="59"/>
                </a:lnTo>
                <a:lnTo>
                  <a:pt x="118" y="30"/>
                </a:lnTo>
                <a:lnTo>
                  <a:pt x="147" y="0"/>
                </a:lnTo>
              </a:path>
            </a:pathLst>
          </a:custGeom>
          <a:noFill/>
          <a:ln w="9525">
            <a:solidFill>
              <a:srgbClr val="000000"/>
            </a:solidFill>
            <a:prstDash val="solid"/>
            <a:round/>
            <a:headEnd/>
            <a:tailEnd/>
          </a:ln>
        </p:spPr>
        <p:txBody>
          <a:bodyPr/>
          <a:lstStyle/>
          <a:p>
            <a:endParaRPr lang="en-US"/>
          </a:p>
        </p:txBody>
      </p:sp>
      <p:sp>
        <p:nvSpPr>
          <p:cNvPr id="496720" name="Freeform 87"/>
          <p:cNvSpPr>
            <a:spLocks/>
          </p:cNvSpPr>
          <p:nvPr/>
        </p:nvSpPr>
        <p:spPr bwMode="auto">
          <a:xfrm>
            <a:off x="7202488" y="2189163"/>
            <a:ext cx="155575" cy="161925"/>
          </a:xfrm>
          <a:custGeom>
            <a:avLst/>
            <a:gdLst>
              <a:gd name="T0" fmla="*/ 0 w 117"/>
              <a:gd name="T1" fmla="*/ 0 h 120"/>
              <a:gd name="T2" fmla="*/ 2147483647 w 117"/>
              <a:gd name="T3" fmla="*/ 2147483647 h 120"/>
              <a:gd name="T4" fmla="*/ 2147483647 w 117"/>
              <a:gd name="T5" fmla="*/ 2147483647 h 120"/>
              <a:gd name="T6" fmla="*/ 2147483647 w 117"/>
              <a:gd name="T7" fmla="*/ 2147483647 h 120"/>
              <a:gd name="T8" fmla="*/ 2147483647 w 117"/>
              <a:gd name="T9" fmla="*/ 2147483647 h 120"/>
              <a:gd name="T10" fmla="*/ 2147483647 w 117"/>
              <a:gd name="T11" fmla="*/ 2147483647 h 120"/>
              <a:gd name="T12" fmla="*/ 2147483647 w 117"/>
              <a:gd name="T13" fmla="*/ 2147483647 h 120"/>
              <a:gd name="T14" fmla="*/ 2147483647 w 117"/>
              <a:gd name="T15" fmla="*/ 2147483647 h 120"/>
              <a:gd name="T16" fmla="*/ 2147483647 w 117"/>
              <a:gd name="T17" fmla="*/ 2147483647 h 120"/>
              <a:gd name="T18" fmla="*/ 2147483647 w 117"/>
              <a:gd name="T19" fmla="*/ 2147483647 h 120"/>
              <a:gd name="T20" fmla="*/ 2147483647 w 117"/>
              <a:gd name="T21" fmla="*/ 0 h 120"/>
              <a:gd name="T22" fmla="*/ 0 w 117"/>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20"/>
              <a:gd name="T38" fmla="*/ 117 w 117"/>
              <a:gd name="T39" fmla="*/ 120 h 1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20">
                <a:moveTo>
                  <a:pt x="0" y="0"/>
                </a:moveTo>
                <a:lnTo>
                  <a:pt x="20" y="30"/>
                </a:lnTo>
                <a:lnTo>
                  <a:pt x="56" y="59"/>
                </a:lnTo>
                <a:lnTo>
                  <a:pt x="89" y="88"/>
                </a:lnTo>
                <a:lnTo>
                  <a:pt x="114" y="118"/>
                </a:lnTo>
                <a:lnTo>
                  <a:pt x="117" y="120"/>
                </a:lnTo>
                <a:lnTo>
                  <a:pt x="117" y="118"/>
                </a:lnTo>
                <a:lnTo>
                  <a:pt x="117" y="88"/>
                </a:lnTo>
                <a:lnTo>
                  <a:pt x="117" y="59"/>
                </a:lnTo>
                <a:lnTo>
                  <a:pt x="117" y="30"/>
                </a:lnTo>
                <a:lnTo>
                  <a:pt x="117" y="0"/>
                </a:lnTo>
                <a:lnTo>
                  <a:pt x="0" y="0"/>
                </a:lnTo>
                <a:close/>
              </a:path>
            </a:pathLst>
          </a:custGeom>
          <a:solidFill>
            <a:srgbClr val="00FF33"/>
          </a:solidFill>
          <a:ln w="9525">
            <a:noFill/>
            <a:round/>
            <a:headEnd/>
            <a:tailEnd/>
          </a:ln>
        </p:spPr>
        <p:txBody>
          <a:bodyPr/>
          <a:lstStyle/>
          <a:p>
            <a:endParaRPr lang="en-US"/>
          </a:p>
        </p:txBody>
      </p:sp>
      <p:sp>
        <p:nvSpPr>
          <p:cNvPr id="496721" name="Freeform 88"/>
          <p:cNvSpPr>
            <a:spLocks/>
          </p:cNvSpPr>
          <p:nvPr/>
        </p:nvSpPr>
        <p:spPr bwMode="auto">
          <a:xfrm>
            <a:off x="7202488" y="2189163"/>
            <a:ext cx="155575" cy="161925"/>
          </a:xfrm>
          <a:custGeom>
            <a:avLst/>
            <a:gdLst>
              <a:gd name="T0" fmla="*/ 0 w 117"/>
              <a:gd name="T1" fmla="*/ 0 h 120"/>
              <a:gd name="T2" fmla="*/ 2147483647 w 117"/>
              <a:gd name="T3" fmla="*/ 2147483647 h 120"/>
              <a:gd name="T4" fmla="*/ 2147483647 w 117"/>
              <a:gd name="T5" fmla="*/ 2147483647 h 120"/>
              <a:gd name="T6" fmla="*/ 2147483647 w 117"/>
              <a:gd name="T7" fmla="*/ 2147483647 h 120"/>
              <a:gd name="T8" fmla="*/ 2147483647 w 117"/>
              <a:gd name="T9" fmla="*/ 2147483647 h 120"/>
              <a:gd name="T10" fmla="*/ 2147483647 w 117"/>
              <a:gd name="T11" fmla="*/ 2147483647 h 120"/>
              <a:gd name="T12" fmla="*/ 0 60000 65536"/>
              <a:gd name="T13" fmla="*/ 0 60000 65536"/>
              <a:gd name="T14" fmla="*/ 0 60000 65536"/>
              <a:gd name="T15" fmla="*/ 0 60000 65536"/>
              <a:gd name="T16" fmla="*/ 0 60000 65536"/>
              <a:gd name="T17" fmla="*/ 0 60000 65536"/>
              <a:gd name="T18" fmla="*/ 0 w 117"/>
              <a:gd name="T19" fmla="*/ 0 h 120"/>
              <a:gd name="T20" fmla="*/ 117 w 117"/>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17" h="120">
                <a:moveTo>
                  <a:pt x="0" y="0"/>
                </a:moveTo>
                <a:lnTo>
                  <a:pt x="20" y="30"/>
                </a:lnTo>
                <a:lnTo>
                  <a:pt x="56" y="59"/>
                </a:lnTo>
                <a:lnTo>
                  <a:pt x="89" y="88"/>
                </a:lnTo>
                <a:lnTo>
                  <a:pt x="114" y="118"/>
                </a:lnTo>
                <a:lnTo>
                  <a:pt x="117" y="120"/>
                </a:lnTo>
              </a:path>
            </a:pathLst>
          </a:custGeom>
          <a:noFill/>
          <a:ln w="9525">
            <a:solidFill>
              <a:srgbClr val="000000"/>
            </a:solidFill>
            <a:prstDash val="solid"/>
            <a:round/>
            <a:headEnd/>
            <a:tailEnd/>
          </a:ln>
        </p:spPr>
        <p:txBody>
          <a:bodyPr/>
          <a:lstStyle/>
          <a:p>
            <a:endParaRPr lang="en-US"/>
          </a:p>
        </p:txBody>
      </p:sp>
      <p:sp>
        <p:nvSpPr>
          <p:cNvPr id="496722" name="Freeform 89"/>
          <p:cNvSpPr>
            <a:spLocks/>
          </p:cNvSpPr>
          <p:nvPr/>
        </p:nvSpPr>
        <p:spPr bwMode="auto">
          <a:xfrm>
            <a:off x="6324600" y="2189163"/>
            <a:ext cx="134938" cy="96837"/>
          </a:xfrm>
          <a:custGeom>
            <a:avLst/>
            <a:gdLst>
              <a:gd name="T0" fmla="*/ 0 w 102"/>
              <a:gd name="T1" fmla="*/ 0 h 72"/>
              <a:gd name="T2" fmla="*/ 2147483647 w 102"/>
              <a:gd name="T3" fmla="*/ 2147483647 h 72"/>
              <a:gd name="T4" fmla="*/ 2147483647 w 102"/>
              <a:gd name="T5" fmla="*/ 2147483647 h 72"/>
              <a:gd name="T6" fmla="*/ 2147483647 w 102"/>
              <a:gd name="T7" fmla="*/ 2147483647 h 72"/>
              <a:gd name="T8" fmla="*/ 2147483647 w 102"/>
              <a:gd name="T9" fmla="*/ 2147483647 h 72"/>
              <a:gd name="T10" fmla="*/ 2147483647 w 102"/>
              <a:gd name="T11" fmla="*/ 2147483647 h 72"/>
              <a:gd name="T12" fmla="*/ 2147483647 w 102"/>
              <a:gd name="T13" fmla="*/ 0 h 72"/>
              <a:gd name="T14" fmla="*/ 0 w 102"/>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72"/>
              <a:gd name="T26" fmla="*/ 102 w 10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72">
                <a:moveTo>
                  <a:pt x="0" y="0"/>
                </a:moveTo>
                <a:lnTo>
                  <a:pt x="18" y="30"/>
                </a:lnTo>
                <a:lnTo>
                  <a:pt x="57" y="59"/>
                </a:lnTo>
                <a:lnTo>
                  <a:pt x="70" y="72"/>
                </a:lnTo>
                <a:lnTo>
                  <a:pt x="76" y="59"/>
                </a:lnTo>
                <a:lnTo>
                  <a:pt x="93" y="30"/>
                </a:lnTo>
                <a:lnTo>
                  <a:pt x="102" y="0"/>
                </a:lnTo>
                <a:lnTo>
                  <a:pt x="0" y="0"/>
                </a:lnTo>
                <a:close/>
              </a:path>
            </a:pathLst>
          </a:custGeom>
          <a:solidFill>
            <a:srgbClr val="FF6600"/>
          </a:solidFill>
          <a:ln w="9525">
            <a:noFill/>
            <a:round/>
            <a:headEnd/>
            <a:tailEnd/>
          </a:ln>
        </p:spPr>
        <p:txBody>
          <a:bodyPr/>
          <a:lstStyle/>
          <a:p>
            <a:endParaRPr lang="en-US"/>
          </a:p>
        </p:txBody>
      </p:sp>
      <p:sp>
        <p:nvSpPr>
          <p:cNvPr id="496723" name="Freeform 90"/>
          <p:cNvSpPr>
            <a:spLocks/>
          </p:cNvSpPr>
          <p:nvPr/>
        </p:nvSpPr>
        <p:spPr bwMode="auto">
          <a:xfrm>
            <a:off x="6324600" y="2189163"/>
            <a:ext cx="134938" cy="96837"/>
          </a:xfrm>
          <a:custGeom>
            <a:avLst/>
            <a:gdLst>
              <a:gd name="T0" fmla="*/ 0 w 102"/>
              <a:gd name="T1" fmla="*/ 0 h 72"/>
              <a:gd name="T2" fmla="*/ 2147483647 w 102"/>
              <a:gd name="T3" fmla="*/ 2147483647 h 72"/>
              <a:gd name="T4" fmla="*/ 2147483647 w 102"/>
              <a:gd name="T5" fmla="*/ 2147483647 h 72"/>
              <a:gd name="T6" fmla="*/ 2147483647 w 102"/>
              <a:gd name="T7" fmla="*/ 2147483647 h 72"/>
              <a:gd name="T8" fmla="*/ 2147483647 w 102"/>
              <a:gd name="T9" fmla="*/ 2147483647 h 72"/>
              <a:gd name="T10" fmla="*/ 2147483647 w 102"/>
              <a:gd name="T11" fmla="*/ 2147483647 h 72"/>
              <a:gd name="T12" fmla="*/ 2147483647 w 102"/>
              <a:gd name="T13" fmla="*/ 0 h 72"/>
              <a:gd name="T14" fmla="*/ 0 60000 65536"/>
              <a:gd name="T15" fmla="*/ 0 60000 65536"/>
              <a:gd name="T16" fmla="*/ 0 60000 65536"/>
              <a:gd name="T17" fmla="*/ 0 60000 65536"/>
              <a:gd name="T18" fmla="*/ 0 60000 65536"/>
              <a:gd name="T19" fmla="*/ 0 60000 65536"/>
              <a:gd name="T20" fmla="*/ 0 60000 65536"/>
              <a:gd name="T21" fmla="*/ 0 w 102"/>
              <a:gd name="T22" fmla="*/ 0 h 72"/>
              <a:gd name="T23" fmla="*/ 102 w 102"/>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72">
                <a:moveTo>
                  <a:pt x="0" y="0"/>
                </a:moveTo>
                <a:lnTo>
                  <a:pt x="18" y="30"/>
                </a:lnTo>
                <a:lnTo>
                  <a:pt x="57" y="59"/>
                </a:lnTo>
                <a:lnTo>
                  <a:pt x="70" y="72"/>
                </a:lnTo>
                <a:lnTo>
                  <a:pt x="76" y="59"/>
                </a:lnTo>
                <a:lnTo>
                  <a:pt x="93" y="30"/>
                </a:lnTo>
                <a:lnTo>
                  <a:pt x="102" y="0"/>
                </a:lnTo>
              </a:path>
            </a:pathLst>
          </a:custGeom>
          <a:noFill/>
          <a:ln w="9525">
            <a:solidFill>
              <a:srgbClr val="000000"/>
            </a:solidFill>
            <a:prstDash val="solid"/>
            <a:round/>
            <a:headEnd/>
            <a:tailEnd/>
          </a:ln>
        </p:spPr>
        <p:txBody>
          <a:bodyPr/>
          <a:lstStyle/>
          <a:p>
            <a:endParaRPr lang="en-US"/>
          </a:p>
        </p:txBody>
      </p:sp>
      <p:sp>
        <p:nvSpPr>
          <p:cNvPr id="496724" name="Freeform 91"/>
          <p:cNvSpPr>
            <a:spLocks/>
          </p:cNvSpPr>
          <p:nvPr/>
        </p:nvSpPr>
        <p:spPr bwMode="auto">
          <a:xfrm>
            <a:off x="3592513" y="3895725"/>
            <a:ext cx="46037" cy="141288"/>
          </a:xfrm>
          <a:custGeom>
            <a:avLst/>
            <a:gdLst>
              <a:gd name="T0" fmla="*/ 0 w 34"/>
              <a:gd name="T1" fmla="*/ 2147483647 h 104"/>
              <a:gd name="T2" fmla="*/ 2147483647 w 34"/>
              <a:gd name="T3" fmla="*/ 2147483647 h 104"/>
              <a:gd name="T4" fmla="*/ 2147483647 w 34"/>
              <a:gd name="T5" fmla="*/ 2147483647 h 104"/>
              <a:gd name="T6" fmla="*/ 2147483647 w 34"/>
              <a:gd name="T7" fmla="*/ 2147483647 h 104"/>
              <a:gd name="T8" fmla="*/ 0 w 34"/>
              <a:gd name="T9" fmla="*/ 0 h 104"/>
              <a:gd name="T10" fmla="*/ 0 w 34"/>
              <a:gd name="T11" fmla="*/ 2147483647 h 104"/>
              <a:gd name="T12" fmla="*/ 0 w 34"/>
              <a:gd name="T13" fmla="*/ 2147483647 h 104"/>
              <a:gd name="T14" fmla="*/ 0 w 34"/>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04"/>
              <a:gd name="T26" fmla="*/ 34 w 34"/>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04">
                <a:moveTo>
                  <a:pt x="0" y="104"/>
                </a:moveTo>
                <a:lnTo>
                  <a:pt x="34" y="79"/>
                </a:lnTo>
                <a:lnTo>
                  <a:pt x="34" y="49"/>
                </a:lnTo>
                <a:lnTo>
                  <a:pt x="32" y="20"/>
                </a:lnTo>
                <a:lnTo>
                  <a:pt x="0" y="0"/>
                </a:lnTo>
                <a:lnTo>
                  <a:pt x="0" y="49"/>
                </a:lnTo>
                <a:lnTo>
                  <a:pt x="0" y="79"/>
                </a:lnTo>
                <a:lnTo>
                  <a:pt x="0" y="104"/>
                </a:lnTo>
                <a:close/>
              </a:path>
            </a:pathLst>
          </a:custGeom>
          <a:solidFill>
            <a:srgbClr val="0033FF"/>
          </a:solidFill>
          <a:ln w="9525">
            <a:noFill/>
            <a:round/>
            <a:headEnd/>
            <a:tailEnd/>
          </a:ln>
        </p:spPr>
        <p:txBody>
          <a:bodyPr/>
          <a:lstStyle/>
          <a:p>
            <a:endParaRPr lang="en-US"/>
          </a:p>
        </p:txBody>
      </p:sp>
      <p:sp>
        <p:nvSpPr>
          <p:cNvPr id="496725" name="Freeform 92"/>
          <p:cNvSpPr>
            <a:spLocks/>
          </p:cNvSpPr>
          <p:nvPr/>
        </p:nvSpPr>
        <p:spPr bwMode="auto">
          <a:xfrm>
            <a:off x="3592513" y="3895725"/>
            <a:ext cx="46037" cy="141288"/>
          </a:xfrm>
          <a:custGeom>
            <a:avLst/>
            <a:gdLst>
              <a:gd name="T0" fmla="*/ 0 w 34"/>
              <a:gd name="T1" fmla="*/ 2147483647 h 104"/>
              <a:gd name="T2" fmla="*/ 2147483647 w 34"/>
              <a:gd name="T3" fmla="*/ 2147483647 h 104"/>
              <a:gd name="T4" fmla="*/ 2147483647 w 34"/>
              <a:gd name="T5" fmla="*/ 2147483647 h 104"/>
              <a:gd name="T6" fmla="*/ 2147483647 w 34"/>
              <a:gd name="T7" fmla="*/ 2147483647 h 104"/>
              <a:gd name="T8" fmla="*/ 0 w 34"/>
              <a:gd name="T9" fmla="*/ 0 h 104"/>
              <a:gd name="T10" fmla="*/ 0 60000 65536"/>
              <a:gd name="T11" fmla="*/ 0 60000 65536"/>
              <a:gd name="T12" fmla="*/ 0 60000 65536"/>
              <a:gd name="T13" fmla="*/ 0 60000 65536"/>
              <a:gd name="T14" fmla="*/ 0 60000 65536"/>
              <a:gd name="T15" fmla="*/ 0 w 34"/>
              <a:gd name="T16" fmla="*/ 0 h 104"/>
              <a:gd name="T17" fmla="*/ 34 w 34"/>
              <a:gd name="T18" fmla="*/ 104 h 104"/>
            </a:gdLst>
            <a:ahLst/>
            <a:cxnLst>
              <a:cxn ang="T10">
                <a:pos x="T0" y="T1"/>
              </a:cxn>
              <a:cxn ang="T11">
                <a:pos x="T2" y="T3"/>
              </a:cxn>
              <a:cxn ang="T12">
                <a:pos x="T4" y="T5"/>
              </a:cxn>
              <a:cxn ang="T13">
                <a:pos x="T6" y="T7"/>
              </a:cxn>
              <a:cxn ang="T14">
                <a:pos x="T8" y="T9"/>
              </a:cxn>
            </a:cxnLst>
            <a:rect l="T15" t="T16" r="T17" b="T18"/>
            <a:pathLst>
              <a:path w="34" h="104">
                <a:moveTo>
                  <a:pt x="0" y="104"/>
                </a:moveTo>
                <a:lnTo>
                  <a:pt x="34" y="79"/>
                </a:lnTo>
                <a:lnTo>
                  <a:pt x="34" y="49"/>
                </a:lnTo>
                <a:lnTo>
                  <a:pt x="32" y="20"/>
                </a:lnTo>
                <a:lnTo>
                  <a:pt x="0" y="0"/>
                </a:lnTo>
              </a:path>
            </a:pathLst>
          </a:custGeom>
          <a:noFill/>
          <a:ln w="9525">
            <a:solidFill>
              <a:srgbClr val="000000"/>
            </a:solidFill>
            <a:prstDash val="solid"/>
            <a:round/>
            <a:headEnd/>
            <a:tailEnd/>
          </a:ln>
        </p:spPr>
        <p:txBody>
          <a:bodyPr/>
          <a:lstStyle/>
          <a:p>
            <a:endParaRPr lang="en-US"/>
          </a:p>
        </p:txBody>
      </p:sp>
      <p:sp>
        <p:nvSpPr>
          <p:cNvPr id="496726" name="Freeform 93"/>
          <p:cNvSpPr>
            <a:spLocks/>
          </p:cNvSpPr>
          <p:nvPr/>
        </p:nvSpPr>
        <p:spPr bwMode="auto">
          <a:xfrm>
            <a:off x="5378450" y="5280025"/>
            <a:ext cx="409575" cy="23813"/>
          </a:xfrm>
          <a:custGeom>
            <a:avLst/>
            <a:gdLst>
              <a:gd name="T0" fmla="*/ 2147483647 w 307"/>
              <a:gd name="T1" fmla="*/ 2147483647 h 18"/>
              <a:gd name="T2" fmla="*/ 2147483647 w 307"/>
              <a:gd name="T3" fmla="*/ 0 h 18"/>
              <a:gd name="T4" fmla="*/ 0 w 307"/>
              <a:gd name="T5" fmla="*/ 2147483647 h 18"/>
              <a:gd name="T6" fmla="*/ 2147483647 w 307"/>
              <a:gd name="T7" fmla="*/ 2147483647 h 18"/>
              <a:gd name="T8" fmla="*/ 0 60000 65536"/>
              <a:gd name="T9" fmla="*/ 0 60000 65536"/>
              <a:gd name="T10" fmla="*/ 0 60000 65536"/>
              <a:gd name="T11" fmla="*/ 0 60000 65536"/>
              <a:gd name="T12" fmla="*/ 0 w 307"/>
              <a:gd name="T13" fmla="*/ 0 h 18"/>
              <a:gd name="T14" fmla="*/ 307 w 307"/>
              <a:gd name="T15" fmla="*/ 18 h 18"/>
            </a:gdLst>
            <a:ahLst/>
            <a:cxnLst>
              <a:cxn ang="T8">
                <a:pos x="T0" y="T1"/>
              </a:cxn>
              <a:cxn ang="T9">
                <a:pos x="T2" y="T3"/>
              </a:cxn>
              <a:cxn ang="T10">
                <a:pos x="T4" y="T5"/>
              </a:cxn>
              <a:cxn ang="T11">
                <a:pos x="T6" y="T7"/>
              </a:cxn>
            </a:cxnLst>
            <a:rect l="T12" t="T13" r="T14" b="T15"/>
            <a:pathLst>
              <a:path w="307" h="18">
                <a:moveTo>
                  <a:pt x="307" y="18"/>
                </a:moveTo>
                <a:lnTo>
                  <a:pt x="74" y="0"/>
                </a:lnTo>
                <a:lnTo>
                  <a:pt x="0" y="18"/>
                </a:lnTo>
                <a:lnTo>
                  <a:pt x="307" y="18"/>
                </a:lnTo>
                <a:close/>
              </a:path>
            </a:pathLst>
          </a:custGeom>
          <a:solidFill>
            <a:srgbClr val="FFCC00"/>
          </a:solidFill>
          <a:ln w="9525">
            <a:noFill/>
            <a:round/>
            <a:headEnd/>
            <a:tailEnd/>
          </a:ln>
        </p:spPr>
        <p:txBody>
          <a:bodyPr/>
          <a:lstStyle/>
          <a:p>
            <a:endParaRPr lang="en-US"/>
          </a:p>
        </p:txBody>
      </p:sp>
      <p:sp>
        <p:nvSpPr>
          <p:cNvPr id="496727" name="Freeform 94"/>
          <p:cNvSpPr>
            <a:spLocks/>
          </p:cNvSpPr>
          <p:nvPr/>
        </p:nvSpPr>
        <p:spPr bwMode="auto">
          <a:xfrm>
            <a:off x="5378450" y="5280025"/>
            <a:ext cx="409575" cy="23813"/>
          </a:xfrm>
          <a:custGeom>
            <a:avLst/>
            <a:gdLst>
              <a:gd name="T0" fmla="*/ 2147483647 w 307"/>
              <a:gd name="T1" fmla="*/ 2147483647 h 18"/>
              <a:gd name="T2" fmla="*/ 2147483647 w 307"/>
              <a:gd name="T3" fmla="*/ 0 h 18"/>
              <a:gd name="T4" fmla="*/ 0 w 307"/>
              <a:gd name="T5" fmla="*/ 2147483647 h 18"/>
              <a:gd name="T6" fmla="*/ 0 60000 65536"/>
              <a:gd name="T7" fmla="*/ 0 60000 65536"/>
              <a:gd name="T8" fmla="*/ 0 60000 65536"/>
              <a:gd name="T9" fmla="*/ 0 w 307"/>
              <a:gd name="T10" fmla="*/ 0 h 18"/>
              <a:gd name="T11" fmla="*/ 307 w 307"/>
              <a:gd name="T12" fmla="*/ 18 h 18"/>
            </a:gdLst>
            <a:ahLst/>
            <a:cxnLst>
              <a:cxn ang="T6">
                <a:pos x="T0" y="T1"/>
              </a:cxn>
              <a:cxn ang="T7">
                <a:pos x="T2" y="T3"/>
              </a:cxn>
              <a:cxn ang="T8">
                <a:pos x="T4" y="T5"/>
              </a:cxn>
            </a:cxnLst>
            <a:rect l="T9" t="T10" r="T11" b="T12"/>
            <a:pathLst>
              <a:path w="307" h="18">
                <a:moveTo>
                  <a:pt x="307" y="18"/>
                </a:moveTo>
                <a:lnTo>
                  <a:pt x="74" y="0"/>
                </a:lnTo>
                <a:lnTo>
                  <a:pt x="0" y="18"/>
                </a:lnTo>
              </a:path>
            </a:pathLst>
          </a:custGeom>
          <a:noFill/>
          <a:ln w="9525">
            <a:solidFill>
              <a:srgbClr val="000000"/>
            </a:solidFill>
            <a:prstDash val="solid"/>
            <a:round/>
            <a:headEnd/>
            <a:tailEnd/>
          </a:ln>
        </p:spPr>
        <p:txBody>
          <a:bodyPr/>
          <a:lstStyle/>
          <a:p>
            <a:endParaRPr lang="en-US"/>
          </a:p>
        </p:txBody>
      </p:sp>
      <p:sp>
        <p:nvSpPr>
          <p:cNvPr id="496728" name="Freeform 95"/>
          <p:cNvSpPr>
            <a:spLocks/>
          </p:cNvSpPr>
          <p:nvPr/>
        </p:nvSpPr>
        <p:spPr bwMode="auto">
          <a:xfrm>
            <a:off x="3592513" y="3602038"/>
            <a:ext cx="69850" cy="107950"/>
          </a:xfrm>
          <a:custGeom>
            <a:avLst/>
            <a:gdLst>
              <a:gd name="T0" fmla="*/ 0 w 52"/>
              <a:gd name="T1" fmla="*/ 2147483647 h 80"/>
              <a:gd name="T2" fmla="*/ 2147483647 w 52"/>
              <a:gd name="T3" fmla="*/ 2147483647 h 80"/>
              <a:gd name="T4" fmla="*/ 2147483647 w 52"/>
              <a:gd name="T5" fmla="*/ 2147483647 h 80"/>
              <a:gd name="T6" fmla="*/ 2147483647 w 52"/>
              <a:gd name="T7" fmla="*/ 2147483647 h 80"/>
              <a:gd name="T8" fmla="*/ 0 w 52"/>
              <a:gd name="T9" fmla="*/ 0 h 80"/>
              <a:gd name="T10" fmla="*/ 0 w 52"/>
              <a:gd name="T11" fmla="*/ 2147483647 h 80"/>
              <a:gd name="T12" fmla="*/ 0 w 52"/>
              <a:gd name="T13" fmla="*/ 2147483647 h 80"/>
              <a:gd name="T14" fmla="*/ 0 w 52"/>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0"/>
              <a:gd name="T26" fmla="*/ 52 w 52"/>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0">
                <a:moveTo>
                  <a:pt x="0" y="80"/>
                </a:moveTo>
                <a:lnTo>
                  <a:pt x="26" y="64"/>
                </a:lnTo>
                <a:lnTo>
                  <a:pt x="52" y="34"/>
                </a:lnTo>
                <a:lnTo>
                  <a:pt x="24" y="5"/>
                </a:lnTo>
                <a:lnTo>
                  <a:pt x="0" y="0"/>
                </a:lnTo>
                <a:lnTo>
                  <a:pt x="0" y="34"/>
                </a:lnTo>
                <a:lnTo>
                  <a:pt x="0" y="64"/>
                </a:lnTo>
                <a:lnTo>
                  <a:pt x="0" y="80"/>
                </a:lnTo>
                <a:close/>
              </a:path>
            </a:pathLst>
          </a:custGeom>
          <a:solidFill>
            <a:srgbClr val="0066FF"/>
          </a:solidFill>
          <a:ln w="9525">
            <a:noFill/>
            <a:round/>
            <a:headEnd/>
            <a:tailEnd/>
          </a:ln>
        </p:spPr>
        <p:txBody>
          <a:bodyPr/>
          <a:lstStyle/>
          <a:p>
            <a:endParaRPr lang="en-US"/>
          </a:p>
        </p:txBody>
      </p:sp>
      <p:sp>
        <p:nvSpPr>
          <p:cNvPr id="496729" name="Freeform 96"/>
          <p:cNvSpPr>
            <a:spLocks/>
          </p:cNvSpPr>
          <p:nvPr/>
        </p:nvSpPr>
        <p:spPr bwMode="auto">
          <a:xfrm>
            <a:off x="3592513" y="3602038"/>
            <a:ext cx="69850" cy="107950"/>
          </a:xfrm>
          <a:custGeom>
            <a:avLst/>
            <a:gdLst>
              <a:gd name="T0" fmla="*/ 0 w 52"/>
              <a:gd name="T1" fmla="*/ 2147483647 h 80"/>
              <a:gd name="T2" fmla="*/ 2147483647 w 52"/>
              <a:gd name="T3" fmla="*/ 2147483647 h 80"/>
              <a:gd name="T4" fmla="*/ 2147483647 w 52"/>
              <a:gd name="T5" fmla="*/ 2147483647 h 80"/>
              <a:gd name="T6" fmla="*/ 2147483647 w 52"/>
              <a:gd name="T7" fmla="*/ 2147483647 h 80"/>
              <a:gd name="T8" fmla="*/ 0 w 52"/>
              <a:gd name="T9" fmla="*/ 0 h 80"/>
              <a:gd name="T10" fmla="*/ 0 60000 65536"/>
              <a:gd name="T11" fmla="*/ 0 60000 65536"/>
              <a:gd name="T12" fmla="*/ 0 60000 65536"/>
              <a:gd name="T13" fmla="*/ 0 60000 65536"/>
              <a:gd name="T14" fmla="*/ 0 60000 65536"/>
              <a:gd name="T15" fmla="*/ 0 w 52"/>
              <a:gd name="T16" fmla="*/ 0 h 80"/>
              <a:gd name="T17" fmla="*/ 52 w 52"/>
              <a:gd name="T18" fmla="*/ 80 h 80"/>
            </a:gdLst>
            <a:ahLst/>
            <a:cxnLst>
              <a:cxn ang="T10">
                <a:pos x="T0" y="T1"/>
              </a:cxn>
              <a:cxn ang="T11">
                <a:pos x="T2" y="T3"/>
              </a:cxn>
              <a:cxn ang="T12">
                <a:pos x="T4" y="T5"/>
              </a:cxn>
              <a:cxn ang="T13">
                <a:pos x="T6" y="T7"/>
              </a:cxn>
              <a:cxn ang="T14">
                <a:pos x="T8" y="T9"/>
              </a:cxn>
            </a:cxnLst>
            <a:rect l="T15" t="T16" r="T17" b="T18"/>
            <a:pathLst>
              <a:path w="52" h="80">
                <a:moveTo>
                  <a:pt x="0" y="80"/>
                </a:moveTo>
                <a:lnTo>
                  <a:pt x="26" y="64"/>
                </a:lnTo>
                <a:lnTo>
                  <a:pt x="52" y="34"/>
                </a:lnTo>
                <a:lnTo>
                  <a:pt x="24" y="5"/>
                </a:lnTo>
                <a:lnTo>
                  <a:pt x="0" y="0"/>
                </a:lnTo>
              </a:path>
            </a:pathLst>
          </a:custGeom>
          <a:noFill/>
          <a:ln w="9525">
            <a:solidFill>
              <a:srgbClr val="000000"/>
            </a:solidFill>
            <a:prstDash val="solid"/>
            <a:round/>
            <a:headEnd/>
            <a:tailEnd/>
          </a:ln>
        </p:spPr>
        <p:txBody>
          <a:bodyPr/>
          <a:lstStyle/>
          <a:p>
            <a:endParaRPr lang="en-US"/>
          </a:p>
        </p:txBody>
      </p:sp>
      <p:sp>
        <p:nvSpPr>
          <p:cNvPr id="496730" name="Freeform 97"/>
          <p:cNvSpPr>
            <a:spLocks/>
          </p:cNvSpPr>
          <p:nvPr/>
        </p:nvSpPr>
        <p:spPr bwMode="auto">
          <a:xfrm>
            <a:off x="7294563" y="3602038"/>
            <a:ext cx="63500" cy="107950"/>
          </a:xfrm>
          <a:custGeom>
            <a:avLst/>
            <a:gdLst>
              <a:gd name="T0" fmla="*/ 2147483647 w 48"/>
              <a:gd name="T1" fmla="*/ 0 h 80"/>
              <a:gd name="T2" fmla="*/ 2147483647 w 48"/>
              <a:gd name="T3" fmla="*/ 2147483647 h 80"/>
              <a:gd name="T4" fmla="*/ 0 w 48"/>
              <a:gd name="T5" fmla="*/ 2147483647 h 80"/>
              <a:gd name="T6" fmla="*/ 2147483647 w 48"/>
              <a:gd name="T7" fmla="*/ 2147483647 h 80"/>
              <a:gd name="T8" fmla="*/ 2147483647 w 48"/>
              <a:gd name="T9" fmla="*/ 2147483647 h 80"/>
              <a:gd name="T10" fmla="*/ 2147483647 w 48"/>
              <a:gd name="T11" fmla="*/ 2147483647 h 80"/>
              <a:gd name="T12" fmla="*/ 2147483647 w 48"/>
              <a:gd name="T13" fmla="*/ 2147483647 h 80"/>
              <a:gd name="T14" fmla="*/ 2147483647 w 48"/>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0"/>
              <a:gd name="T26" fmla="*/ 48 w 48"/>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0">
                <a:moveTo>
                  <a:pt x="48" y="0"/>
                </a:moveTo>
                <a:lnTo>
                  <a:pt x="29" y="5"/>
                </a:lnTo>
                <a:lnTo>
                  <a:pt x="0" y="34"/>
                </a:lnTo>
                <a:lnTo>
                  <a:pt x="22" y="64"/>
                </a:lnTo>
                <a:lnTo>
                  <a:pt x="48" y="80"/>
                </a:lnTo>
                <a:lnTo>
                  <a:pt x="48" y="64"/>
                </a:lnTo>
                <a:lnTo>
                  <a:pt x="48" y="34"/>
                </a:lnTo>
                <a:lnTo>
                  <a:pt x="48" y="0"/>
                </a:lnTo>
                <a:close/>
              </a:path>
            </a:pathLst>
          </a:custGeom>
          <a:solidFill>
            <a:srgbClr val="0066FF"/>
          </a:solidFill>
          <a:ln w="9525">
            <a:noFill/>
            <a:round/>
            <a:headEnd/>
            <a:tailEnd/>
          </a:ln>
        </p:spPr>
        <p:txBody>
          <a:bodyPr/>
          <a:lstStyle/>
          <a:p>
            <a:endParaRPr lang="en-US"/>
          </a:p>
        </p:txBody>
      </p:sp>
      <p:sp>
        <p:nvSpPr>
          <p:cNvPr id="496731" name="Freeform 98"/>
          <p:cNvSpPr>
            <a:spLocks/>
          </p:cNvSpPr>
          <p:nvPr/>
        </p:nvSpPr>
        <p:spPr bwMode="auto">
          <a:xfrm>
            <a:off x="7294563" y="3602038"/>
            <a:ext cx="63500" cy="107950"/>
          </a:xfrm>
          <a:custGeom>
            <a:avLst/>
            <a:gdLst>
              <a:gd name="T0" fmla="*/ 2147483647 w 48"/>
              <a:gd name="T1" fmla="*/ 0 h 80"/>
              <a:gd name="T2" fmla="*/ 2147483647 w 48"/>
              <a:gd name="T3" fmla="*/ 2147483647 h 80"/>
              <a:gd name="T4" fmla="*/ 0 w 48"/>
              <a:gd name="T5" fmla="*/ 2147483647 h 80"/>
              <a:gd name="T6" fmla="*/ 2147483647 w 48"/>
              <a:gd name="T7" fmla="*/ 2147483647 h 80"/>
              <a:gd name="T8" fmla="*/ 2147483647 w 48"/>
              <a:gd name="T9" fmla="*/ 2147483647 h 80"/>
              <a:gd name="T10" fmla="*/ 0 60000 65536"/>
              <a:gd name="T11" fmla="*/ 0 60000 65536"/>
              <a:gd name="T12" fmla="*/ 0 60000 65536"/>
              <a:gd name="T13" fmla="*/ 0 60000 65536"/>
              <a:gd name="T14" fmla="*/ 0 60000 65536"/>
              <a:gd name="T15" fmla="*/ 0 w 48"/>
              <a:gd name="T16" fmla="*/ 0 h 80"/>
              <a:gd name="T17" fmla="*/ 48 w 48"/>
              <a:gd name="T18" fmla="*/ 80 h 80"/>
            </a:gdLst>
            <a:ahLst/>
            <a:cxnLst>
              <a:cxn ang="T10">
                <a:pos x="T0" y="T1"/>
              </a:cxn>
              <a:cxn ang="T11">
                <a:pos x="T2" y="T3"/>
              </a:cxn>
              <a:cxn ang="T12">
                <a:pos x="T4" y="T5"/>
              </a:cxn>
              <a:cxn ang="T13">
                <a:pos x="T6" y="T7"/>
              </a:cxn>
              <a:cxn ang="T14">
                <a:pos x="T8" y="T9"/>
              </a:cxn>
            </a:cxnLst>
            <a:rect l="T15" t="T16" r="T17" b="T18"/>
            <a:pathLst>
              <a:path w="48" h="80">
                <a:moveTo>
                  <a:pt x="48" y="0"/>
                </a:moveTo>
                <a:lnTo>
                  <a:pt x="29" y="5"/>
                </a:lnTo>
                <a:lnTo>
                  <a:pt x="0" y="34"/>
                </a:lnTo>
                <a:lnTo>
                  <a:pt x="22" y="64"/>
                </a:lnTo>
                <a:lnTo>
                  <a:pt x="48" y="80"/>
                </a:lnTo>
              </a:path>
            </a:pathLst>
          </a:custGeom>
          <a:noFill/>
          <a:ln w="9525">
            <a:solidFill>
              <a:srgbClr val="000000"/>
            </a:solidFill>
            <a:prstDash val="solid"/>
            <a:round/>
            <a:headEnd/>
            <a:tailEnd/>
          </a:ln>
        </p:spPr>
        <p:txBody>
          <a:bodyPr/>
          <a:lstStyle/>
          <a:p>
            <a:endParaRPr lang="en-US"/>
          </a:p>
        </p:txBody>
      </p:sp>
      <p:sp>
        <p:nvSpPr>
          <p:cNvPr id="496732" name="Freeform 99"/>
          <p:cNvSpPr>
            <a:spLocks/>
          </p:cNvSpPr>
          <p:nvPr/>
        </p:nvSpPr>
        <p:spPr bwMode="auto">
          <a:xfrm>
            <a:off x="7332663" y="3895725"/>
            <a:ext cx="25400" cy="141288"/>
          </a:xfrm>
          <a:custGeom>
            <a:avLst/>
            <a:gdLst>
              <a:gd name="T0" fmla="*/ 2147483647 w 20"/>
              <a:gd name="T1" fmla="*/ 0 h 104"/>
              <a:gd name="T2" fmla="*/ 2147483647 w 20"/>
              <a:gd name="T3" fmla="*/ 2147483647 h 104"/>
              <a:gd name="T4" fmla="*/ 0 w 20"/>
              <a:gd name="T5" fmla="*/ 2147483647 h 104"/>
              <a:gd name="T6" fmla="*/ 0 w 20"/>
              <a:gd name="T7" fmla="*/ 2147483647 h 104"/>
              <a:gd name="T8" fmla="*/ 2147483647 w 20"/>
              <a:gd name="T9" fmla="*/ 2147483647 h 104"/>
              <a:gd name="T10" fmla="*/ 2147483647 w 20"/>
              <a:gd name="T11" fmla="*/ 2147483647 h 104"/>
              <a:gd name="T12" fmla="*/ 2147483647 w 20"/>
              <a:gd name="T13" fmla="*/ 2147483647 h 104"/>
              <a:gd name="T14" fmla="*/ 2147483647 w 20"/>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04"/>
              <a:gd name="T26" fmla="*/ 20 w 20"/>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04">
                <a:moveTo>
                  <a:pt x="20" y="0"/>
                </a:moveTo>
                <a:lnTo>
                  <a:pt x="3" y="20"/>
                </a:lnTo>
                <a:lnTo>
                  <a:pt x="0" y="49"/>
                </a:lnTo>
                <a:lnTo>
                  <a:pt x="0" y="79"/>
                </a:lnTo>
                <a:lnTo>
                  <a:pt x="20" y="104"/>
                </a:lnTo>
                <a:lnTo>
                  <a:pt x="20" y="79"/>
                </a:lnTo>
                <a:lnTo>
                  <a:pt x="20" y="49"/>
                </a:lnTo>
                <a:lnTo>
                  <a:pt x="20" y="0"/>
                </a:lnTo>
                <a:close/>
              </a:path>
            </a:pathLst>
          </a:custGeom>
          <a:solidFill>
            <a:srgbClr val="0033FF"/>
          </a:solidFill>
          <a:ln w="9525">
            <a:noFill/>
            <a:round/>
            <a:headEnd/>
            <a:tailEnd/>
          </a:ln>
        </p:spPr>
        <p:txBody>
          <a:bodyPr/>
          <a:lstStyle/>
          <a:p>
            <a:endParaRPr lang="en-US"/>
          </a:p>
        </p:txBody>
      </p:sp>
      <p:sp>
        <p:nvSpPr>
          <p:cNvPr id="496733" name="Freeform 100"/>
          <p:cNvSpPr>
            <a:spLocks/>
          </p:cNvSpPr>
          <p:nvPr/>
        </p:nvSpPr>
        <p:spPr bwMode="auto">
          <a:xfrm>
            <a:off x="7332663" y="3895725"/>
            <a:ext cx="25400" cy="141288"/>
          </a:xfrm>
          <a:custGeom>
            <a:avLst/>
            <a:gdLst>
              <a:gd name="T0" fmla="*/ 2147483647 w 20"/>
              <a:gd name="T1" fmla="*/ 0 h 104"/>
              <a:gd name="T2" fmla="*/ 2147483647 w 20"/>
              <a:gd name="T3" fmla="*/ 2147483647 h 104"/>
              <a:gd name="T4" fmla="*/ 0 w 20"/>
              <a:gd name="T5" fmla="*/ 2147483647 h 104"/>
              <a:gd name="T6" fmla="*/ 0 w 20"/>
              <a:gd name="T7" fmla="*/ 2147483647 h 104"/>
              <a:gd name="T8" fmla="*/ 2147483647 w 20"/>
              <a:gd name="T9" fmla="*/ 2147483647 h 104"/>
              <a:gd name="T10" fmla="*/ 0 60000 65536"/>
              <a:gd name="T11" fmla="*/ 0 60000 65536"/>
              <a:gd name="T12" fmla="*/ 0 60000 65536"/>
              <a:gd name="T13" fmla="*/ 0 60000 65536"/>
              <a:gd name="T14" fmla="*/ 0 60000 65536"/>
              <a:gd name="T15" fmla="*/ 0 w 20"/>
              <a:gd name="T16" fmla="*/ 0 h 104"/>
              <a:gd name="T17" fmla="*/ 20 w 20"/>
              <a:gd name="T18" fmla="*/ 104 h 104"/>
            </a:gdLst>
            <a:ahLst/>
            <a:cxnLst>
              <a:cxn ang="T10">
                <a:pos x="T0" y="T1"/>
              </a:cxn>
              <a:cxn ang="T11">
                <a:pos x="T2" y="T3"/>
              </a:cxn>
              <a:cxn ang="T12">
                <a:pos x="T4" y="T5"/>
              </a:cxn>
              <a:cxn ang="T13">
                <a:pos x="T6" y="T7"/>
              </a:cxn>
              <a:cxn ang="T14">
                <a:pos x="T8" y="T9"/>
              </a:cxn>
            </a:cxnLst>
            <a:rect l="T15" t="T16" r="T17" b="T18"/>
            <a:pathLst>
              <a:path w="20" h="104">
                <a:moveTo>
                  <a:pt x="20" y="0"/>
                </a:moveTo>
                <a:lnTo>
                  <a:pt x="3" y="20"/>
                </a:lnTo>
                <a:lnTo>
                  <a:pt x="0" y="49"/>
                </a:lnTo>
                <a:lnTo>
                  <a:pt x="0" y="79"/>
                </a:lnTo>
                <a:lnTo>
                  <a:pt x="20" y="104"/>
                </a:lnTo>
              </a:path>
            </a:pathLst>
          </a:custGeom>
          <a:noFill/>
          <a:ln w="9525">
            <a:solidFill>
              <a:srgbClr val="000000"/>
            </a:solidFill>
            <a:prstDash val="solid"/>
            <a:round/>
            <a:headEnd/>
            <a:tailEnd/>
          </a:ln>
        </p:spPr>
        <p:txBody>
          <a:bodyPr/>
          <a:lstStyle/>
          <a:p>
            <a:endParaRPr lang="en-US"/>
          </a:p>
        </p:txBody>
      </p:sp>
      <p:sp>
        <p:nvSpPr>
          <p:cNvPr id="496734" name="Freeform 101"/>
          <p:cNvSpPr>
            <a:spLocks/>
          </p:cNvSpPr>
          <p:nvPr/>
        </p:nvSpPr>
        <p:spPr bwMode="auto">
          <a:xfrm>
            <a:off x="3592513" y="2189163"/>
            <a:ext cx="66675" cy="53975"/>
          </a:xfrm>
          <a:custGeom>
            <a:avLst/>
            <a:gdLst>
              <a:gd name="T0" fmla="*/ 0 w 48"/>
              <a:gd name="T1" fmla="*/ 2147483647 h 40"/>
              <a:gd name="T2" fmla="*/ 2147483647 w 48"/>
              <a:gd name="T3" fmla="*/ 2147483647 h 40"/>
              <a:gd name="T4" fmla="*/ 2147483647 w 48"/>
              <a:gd name="T5" fmla="*/ 0 h 40"/>
              <a:gd name="T6" fmla="*/ 0 w 48"/>
              <a:gd name="T7" fmla="*/ 0 h 40"/>
              <a:gd name="T8" fmla="*/ 0 w 48"/>
              <a:gd name="T9" fmla="*/ 2147483647 h 40"/>
              <a:gd name="T10" fmla="*/ 0 w 48"/>
              <a:gd name="T11" fmla="*/ 2147483647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0" y="40"/>
                </a:moveTo>
                <a:lnTo>
                  <a:pt x="16" y="30"/>
                </a:lnTo>
                <a:lnTo>
                  <a:pt x="48" y="0"/>
                </a:lnTo>
                <a:lnTo>
                  <a:pt x="0" y="0"/>
                </a:lnTo>
                <a:lnTo>
                  <a:pt x="0" y="30"/>
                </a:lnTo>
                <a:lnTo>
                  <a:pt x="0" y="40"/>
                </a:lnTo>
                <a:close/>
              </a:path>
            </a:pathLst>
          </a:custGeom>
          <a:solidFill>
            <a:srgbClr val="00FF66"/>
          </a:solidFill>
          <a:ln w="9525">
            <a:noFill/>
            <a:round/>
            <a:headEnd/>
            <a:tailEnd/>
          </a:ln>
        </p:spPr>
        <p:txBody>
          <a:bodyPr/>
          <a:lstStyle/>
          <a:p>
            <a:endParaRPr lang="en-US"/>
          </a:p>
        </p:txBody>
      </p:sp>
      <p:sp>
        <p:nvSpPr>
          <p:cNvPr id="496735" name="Freeform 102"/>
          <p:cNvSpPr>
            <a:spLocks/>
          </p:cNvSpPr>
          <p:nvPr/>
        </p:nvSpPr>
        <p:spPr bwMode="auto">
          <a:xfrm>
            <a:off x="3592513" y="2189163"/>
            <a:ext cx="66675" cy="53975"/>
          </a:xfrm>
          <a:custGeom>
            <a:avLst/>
            <a:gdLst>
              <a:gd name="T0" fmla="*/ 0 w 48"/>
              <a:gd name="T1" fmla="*/ 2147483647 h 40"/>
              <a:gd name="T2" fmla="*/ 2147483647 w 48"/>
              <a:gd name="T3" fmla="*/ 2147483647 h 40"/>
              <a:gd name="T4" fmla="*/ 2147483647 w 48"/>
              <a:gd name="T5" fmla="*/ 0 h 40"/>
              <a:gd name="T6" fmla="*/ 0 60000 65536"/>
              <a:gd name="T7" fmla="*/ 0 60000 65536"/>
              <a:gd name="T8" fmla="*/ 0 60000 65536"/>
              <a:gd name="T9" fmla="*/ 0 w 48"/>
              <a:gd name="T10" fmla="*/ 0 h 40"/>
              <a:gd name="T11" fmla="*/ 48 w 48"/>
              <a:gd name="T12" fmla="*/ 40 h 40"/>
            </a:gdLst>
            <a:ahLst/>
            <a:cxnLst>
              <a:cxn ang="T6">
                <a:pos x="T0" y="T1"/>
              </a:cxn>
              <a:cxn ang="T7">
                <a:pos x="T2" y="T3"/>
              </a:cxn>
              <a:cxn ang="T8">
                <a:pos x="T4" y="T5"/>
              </a:cxn>
            </a:cxnLst>
            <a:rect l="T9" t="T10" r="T11" b="T12"/>
            <a:pathLst>
              <a:path w="48" h="40">
                <a:moveTo>
                  <a:pt x="0" y="40"/>
                </a:moveTo>
                <a:lnTo>
                  <a:pt x="16" y="30"/>
                </a:lnTo>
                <a:lnTo>
                  <a:pt x="48" y="0"/>
                </a:lnTo>
              </a:path>
            </a:pathLst>
          </a:custGeom>
          <a:noFill/>
          <a:ln w="9525">
            <a:solidFill>
              <a:srgbClr val="000000"/>
            </a:solidFill>
            <a:prstDash val="solid"/>
            <a:round/>
            <a:headEnd/>
            <a:tailEnd/>
          </a:ln>
        </p:spPr>
        <p:txBody>
          <a:bodyPr/>
          <a:lstStyle/>
          <a:p>
            <a:endParaRPr lang="en-US"/>
          </a:p>
        </p:txBody>
      </p:sp>
      <p:sp>
        <p:nvSpPr>
          <p:cNvPr id="496736" name="Freeform 103"/>
          <p:cNvSpPr>
            <a:spLocks/>
          </p:cNvSpPr>
          <p:nvPr/>
        </p:nvSpPr>
        <p:spPr bwMode="auto">
          <a:xfrm>
            <a:off x="7307263" y="2189163"/>
            <a:ext cx="50800" cy="53975"/>
          </a:xfrm>
          <a:custGeom>
            <a:avLst/>
            <a:gdLst>
              <a:gd name="T0" fmla="*/ 0 w 38"/>
              <a:gd name="T1" fmla="*/ 0 h 40"/>
              <a:gd name="T2" fmla="*/ 2147483647 w 38"/>
              <a:gd name="T3" fmla="*/ 2147483647 h 40"/>
              <a:gd name="T4" fmla="*/ 2147483647 w 38"/>
              <a:gd name="T5" fmla="*/ 2147483647 h 40"/>
              <a:gd name="T6" fmla="*/ 2147483647 w 38"/>
              <a:gd name="T7" fmla="*/ 2147483647 h 40"/>
              <a:gd name="T8" fmla="*/ 2147483647 w 38"/>
              <a:gd name="T9" fmla="*/ 0 h 40"/>
              <a:gd name="T10" fmla="*/ 0 w 38"/>
              <a:gd name="T11" fmla="*/ 0 h 40"/>
              <a:gd name="T12" fmla="*/ 0 60000 65536"/>
              <a:gd name="T13" fmla="*/ 0 60000 65536"/>
              <a:gd name="T14" fmla="*/ 0 60000 65536"/>
              <a:gd name="T15" fmla="*/ 0 60000 65536"/>
              <a:gd name="T16" fmla="*/ 0 60000 65536"/>
              <a:gd name="T17" fmla="*/ 0 60000 65536"/>
              <a:gd name="T18" fmla="*/ 0 w 38"/>
              <a:gd name="T19" fmla="*/ 0 h 40"/>
              <a:gd name="T20" fmla="*/ 38 w 3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8" h="40">
                <a:moveTo>
                  <a:pt x="0" y="0"/>
                </a:moveTo>
                <a:lnTo>
                  <a:pt x="25" y="30"/>
                </a:lnTo>
                <a:lnTo>
                  <a:pt x="38" y="40"/>
                </a:lnTo>
                <a:lnTo>
                  <a:pt x="38" y="30"/>
                </a:lnTo>
                <a:lnTo>
                  <a:pt x="38" y="0"/>
                </a:lnTo>
                <a:lnTo>
                  <a:pt x="0" y="0"/>
                </a:lnTo>
                <a:close/>
              </a:path>
            </a:pathLst>
          </a:custGeom>
          <a:solidFill>
            <a:srgbClr val="00FF66"/>
          </a:solidFill>
          <a:ln w="9525">
            <a:noFill/>
            <a:round/>
            <a:headEnd/>
            <a:tailEnd/>
          </a:ln>
        </p:spPr>
        <p:txBody>
          <a:bodyPr/>
          <a:lstStyle/>
          <a:p>
            <a:endParaRPr lang="en-US"/>
          </a:p>
        </p:txBody>
      </p:sp>
      <p:sp>
        <p:nvSpPr>
          <p:cNvPr id="496737" name="Freeform 104"/>
          <p:cNvSpPr>
            <a:spLocks/>
          </p:cNvSpPr>
          <p:nvPr/>
        </p:nvSpPr>
        <p:spPr bwMode="auto">
          <a:xfrm>
            <a:off x="7307263" y="2189163"/>
            <a:ext cx="50800" cy="53975"/>
          </a:xfrm>
          <a:custGeom>
            <a:avLst/>
            <a:gdLst>
              <a:gd name="T0" fmla="*/ 0 w 38"/>
              <a:gd name="T1" fmla="*/ 0 h 40"/>
              <a:gd name="T2" fmla="*/ 2147483647 w 38"/>
              <a:gd name="T3" fmla="*/ 2147483647 h 40"/>
              <a:gd name="T4" fmla="*/ 2147483647 w 38"/>
              <a:gd name="T5" fmla="*/ 2147483647 h 40"/>
              <a:gd name="T6" fmla="*/ 0 60000 65536"/>
              <a:gd name="T7" fmla="*/ 0 60000 65536"/>
              <a:gd name="T8" fmla="*/ 0 60000 65536"/>
              <a:gd name="T9" fmla="*/ 0 w 38"/>
              <a:gd name="T10" fmla="*/ 0 h 40"/>
              <a:gd name="T11" fmla="*/ 38 w 38"/>
              <a:gd name="T12" fmla="*/ 40 h 40"/>
            </a:gdLst>
            <a:ahLst/>
            <a:cxnLst>
              <a:cxn ang="T6">
                <a:pos x="T0" y="T1"/>
              </a:cxn>
              <a:cxn ang="T7">
                <a:pos x="T2" y="T3"/>
              </a:cxn>
              <a:cxn ang="T8">
                <a:pos x="T4" y="T5"/>
              </a:cxn>
            </a:cxnLst>
            <a:rect l="T9" t="T10" r="T11" b="T12"/>
            <a:pathLst>
              <a:path w="38" h="40">
                <a:moveTo>
                  <a:pt x="0" y="0"/>
                </a:moveTo>
                <a:lnTo>
                  <a:pt x="25" y="30"/>
                </a:lnTo>
                <a:lnTo>
                  <a:pt x="38" y="40"/>
                </a:lnTo>
              </a:path>
            </a:pathLst>
          </a:custGeom>
          <a:noFill/>
          <a:ln w="9525">
            <a:solidFill>
              <a:srgbClr val="000000"/>
            </a:solidFill>
            <a:prstDash val="solid"/>
            <a:round/>
            <a:headEnd/>
            <a:tailEnd/>
          </a:ln>
        </p:spPr>
        <p:txBody>
          <a:bodyPr/>
          <a:lstStyle/>
          <a:p>
            <a:endParaRPr lang="en-US"/>
          </a:p>
        </p:txBody>
      </p:sp>
      <p:sp>
        <p:nvSpPr>
          <p:cNvPr id="496738" name="Freeform 105"/>
          <p:cNvSpPr>
            <a:spLocks/>
          </p:cNvSpPr>
          <p:nvPr/>
        </p:nvSpPr>
        <p:spPr bwMode="auto">
          <a:xfrm>
            <a:off x="3592513" y="5262563"/>
            <a:ext cx="1587" cy="1587"/>
          </a:xfrm>
          <a:custGeom>
            <a:avLst/>
            <a:gdLst>
              <a:gd name="T0" fmla="*/ 0 w 1"/>
              <a:gd name="T1" fmla="*/ 2147483647 h 1"/>
              <a:gd name="T2" fmla="*/ 2147483647 w 1"/>
              <a:gd name="T3" fmla="*/ 0 h 1"/>
              <a:gd name="T4" fmla="*/ 0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0"/>
                </a:lnTo>
                <a:lnTo>
                  <a:pt x="0" y="0"/>
                </a:lnTo>
                <a:lnTo>
                  <a:pt x="0" y="1"/>
                </a:lnTo>
                <a:close/>
              </a:path>
            </a:pathLst>
          </a:custGeom>
          <a:solidFill>
            <a:srgbClr val="FFFF00"/>
          </a:solidFill>
          <a:ln w="9525">
            <a:noFill/>
            <a:round/>
            <a:headEnd/>
            <a:tailEnd/>
          </a:ln>
        </p:spPr>
        <p:txBody>
          <a:bodyPr/>
          <a:lstStyle/>
          <a:p>
            <a:endParaRPr lang="en-US"/>
          </a:p>
        </p:txBody>
      </p:sp>
      <p:sp>
        <p:nvSpPr>
          <p:cNvPr id="496739" name="Freeform 106"/>
          <p:cNvSpPr>
            <a:spLocks/>
          </p:cNvSpPr>
          <p:nvPr/>
        </p:nvSpPr>
        <p:spPr bwMode="auto">
          <a:xfrm>
            <a:off x="3592513" y="5262563"/>
            <a:ext cx="1587" cy="1587"/>
          </a:xfrm>
          <a:custGeom>
            <a:avLst/>
            <a:gdLst>
              <a:gd name="T0" fmla="*/ 0 w 1"/>
              <a:gd name="T1" fmla="*/ 2147483647 h 1"/>
              <a:gd name="T2" fmla="*/ 214748364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1"/>
                </a:moveTo>
                <a:lnTo>
                  <a:pt x="1" y="0"/>
                </a:lnTo>
                <a:lnTo>
                  <a:pt x="0" y="0"/>
                </a:lnTo>
              </a:path>
            </a:pathLst>
          </a:custGeom>
          <a:noFill/>
          <a:ln w="9525">
            <a:solidFill>
              <a:srgbClr val="000000"/>
            </a:solidFill>
            <a:prstDash val="solid"/>
            <a:round/>
            <a:headEnd/>
            <a:tailEnd/>
          </a:ln>
        </p:spPr>
        <p:txBody>
          <a:bodyPr/>
          <a:lstStyle/>
          <a:p>
            <a:endParaRPr lang="en-US"/>
          </a:p>
        </p:txBody>
      </p:sp>
      <p:sp>
        <p:nvSpPr>
          <p:cNvPr id="496740" name="Freeform 107"/>
          <p:cNvSpPr>
            <a:spLocks/>
          </p:cNvSpPr>
          <p:nvPr/>
        </p:nvSpPr>
        <p:spPr bwMode="auto">
          <a:xfrm>
            <a:off x="4633913" y="3627438"/>
            <a:ext cx="1319212" cy="606425"/>
          </a:xfrm>
          <a:custGeom>
            <a:avLst/>
            <a:gdLst>
              <a:gd name="T0" fmla="*/ 2147483647 w 988"/>
              <a:gd name="T1" fmla="*/ 2147483647 h 452"/>
              <a:gd name="T2" fmla="*/ 2147483647 w 988"/>
              <a:gd name="T3" fmla="*/ 2147483647 h 452"/>
              <a:gd name="T4" fmla="*/ 2147483647 w 988"/>
              <a:gd name="T5" fmla="*/ 2147483647 h 452"/>
              <a:gd name="T6" fmla="*/ 2147483647 w 988"/>
              <a:gd name="T7" fmla="*/ 2147483647 h 452"/>
              <a:gd name="T8" fmla="*/ 2147483647 w 988"/>
              <a:gd name="T9" fmla="*/ 2147483647 h 452"/>
              <a:gd name="T10" fmla="*/ 2147483647 w 988"/>
              <a:gd name="T11" fmla="*/ 2147483647 h 452"/>
              <a:gd name="T12" fmla="*/ 2147483647 w 988"/>
              <a:gd name="T13" fmla="*/ 2147483647 h 452"/>
              <a:gd name="T14" fmla="*/ 2147483647 w 988"/>
              <a:gd name="T15" fmla="*/ 2147483647 h 452"/>
              <a:gd name="T16" fmla="*/ 2147483647 w 988"/>
              <a:gd name="T17" fmla="*/ 2147483647 h 452"/>
              <a:gd name="T18" fmla="*/ 2147483647 w 988"/>
              <a:gd name="T19" fmla="*/ 2147483647 h 452"/>
              <a:gd name="T20" fmla="*/ 2147483647 w 988"/>
              <a:gd name="T21" fmla="*/ 2147483647 h 452"/>
              <a:gd name="T22" fmla="*/ 2147483647 w 988"/>
              <a:gd name="T23" fmla="*/ 2147483647 h 452"/>
              <a:gd name="T24" fmla="*/ 2147483647 w 988"/>
              <a:gd name="T25" fmla="*/ 2147483647 h 452"/>
              <a:gd name="T26" fmla="*/ 2147483647 w 988"/>
              <a:gd name="T27" fmla="*/ 2147483647 h 452"/>
              <a:gd name="T28" fmla="*/ 2147483647 w 988"/>
              <a:gd name="T29" fmla="*/ 2147483647 h 452"/>
              <a:gd name="T30" fmla="*/ 2147483647 w 988"/>
              <a:gd name="T31" fmla="*/ 2147483647 h 452"/>
              <a:gd name="T32" fmla="*/ 2147483647 w 988"/>
              <a:gd name="T33" fmla="*/ 2147483647 h 452"/>
              <a:gd name="T34" fmla="*/ 2147483647 w 988"/>
              <a:gd name="T35" fmla="*/ 0 h 452"/>
              <a:gd name="T36" fmla="*/ 2147483647 w 988"/>
              <a:gd name="T37" fmla="*/ 2147483647 h 452"/>
              <a:gd name="T38" fmla="*/ 2147483647 w 988"/>
              <a:gd name="T39" fmla="*/ 2147483647 h 452"/>
              <a:gd name="T40" fmla="*/ 2147483647 w 988"/>
              <a:gd name="T41" fmla="*/ 2147483647 h 452"/>
              <a:gd name="T42" fmla="*/ 2147483647 w 988"/>
              <a:gd name="T43" fmla="*/ 2147483647 h 452"/>
              <a:gd name="T44" fmla="*/ 2147483647 w 988"/>
              <a:gd name="T45" fmla="*/ 2147483647 h 452"/>
              <a:gd name="T46" fmla="*/ 2147483647 w 988"/>
              <a:gd name="T47" fmla="*/ 2147483647 h 452"/>
              <a:gd name="T48" fmla="*/ 2147483647 w 988"/>
              <a:gd name="T49" fmla="*/ 2147483647 h 452"/>
              <a:gd name="T50" fmla="*/ 0 w 988"/>
              <a:gd name="T51" fmla="*/ 2147483647 h 452"/>
              <a:gd name="T52" fmla="*/ 2147483647 w 988"/>
              <a:gd name="T53" fmla="*/ 2147483647 h 452"/>
              <a:gd name="T54" fmla="*/ 2147483647 w 988"/>
              <a:gd name="T55" fmla="*/ 2147483647 h 452"/>
              <a:gd name="T56" fmla="*/ 2147483647 w 988"/>
              <a:gd name="T57" fmla="*/ 2147483647 h 452"/>
              <a:gd name="T58" fmla="*/ 2147483647 w 988"/>
              <a:gd name="T59" fmla="*/ 2147483647 h 452"/>
              <a:gd name="T60" fmla="*/ 2147483647 w 988"/>
              <a:gd name="T61" fmla="*/ 2147483647 h 452"/>
              <a:gd name="T62" fmla="*/ 2147483647 w 988"/>
              <a:gd name="T63" fmla="*/ 2147483647 h 452"/>
              <a:gd name="T64" fmla="*/ 2147483647 w 988"/>
              <a:gd name="T65" fmla="*/ 2147483647 h 4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8"/>
              <a:gd name="T100" fmla="*/ 0 h 452"/>
              <a:gd name="T101" fmla="*/ 988 w 988"/>
              <a:gd name="T102" fmla="*/ 452 h 4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8" h="452">
                <a:moveTo>
                  <a:pt x="410" y="426"/>
                </a:moveTo>
                <a:lnTo>
                  <a:pt x="632" y="452"/>
                </a:lnTo>
                <a:lnTo>
                  <a:pt x="779" y="426"/>
                </a:lnTo>
                <a:lnTo>
                  <a:pt x="926" y="398"/>
                </a:lnTo>
                <a:lnTo>
                  <a:pt x="988" y="368"/>
                </a:lnTo>
                <a:lnTo>
                  <a:pt x="939" y="338"/>
                </a:lnTo>
                <a:lnTo>
                  <a:pt x="915" y="309"/>
                </a:lnTo>
                <a:lnTo>
                  <a:pt x="898" y="280"/>
                </a:lnTo>
                <a:lnTo>
                  <a:pt x="952" y="250"/>
                </a:lnTo>
                <a:lnTo>
                  <a:pt x="956" y="221"/>
                </a:lnTo>
                <a:lnTo>
                  <a:pt x="978" y="191"/>
                </a:lnTo>
                <a:lnTo>
                  <a:pt x="921" y="163"/>
                </a:lnTo>
                <a:lnTo>
                  <a:pt x="889" y="133"/>
                </a:lnTo>
                <a:lnTo>
                  <a:pt x="814" y="103"/>
                </a:lnTo>
                <a:lnTo>
                  <a:pt x="785" y="75"/>
                </a:lnTo>
                <a:lnTo>
                  <a:pt x="747" y="45"/>
                </a:lnTo>
                <a:lnTo>
                  <a:pt x="701" y="15"/>
                </a:lnTo>
                <a:lnTo>
                  <a:pt x="632" y="0"/>
                </a:lnTo>
                <a:lnTo>
                  <a:pt x="553" y="15"/>
                </a:lnTo>
                <a:lnTo>
                  <a:pt x="514" y="45"/>
                </a:lnTo>
                <a:lnTo>
                  <a:pt x="478" y="75"/>
                </a:lnTo>
                <a:lnTo>
                  <a:pt x="394" y="103"/>
                </a:lnTo>
                <a:lnTo>
                  <a:pt x="219" y="133"/>
                </a:lnTo>
                <a:lnTo>
                  <a:pt x="68" y="163"/>
                </a:lnTo>
                <a:lnTo>
                  <a:pt x="5" y="191"/>
                </a:lnTo>
                <a:lnTo>
                  <a:pt x="0" y="221"/>
                </a:lnTo>
                <a:lnTo>
                  <a:pt x="13" y="250"/>
                </a:lnTo>
                <a:lnTo>
                  <a:pt x="67" y="280"/>
                </a:lnTo>
                <a:lnTo>
                  <a:pt x="110" y="309"/>
                </a:lnTo>
                <a:lnTo>
                  <a:pt x="165" y="338"/>
                </a:lnTo>
                <a:lnTo>
                  <a:pt x="216" y="368"/>
                </a:lnTo>
                <a:lnTo>
                  <a:pt x="294" y="398"/>
                </a:lnTo>
                <a:lnTo>
                  <a:pt x="410" y="426"/>
                </a:lnTo>
                <a:close/>
              </a:path>
            </a:pathLst>
          </a:custGeom>
          <a:solidFill>
            <a:srgbClr val="00CCFF"/>
          </a:solidFill>
          <a:ln w="9525">
            <a:solidFill>
              <a:srgbClr val="000000"/>
            </a:solidFill>
            <a:prstDash val="solid"/>
            <a:round/>
            <a:headEnd/>
            <a:tailEnd/>
          </a:ln>
        </p:spPr>
        <p:txBody>
          <a:bodyPr/>
          <a:lstStyle/>
          <a:p>
            <a:endParaRPr lang="en-US"/>
          </a:p>
        </p:txBody>
      </p:sp>
      <p:sp>
        <p:nvSpPr>
          <p:cNvPr id="496741" name="Freeform 108"/>
          <p:cNvSpPr>
            <a:spLocks/>
          </p:cNvSpPr>
          <p:nvPr/>
        </p:nvSpPr>
        <p:spPr bwMode="auto">
          <a:xfrm>
            <a:off x="4913313" y="3698875"/>
            <a:ext cx="874712" cy="458788"/>
          </a:xfrm>
          <a:custGeom>
            <a:avLst/>
            <a:gdLst>
              <a:gd name="T0" fmla="*/ 2147483647 w 656"/>
              <a:gd name="T1" fmla="*/ 2147483647 h 343"/>
              <a:gd name="T2" fmla="*/ 2147483647 w 656"/>
              <a:gd name="T3" fmla="*/ 2147483647 h 343"/>
              <a:gd name="T4" fmla="*/ 2147483647 w 656"/>
              <a:gd name="T5" fmla="*/ 2147483647 h 343"/>
              <a:gd name="T6" fmla="*/ 2147483647 w 656"/>
              <a:gd name="T7" fmla="*/ 2147483647 h 343"/>
              <a:gd name="T8" fmla="*/ 2147483647 w 656"/>
              <a:gd name="T9" fmla="*/ 2147483647 h 343"/>
              <a:gd name="T10" fmla="*/ 2147483647 w 656"/>
              <a:gd name="T11" fmla="*/ 2147483647 h 343"/>
              <a:gd name="T12" fmla="*/ 2147483647 w 656"/>
              <a:gd name="T13" fmla="*/ 2147483647 h 343"/>
              <a:gd name="T14" fmla="*/ 2147483647 w 656"/>
              <a:gd name="T15" fmla="*/ 2147483647 h 343"/>
              <a:gd name="T16" fmla="*/ 2147483647 w 656"/>
              <a:gd name="T17" fmla="*/ 2147483647 h 343"/>
              <a:gd name="T18" fmla="*/ 2147483647 w 656"/>
              <a:gd name="T19" fmla="*/ 2147483647 h 343"/>
              <a:gd name="T20" fmla="*/ 2147483647 w 656"/>
              <a:gd name="T21" fmla="*/ 2147483647 h 343"/>
              <a:gd name="T22" fmla="*/ 2147483647 w 656"/>
              <a:gd name="T23" fmla="*/ 2147483647 h 343"/>
              <a:gd name="T24" fmla="*/ 2147483647 w 656"/>
              <a:gd name="T25" fmla="*/ 2147483647 h 343"/>
              <a:gd name="T26" fmla="*/ 2147483647 w 656"/>
              <a:gd name="T27" fmla="*/ 0 h 343"/>
              <a:gd name="T28" fmla="*/ 2147483647 w 656"/>
              <a:gd name="T29" fmla="*/ 2147483647 h 343"/>
              <a:gd name="T30" fmla="*/ 2147483647 w 656"/>
              <a:gd name="T31" fmla="*/ 2147483647 h 343"/>
              <a:gd name="T32" fmla="*/ 2147483647 w 656"/>
              <a:gd name="T33" fmla="*/ 2147483647 h 343"/>
              <a:gd name="T34" fmla="*/ 2147483647 w 656"/>
              <a:gd name="T35" fmla="*/ 2147483647 h 343"/>
              <a:gd name="T36" fmla="*/ 0 w 656"/>
              <a:gd name="T37" fmla="*/ 2147483647 h 343"/>
              <a:gd name="T38" fmla="*/ 2147483647 w 656"/>
              <a:gd name="T39" fmla="*/ 2147483647 h 343"/>
              <a:gd name="T40" fmla="*/ 2147483647 w 656"/>
              <a:gd name="T41" fmla="*/ 2147483647 h 343"/>
              <a:gd name="T42" fmla="*/ 2147483647 w 656"/>
              <a:gd name="T43" fmla="*/ 2147483647 h 343"/>
              <a:gd name="T44" fmla="*/ 2147483647 w 656"/>
              <a:gd name="T45" fmla="*/ 2147483647 h 343"/>
              <a:gd name="T46" fmla="*/ 2147483647 w 656"/>
              <a:gd name="T47" fmla="*/ 2147483647 h 343"/>
              <a:gd name="T48" fmla="*/ 2147483647 w 656"/>
              <a:gd name="T49" fmla="*/ 2147483647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6"/>
              <a:gd name="T76" fmla="*/ 0 h 343"/>
              <a:gd name="T77" fmla="*/ 656 w 65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6" h="343">
                <a:moveTo>
                  <a:pt x="323" y="315"/>
                </a:moveTo>
                <a:lnTo>
                  <a:pt x="423" y="343"/>
                </a:lnTo>
                <a:lnTo>
                  <a:pt x="507" y="315"/>
                </a:lnTo>
                <a:lnTo>
                  <a:pt x="492" y="285"/>
                </a:lnTo>
                <a:lnTo>
                  <a:pt x="525" y="256"/>
                </a:lnTo>
                <a:lnTo>
                  <a:pt x="528" y="227"/>
                </a:lnTo>
                <a:lnTo>
                  <a:pt x="608" y="197"/>
                </a:lnTo>
                <a:lnTo>
                  <a:pt x="620" y="168"/>
                </a:lnTo>
                <a:lnTo>
                  <a:pt x="656" y="138"/>
                </a:lnTo>
                <a:lnTo>
                  <a:pt x="604" y="110"/>
                </a:lnTo>
                <a:lnTo>
                  <a:pt x="573" y="80"/>
                </a:lnTo>
                <a:lnTo>
                  <a:pt x="494" y="50"/>
                </a:lnTo>
                <a:lnTo>
                  <a:pt x="457" y="22"/>
                </a:lnTo>
                <a:lnTo>
                  <a:pt x="423" y="0"/>
                </a:lnTo>
                <a:lnTo>
                  <a:pt x="386" y="22"/>
                </a:lnTo>
                <a:lnTo>
                  <a:pt x="328" y="50"/>
                </a:lnTo>
                <a:lnTo>
                  <a:pt x="181" y="80"/>
                </a:lnTo>
                <a:lnTo>
                  <a:pt x="69" y="110"/>
                </a:lnTo>
                <a:lnTo>
                  <a:pt x="0" y="138"/>
                </a:lnTo>
                <a:lnTo>
                  <a:pt x="39" y="168"/>
                </a:lnTo>
                <a:lnTo>
                  <a:pt x="62" y="197"/>
                </a:lnTo>
                <a:lnTo>
                  <a:pt x="195" y="227"/>
                </a:lnTo>
                <a:lnTo>
                  <a:pt x="231" y="256"/>
                </a:lnTo>
                <a:lnTo>
                  <a:pt x="315" y="285"/>
                </a:lnTo>
                <a:lnTo>
                  <a:pt x="323" y="315"/>
                </a:lnTo>
                <a:close/>
              </a:path>
            </a:pathLst>
          </a:custGeom>
          <a:solidFill>
            <a:srgbClr val="0099FF"/>
          </a:solidFill>
          <a:ln w="9525">
            <a:solidFill>
              <a:srgbClr val="000000"/>
            </a:solidFill>
            <a:prstDash val="solid"/>
            <a:round/>
            <a:headEnd/>
            <a:tailEnd/>
          </a:ln>
        </p:spPr>
        <p:txBody>
          <a:bodyPr/>
          <a:lstStyle/>
          <a:p>
            <a:endParaRPr lang="en-US"/>
          </a:p>
        </p:txBody>
      </p:sp>
      <p:sp>
        <p:nvSpPr>
          <p:cNvPr id="496742" name="Freeform 109"/>
          <p:cNvSpPr>
            <a:spLocks/>
          </p:cNvSpPr>
          <p:nvPr/>
        </p:nvSpPr>
        <p:spPr bwMode="auto">
          <a:xfrm>
            <a:off x="6037263" y="2320925"/>
            <a:ext cx="706437" cy="519113"/>
          </a:xfrm>
          <a:custGeom>
            <a:avLst/>
            <a:gdLst>
              <a:gd name="T0" fmla="*/ 2147483647 w 530"/>
              <a:gd name="T1" fmla="*/ 2147483647 h 386"/>
              <a:gd name="T2" fmla="*/ 2147483647 w 530"/>
              <a:gd name="T3" fmla="*/ 2147483647 h 386"/>
              <a:gd name="T4" fmla="*/ 2147483647 w 530"/>
              <a:gd name="T5" fmla="*/ 2147483647 h 386"/>
              <a:gd name="T6" fmla="*/ 2147483647 w 530"/>
              <a:gd name="T7" fmla="*/ 2147483647 h 386"/>
              <a:gd name="T8" fmla="*/ 2147483647 w 530"/>
              <a:gd name="T9" fmla="*/ 2147483647 h 386"/>
              <a:gd name="T10" fmla="*/ 2147483647 w 530"/>
              <a:gd name="T11" fmla="*/ 2147483647 h 386"/>
              <a:gd name="T12" fmla="*/ 2147483647 w 530"/>
              <a:gd name="T13" fmla="*/ 2147483647 h 386"/>
              <a:gd name="T14" fmla="*/ 2147483647 w 530"/>
              <a:gd name="T15" fmla="*/ 2147483647 h 386"/>
              <a:gd name="T16" fmla="*/ 2147483647 w 530"/>
              <a:gd name="T17" fmla="*/ 2147483647 h 386"/>
              <a:gd name="T18" fmla="*/ 2147483647 w 530"/>
              <a:gd name="T19" fmla="*/ 2147483647 h 386"/>
              <a:gd name="T20" fmla="*/ 2147483647 w 530"/>
              <a:gd name="T21" fmla="*/ 2147483647 h 386"/>
              <a:gd name="T22" fmla="*/ 2147483647 w 530"/>
              <a:gd name="T23" fmla="*/ 2147483647 h 386"/>
              <a:gd name="T24" fmla="*/ 2147483647 w 530"/>
              <a:gd name="T25" fmla="*/ 2147483647 h 386"/>
              <a:gd name="T26" fmla="*/ 2147483647 w 530"/>
              <a:gd name="T27" fmla="*/ 2147483647 h 386"/>
              <a:gd name="T28" fmla="*/ 2147483647 w 530"/>
              <a:gd name="T29" fmla="*/ 2147483647 h 386"/>
              <a:gd name="T30" fmla="*/ 2147483647 w 530"/>
              <a:gd name="T31" fmla="*/ 0 h 386"/>
              <a:gd name="T32" fmla="*/ 2147483647 w 530"/>
              <a:gd name="T33" fmla="*/ 2147483647 h 386"/>
              <a:gd name="T34" fmla="*/ 2147483647 w 530"/>
              <a:gd name="T35" fmla="*/ 2147483647 h 386"/>
              <a:gd name="T36" fmla="*/ 2147483647 w 530"/>
              <a:gd name="T37" fmla="*/ 2147483647 h 386"/>
              <a:gd name="T38" fmla="*/ 2147483647 w 530"/>
              <a:gd name="T39" fmla="*/ 2147483647 h 386"/>
              <a:gd name="T40" fmla="*/ 2147483647 w 530"/>
              <a:gd name="T41" fmla="*/ 2147483647 h 386"/>
              <a:gd name="T42" fmla="*/ 0 w 530"/>
              <a:gd name="T43" fmla="*/ 2147483647 h 386"/>
              <a:gd name="T44" fmla="*/ 2147483647 w 530"/>
              <a:gd name="T45" fmla="*/ 2147483647 h 386"/>
              <a:gd name="T46" fmla="*/ 2147483647 w 530"/>
              <a:gd name="T47" fmla="*/ 2147483647 h 386"/>
              <a:gd name="T48" fmla="*/ 2147483647 w 530"/>
              <a:gd name="T49" fmla="*/ 2147483647 h 386"/>
              <a:gd name="T50" fmla="*/ 2147483647 w 530"/>
              <a:gd name="T51" fmla="*/ 2147483647 h 386"/>
              <a:gd name="T52" fmla="*/ 2147483647 w 530"/>
              <a:gd name="T53" fmla="*/ 2147483647 h 386"/>
              <a:gd name="T54" fmla="*/ 2147483647 w 530"/>
              <a:gd name="T55" fmla="*/ 2147483647 h 386"/>
              <a:gd name="T56" fmla="*/ 2147483647 w 530"/>
              <a:gd name="T57" fmla="*/ 2147483647 h 3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0"/>
              <a:gd name="T88" fmla="*/ 0 h 386"/>
              <a:gd name="T89" fmla="*/ 530 w 530"/>
              <a:gd name="T90" fmla="*/ 386 h 3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0" h="386">
                <a:moveTo>
                  <a:pt x="270" y="371"/>
                </a:moveTo>
                <a:lnTo>
                  <a:pt x="285" y="386"/>
                </a:lnTo>
                <a:lnTo>
                  <a:pt x="298" y="371"/>
                </a:lnTo>
                <a:lnTo>
                  <a:pt x="333" y="341"/>
                </a:lnTo>
                <a:lnTo>
                  <a:pt x="370" y="312"/>
                </a:lnTo>
                <a:lnTo>
                  <a:pt x="419" y="283"/>
                </a:lnTo>
                <a:lnTo>
                  <a:pt x="464" y="254"/>
                </a:lnTo>
                <a:lnTo>
                  <a:pt x="512" y="224"/>
                </a:lnTo>
                <a:lnTo>
                  <a:pt x="530" y="194"/>
                </a:lnTo>
                <a:lnTo>
                  <a:pt x="511" y="166"/>
                </a:lnTo>
                <a:lnTo>
                  <a:pt x="474" y="136"/>
                </a:lnTo>
                <a:lnTo>
                  <a:pt x="440" y="106"/>
                </a:lnTo>
                <a:lnTo>
                  <a:pt x="393" y="78"/>
                </a:lnTo>
                <a:lnTo>
                  <a:pt x="341" y="48"/>
                </a:lnTo>
                <a:lnTo>
                  <a:pt x="296" y="19"/>
                </a:lnTo>
                <a:lnTo>
                  <a:pt x="285" y="0"/>
                </a:lnTo>
                <a:lnTo>
                  <a:pt x="265" y="19"/>
                </a:lnTo>
                <a:lnTo>
                  <a:pt x="195" y="48"/>
                </a:lnTo>
                <a:lnTo>
                  <a:pt x="117" y="78"/>
                </a:lnTo>
                <a:lnTo>
                  <a:pt x="52" y="106"/>
                </a:lnTo>
                <a:lnTo>
                  <a:pt x="14" y="136"/>
                </a:lnTo>
                <a:lnTo>
                  <a:pt x="0" y="166"/>
                </a:lnTo>
                <a:lnTo>
                  <a:pt x="2" y="194"/>
                </a:lnTo>
                <a:lnTo>
                  <a:pt x="17" y="224"/>
                </a:lnTo>
                <a:lnTo>
                  <a:pt x="59" y="254"/>
                </a:lnTo>
                <a:lnTo>
                  <a:pt x="110" y="283"/>
                </a:lnTo>
                <a:lnTo>
                  <a:pt x="181" y="312"/>
                </a:lnTo>
                <a:lnTo>
                  <a:pt x="231" y="341"/>
                </a:lnTo>
                <a:lnTo>
                  <a:pt x="270" y="371"/>
                </a:lnTo>
                <a:close/>
              </a:path>
            </a:pathLst>
          </a:custGeom>
          <a:solidFill>
            <a:srgbClr val="FF6600"/>
          </a:solidFill>
          <a:ln w="9525">
            <a:solidFill>
              <a:srgbClr val="000000"/>
            </a:solidFill>
            <a:prstDash val="solid"/>
            <a:round/>
            <a:headEnd/>
            <a:tailEnd/>
          </a:ln>
        </p:spPr>
        <p:txBody>
          <a:bodyPr/>
          <a:lstStyle/>
          <a:p>
            <a:endParaRPr lang="en-US"/>
          </a:p>
        </p:txBody>
      </p:sp>
      <p:sp>
        <p:nvSpPr>
          <p:cNvPr id="496743" name="Freeform 110"/>
          <p:cNvSpPr>
            <a:spLocks/>
          </p:cNvSpPr>
          <p:nvPr/>
        </p:nvSpPr>
        <p:spPr bwMode="auto">
          <a:xfrm>
            <a:off x="6000750" y="4835525"/>
            <a:ext cx="633413" cy="188913"/>
          </a:xfrm>
          <a:custGeom>
            <a:avLst/>
            <a:gdLst>
              <a:gd name="T0" fmla="*/ 2147483647 w 474"/>
              <a:gd name="T1" fmla="*/ 2147483647 h 141"/>
              <a:gd name="T2" fmla="*/ 2147483647 w 474"/>
              <a:gd name="T3" fmla="*/ 2147483647 h 141"/>
              <a:gd name="T4" fmla="*/ 2147483647 w 474"/>
              <a:gd name="T5" fmla="*/ 2147483647 h 141"/>
              <a:gd name="T6" fmla="*/ 2147483647 w 474"/>
              <a:gd name="T7" fmla="*/ 2147483647 h 141"/>
              <a:gd name="T8" fmla="*/ 2147483647 w 474"/>
              <a:gd name="T9" fmla="*/ 2147483647 h 141"/>
              <a:gd name="T10" fmla="*/ 2147483647 w 474"/>
              <a:gd name="T11" fmla="*/ 2147483647 h 141"/>
              <a:gd name="T12" fmla="*/ 2147483647 w 474"/>
              <a:gd name="T13" fmla="*/ 0 h 141"/>
              <a:gd name="T14" fmla="*/ 2147483647 w 474"/>
              <a:gd name="T15" fmla="*/ 2147483647 h 141"/>
              <a:gd name="T16" fmla="*/ 0 w 474"/>
              <a:gd name="T17" fmla="*/ 2147483647 h 141"/>
              <a:gd name="T18" fmla="*/ 2147483647 w 474"/>
              <a:gd name="T19" fmla="*/ 2147483647 h 141"/>
              <a:gd name="T20" fmla="*/ 2147483647 w 474"/>
              <a:gd name="T21" fmla="*/ 2147483647 h 1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4"/>
              <a:gd name="T34" fmla="*/ 0 h 141"/>
              <a:gd name="T35" fmla="*/ 474 w 474"/>
              <a:gd name="T36" fmla="*/ 141 h 1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4" h="141">
                <a:moveTo>
                  <a:pt x="64" y="114"/>
                </a:moveTo>
                <a:lnTo>
                  <a:pt x="312" y="141"/>
                </a:lnTo>
                <a:lnTo>
                  <a:pt x="403" y="114"/>
                </a:lnTo>
                <a:lnTo>
                  <a:pt x="439" y="84"/>
                </a:lnTo>
                <a:lnTo>
                  <a:pt x="474" y="55"/>
                </a:lnTo>
                <a:lnTo>
                  <a:pt x="417" y="26"/>
                </a:lnTo>
                <a:lnTo>
                  <a:pt x="312" y="0"/>
                </a:lnTo>
                <a:lnTo>
                  <a:pt x="125" y="26"/>
                </a:lnTo>
                <a:lnTo>
                  <a:pt x="0" y="55"/>
                </a:lnTo>
                <a:lnTo>
                  <a:pt x="2" y="84"/>
                </a:lnTo>
                <a:lnTo>
                  <a:pt x="64" y="114"/>
                </a:lnTo>
                <a:close/>
              </a:path>
            </a:pathLst>
          </a:custGeom>
          <a:solidFill>
            <a:srgbClr val="BFFF00"/>
          </a:solidFill>
          <a:ln w="9525">
            <a:solidFill>
              <a:srgbClr val="000000"/>
            </a:solidFill>
            <a:prstDash val="solid"/>
            <a:round/>
            <a:headEnd/>
            <a:tailEnd/>
          </a:ln>
        </p:spPr>
        <p:txBody>
          <a:bodyPr/>
          <a:lstStyle/>
          <a:p>
            <a:endParaRPr lang="en-US"/>
          </a:p>
        </p:txBody>
      </p:sp>
      <p:sp>
        <p:nvSpPr>
          <p:cNvPr id="496744" name="Freeform 111"/>
          <p:cNvSpPr>
            <a:spLocks/>
          </p:cNvSpPr>
          <p:nvPr/>
        </p:nvSpPr>
        <p:spPr bwMode="auto">
          <a:xfrm>
            <a:off x="6215063" y="2419350"/>
            <a:ext cx="379412" cy="307975"/>
          </a:xfrm>
          <a:custGeom>
            <a:avLst/>
            <a:gdLst>
              <a:gd name="T0" fmla="*/ 2147483647 w 284"/>
              <a:gd name="T1" fmla="*/ 2147483647 h 230"/>
              <a:gd name="T2" fmla="*/ 2147483647 w 284"/>
              <a:gd name="T3" fmla="*/ 2147483647 h 230"/>
              <a:gd name="T4" fmla="*/ 2147483647 w 284"/>
              <a:gd name="T5" fmla="*/ 2147483647 h 230"/>
              <a:gd name="T6" fmla="*/ 2147483647 w 284"/>
              <a:gd name="T7" fmla="*/ 2147483647 h 230"/>
              <a:gd name="T8" fmla="*/ 2147483647 w 284"/>
              <a:gd name="T9" fmla="*/ 2147483647 h 230"/>
              <a:gd name="T10" fmla="*/ 2147483647 w 284"/>
              <a:gd name="T11" fmla="*/ 2147483647 h 230"/>
              <a:gd name="T12" fmla="*/ 2147483647 w 284"/>
              <a:gd name="T13" fmla="*/ 2147483647 h 230"/>
              <a:gd name="T14" fmla="*/ 2147483647 w 284"/>
              <a:gd name="T15" fmla="*/ 2147483647 h 230"/>
              <a:gd name="T16" fmla="*/ 2147483647 w 284"/>
              <a:gd name="T17" fmla="*/ 2147483647 h 230"/>
              <a:gd name="T18" fmla="*/ 2147483647 w 284"/>
              <a:gd name="T19" fmla="*/ 2147483647 h 230"/>
              <a:gd name="T20" fmla="*/ 2147483647 w 284"/>
              <a:gd name="T21" fmla="*/ 0 h 230"/>
              <a:gd name="T22" fmla="*/ 2147483647 w 284"/>
              <a:gd name="T23" fmla="*/ 2147483647 h 230"/>
              <a:gd name="T24" fmla="*/ 2147483647 w 284"/>
              <a:gd name="T25" fmla="*/ 2147483647 h 230"/>
              <a:gd name="T26" fmla="*/ 2147483647 w 284"/>
              <a:gd name="T27" fmla="*/ 2147483647 h 230"/>
              <a:gd name="T28" fmla="*/ 2147483647 w 284"/>
              <a:gd name="T29" fmla="*/ 2147483647 h 230"/>
              <a:gd name="T30" fmla="*/ 0 w 284"/>
              <a:gd name="T31" fmla="*/ 2147483647 h 230"/>
              <a:gd name="T32" fmla="*/ 2147483647 w 284"/>
              <a:gd name="T33" fmla="*/ 2147483647 h 230"/>
              <a:gd name="T34" fmla="*/ 2147483647 w 284"/>
              <a:gd name="T35" fmla="*/ 2147483647 h 230"/>
              <a:gd name="T36" fmla="*/ 2147483647 w 284"/>
              <a:gd name="T37" fmla="*/ 2147483647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4"/>
              <a:gd name="T58" fmla="*/ 0 h 230"/>
              <a:gd name="T59" fmla="*/ 284 w 284"/>
              <a:gd name="T60" fmla="*/ 230 h 2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4" h="230">
                <a:moveTo>
                  <a:pt x="107" y="211"/>
                </a:moveTo>
                <a:lnTo>
                  <a:pt x="152" y="230"/>
                </a:lnTo>
                <a:lnTo>
                  <a:pt x="185" y="211"/>
                </a:lnTo>
                <a:lnTo>
                  <a:pt x="229" y="182"/>
                </a:lnTo>
                <a:lnTo>
                  <a:pt x="271" y="152"/>
                </a:lnTo>
                <a:lnTo>
                  <a:pt x="284" y="122"/>
                </a:lnTo>
                <a:lnTo>
                  <a:pt x="269" y="94"/>
                </a:lnTo>
                <a:lnTo>
                  <a:pt x="239" y="64"/>
                </a:lnTo>
                <a:lnTo>
                  <a:pt x="208" y="34"/>
                </a:lnTo>
                <a:lnTo>
                  <a:pt x="162" y="6"/>
                </a:lnTo>
                <a:lnTo>
                  <a:pt x="152" y="0"/>
                </a:lnTo>
                <a:lnTo>
                  <a:pt x="136" y="6"/>
                </a:lnTo>
                <a:lnTo>
                  <a:pt x="66" y="34"/>
                </a:lnTo>
                <a:lnTo>
                  <a:pt x="26" y="64"/>
                </a:lnTo>
                <a:lnTo>
                  <a:pt x="4" y="94"/>
                </a:lnTo>
                <a:lnTo>
                  <a:pt x="0" y="122"/>
                </a:lnTo>
                <a:lnTo>
                  <a:pt x="10" y="152"/>
                </a:lnTo>
                <a:lnTo>
                  <a:pt x="55" y="182"/>
                </a:lnTo>
                <a:lnTo>
                  <a:pt x="107" y="211"/>
                </a:lnTo>
                <a:close/>
              </a:path>
            </a:pathLst>
          </a:custGeom>
          <a:solidFill>
            <a:srgbClr val="FF3300"/>
          </a:solidFill>
          <a:ln w="9525">
            <a:solidFill>
              <a:srgbClr val="000000"/>
            </a:solidFill>
            <a:prstDash val="solid"/>
            <a:round/>
            <a:headEnd/>
            <a:tailEnd/>
          </a:ln>
        </p:spPr>
        <p:txBody>
          <a:bodyPr/>
          <a:lstStyle/>
          <a:p>
            <a:endParaRPr lang="en-US"/>
          </a:p>
        </p:txBody>
      </p:sp>
      <p:sp>
        <p:nvSpPr>
          <p:cNvPr id="496745" name="Freeform 112"/>
          <p:cNvSpPr>
            <a:spLocks/>
          </p:cNvSpPr>
          <p:nvPr/>
        </p:nvSpPr>
        <p:spPr bwMode="auto">
          <a:xfrm>
            <a:off x="5184775" y="3784600"/>
            <a:ext cx="454025" cy="200025"/>
          </a:xfrm>
          <a:custGeom>
            <a:avLst/>
            <a:gdLst>
              <a:gd name="T0" fmla="*/ 2147483647 w 339"/>
              <a:gd name="T1" fmla="*/ 2147483647 h 149"/>
              <a:gd name="T2" fmla="*/ 2147483647 w 339"/>
              <a:gd name="T3" fmla="*/ 2147483647 h 149"/>
              <a:gd name="T4" fmla="*/ 2147483647 w 339"/>
              <a:gd name="T5" fmla="*/ 2147483647 h 149"/>
              <a:gd name="T6" fmla="*/ 2147483647 w 339"/>
              <a:gd name="T7" fmla="*/ 2147483647 h 149"/>
              <a:gd name="T8" fmla="*/ 2147483647 w 339"/>
              <a:gd name="T9" fmla="*/ 2147483647 h 149"/>
              <a:gd name="T10" fmla="*/ 2147483647 w 339"/>
              <a:gd name="T11" fmla="*/ 2147483647 h 149"/>
              <a:gd name="T12" fmla="*/ 2147483647 w 339"/>
              <a:gd name="T13" fmla="*/ 2147483647 h 149"/>
              <a:gd name="T14" fmla="*/ 2147483647 w 339"/>
              <a:gd name="T15" fmla="*/ 0 h 149"/>
              <a:gd name="T16" fmla="*/ 2147483647 w 339"/>
              <a:gd name="T17" fmla="*/ 2147483647 h 149"/>
              <a:gd name="T18" fmla="*/ 2147483647 w 339"/>
              <a:gd name="T19" fmla="*/ 2147483647 h 149"/>
              <a:gd name="T20" fmla="*/ 0 w 339"/>
              <a:gd name="T21" fmla="*/ 2147483647 h 149"/>
              <a:gd name="T22" fmla="*/ 2147483647 w 339"/>
              <a:gd name="T23" fmla="*/ 2147483647 h 149"/>
              <a:gd name="T24" fmla="*/ 2147483647 w 339"/>
              <a:gd name="T25" fmla="*/ 214748364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9"/>
              <a:gd name="T40" fmla="*/ 0 h 149"/>
              <a:gd name="T41" fmla="*/ 339 w 339"/>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9" h="149">
                <a:moveTo>
                  <a:pt x="117" y="133"/>
                </a:moveTo>
                <a:lnTo>
                  <a:pt x="219" y="149"/>
                </a:lnTo>
                <a:lnTo>
                  <a:pt x="271" y="133"/>
                </a:lnTo>
                <a:lnTo>
                  <a:pt x="288" y="104"/>
                </a:lnTo>
                <a:lnTo>
                  <a:pt x="339" y="74"/>
                </a:lnTo>
                <a:lnTo>
                  <a:pt x="291" y="46"/>
                </a:lnTo>
                <a:lnTo>
                  <a:pt x="262" y="16"/>
                </a:lnTo>
                <a:lnTo>
                  <a:pt x="219" y="0"/>
                </a:lnTo>
                <a:lnTo>
                  <a:pt x="148" y="16"/>
                </a:lnTo>
                <a:lnTo>
                  <a:pt x="75" y="46"/>
                </a:lnTo>
                <a:lnTo>
                  <a:pt x="0" y="74"/>
                </a:lnTo>
                <a:lnTo>
                  <a:pt x="82" y="104"/>
                </a:lnTo>
                <a:lnTo>
                  <a:pt x="117" y="133"/>
                </a:lnTo>
                <a:close/>
              </a:path>
            </a:pathLst>
          </a:custGeom>
          <a:solidFill>
            <a:srgbClr val="0066FF"/>
          </a:solidFill>
          <a:ln w="9525">
            <a:solidFill>
              <a:srgbClr val="000000"/>
            </a:solidFill>
            <a:prstDash val="solid"/>
            <a:round/>
            <a:headEnd/>
            <a:tailEnd/>
          </a:ln>
        </p:spPr>
        <p:txBody>
          <a:bodyPr/>
          <a:lstStyle/>
          <a:p>
            <a:endParaRPr lang="en-US"/>
          </a:p>
        </p:txBody>
      </p:sp>
      <p:sp>
        <p:nvSpPr>
          <p:cNvPr id="496746" name="Freeform 113"/>
          <p:cNvSpPr>
            <a:spLocks/>
          </p:cNvSpPr>
          <p:nvPr/>
        </p:nvSpPr>
        <p:spPr bwMode="auto">
          <a:xfrm>
            <a:off x="4448175" y="2293938"/>
            <a:ext cx="239713" cy="325437"/>
          </a:xfrm>
          <a:custGeom>
            <a:avLst/>
            <a:gdLst>
              <a:gd name="T0" fmla="*/ 2147483647 w 180"/>
              <a:gd name="T1" fmla="*/ 2147483647 h 243"/>
              <a:gd name="T2" fmla="*/ 2147483647 w 180"/>
              <a:gd name="T3" fmla="*/ 2147483647 h 243"/>
              <a:gd name="T4" fmla="*/ 2147483647 w 180"/>
              <a:gd name="T5" fmla="*/ 2147483647 h 243"/>
              <a:gd name="T6" fmla="*/ 2147483647 w 180"/>
              <a:gd name="T7" fmla="*/ 2147483647 h 243"/>
              <a:gd name="T8" fmla="*/ 2147483647 w 180"/>
              <a:gd name="T9" fmla="*/ 2147483647 h 243"/>
              <a:gd name="T10" fmla="*/ 2147483647 w 180"/>
              <a:gd name="T11" fmla="*/ 2147483647 h 243"/>
              <a:gd name="T12" fmla="*/ 2147483647 w 180"/>
              <a:gd name="T13" fmla="*/ 2147483647 h 243"/>
              <a:gd name="T14" fmla="*/ 2147483647 w 180"/>
              <a:gd name="T15" fmla="*/ 2147483647 h 243"/>
              <a:gd name="T16" fmla="*/ 2147483647 w 180"/>
              <a:gd name="T17" fmla="*/ 2147483647 h 243"/>
              <a:gd name="T18" fmla="*/ 2147483647 w 180"/>
              <a:gd name="T19" fmla="*/ 2147483647 h 243"/>
              <a:gd name="T20" fmla="*/ 2147483647 w 180"/>
              <a:gd name="T21" fmla="*/ 0 h 243"/>
              <a:gd name="T22" fmla="*/ 2147483647 w 180"/>
              <a:gd name="T23" fmla="*/ 2147483647 h 243"/>
              <a:gd name="T24" fmla="*/ 2147483647 w 180"/>
              <a:gd name="T25" fmla="*/ 2147483647 h 243"/>
              <a:gd name="T26" fmla="*/ 2147483647 w 180"/>
              <a:gd name="T27" fmla="*/ 2147483647 h 243"/>
              <a:gd name="T28" fmla="*/ 2147483647 w 180"/>
              <a:gd name="T29" fmla="*/ 2147483647 h 243"/>
              <a:gd name="T30" fmla="*/ 2147483647 w 180"/>
              <a:gd name="T31" fmla="*/ 2147483647 h 243"/>
              <a:gd name="T32" fmla="*/ 2147483647 w 180"/>
              <a:gd name="T33" fmla="*/ 2147483647 h 243"/>
              <a:gd name="T34" fmla="*/ 0 w 180"/>
              <a:gd name="T35" fmla="*/ 2147483647 h 243"/>
              <a:gd name="T36" fmla="*/ 2147483647 w 180"/>
              <a:gd name="T37" fmla="*/ 2147483647 h 2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0"/>
              <a:gd name="T58" fmla="*/ 0 h 243"/>
              <a:gd name="T59" fmla="*/ 180 w 180"/>
              <a:gd name="T60" fmla="*/ 243 h 2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0" h="243">
                <a:moveTo>
                  <a:pt x="19" y="215"/>
                </a:moveTo>
                <a:lnTo>
                  <a:pt x="64" y="243"/>
                </a:lnTo>
                <a:lnTo>
                  <a:pt x="123" y="215"/>
                </a:lnTo>
                <a:lnTo>
                  <a:pt x="164" y="187"/>
                </a:lnTo>
                <a:lnTo>
                  <a:pt x="178" y="157"/>
                </a:lnTo>
                <a:lnTo>
                  <a:pt x="180" y="127"/>
                </a:lnTo>
                <a:lnTo>
                  <a:pt x="164" y="99"/>
                </a:lnTo>
                <a:lnTo>
                  <a:pt x="133" y="69"/>
                </a:lnTo>
                <a:lnTo>
                  <a:pt x="102" y="40"/>
                </a:lnTo>
                <a:lnTo>
                  <a:pt x="77" y="10"/>
                </a:lnTo>
                <a:lnTo>
                  <a:pt x="64" y="0"/>
                </a:lnTo>
                <a:lnTo>
                  <a:pt x="58" y="10"/>
                </a:lnTo>
                <a:lnTo>
                  <a:pt x="45" y="40"/>
                </a:lnTo>
                <a:lnTo>
                  <a:pt x="26" y="69"/>
                </a:lnTo>
                <a:lnTo>
                  <a:pt x="10" y="99"/>
                </a:lnTo>
                <a:lnTo>
                  <a:pt x="5" y="127"/>
                </a:lnTo>
                <a:lnTo>
                  <a:pt x="3" y="157"/>
                </a:lnTo>
                <a:lnTo>
                  <a:pt x="0" y="187"/>
                </a:lnTo>
                <a:lnTo>
                  <a:pt x="19" y="215"/>
                </a:lnTo>
                <a:close/>
              </a:path>
            </a:pathLst>
          </a:custGeom>
          <a:solidFill>
            <a:srgbClr val="FF9900"/>
          </a:solidFill>
          <a:ln w="9525">
            <a:solidFill>
              <a:srgbClr val="000000"/>
            </a:solidFill>
            <a:prstDash val="solid"/>
            <a:round/>
            <a:headEnd/>
            <a:tailEnd/>
          </a:ln>
        </p:spPr>
        <p:txBody>
          <a:bodyPr/>
          <a:lstStyle/>
          <a:p>
            <a:endParaRPr lang="en-US"/>
          </a:p>
        </p:txBody>
      </p:sp>
      <p:sp>
        <p:nvSpPr>
          <p:cNvPr id="496747" name="Freeform 114"/>
          <p:cNvSpPr>
            <a:spLocks/>
          </p:cNvSpPr>
          <p:nvPr/>
        </p:nvSpPr>
        <p:spPr bwMode="auto">
          <a:xfrm>
            <a:off x="4291013" y="3632200"/>
            <a:ext cx="511175" cy="141288"/>
          </a:xfrm>
          <a:custGeom>
            <a:avLst/>
            <a:gdLst>
              <a:gd name="T0" fmla="*/ 2147483647 w 384"/>
              <a:gd name="T1" fmla="*/ 2147483647 h 105"/>
              <a:gd name="T2" fmla="*/ 2147483647 w 384"/>
              <a:gd name="T3" fmla="*/ 2147483647 h 105"/>
              <a:gd name="T4" fmla="*/ 2147483647 w 384"/>
              <a:gd name="T5" fmla="*/ 2147483647 h 105"/>
              <a:gd name="T6" fmla="*/ 2147483647 w 384"/>
              <a:gd name="T7" fmla="*/ 2147483647 h 105"/>
              <a:gd name="T8" fmla="*/ 2147483647 w 384"/>
              <a:gd name="T9" fmla="*/ 2147483647 h 105"/>
              <a:gd name="T10" fmla="*/ 2147483647 w 384"/>
              <a:gd name="T11" fmla="*/ 2147483647 h 105"/>
              <a:gd name="T12" fmla="*/ 2147483647 w 384"/>
              <a:gd name="T13" fmla="*/ 0 h 105"/>
              <a:gd name="T14" fmla="*/ 2147483647 w 384"/>
              <a:gd name="T15" fmla="*/ 2147483647 h 105"/>
              <a:gd name="T16" fmla="*/ 2147483647 w 384"/>
              <a:gd name="T17" fmla="*/ 2147483647 h 105"/>
              <a:gd name="T18" fmla="*/ 0 w 384"/>
              <a:gd name="T19" fmla="*/ 2147483647 h 105"/>
              <a:gd name="T20" fmla="*/ 2147483647 w 384"/>
              <a:gd name="T21" fmla="*/ 2147483647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105"/>
              <a:gd name="T35" fmla="*/ 384 w 38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105">
                <a:moveTo>
                  <a:pt x="148" y="99"/>
                </a:moveTo>
                <a:lnTo>
                  <a:pt x="183" y="105"/>
                </a:lnTo>
                <a:lnTo>
                  <a:pt x="221" y="99"/>
                </a:lnTo>
                <a:lnTo>
                  <a:pt x="381" y="71"/>
                </a:lnTo>
                <a:lnTo>
                  <a:pt x="384" y="41"/>
                </a:lnTo>
                <a:lnTo>
                  <a:pt x="260" y="11"/>
                </a:lnTo>
                <a:lnTo>
                  <a:pt x="183" y="0"/>
                </a:lnTo>
                <a:lnTo>
                  <a:pt x="132" y="11"/>
                </a:lnTo>
                <a:lnTo>
                  <a:pt x="22" y="41"/>
                </a:lnTo>
                <a:lnTo>
                  <a:pt x="0" y="71"/>
                </a:lnTo>
                <a:lnTo>
                  <a:pt x="148" y="99"/>
                </a:lnTo>
                <a:close/>
              </a:path>
            </a:pathLst>
          </a:custGeom>
          <a:solidFill>
            <a:srgbClr val="00FF66"/>
          </a:solidFill>
          <a:ln w="9525">
            <a:solidFill>
              <a:srgbClr val="000000"/>
            </a:solidFill>
            <a:prstDash val="solid"/>
            <a:round/>
            <a:headEnd/>
            <a:tailEnd/>
          </a:ln>
        </p:spPr>
        <p:txBody>
          <a:bodyPr/>
          <a:lstStyle/>
          <a:p>
            <a:endParaRPr lang="en-US"/>
          </a:p>
        </p:txBody>
      </p:sp>
      <p:sp>
        <p:nvSpPr>
          <p:cNvPr id="496748" name="Freeform 115"/>
          <p:cNvSpPr>
            <a:spLocks/>
          </p:cNvSpPr>
          <p:nvPr/>
        </p:nvSpPr>
        <p:spPr bwMode="auto">
          <a:xfrm>
            <a:off x="6313488" y="3659188"/>
            <a:ext cx="203200" cy="165100"/>
          </a:xfrm>
          <a:custGeom>
            <a:avLst/>
            <a:gdLst>
              <a:gd name="T0" fmla="*/ 2147483647 w 152"/>
              <a:gd name="T1" fmla="*/ 2147483647 h 124"/>
              <a:gd name="T2" fmla="*/ 2147483647 w 152"/>
              <a:gd name="T3" fmla="*/ 2147483647 h 124"/>
              <a:gd name="T4" fmla="*/ 2147483647 w 152"/>
              <a:gd name="T5" fmla="*/ 2147483647 h 124"/>
              <a:gd name="T6" fmla="*/ 2147483647 w 152"/>
              <a:gd name="T7" fmla="*/ 2147483647 h 124"/>
              <a:gd name="T8" fmla="*/ 2147483647 w 152"/>
              <a:gd name="T9" fmla="*/ 2147483647 h 124"/>
              <a:gd name="T10" fmla="*/ 2147483647 w 152"/>
              <a:gd name="T11" fmla="*/ 2147483647 h 124"/>
              <a:gd name="T12" fmla="*/ 2147483647 w 152"/>
              <a:gd name="T13" fmla="*/ 0 h 124"/>
              <a:gd name="T14" fmla="*/ 2147483647 w 152"/>
              <a:gd name="T15" fmla="*/ 2147483647 h 124"/>
              <a:gd name="T16" fmla="*/ 2147483647 w 152"/>
              <a:gd name="T17" fmla="*/ 2147483647 h 124"/>
              <a:gd name="T18" fmla="*/ 0 w 152"/>
              <a:gd name="T19" fmla="*/ 2147483647 h 124"/>
              <a:gd name="T20" fmla="*/ 2147483647 w 152"/>
              <a:gd name="T21" fmla="*/ 2147483647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24"/>
              <a:gd name="T35" fmla="*/ 152 w 152"/>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24">
                <a:moveTo>
                  <a:pt x="58" y="109"/>
                </a:moveTo>
                <a:lnTo>
                  <a:pt x="78" y="124"/>
                </a:lnTo>
                <a:lnTo>
                  <a:pt x="97" y="109"/>
                </a:lnTo>
                <a:lnTo>
                  <a:pt x="152" y="79"/>
                </a:lnTo>
                <a:lnTo>
                  <a:pt x="146" y="51"/>
                </a:lnTo>
                <a:lnTo>
                  <a:pt x="133" y="21"/>
                </a:lnTo>
                <a:lnTo>
                  <a:pt x="78" y="0"/>
                </a:lnTo>
                <a:lnTo>
                  <a:pt x="8" y="21"/>
                </a:lnTo>
                <a:lnTo>
                  <a:pt x="4" y="51"/>
                </a:lnTo>
                <a:lnTo>
                  <a:pt x="0" y="79"/>
                </a:lnTo>
                <a:lnTo>
                  <a:pt x="58" y="109"/>
                </a:lnTo>
                <a:close/>
              </a:path>
            </a:pathLst>
          </a:custGeom>
          <a:solidFill>
            <a:srgbClr val="00FF33"/>
          </a:solidFill>
          <a:ln w="9525">
            <a:solidFill>
              <a:srgbClr val="000000"/>
            </a:solidFill>
            <a:prstDash val="solid"/>
            <a:round/>
            <a:headEnd/>
            <a:tailEnd/>
          </a:ln>
        </p:spPr>
        <p:txBody>
          <a:bodyPr/>
          <a:lstStyle/>
          <a:p>
            <a:endParaRPr lang="en-US"/>
          </a:p>
        </p:txBody>
      </p:sp>
      <p:sp>
        <p:nvSpPr>
          <p:cNvPr id="496749" name="Freeform 116"/>
          <p:cNvSpPr>
            <a:spLocks/>
          </p:cNvSpPr>
          <p:nvPr/>
        </p:nvSpPr>
        <p:spPr bwMode="auto">
          <a:xfrm>
            <a:off x="4225925" y="4748213"/>
            <a:ext cx="395288" cy="84137"/>
          </a:xfrm>
          <a:custGeom>
            <a:avLst/>
            <a:gdLst>
              <a:gd name="T0" fmla="*/ 2147483647 w 297"/>
              <a:gd name="T1" fmla="*/ 2147483647 h 63"/>
              <a:gd name="T2" fmla="*/ 2147483647 w 297"/>
              <a:gd name="T3" fmla="*/ 2147483647 h 63"/>
              <a:gd name="T4" fmla="*/ 2147483647 w 297"/>
              <a:gd name="T5" fmla="*/ 2147483647 h 63"/>
              <a:gd name="T6" fmla="*/ 2147483647 w 297"/>
              <a:gd name="T7" fmla="*/ 2147483647 h 63"/>
              <a:gd name="T8" fmla="*/ 2147483647 w 297"/>
              <a:gd name="T9" fmla="*/ 2147483647 h 63"/>
              <a:gd name="T10" fmla="*/ 2147483647 w 297"/>
              <a:gd name="T11" fmla="*/ 0 h 63"/>
              <a:gd name="T12" fmla="*/ 2147483647 w 297"/>
              <a:gd name="T13" fmla="*/ 2147483647 h 63"/>
              <a:gd name="T14" fmla="*/ 0 w 297"/>
              <a:gd name="T15" fmla="*/ 2147483647 h 63"/>
              <a:gd name="T16" fmla="*/ 2147483647 w 297"/>
              <a:gd name="T17" fmla="*/ 214748364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
              <a:gd name="T28" fmla="*/ 0 h 63"/>
              <a:gd name="T29" fmla="*/ 297 w 297"/>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 h="63">
                <a:moveTo>
                  <a:pt x="210" y="61"/>
                </a:moveTo>
                <a:lnTo>
                  <a:pt x="232" y="63"/>
                </a:lnTo>
                <a:lnTo>
                  <a:pt x="239" y="61"/>
                </a:lnTo>
                <a:lnTo>
                  <a:pt x="297" y="32"/>
                </a:lnTo>
                <a:lnTo>
                  <a:pt x="239" y="2"/>
                </a:lnTo>
                <a:lnTo>
                  <a:pt x="232" y="0"/>
                </a:lnTo>
                <a:lnTo>
                  <a:pt x="146" y="2"/>
                </a:lnTo>
                <a:lnTo>
                  <a:pt x="0" y="32"/>
                </a:lnTo>
                <a:lnTo>
                  <a:pt x="210" y="61"/>
                </a:lnTo>
                <a:close/>
              </a:path>
            </a:pathLst>
          </a:custGeom>
          <a:solidFill>
            <a:srgbClr val="00CCFF"/>
          </a:solidFill>
          <a:ln w="9525">
            <a:solidFill>
              <a:srgbClr val="000000"/>
            </a:solidFill>
            <a:prstDash val="solid"/>
            <a:round/>
            <a:headEnd/>
            <a:tailEnd/>
          </a:ln>
        </p:spPr>
        <p:txBody>
          <a:bodyPr/>
          <a:lstStyle/>
          <a:p>
            <a:endParaRPr lang="en-US"/>
          </a:p>
        </p:txBody>
      </p:sp>
      <p:sp>
        <p:nvSpPr>
          <p:cNvPr id="496750" name="Freeform 117"/>
          <p:cNvSpPr>
            <a:spLocks/>
          </p:cNvSpPr>
          <p:nvPr/>
        </p:nvSpPr>
        <p:spPr bwMode="auto">
          <a:xfrm>
            <a:off x="6240463" y="4865688"/>
            <a:ext cx="269875" cy="101600"/>
          </a:xfrm>
          <a:custGeom>
            <a:avLst/>
            <a:gdLst>
              <a:gd name="T0" fmla="*/ 2147483647 w 202"/>
              <a:gd name="T1" fmla="*/ 2147483647 h 76"/>
              <a:gd name="T2" fmla="*/ 2147483647 w 202"/>
              <a:gd name="T3" fmla="*/ 2147483647 h 76"/>
              <a:gd name="T4" fmla="*/ 2147483647 w 202"/>
              <a:gd name="T5" fmla="*/ 2147483647 h 76"/>
              <a:gd name="T6" fmla="*/ 2147483647 w 202"/>
              <a:gd name="T7" fmla="*/ 2147483647 h 76"/>
              <a:gd name="T8" fmla="*/ 2147483647 w 202"/>
              <a:gd name="T9" fmla="*/ 2147483647 h 76"/>
              <a:gd name="T10" fmla="*/ 2147483647 w 202"/>
              <a:gd name="T11" fmla="*/ 0 h 76"/>
              <a:gd name="T12" fmla="*/ 2147483647 w 202"/>
              <a:gd name="T13" fmla="*/ 2147483647 h 76"/>
              <a:gd name="T14" fmla="*/ 0 w 202"/>
              <a:gd name="T15" fmla="*/ 2147483647 h 76"/>
              <a:gd name="T16" fmla="*/ 2147483647 w 202"/>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
              <a:gd name="T28" fmla="*/ 0 h 76"/>
              <a:gd name="T29" fmla="*/ 202 w 202"/>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 h="76">
                <a:moveTo>
                  <a:pt x="72" y="61"/>
                </a:moveTo>
                <a:lnTo>
                  <a:pt x="133" y="76"/>
                </a:lnTo>
                <a:lnTo>
                  <a:pt x="157" y="61"/>
                </a:lnTo>
                <a:lnTo>
                  <a:pt x="202" y="32"/>
                </a:lnTo>
                <a:lnTo>
                  <a:pt x="143" y="3"/>
                </a:lnTo>
                <a:lnTo>
                  <a:pt x="133" y="0"/>
                </a:lnTo>
                <a:lnTo>
                  <a:pt x="115" y="3"/>
                </a:lnTo>
                <a:lnTo>
                  <a:pt x="0" y="32"/>
                </a:lnTo>
                <a:lnTo>
                  <a:pt x="72" y="61"/>
                </a:lnTo>
                <a:close/>
              </a:path>
            </a:pathLst>
          </a:custGeom>
          <a:solidFill>
            <a:srgbClr val="FFFF00"/>
          </a:solidFill>
          <a:ln w="9525">
            <a:solidFill>
              <a:srgbClr val="000000"/>
            </a:solidFill>
            <a:prstDash val="solid"/>
            <a:round/>
            <a:headEnd/>
            <a:tailEnd/>
          </a:ln>
        </p:spPr>
        <p:txBody>
          <a:bodyPr/>
          <a:lstStyle/>
          <a:p>
            <a:endParaRPr lang="en-US"/>
          </a:p>
        </p:txBody>
      </p:sp>
      <p:sp>
        <p:nvSpPr>
          <p:cNvPr id="496751" name="Freeform 118"/>
          <p:cNvSpPr>
            <a:spLocks/>
          </p:cNvSpPr>
          <p:nvPr/>
        </p:nvSpPr>
        <p:spPr bwMode="auto">
          <a:xfrm>
            <a:off x="4435475" y="3668713"/>
            <a:ext cx="207963" cy="77787"/>
          </a:xfrm>
          <a:custGeom>
            <a:avLst/>
            <a:gdLst>
              <a:gd name="T0" fmla="*/ 0 w 155"/>
              <a:gd name="T1" fmla="*/ 2147483647 h 57"/>
              <a:gd name="T2" fmla="*/ 2147483647 w 155"/>
              <a:gd name="T3" fmla="*/ 2147483647 h 57"/>
              <a:gd name="T4" fmla="*/ 2147483647 w 155"/>
              <a:gd name="T5" fmla="*/ 2147483647 h 57"/>
              <a:gd name="T6" fmla="*/ 2147483647 w 155"/>
              <a:gd name="T7" fmla="*/ 2147483647 h 57"/>
              <a:gd name="T8" fmla="*/ 2147483647 w 155"/>
              <a:gd name="T9" fmla="*/ 0 h 57"/>
              <a:gd name="T10" fmla="*/ 2147483647 w 155"/>
              <a:gd name="T11" fmla="*/ 2147483647 h 57"/>
              <a:gd name="T12" fmla="*/ 0 w 155"/>
              <a:gd name="T13" fmla="*/ 2147483647 h 57"/>
              <a:gd name="T14" fmla="*/ 0 60000 65536"/>
              <a:gd name="T15" fmla="*/ 0 60000 65536"/>
              <a:gd name="T16" fmla="*/ 0 60000 65536"/>
              <a:gd name="T17" fmla="*/ 0 60000 65536"/>
              <a:gd name="T18" fmla="*/ 0 60000 65536"/>
              <a:gd name="T19" fmla="*/ 0 60000 65536"/>
              <a:gd name="T20" fmla="*/ 0 60000 65536"/>
              <a:gd name="T21" fmla="*/ 0 w 155"/>
              <a:gd name="T22" fmla="*/ 0 h 57"/>
              <a:gd name="T23" fmla="*/ 155 w 155"/>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57">
                <a:moveTo>
                  <a:pt x="0" y="44"/>
                </a:moveTo>
                <a:lnTo>
                  <a:pt x="74" y="57"/>
                </a:lnTo>
                <a:lnTo>
                  <a:pt x="155" y="44"/>
                </a:lnTo>
                <a:lnTo>
                  <a:pt x="145" y="14"/>
                </a:lnTo>
                <a:lnTo>
                  <a:pt x="74" y="0"/>
                </a:lnTo>
                <a:lnTo>
                  <a:pt x="17" y="14"/>
                </a:lnTo>
                <a:lnTo>
                  <a:pt x="0" y="44"/>
                </a:lnTo>
                <a:close/>
              </a:path>
            </a:pathLst>
          </a:custGeom>
          <a:solidFill>
            <a:srgbClr val="00FF33"/>
          </a:solidFill>
          <a:ln w="9525">
            <a:solidFill>
              <a:srgbClr val="000000"/>
            </a:solidFill>
            <a:prstDash val="solid"/>
            <a:round/>
            <a:headEnd/>
            <a:tailEnd/>
          </a:ln>
        </p:spPr>
        <p:txBody>
          <a:bodyPr/>
          <a:lstStyle/>
          <a:p>
            <a:endParaRPr lang="en-US"/>
          </a:p>
        </p:txBody>
      </p:sp>
      <p:sp>
        <p:nvSpPr>
          <p:cNvPr id="496752" name="Freeform 119"/>
          <p:cNvSpPr>
            <a:spLocks/>
          </p:cNvSpPr>
          <p:nvPr/>
        </p:nvSpPr>
        <p:spPr bwMode="auto">
          <a:xfrm>
            <a:off x="6386513" y="2530475"/>
            <a:ext cx="57150" cy="106363"/>
          </a:xfrm>
          <a:custGeom>
            <a:avLst/>
            <a:gdLst>
              <a:gd name="T0" fmla="*/ 2147483647 w 42"/>
              <a:gd name="T1" fmla="*/ 2147483647 h 79"/>
              <a:gd name="T2" fmla="*/ 2147483647 w 42"/>
              <a:gd name="T3" fmla="*/ 2147483647 h 79"/>
              <a:gd name="T4" fmla="*/ 2147483647 w 42"/>
              <a:gd name="T5" fmla="*/ 2147483647 h 79"/>
              <a:gd name="T6" fmla="*/ 2147483647 w 42"/>
              <a:gd name="T7" fmla="*/ 2147483647 h 79"/>
              <a:gd name="T8" fmla="*/ 2147483647 w 42"/>
              <a:gd name="T9" fmla="*/ 2147483647 h 79"/>
              <a:gd name="T10" fmla="*/ 2147483647 w 42"/>
              <a:gd name="T11" fmla="*/ 0 h 79"/>
              <a:gd name="T12" fmla="*/ 2147483647 w 42"/>
              <a:gd name="T13" fmla="*/ 2147483647 h 79"/>
              <a:gd name="T14" fmla="*/ 0 w 42"/>
              <a:gd name="T15" fmla="*/ 2147483647 h 79"/>
              <a:gd name="T16" fmla="*/ 2147483647 w 42"/>
              <a:gd name="T17" fmla="*/ 2147483647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79"/>
              <a:gd name="T29" fmla="*/ 42 w 4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79">
                <a:moveTo>
                  <a:pt x="8" y="69"/>
                </a:moveTo>
                <a:lnTo>
                  <a:pt x="23" y="79"/>
                </a:lnTo>
                <a:lnTo>
                  <a:pt x="34" y="69"/>
                </a:lnTo>
                <a:lnTo>
                  <a:pt x="42" y="39"/>
                </a:lnTo>
                <a:lnTo>
                  <a:pt x="31" y="11"/>
                </a:lnTo>
                <a:lnTo>
                  <a:pt x="23" y="0"/>
                </a:lnTo>
                <a:lnTo>
                  <a:pt x="11" y="11"/>
                </a:lnTo>
                <a:lnTo>
                  <a:pt x="0" y="39"/>
                </a:lnTo>
                <a:lnTo>
                  <a:pt x="8" y="69"/>
                </a:lnTo>
                <a:close/>
              </a:path>
            </a:pathLst>
          </a:custGeom>
          <a:solidFill>
            <a:srgbClr val="FF0000"/>
          </a:solidFill>
          <a:ln w="9525">
            <a:solidFill>
              <a:srgbClr val="000000"/>
            </a:solidFill>
            <a:prstDash val="solid"/>
            <a:round/>
            <a:headEnd/>
            <a:tailEnd/>
          </a:ln>
        </p:spPr>
        <p:txBody>
          <a:bodyPr/>
          <a:lstStyle/>
          <a:p>
            <a:endParaRPr lang="en-US"/>
          </a:p>
        </p:txBody>
      </p:sp>
      <p:sp>
        <p:nvSpPr>
          <p:cNvPr id="496753" name="Freeform 120"/>
          <p:cNvSpPr>
            <a:spLocks/>
          </p:cNvSpPr>
          <p:nvPr/>
        </p:nvSpPr>
        <p:spPr bwMode="auto">
          <a:xfrm>
            <a:off x="4518025" y="4141788"/>
            <a:ext cx="60325" cy="68262"/>
          </a:xfrm>
          <a:custGeom>
            <a:avLst/>
            <a:gdLst>
              <a:gd name="T0" fmla="*/ 0 w 44"/>
              <a:gd name="T1" fmla="*/ 2147483647 h 51"/>
              <a:gd name="T2" fmla="*/ 2147483647 w 44"/>
              <a:gd name="T3" fmla="*/ 2147483647 h 51"/>
              <a:gd name="T4" fmla="*/ 2147483647 w 44"/>
              <a:gd name="T5" fmla="*/ 2147483647 h 51"/>
              <a:gd name="T6" fmla="*/ 2147483647 w 44"/>
              <a:gd name="T7" fmla="*/ 2147483647 h 51"/>
              <a:gd name="T8" fmla="*/ 2147483647 w 44"/>
              <a:gd name="T9" fmla="*/ 0 h 51"/>
              <a:gd name="T10" fmla="*/ 0 w 44"/>
              <a:gd name="T11" fmla="*/ 2147483647 h 51"/>
              <a:gd name="T12" fmla="*/ 0 w 44"/>
              <a:gd name="T13" fmla="*/ 2147483647 h 51"/>
              <a:gd name="T14" fmla="*/ 0 60000 65536"/>
              <a:gd name="T15" fmla="*/ 0 60000 65536"/>
              <a:gd name="T16" fmla="*/ 0 60000 65536"/>
              <a:gd name="T17" fmla="*/ 0 60000 65536"/>
              <a:gd name="T18" fmla="*/ 0 60000 65536"/>
              <a:gd name="T19" fmla="*/ 0 60000 65536"/>
              <a:gd name="T20" fmla="*/ 0 60000 65536"/>
              <a:gd name="T21" fmla="*/ 0 w 44"/>
              <a:gd name="T22" fmla="*/ 0 h 51"/>
              <a:gd name="T23" fmla="*/ 44 w 44"/>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51">
                <a:moveTo>
                  <a:pt x="0" y="43"/>
                </a:moveTo>
                <a:lnTo>
                  <a:pt x="12" y="51"/>
                </a:lnTo>
                <a:lnTo>
                  <a:pt x="44" y="43"/>
                </a:lnTo>
                <a:lnTo>
                  <a:pt x="39" y="15"/>
                </a:lnTo>
                <a:lnTo>
                  <a:pt x="12" y="0"/>
                </a:lnTo>
                <a:lnTo>
                  <a:pt x="0" y="15"/>
                </a:lnTo>
                <a:lnTo>
                  <a:pt x="0" y="43"/>
                </a:lnTo>
                <a:close/>
              </a:path>
            </a:pathLst>
          </a:custGeom>
          <a:solidFill>
            <a:srgbClr val="00FFCC"/>
          </a:solidFill>
          <a:ln w="9525">
            <a:solidFill>
              <a:srgbClr val="000000"/>
            </a:solidFill>
            <a:prstDash val="solid"/>
            <a:round/>
            <a:headEnd/>
            <a:tailEnd/>
          </a:ln>
        </p:spPr>
        <p:txBody>
          <a:bodyPr/>
          <a:lstStyle/>
          <a:p>
            <a:endParaRPr lang="en-US"/>
          </a:p>
        </p:txBody>
      </p:sp>
      <p:sp>
        <p:nvSpPr>
          <p:cNvPr id="496754" name="Freeform 121"/>
          <p:cNvSpPr>
            <a:spLocks/>
          </p:cNvSpPr>
          <p:nvPr/>
        </p:nvSpPr>
        <p:spPr bwMode="auto">
          <a:xfrm>
            <a:off x="5457825" y="2339975"/>
            <a:ext cx="33338" cy="41275"/>
          </a:xfrm>
          <a:custGeom>
            <a:avLst/>
            <a:gdLst>
              <a:gd name="T0" fmla="*/ 0 w 25"/>
              <a:gd name="T1" fmla="*/ 2147483647 h 31"/>
              <a:gd name="T2" fmla="*/ 2147483647 w 25"/>
              <a:gd name="T3" fmla="*/ 2147483647 h 31"/>
              <a:gd name="T4" fmla="*/ 2147483647 w 25"/>
              <a:gd name="T5" fmla="*/ 2147483647 h 31"/>
              <a:gd name="T6" fmla="*/ 2147483647 w 25"/>
              <a:gd name="T7" fmla="*/ 0 h 31"/>
              <a:gd name="T8" fmla="*/ 0 w 25"/>
              <a:gd name="T9" fmla="*/ 2147483647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6"/>
                </a:moveTo>
                <a:lnTo>
                  <a:pt x="15" y="31"/>
                </a:lnTo>
                <a:lnTo>
                  <a:pt x="25" y="6"/>
                </a:lnTo>
                <a:lnTo>
                  <a:pt x="15" y="0"/>
                </a:lnTo>
                <a:lnTo>
                  <a:pt x="0" y="6"/>
                </a:lnTo>
                <a:close/>
              </a:path>
            </a:pathLst>
          </a:custGeom>
          <a:solidFill>
            <a:srgbClr val="80FF00"/>
          </a:solidFill>
          <a:ln w="9525">
            <a:solidFill>
              <a:srgbClr val="000000"/>
            </a:solidFill>
            <a:prstDash val="solid"/>
            <a:round/>
            <a:headEnd/>
            <a:tailEnd/>
          </a:ln>
        </p:spPr>
        <p:txBody>
          <a:bodyPr/>
          <a:lstStyle/>
          <a:p>
            <a:endParaRPr lang="en-US"/>
          </a:p>
        </p:txBody>
      </p:sp>
      <p:sp>
        <p:nvSpPr>
          <p:cNvPr id="496755" name="Freeform 122"/>
          <p:cNvSpPr>
            <a:spLocks/>
          </p:cNvSpPr>
          <p:nvPr/>
        </p:nvSpPr>
        <p:spPr bwMode="auto">
          <a:xfrm>
            <a:off x="5457825" y="3876675"/>
            <a:ext cx="28575" cy="12700"/>
          </a:xfrm>
          <a:custGeom>
            <a:avLst/>
            <a:gdLst>
              <a:gd name="T0" fmla="*/ 0 w 22"/>
              <a:gd name="T1" fmla="*/ 2147483647 h 9"/>
              <a:gd name="T2" fmla="*/ 2147483647 w 22"/>
              <a:gd name="T3" fmla="*/ 2147483647 h 9"/>
              <a:gd name="T4" fmla="*/ 2147483647 w 22"/>
              <a:gd name="T5" fmla="*/ 2147483647 h 9"/>
              <a:gd name="T6" fmla="*/ 2147483647 w 22"/>
              <a:gd name="T7" fmla="*/ 0 h 9"/>
              <a:gd name="T8" fmla="*/ 0 w 22"/>
              <a:gd name="T9" fmla="*/ 2147483647 h 9"/>
              <a:gd name="T10" fmla="*/ 0 60000 65536"/>
              <a:gd name="T11" fmla="*/ 0 60000 65536"/>
              <a:gd name="T12" fmla="*/ 0 60000 65536"/>
              <a:gd name="T13" fmla="*/ 0 60000 65536"/>
              <a:gd name="T14" fmla="*/ 0 60000 65536"/>
              <a:gd name="T15" fmla="*/ 0 w 22"/>
              <a:gd name="T16" fmla="*/ 0 h 9"/>
              <a:gd name="T17" fmla="*/ 22 w 22"/>
              <a:gd name="T18" fmla="*/ 9 h 9"/>
            </a:gdLst>
            <a:ahLst/>
            <a:cxnLst>
              <a:cxn ang="T10">
                <a:pos x="T0" y="T1"/>
              </a:cxn>
              <a:cxn ang="T11">
                <a:pos x="T2" y="T3"/>
              </a:cxn>
              <a:cxn ang="T12">
                <a:pos x="T4" y="T5"/>
              </a:cxn>
              <a:cxn ang="T13">
                <a:pos x="T6" y="T7"/>
              </a:cxn>
              <a:cxn ang="T14">
                <a:pos x="T8" y="T9"/>
              </a:cxn>
            </a:cxnLst>
            <a:rect l="T15" t="T16" r="T17" b="T18"/>
            <a:pathLst>
              <a:path w="22" h="9">
                <a:moveTo>
                  <a:pt x="0" y="5"/>
                </a:moveTo>
                <a:lnTo>
                  <a:pt x="15" y="9"/>
                </a:lnTo>
                <a:lnTo>
                  <a:pt x="22" y="5"/>
                </a:lnTo>
                <a:lnTo>
                  <a:pt x="15" y="0"/>
                </a:lnTo>
                <a:lnTo>
                  <a:pt x="0" y="5"/>
                </a:lnTo>
                <a:close/>
              </a:path>
            </a:pathLst>
          </a:custGeom>
          <a:solidFill>
            <a:srgbClr val="0033FF"/>
          </a:solidFill>
          <a:ln w="9525">
            <a:solidFill>
              <a:srgbClr val="000000"/>
            </a:solidFill>
            <a:prstDash val="solid"/>
            <a:round/>
            <a:headEnd/>
            <a:tailEnd/>
          </a:ln>
        </p:spPr>
        <p:txBody>
          <a:bodyPr/>
          <a:lstStyle/>
          <a:p>
            <a:endParaRPr lang="en-US"/>
          </a:p>
        </p:txBody>
      </p:sp>
      <p:sp>
        <p:nvSpPr>
          <p:cNvPr id="496756" name="Rectangle 123"/>
          <p:cNvSpPr>
            <a:spLocks noChangeArrowheads="1"/>
          </p:cNvSpPr>
          <p:nvPr/>
        </p:nvSpPr>
        <p:spPr bwMode="auto">
          <a:xfrm>
            <a:off x="3543300" y="5386388"/>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0</a:t>
            </a:r>
          </a:p>
        </p:txBody>
      </p:sp>
      <p:sp>
        <p:nvSpPr>
          <p:cNvPr id="496757" name="Rectangle 124"/>
          <p:cNvSpPr>
            <a:spLocks noChangeArrowheads="1"/>
          </p:cNvSpPr>
          <p:nvPr/>
        </p:nvSpPr>
        <p:spPr bwMode="auto">
          <a:xfrm>
            <a:off x="4017963" y="5386388"/>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50</a:t>
            </a:r>
          </a:p>
        </p:txBody>
      </p:sp>
      <p:sp>
        <p:nvSpPr>
          <p:cNvPr id="496758" name="Rectangle 125"/>
          <p:cNvSpPr>
            <a:spLocks noChangeArrowheads="1"/>
          </p:cNvSpPr>
          <p:nvPr/>
        </p:nvSpPr>
        <p:spPr bwMode="auto">
          <a:xfrm>
            <a:off x="4489450"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100</a:t>
            </a:r>
          </a:p>
        </p:txBody>
      </p:sp>
      <p:sp>
        <p:nvSpPr>
          <p:cNvPr id="496759" name="Rectangle 126"/>
          <p:cNvSpPr>
            <a:spLocks noChangeArrowheads="1"/>
          </p:cNvSpPr>
          <p:nvPr/>
        </p:nvSpPr>
        <p:spPr bwMode="auto">
          <a:xfrm>
            <a:off x="5013325"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150</a:t>
            </a:r>
          </a:p>
        </p:txBody>
      </p:sp>
      <p:sp>
        <p:nvSpPr>
          <p:cNvPr id="496760" name="Rectangle 127"/>
          <p:cNvSpPr>
            <a:spLocks noChangeArrowheads="1"/>
          </p:cNvSpPr>
          <p:nvPr/>
        </p:nvSpPr>
        <p:spPr bwMode="auto">
          <a:xfrm>
            <a:off x="5535613"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200</a:t>
            </a:r>
          </a:p>
        </p:txBody>
      </p:sp>
      <p:sp>
        <p:nvSpPr>
          <p:cNvPr id="496761" name="Rectangle 128"/>
          <p:cNvSpPr>
            <a:spLocks noChangeArrowheads="1"/>
          </p:cNvSpPr>
          <p:nvPr/>
        </p:nvSpPr>
        <p:spPr bwMode="auto">
          <a:xfrm>
            <a:off x="6057900"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250</a:t>
            </a:r>
          </a:p>
        </p:txBody>
      </p:sp>
      <p:sp>
        <p:nvSpPr>
          <p:cNvPr id="496762" name="Rectangle 129"/>
          <p:cNvSpPr>
            <a:spLocks noChangeArrowheads="1"/>
          </p:cNvSpPr>
          <p:nvPr/>
        </p:nvSpPr>
        <p:spPr bwMode="auto">
          <a:xfrm>
            <a:off x="6581775"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300</a:t>
            </a:r>
          </a:p>
        </p:txBody>
      </p:sp>
      <p:sp>
        <p:nvSpPr>
          <p:cNvPr id="496763" name="Rectangle 130"/>
          <p:cNvSpPr>
            <a:spLocks noChangeArrowheads="1"/>
          </p:cNvSpPr>
          <p:nvPr/>
        </p:nvSpPr>
        <p:spPr bwMode="auto">
          <a:xfrm>
            <a:off x="7105650" y="5386388"/>
            <a:ext cx="3048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350</a:t>
            </a:r>
          </a:p>
        </p:txBody>
      </p:sp>
      <p:sp>
        <p:nvSpPr>
          <p:cNvPr id="496764" name="Rectangle 131"/>
          <p:cNvSpPr>
            <a:spLocks noChangeArrowheads="1"/>
          </p:cNvSpPr>
          <p:nvPr/>
        </p:nvSpPr>
        <p:spPr bwMode="auto">
          <a:xfrm>
            <a:off x="3382963" y="5197475"/>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0</a:t>
            </a:r>
          </a:p>
        </p:txBody>
      </p:sp>
      <p:sp>
        <p:nvSpPr>
          <p:cNvPr id="496765" name="Rectangle 132"/>
          <p:cNvSpPr>
            <a:spLocks noChangeArrowheads="1"/>
          </p:cNvSpPr>
          <p:nvPr/>
        </p:nvSpPr>
        <p:spPr bwMode="auto">
          <a:xfrm>
            <a:off x="3382963" y="4806950"/>
            <a:ext cx="1016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5</a:t>
            </a:r>
          </a:p>
        </p:txBody>
      </p:sp>
      <p:sp>
        <p:nvSpPr>
          <p:cNvPr id="496766" name="Rectangle 133"/>
          <p:cNvSpPr>
            <a:spLocks noChangeArrowheads="1"/>
          </p:cNvSpPr>
          <p:nvPr/>
        </p:nvSpPr>
        <p:spPr bwMode="auto">
          <a:xfrm>
            <a:off x="3286125" y="441801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10</a:t>
            </a:r>
          </a:p>
        </p:txBody>
      </p:sp>
      <p:sp>
        <p:nvSpPr>
          <p:cNvPr id="496767" name="Rectangle 134"/>
          <p:cNvSpPr>
            <a:spLocks noChangeArrowheads="1"/>
          </p:cNvSpPr>
          <p:nvPr/>
        </p:nvSpPr>
        <p:spPr bwMode="auto">
          <a:xfrm>
            <a:off x="3286125" y="403066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15</a:t>
            </a:r>
          </a:p>
        </p:txBody>
      </p:sp>
      <p:sp>
        <p:nvSpPr>
          <p:cNvPr id="496768" name="Rectangle 135"/>
          <p:cNvSpPr>
            <a:spLocks noChangeArrowheads="1"/>
          </p:cNvSpPr>
          <p:nvPr/>
        </p:nvSpPr>
        <p:spPr bwMode="auto">
          <a:xfrm>
            <a:off x="3286125" y="36417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20</a:t>
            </a:r>
          </a:p>
        </p:txBody>
      </p:sp>
      <p:sp>
        <p:nvSpPr>
          <p:cNvPr id="496769" name="Rectangle 136"/>
          <p:cNvSpPr>
            <a:spLocks noChangeArrowheads="1"/>
          </p:cNvSpPr>
          <p:nvPr/>
        </p:nvSpPr>
        <p:spPr bwMode="auto">
          <a:xfrm>
            <a:off x="3286125" y="3251200"/>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25</a:t>
            </a:r>
          </a:p>
        </p:txBody>
      </p:sp>
      <p:sp>
        <p:nvSpPr>
          <p:cNvPr id="496770" name="Rectangle 137"/>
          <p:cNvSpPr>
            <a:spLocks noChangeArrowheads="1"/>
          </p:cNvSpPr>
          <p:nvPr/>
        </p:nvSpPr>
        <p:spPr bwMode="auto">
          <a:xfrm>
            <a:off x="3286125" y="2862263"/>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30</a:t>
            </a:r>
          </a:p>
        </p:txBody>
      </p:sp>
      <p:sp>
        <p:nvSpPr>
          <p:cNvPr id="496771" name="Rectangle 138"/>
          <p:cNvSpPr>
            <a:spLocks noChangeArrowheads="1"/>
          </p:cNvSpPr>
          <p:nvPr/>
        </p:nvSpPr>
        <p:spPr bwMode="auto">
          <a:xfrm>
            <a:off x="3286125" y="2473325"/>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35</a:t>
            </a:r>
          </a:p>
        </p:txBody>
      </p:sp>
      <p:sp>
        <p:nvSpPr>
          <p:cNvPr id="496772" name="Rectangle 139"/>
          <p:cNvSpPr>
            <a:spLocks noChangeArrowheads="1"/>
          </p:cNvSpPr>
          <p:nvPr/>
        </p:nvSpPr>
        <p:spPr bwMode="auto">
          <a:xfrm>
            <a:off x="3286125" y="2082800"/>
            <a:ext cx="2032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40</a:t>
            </a:r>
          </a:p>
        </p:txBody>
      </p:sp>
      <p:sp>
        <p:nvSpPr>
          <p:cNvPr id="496773" name="Line 140"/>
          <p:cNvSpPr>
            <a:spLocks noChangeShapeType="1"/>
          </p:cNvSpPr>
          <p:nvPr/>
        </p:nvSpPr>
        <p:spPr bwMode="auto">
          <a:xfrm flipV="1">
            <a:off x="3592513" y="5303838"/>
            <a:ext cx="1587" cy="60325"/>
          </a:xfrm>
          <a:prstGeom prst="line">
            <a:avLst/>
          </a:prstGeom>
          <a:noFill/>
          <a:ln w="15875">
            <a:solidFill>
              <a:srgbClr val="000000"/>
            </a:solidFill>
            <a:round/>
            <a:headEnd/>
            <a:tailEnd/>
          </a:ln>
        </p:spPr>
        <p:txBody>
          <a:bodyPr/>
          <a:lstStyle/>
          <a:p>
            <a:endParaRPr lang="en-US"/>
          </a:p>
        </p:txBody>
      </p:sp>
      <p:sp>
        <p:nvSpPr>
          <p:cNvPr id="496774" name="Line 141"/>
          <p:cNvSpPr>
            <a:spLocks noChangeShapeType="1"/>
          </p:cNvSpPr>
          <p:nvPr/>
        </p:nvSpPr>
        <p:spPr bwMode="auto">
          <a:xfrm flipV="1">
            <a:off x="3854450" y="5303838"/>
            <a:ext cx="0" cy="30162"/>
          </a:xfrm>
          <a:prstGeom prst="line">
            <a:avLst/>
          </a:prstGeom>
          <a:noFill/>
          <a:ln w="15875">
            <a:solidFill>
              <a:srgbClr val="000000"/>
            </a:solidFill>
            <a:round/>
            <a:headEnd/>
            <a:tailEnd/>
          </a:ln>
        </p:spPr>
        <p:txBody>
          <a:bodyPr/>
          <a:lstStyle/>
          <a:p>
            <a:endParaRPr lang="en-US"/>
          </a:p>
        </p:txBody>
      </p:sp>
      <p:sp>
        <p:nvSpPr>
          <p:cNvPr id="496775" name="Line 142"/>
          <p:cNvSpPr>
            <a:spLocks noChangeShapeType="1"/>
          </p:cNvSpPr>
          <p:nvPr/>
        </p:nvSpPr>
        <p:spPr bwMode="auto">
          <a:xfrm flipV="1">
            <a:off x="4117975" y="5303838"/>
            <a:ext cx="0" cy="60325"/>
          </a:xfrm>
          <a:prstGeom prst="line">
            <a:avLst/>
          </a:prstGeom>
          <a:noFill/>
          <a:ln w="15875">
            <a:solidFill>
              <a:srgbClr val="000000"/>
            </a:solidFill>
            <a:round/>
            <a:headEnd/>
            <a:tailEnd/>
          </a:ln>
        </p:spPr>
        <p:txBody>
          <a:bodyPr/>
          <a:lstStyle/>
          <a:p>
            <a:endParaRPr lang="en-US"/>
          </a:p>
        </p:txBody>
      </p:sp>
      <p:sp>
        <p:nvSpPr>
          <p:cNvPr id="496776" name="Line 143"/>
          <p:cNvSpPr>
            <a:spLocks noChangeShapeType="1"/>
          </p:cNvSpPr>
          <p:nvPr/>
        </p:nvSpPr>
        <p:spPr bwMode="auto">
          <a:xfrm flipV="1">
            <a:off x="4378325" y="5303838"/>
            <a:ext cx="1588" cy="30162"/>
          </a:xfrm>
          <a:prstGeom prst="line">
            <a:avLst/>
          </a:prstGeom>
          <a:noFill/>
          <a:ln w="15875">
            <a:solidFill>
              <a:srgbClr val="000000"/>
            </a:solidFill>
            <a:round/>
            <a:headEnd/>
            <a:tailEnd/>
          </a:ln>
        </p:spPr>
        <p:txBody>
          <a:bodyPr/>
          <a:lstStyle/>
          <a:p>
            <a:endParaRPr lang="en-US"/>
          </a:p>
        </p:txBody>
      </p:sp>
      <p:sp>
        <p:nvSpPr>
          <p:cNvPr id="496777" name="Line 144"/>
          <p:cNvSpPr>
            <a:spLocks noChangeShapeType="1"/>
          </p:cNvSpPr>
          <p:nvPr/>
        </p:nvSpPr>
        <p:spPr bwMode="auto">
          <a:xfrm flipV="1">
            <a:off x="4638675" y="5303838"/>
            <a:ext cx="1588" cy="60325"/>
          </a:xfrm>
          <a:prstGeom prst="line">
            <a:avLst/>
          </a:prstGeom>
          <a:noFill/>
          <a:ln w="15875">
            <a:solidFill>
              <a:srgbClr val="000000"/>
            </a:solidFill>
            <a:round/>
            <a:headEnd/>
            <a:tailEnd/>
          </a:ln>
        </p:spPr>
        <p:txBody>
          <a:bodyPr/>
          <a:lstStyle/>
          <a:p>
            <a:endParaRPr lang="en-US"/>
          </a:p>
        </p:txBody>
      </p:sp>
      <p:sp>
        <p:nvSpPr>
          <p:cNvPr id="496778" name="Line 145"/>
          <p:cNvSpPr>
            <a:spLocks noChangeShapeType="1"/>
          </p:cNvSpPr>
          <p:nvPr/>
        </p:nvSpPr>
        <p:spPr bwMode="auto">
          <a:xfrm flipV="1">
            <a:off x="4900613" y="5303838"/>
            <a:ext cx="1587" cy="30162"/>
          </a:xfrm>
          <a:prstGeom prst="line">
            <a:avLst/>
          </a:prstGeom>
          <a:noFill/>
          <a:ln w="15875">
            <a:solidFill>
              <a:srgbClr val="000000"/>
            </a:solidFill>
            <a:round/>
            <a:headEnd/>
            <a:tailEnd/>
          </a:ln>
        </p:spPr>
        <p:txBody>
          <a:bodyPr/>
          <a:lstStyle/>
          <a:p>
            <a:endParaRPr lang="en-US"/>
          </a:p>
        </p:txBody>
      </p:sp>
      <p:sp>
        <p:nvSpPr>
          <p:cNvPr id="496779" name="Line 146"/>
          <p:cNvSpPr>
            <a:spLocks noChangeShapeType="1"/>
          </p:cNvSpPr>
          <p:nvPr/>
        </p:nvSpPr>
        <p:spPr bwMode="auto">
          <a:xfrm flipV="1">
            <a:off x="5162550" y="5303838"/>
            <a:ext cx="1588" cy="60325"/>
          </a:xfrm>
          <a:prstGeom prst="line">
            <a:avLst/>
          </a:prstGeom>
          <a:noFill/>
          <a:ln w="15875">
            <a:solidFill>
              <a:srgbClr val="000000"/>
            </a:solidFill>
            <a:round/>
            <a:headEnd/>
            <a:tailEnd/>
          </a:ln>
        </p:spPr>
        <p:txBody>
          <a:bodyPr/>
          <a:lstStyle/>
          <a:p>
            <a:endParaRPr lang="en-US"/>
          </a:p>
        </p:txBody>
      </p:sp>
      <p:sp>
        <p:nvSpPr>
          <p:cNvPr id="496780" name="Line 147"/>
          <p:cNvSpPr>
            <a:spLocks noChangeShapeType="1"/>
          </p:cNvSpPr>
          <p:nvPr/>
        </p:nvSpPr>
        <p:spPr bwMode="auto">
          <a:xfrm flipV="1">
            <a:off x="5422900" y="5303838"/>
            <a:ext cx="1588" cy="30162"/>
          </a:xfrm>
          <a:prstGeom prst="line">
            <a:avLst/>
          </a:prstGeom>
          <a:noFill/>
          <a:ln w="15875">
            <a:solidFill>
              <a:srgbClr val="000000"/>
            </a:solidFill>
            <a:round/>
            <a:headEnd/>
            <a:tailEnd/>
          </a:ln>
        </p:spPr>
        <p:txBody>
          <a:bodyPr/>
          <a:lstStyle/>
          <a:p>
            <a:endParaRPr lang="en-US"/>
          </a:p>
        </p:txBody>
      </p:sp>
      <p:sp>
        <p:nvSpPr>
          <p:cNvPr id="496781" name="Line 148"/>
          <p:cNvSpPr>
            <a:spLocks noChangeShapeType="1"/>
          </p:cNvSpPr>
          <p:nvPr/>
        </p:nvSpPr>
        <p:spPr bwMode="auto">
          <a:xfrm flipV="1">
            <a:off x="5684838" y="5303838"/>
            <a:ext cx="1587" cy="60325"/>
          </a:xfrm>
          <a:prstGeom prst="line">
            <a:avLst/>
          </a:prstGeom>
          <a:noFill/>
          <a:ln w="15875">
            <a:solidFill>
              <a:srgbClr val="000000"/>
            </a:solidFill>
            <a:round/>
            <a:headEnd/>
            <a:tailEnd/>
          </a:ln>
        </p:spPr>
        <p:txBody>
          <a:bodyPr/>
          <a:lstStyle/>
          <a:p>
            <a:endParaRPr lang="en-US"/>
          </a:p>
        </p:txBody>
      </p:sp>
      <p:sp>
        <p:nvSpPr>
          <p:cNvPr id="496782" name="Line 149"/>
          <p:cNvSpPr>
            <a:spLocks noChangeShapeType="1"/>
          </p:cNvSpPr>
          <p:nvPr/>
        </p:nvSpPr>
        <p:spPr bwMode="auto">
          <a:xfrm flipV="1">
            <a:off x="5945188" y="5303838"/>
            <a:ext cx="1587" cy="30162"/>
          </a:xfrm>
          <a:prstGeom prst="line">
            <a:avLst/>
          </a:prstGeom>
          <a:noFill/>
          <a:ln w="15875">
            <a:solidFill>
              <a:srgbClr val="000000"/>
            </a:solidFill>
            <a:round/>
            <a:headEnd/>
            <a:tailEnd/>
          </a:ln>
        </p:spPr>
        <p:txBody>
          <a:bodyPr/>
          <a:lstStyle/>
          <a:p>
            <a:endParaRPr lang="en-US"/>
          </a:p>
        </p:txBody>
      </p:sp>
      <p:sp>
        <p:nvSpPr>
          <p:cNvPr id="496783" name="Line 150"/>
          <p:cNvSpPr>
            <a:spLocks noChangeShapeType="1"/>
          </p:cNvSpPr>
          <p:nvPr/>
        </p:nvSpPr>
        <p:spPr bwMode="auto">
          <a:xfrm flipV="1">
            <a:off x="6207125" y="5303838"/>
            <a:ext cx="0" cy="60325"/>
          </a:xfrm>
          <a:prstGeom prst="line">
            <a:avLst/>
          </a:prstGeom>
          <a:noFill/>
          <a:ln w="15875">
            <a:solidFill>
              <a:srgbClr val="000000"/>
            </a:solidFill>
            <a:round/>
            <a:headEnd/>
            <a:tailEnd/>
          </a:ln>
        </p:spPr>
        <p:txBody>
          <a:bodyPr/>
          <a:lstStyle/>
          <a:p>
            <a:endParaRPr lang="en-US"/>
          </a:p>
        </p:txBody>
      </p:sp>
      <p:sp>
        <p:nvSpPr>
          <p:cNvPr id="496784" name="Line 151"/>
          <p:cNvSpPr>
            <a:spLocks noChangeShapeType="1"/>
          </p:cNvSpPr>
          <p:nvPr/>
        </p:nvSpPr>
        <p:spPr bwMode="auto">
          <a:xfrm flipV="1">
            <a:off x="6470650" y="5303838"/>
            <a:ext cx="0" cy="30162"/>
          </a:xfrm>
          <a:prstGeom prst="line">
            <a:avLst/>
          </a:prstGeom>
          <a:noFill/>
          <a:ln w="15875">
            <a:solidFill>
              <a:srgbClr val="000000"/>
            </a:solidFill>
            <a:round/>
            <a:headEnd/>
            <a:tailEnd/>
          </a:ln>
        </p:spPr>
        <p:txBody>
          <a:bodyPr/>
          <a:lstStyle/>
          <a:p>
            <a:endParaRPr lang="en-US"/>
          </a:p>
        </p:txBody>
      </p:sp>
      <p:sp>
        <p:nvSpPr>
          <p:cNvPr id="496785" name="Line 152"/>
          <p:cNvSpPr>
            <a:spLocks noChangeShapeType="1"/>
          </p:cNvSpPr>
          <p:nvPr/>
        </p:nvSpPr>
        <p:spPr bwMode="auto">
          <a:xfrm flipV="1">
            <a:off x="6731000" y="5303838"/>
            <a:ext cx="1588" cy="60325"/>
          </a:xfrm>
          <a:prstGeom prst="line">
            <a:avLst/>
          </a:prstGeom>
          <a:noFill/>
          <a:ln w="15875">
            <a:solidFill>
              <a:srgbClr val="000000"/>
            </a:solidFill>
            <a:round/>
            <a:headEnd/>
            <a:tailEnd/>
          </a:ln>
        </p:spPr>
        <p:txBody>
          <a:bodyPr/>
          <a:lstStyle/>
          <a:p>
            <a:endParaRPr lang="en-US"/>
          </a:p>
        </p:txBody>
      </p:sp>
      <p:sp>
        <p:nvSpPr>
          <p:cNvPr id="496786" name="Line 153"/>
          <p:cNvSpPr>
            <a:spLocks noChangeShapeType="1"/>
          </p:cNvSpPr>
          <p:nvPr/>
        </p:nvSpPr>
        <p:spPr bwMode="auto">
          <a:xfrm flipV="1">
            <a:off x="6992938" y="5303838"/>
            <a:ext cx="1587" cy="30162"/>
          </a:xfrm>
          <a:prstGeom prst="line">
            <a:avLst/>
          </a:prstGeom>
          <a:noFill/>
          <a:ln w="15875">
            <a:solidFill>
              <a:srgbClr val="000000"/>
            </a:solidFill>
            <a:round/>
            <a:headEnd/>
            <a:tailEnd/>
          </a:ln>
        </p:spPr>
        <p:txBody>
          <a:bodyPr/>
          <a:lstStyle/>
          <a:p>
            <a:endParaRPr lang="en-US"/>
          </a:p>
        </p:txBody>
      </p:sp>
      <p:sp>
        <p:nvSpPr>
          <p:cNvPr id="496787" name="Line 154"/>
          <p:cNvSpPr>
            <a:spLocks noChangeShapeType="1"/>
          </p:cNvSpPr>
          <p:nvPr/>
        </p:nvSpPr>
        <p:spPr bwMode="auto">
          <a:xfrm flipV="1">
            <a:off x="7254875" y="5303838"/>
            <a:ext cx="1588" cy="60325"/>
          </a:xfrm>
          <a:prstGeom prst="line">
            <a:avLst/>
          </a:prstGeom>
          <a:noFill/>
          <a:ln w="15875">
            <a:solidFill>
              <a:srgbClr val="000000"/>
            </a:solidFill>
            <a:round/>
            <a:headEnd/>
            <a:tailEnd/>
          </a:ln>
        </p:spPr>
        <p:txBody>
          <a:bodyPr/>
          <a:lstStyle/>
          <a:p>
            <a:endParaRPr lang="en-US"/>
          </a:p>
        </p:txBody>
      </p:sp>
      <p:sp>
        <p:nvSpPr>
          <p:cNvPr id="496788" name="Line 155"/>
          <p:cNvSpPr>
            <a:spLocks noChangeShapeType="1"/>
          </p:cNvSpPr>
          <p:nvPr/>
        </p:nvSpPr>
        <p:spPr bwMode="auto">
          <a:xfrm>
            <a:off x="3592513" y="5303838"/>
            <a:ext cx="3765550" cy="1587"/>
          </a:xfrm>
          <a:prstGeom prst="line">
            <a:avLst/>
          </a:prstGeom>
          <a:noFill/>
          <a:ln w="15875">
            <a:solidFill>
              <a:srgbClr val="000000"/>
            </a:solidFill>
            <a:round/>
            <a:headEnd/>
            <a:tailEnd/>
          </a:ln>
        </p:spPr>
        <p:txBody>
          <a:bodyPr/>
          <a:lstStyle/>
          <a:p>
            <a:endParaRPr lang="en-US"/>
          </a:p>
        </p:txBody>
      </p:sp>
      <p:sp>
        <p:nvSpPr>
          <p:cNvPr id="496789" name="Line 156"/>
          <p:cNvSpPr>
            <a:spLocks noChangeShapeType="1"/>
          </p:cNvSpPr>
          <p:nvPr/>
        </p:nvSpPr>
        <p:spPr bwMode="auto">
          <a:xfrm>
            <a:off x="3592513" y="2189163"/>
            <a:ext cx="3765550" cy="1587"/>
          </a:xfrm>
          <a:prstGeom prst="line">
            <a:avLst/>
          </a:prstGeom>
          <a:noFill/>
          <a:ln w="15875">
            <a:solidFill>
              <a:srgbClr val="000000"/>
            </a:solidFill>
            <a:round/>
            <a:headEnd/>
            <a:tailEnd/>
          </a:ln>
        </p:spPr>
        <p:txBody>
          <a:bodyPr/>
          <a:lstStyle/>
          <a:p>
            <a:endParaRPr lang="en-US"/>
          </a:p>
        </p:txBody>
      </p:sp>
      <p:sp>
        <p:nvSpPr>
          <p:cNvPr id="496790" name="Line 157"/>
          <p:cNvSpPr>
            <a:spLocks noChangeShapeType="1"/>
          </p:cNvSpPr>
          <p:nvPr/>
        </p:nvSpPr>
        <p:spPr bwMode="auto">
          <a:xfrm>
            <a:off x="3525838" y="5303838"/>
            <a:ext cx="66675" cy="1587"/>
          </a:xfrm>
          <a:prstGeom prst="line">
            <a:avLst/>
          </a:prstGeom>
          <a:noFill/>
          <a:ln w="15875">
            <a:solidFill>
              <a:srgbClr val="000000"/>
            </a:solidFill>
            <a:round/>
            <a:headEnd/>
            <a:tailEnd/>
          </a:ln>
        </p:spPr>
        <p:txBody>
          <a:bodyPr/>
          <a:lstStyle/>
          <a:p>
            <a:endParaRPr lang="en-US"/>
          </a:p>
        </p:txBody>
      </p:sp>
      <p:sp>
        <p:nvSpPr>
          <p:cNvPr id="496791" name="Line 158"/>
          <p:cNvSpPr>
            <a:spLocks noChangeShapeType="1"/>
          </p:cNvSpPr>
          <p:nvPr/>
        </p:nvSpPr>
        <p:spPr bwMode="auto">
          <a:xfrm>
            <a:off x="3559175" y="5106988"/>
            <a:ext cx="33338" cy="1587"/>
          </a:xfrm>
          <a:prstGeom prst="line">
            <a:avLst/>
          </a:prstGeom>
          <a:noFill/>
          <a:ln w="15875">
            <a:solidFill>
              <a:srgbClr val="000000"/>
            </a:solidFill>
            <a:round/>
            <a:headEnd/>
            <a:tailEnd/>
          </a:ln>
        </p:spPr>
        <p:txBody>
          <a:bodyPr/>
          <a:lstStyle/>
          <a:p>
            <a:endParaRPr lang="en-US"/>
          </a:p>
        </p:txBody>
      </p:sp>
      <p:sp>
        <p:nvSpPr>
          <p:cNvPr id="496792" name="Line 159"/>
          <p:cNvSpPr>
            <a:spLocks noChangeShapeType="1"/>
          </p:cNvSpPr>
          <p:nvPr/>
        </p:nvSpPr>
        <p:spPr bwMode="auto">
          <a:xfrm>
            <a:off x="3525838" y="4913313"/>
            <a:ext cx="66675" cy="1587"/>
          </a:xfrm>
          <a:prstGeom prst="line">
            <a:avLst/>
          </a:prstGeom>
          <a:noFill/>
          <a:ln w="15875">
            <a:solidFill>
              <a:srgbClr val="000000"/>
            </a:solidFill>
            <a:round/>
            <a:headEnd/>
            <a:tailEnd/>
          </a:ln>
        </p:spPr>
        <p:txBody>
          <a:bodyPr/>
          <a:lstStyle/>
          <a:p>
            <a:endParaRPr lang="en-US"/>
          </a:p>
        </p:txBody>
      </p:sp>
      <p:sp>
        <p:nvSpPr>
          <p:cNvPr id="496793" name="Line 160"/>
          <p:cNvSpPr>
            <a:spLocks noChangeShapeType="1"/>
          </p:cNvSpPr>
          <p:nvPr/>
        </p:nvSpPr>
        <p:spPr bwMode="auto">
          <a:xfrm>
            <a:off x="3559175" y="4719638"/>
            <a:ext cx="33338" cy="1587"/>
          </a:xfrm>
          <a:prstGeom prst="line">
            <a:avLst/>
          </a:prstGeom>
          <a:noFill/>
          <a:ln w="15875">
            <a:solidFill>
              <a:srgbClr val="000000"/>
            </a:solidFill>
            <a:round/>
            <a:headEnd/>
            <a:tailEnd/>
          </a:ln>
        </p:spPr>
        <p:txBody>
          <a:bodyPr/>
          <a:lstStyle/>
          <a:p>
            <a:endParaRPr lang="en-US"/>
          </a:p>
        </p:txBody>
      </p:sp>
      <p:sp>
        <p:nvSpPr>
          <p:cNvPr id="496794" name="Line 161"/>
          <p:cNvSpPr>
            <a:spLocks noChangeShapeType="1"/>
          </p:cNvSpPr>
          <p:nvPr/>
        </p:nvSpPr>
        <p:spPr bwMode="auto">
          <a:xfrm>
            <a:off x="3525838" y="4524375"/>
            <a:ext cx="66675" cy="1588"/>
          </a:xfrm>
          <a:prstGeom prst="line">
            <a:avLst/>
          </a:prstGeom>
          <a:noFill/>
          <a:ln w="15875">
            <a:solidFill>
              <a:srgbClr val="000000"/>
            </a:solidFill>
            <a:round/>
            <a:headEnd/>
            <a:tailEnd/>
          </a:ln>
        </p:spPr>
        <p:txBody>
          <a:bodyPr/>
          <a:lstStyle/>
          <a:p>
            <a:endParaRPr lang="en-US"/>
          </a:p>
        </p:txBody>
      </p:sp>
      <p:sp>
        <p:nvSpPr>
          <p:cNvPr id="496795" name="Line 162"/>
          <p:cNvSpPr>
            <a:spLocks noChangeShapeType="1"/>
          </p:cNvSpPr>
          <p:nvPr/>
        </p:nvSpPr>
        <p:spPr bwMode="auto">
          <a:xfrm>
            <a:off x="3559175" y="4330700"/>
            <a:ext cx="33338" cy="1588"/>
          </a:xfrm>
          <a:prstGeom prst="line">
            <a:avLst/>
          </a:prstGeom>
          <a:noFill/>
          <a:ln w="15875">
            <a:solidFill>
              <a:srgbClr val="000000"/>
            </a:solidFill>
            <a:round/>
            <a:headEnd/>
            <a:tailEnd/>
          </a:ln>
        </p:spPr>
        <p:txBody>
          <a:bodyPr/>
          <a:lstStyle/>
          <a:p>
            <a:endParaRPr lang="en-US"/>
          </a:p>
        </p:txBody>
      </p:sp>
      <p:sp>
        <p:nvSpPr>
          <p:cNvPr id="496796" name="Line 163"/>
          <p:cNvSpPr>
            <a:spLocks noChangeShapeType="1"/>
          </p:cNvSpPr>
          <p:nvPr/>
        </p:nvSpPr>
        <p:spPr bwMode="auto">
          <a:xfrm>
            <a:off x="3525838" y="4135438"/>
            <a:ext cx="66675" cy="1587"/>
          </a:xfrm>
          <a:prstGeom prst="line">
            <a:avLst/>
          </a:prstGeom>
          <a:noFill/>
          <a:ln w="15875">
            <a:solidFill>
              <a:srgbClr val="000000"/>
            </a:solidFill>
            <a:round/>
            <a:headEnd/>
            <a:tailEnd/>
          </a:ln>
        </p:spPr>
        <p:txBody>
          <a:bodyPr/>
          <a:lstStyle/>
          <a:p>
            <a:endParaRPr lang="en-US"/>
          </a:p>
        </p:txBody>
      </p:sp>
      <p:sp>
        <p:nvSpPr>
          <p:cNvPr id="496797" name="Line 164"/>
          <p:cNvSpPr>
            <a:spLocks noChangeShapeType="1"/>
          </p:cNvSpPr>
          <p:nvPr/>
        </p:nvSpPr>
        <p:spPr bwMode="auto">
          <a:xfrm>
            <a:off x="3559175" y="3938588"/>
            <a:ext cx="33338" cy="1587"/>
          </a:xfrm>
          <a:prstGeom prst="line">
            <a:avLst/>
          </a:prstGeom>
          <a:noFill/>
          <a:ln w="15875">
            <a:solidFill>
              <a:srgbClr val="000000"/>
            </a:solidFill>
            <a:round/>
            <a:headEnd/>
            <a:tailEnd/>
          </a:ln>
        </p:spPr>
        <p:txBody>
          <a:bodyPr/>
          <a:lstStyle/>
          <a:p>
            <a:endParaRPr lang="en-US"/>
          </a:p>
        </p:txBody>
      </p:sp>
      <p:sp>
        <p:nvSpPr>
          <p:cNvPr id="496798" name="Line 165"/>
          <p:cNvSpPr>
            <a:spLocks noChangeShapeType="1"/>
          </p:cNvSpPr>
          <p:nvPr/>
        </p:nvSpPr>
        <p:spPr bwMode="auto">
          <a:xfrm>
            <a:off x="3525838" y="3748088"/>
            <a:ext cx="66675" cy="0"/>
          </a:xfrm>
          <a:prstGeom prst="line">
            <a:avLst/>
          </a:prstGeom>
          <a:noFill/>
          <a:ln w="15875">
            <a:solidFill>
              <a:srgbClr val="000000"/>
            </a:solidFill>
            <a:round/>
            <a:headEnd/>
            <a:tailEnd/>
          </a:ln>
        </p:spPr>
        <p:txBody>
          <a:bodyPr/>
          <a:lstStyle/>
          <a:p>
            <a:endParaRPr lang="en-US"/>
          </a:p>
        </p:txBody>
      </p:sp>
      <p:sp>
        <p:nvSpPr>
          <p:cNvPr id="496799" name="Line 166"/>
          <p:cNvSpPr>
            <a:spLocks noChangeShapeType="1"/>
          </p:cNvSpPr>
          <p:nvPr/>
        </p:nvSpPr>
        <p:spPr bwMode="auto">
          <a:xfrm>
            <a:off x="3559175" y="3551238"/>
            <a:ext cx="33338" cy="1587"/>
          </a:xfrm>
          <a:prstGeom prst="line">
            <a:avLst/>
          </a:prstGeom>
          <a:noFill/>
          <a:ln w="15875">
            <a:solidFill>
              <a:srgbClr val="000000"/>
            </a:solidFill>
            <a:round/>
            <a:headEnd/>
            <a:tailEnd/>
          </a:ln>
        </p:spPr>
        <p:txBody>
          <a:bodyPr/>
          <a:lstStyle/>
          <a:p>
            <a:endParaRPr lang="en-US"/>
          </a:p>
        </p:txBody>
      </p:sp>
      <p:sp>
        <p:nvSpPr>
          <p:cNvPr id="496800" name="Line 167"/>
          <p:cNvSpPr>
            <a:spLocks noChangeShapeType="1"/>
          </p:cNvSpPr>
          <p:nvPr/>
        </p:nvSpPr>
        <p:spPr bwMode="auto">
          <a:xfrm>
            <a:off x="3525838" y="3357563"/>
            <a:ext cx="66675" cy="0"/>
          </a:xfrm>
          <a:prstGeom prst="line">
            <a:avLst/>
          </a:prstGeom>
          <a:noFill/>
          <a:ln w="15875">
            <a:solidFill>
              <a:srgbClr val="000000"/>
            </a:solidFill>
            <a:round/>
            <a:headEnd/>
            <a:tailEnd/>
          </a:ln>
        </p:spPr>
        <p:txBody>
          <a:bodyPr/>
          <a:lstStyle/>
          <a:p>
            <a:endParaRPr lang="en-US"/>
          </a:p>
        </p:txBody>
      </p:sp>
      <p:sp>
        <p:nvSpPr>
          <p:cNvPr id="496801" name="Line 168"/>
          <p:cNvSpPr>
            <a:spLocks noChangeShapeType="1"/>
          </p:cNvSpPr>
          <p:nvPr/>
        </p:nvSpPr>
        <p:spPr bwMode="auto">
          <a:xfrm>
            <a:off x="3559175" y="3162300"/>
            <a:ext cx="33338" cy="1588"/>
          </a:xfrm>
          <a:prstGeom prst="line">
            <a:avLst/>
          </a:prstGeom>
          <a:noFill/>
          <a:ln w="15875">
            <a:solidFill>
              <a:srgbClr val="000000"/>
            </a:solidFill>
            <a:round/>
            <a:headEnd/>
            <a:tailEnd/>
          </a:ln>
        </p:spPr>
        <p:txBody>
          <a:bodyPr/>
          <a:lstStyle/>
          <a:p>
            <a:endParaRPr lang="en-US"/>
          </a:p>
        </p:txBody>
      </p:sp>
      <p:sp>
        <p:nvSpPr>
          <p:cNvPr id="496802" name="Line 169"/>
          <p:cNvSpPr>
            <a:spLocks noChangeShapeType="1"/>
          </p:cNvSpPr>
          <p:nvPr/>
        </p:nvSpPr>
        <p:spPr bwMode="auto">
          <a:xfrm>
            <a:off x="3525838" y="2968625"/>
            <a:ext cx="66675" cy="1588"/>
          </a:xfrm>
          <a:prstGeom prst="line">
            <a:avLst/>
          </a:prstGeom>
          <a:noFill/>
          <a:ln w="15875">
            <a:solidFill>
              <a:srgbClr val="000000"/>
            </a:solidFill>
            <a:round/>
            <a:headEnd/>
            <a:tailEnd/>
          </a:ln>
        </p:spPr>
        <p:txBody>
          <a:bodyPr/>
          <a:lstStyle/>
          <a:p>
            <a:endParaRPr lang="en-US"/>
          </a:p>
        </p:txBody>
      </p:sp>
      <p:sp>
        <p:nvSpPr>
          <p:cNvPr id="496803" name="Line 170"/>
          <p:cNvSpPr>
            <a:spLocks noChangeShapeType="1"/>
          </p:cNvSpPr>
          <p:nvPr/>
        </p:nvSpPr>
        <p:spPr bwMode="auto">
          <a:xfrm>
            <a:off x="3559175" y="2773363"/>
            <a:ext cx="33338" cy="1587"/>
          </a:xfrm>
          <a:prstGeom prst="line">
            <a:avLst/>
          </a:prstGeom>
          <a:noFill/>
          <a:ln w="15875">
            <a:solidFill>
              <a:srgbClr val="000000"/>
            </a:solidFill>
            <a:round/>
            <a:headEnd/>
            <a:tailEnd/>
          </a:ln>
        </p:spPr>
        <p:txBody>
          <a:bodyPr/>
          <a:lstStyle/>
          <a:p>
            <a:endParaRPr lang="en-US"/>
          </a:p>
        </p:txBody>
      </p:sp>
      <p:sp>
        <p:nvSpPr>
          <p:cNvPr id="496804" name="Line 171"/>
          <p:cNvSpPr>
            <a:spLocks noChangeShapeType="1"/>
          </p:cNvSpPr>
          <p:nvPr/>
        </p:nvSpPr>
        <p:spPr bwMode="auto">
          <a:xfrm>
            <a:off x="3525838" y="2579688"/>
            <a:ext cx="66675" cy="1587"/>
          </a:xfrm>
          <a:prstGeom prst="line">
            <a:avLst/>
          </a:prstGeom>
          <a:noFill/>
          <a:ln w="15875">
            <a:solidFill>
              <a:srgbClr val="000000"/>
            </a:solidFill>
            <a:round/>
            <a:headEnd/>
            <a:tailEnd/>
          </a:ln>
        </p:spPr>
        <p:txBody>
          <a:bodyPr/>
          <a:lstStyle/>
          <a:p>
            <a:endParaRPr lang="en-US"/>
          </a:p>
        </p:txBody>
      </p:sp>
      <p:sp>
        <p:nvSpPr>
          <p:cNvPr id="496805" name="Line 172"/>
          <p:cNvSpPr>
            <a:spLocks noChangeShapeType="1"/>
          </p:cNvSpPr>
          <p:nvPr/>
        </p:nvSpPr>
        <p:spPr bwMode="auto">
          <a:xfrm>
            <a:off x="3559175" y="2384425"/>
            <a:ext cx="33338" cy="1588"/>
          </a:xfrm>
          <a:prstGeom prst="line">
            <a:avLst/>
          </a:prstGeom>
          <a:noFill/>
          <a:ln w="15875">
            <a:solidFill>
              <a:srgbClr val="000000"/>
            </a:solidFill>
            <a:round/>
            <a:headEnd/>
            <a:tailEnd/>
          </a:ln>
        </p:spPr>
        <p:txBody>
          <a:bodyPr/>
          <a:lstStyle/>
          <a:p>
            <a:endParaRPr lang="en-US"/>
          </a:p>
        </p:txBody>
      </p:sp>
      <p:sp>
        <p:nvSpPr>
          <p:cNvPr id="496806" name="Line 173"/>
          <p:cNvSpPr>
            <a:spLocks noChangeShapeType="1"/>
          </p:cNvSpPr>
          <p:nvPr/>
        </p:nvSpPr>
        <p:spPr bwMode="auto">
          <a:xfrm>
            <a:off x="3525838" y="2189163"/>
            <a:ext cx="66675" cy="1587"/>
          </a:xfrm>
          <a:prstGeom prst="line">
            <a:avLst/>
          </a:prstGeom>
          <a:noFill/>
          <a:ln w="15875">
            <a:solidFill>
              <a:srgbClr val="000000"/>
            </a:solidFill>
            <a:round/>
            <a:headEnd/>
            <a:tailEnd/>
          </a:ln>
        </p:spPr>
        <p:txBody>
          <a:bodyPr/>
          <a:lstStyle/>
          <a:p>
            <a:endParaRPr lang="en-US"/>
          </a:p>
        </p:txBody>
      </p:sp>
      <p:sp>
        <p:nvSpPr>
          <p:cNvPr id="496807" name="Line 174"/>
          <p:cNvSpPr>
            <a:spLocks noChangeShapeType="1"/>
          </p:cNvSpPr>
          <p:nvPr/>
        </p:nvSpPr>
        <p:spPr bwMode="auto">
          <a:xfrm flipV="1">
            <a:off x="3592513" y="2189163"/>
            <a:ext cx="1587" cy="3114675"/>
          </a:xfrm>
          <a:prstGeom prst="line">
            <a:avLst/>
          </a:prstGeom>
          <a:noFill/>
          <a:ln w="15875">
            <a:solidFill>
              <a:srgbClr val="000000"/>
            </a:solidFill>
            <a:round/>
            <a:headEnd/>
            <a:tailEnd/>
          </a:ln>
        </p:spPr>
        <p:txBody>
          <a:bodyPr/>
          <a:lstStyle/>
          <a:p>
            <a:endParaRPr lang="en-US"/>
          </a:p>
        </p:txBody>
      </p:sp>
      <p:sp>
        <p:nvSpPr>
          <p:cNvPr id="496808" name="Line 175"/>
          <p:cNvSpPr>
            <a:spLocks noChangeShapeType="1"/>
          </p:cNvSpPr>
          <p:nvPr/>
        </p:nvSpPr>
        <p:spPr bwMode="auto">
          <a:xfrm flipV="1">
            <a:off x="7358063" y="2189163"/>
            <a:ext cx="1587" cy="3114675"/>
          </a:xfrm>
          <a:prstGeom prst="line">
            <a:avLst/>
          </a:prstGeom>
          <a:noFill/>
          <a:ln w="15875">
            <a:solidFill>
              <a:srgbClr val="000000"/>
            </a:solidFill>
            <a:round/>
            <a:headEnd/>
            <a:tailEnd/>
          </a:ln>
        </p:spPr>
        <p:txBody>
          <a:bodyPr/>
          <a:lstStyle/>
          <a:p>
            <a:endParaRPr lang="en-US"/>
          </a:p>
        </p:txBody>
      </p:sp>
      <p:sp>
        <p:nvSpPr>
          <p:cNvPr id="496809" name="Rectangle 176"/>
          <p:cNvSpPr>
            <a:spLocks noChangeArrowheads="1"/>
          </p:cNvSpPr>
          <p:nvPr/>
        </p:nvSpPr>
        <p:spPr bwMode="auto">
          <a:xfrm>
            <a:off x="5143500" y="5667375"/>
            <a:ext cx="765175"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Angle [°]</a:t>
            </a:r>
          </a:p>
        </p:txBody>
      </p:sp>
      <p:sp>
        <p:nvSpPr>
          <p:cNvPr id="496810" name="Rectangle 177"/>
          <p:cNvSpPr>
            <a:spLocks noChangeArrowheads="1"/>
          </p:cNvSpPr>
          <p:nvPr/>
        </p:nvSpPr>
        <p:spPr bwMode="auto">
          <a:xfrm rot="-5400000">
            <a:off x="2597945" y="3701256"/>
            <a:ext cx="1065212"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Height [mm]</a:t>
            </a:r>
          </a:p>
        </p:txBody>
      </p:sp>
      <p:sp>
        <p:nvSpPr>
          <p:cNvPr id="496811" name="Rectangle 178"/>
          <p:cNvSpPr>
            <a:spLocks noChangeArrowheads="1"/>
          </p:cNvSpPr>
          <p:nvPr/>
        </p:nvSpPr>
        <p:spPr bwMode="auto">
          <a:xfrm>
            <a:off x="7608888" y="2179638"/>
            <a:ext cx="711200" cy="147637"/>
          </a:xfrm>
          <a:prstGeom prst="rect">
            <a:avLst/>
          </a:prstGeom>
          <a:solidFill>
            <a:srgbClr val="0000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2" name="Rectangle 179"/>
          <p:cNvSpPr>
            <a:spLocks noChangeArrowheads="1"/>
          </p:cNvSpPr>
          <p:nvPr/>
        </p:nvSpPr>
        <p:spPr bwMode="auto">
          <a:xfrm>
            <a:off x="7608888" y="2327275"/>
            <a:ext cx="711200" cy="147638"/>
          </a:xfrm>
          <a:prstGeom prst="rect">
            <a:avLst/>
          </a:prstGeom>
          <a:solidFill>
            <a:srgbClr val="0000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3" name="Rectangle 180"/>
          <p:cNvSpPr>
            <a:spLocks noChangeArrowheads="1"/>
          </p:cNvSpPr>
          <p:nvPr/>
        </p:nvSpPr>
        <p:spPr bwMode="auto">
          <a:xfrm>
            <a:off x="7608888" y="2474913"/>
            <a:ext cx="711200" cy="147637"/>
          </a:xfrm>
          <a:prstGeom prst="rect">
            <a:avLst/>
          </a:prstGeom>
          <a:solidFill>
            <a:srgbClr val="0033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4" name="Rectangle 181"/>
          <p:cNvSpPr>
            <a:spLocks noChangeArrowheads="1"/>
          </p:cNvSpPr>
          <p:nvPr/>
        </p:nvSpPr>
        <p:spPr bwMode="auto">
          <a:xfrm>
            <a:off x="7608888" y="2622550"/>
            <a:ext cx="711200" cy="147638"/>
          </a:xfrm>
          <a:prstGeom prst="rect">
            <a:avLst/>
          </a:prstGeom>
          <a:solidFill>
            <a:srgbClr val="0066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5" name="Rectangle 182"/>
          <p:cNvSpPr>
            <a:spLocks noChangeArrowheads="1"/>
          </p:cNvSpPr>
          <p:nvPr/>
        </p:nvSpPr>
        <p:spPr bwMode="auto">
          <a:xfrm>
            <a:off x="7608888" y="2770188"/>
            <a:ext cx="711200" cy="147637"/>
          </a:xfrm>
          <a:prstGeom prst="rect">
            <a:avLst/>
          </a:prstGeom>
          <a:solidFill>
            <a:srgbClr val="0099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6" name="Rectangle 183"/>
          <p:cNvSpPr>
            <a:spLocks noChangeArrowheads="1"/>
          </p:cNvSpPr>
          <p:nvPr/>
        </p:nvSpPr>
        <p:spPr bwMode="auto">
          <a:xfrm>
            <a:off x="7608888" y="2917825"/>
            <a:ext cx="711200" cy="147638"/>
          </a:xfrm>
          <a:prstGeom prst="rect">
            <a:avLst/>
          </a:prstGeom>
          <a:solidFill>
            <a:srgbClr val="00CC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7" name="Rectangle 184"/>
          <p:cNvSpPr>
            <a:spLocks noChangeArrowheads="1"/>
          </p:cNvSpPr>
          <p:nvPr/>
        </p:nvSpPr>
        <p:spPr bwMode="auto">
          <a:xfrm>
            <a:off x="7608888" y="3065463"/>
            <a:ext cx="711200" cy="147637"/>
          </a:xfrm>
          <a:prstGeom prst="rect">
            <a:avLst/>
          </a:prstGeom>
          <a:solidFill>
            <a:srgbClr val="00FFFF"/>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8" name="Rectangle 185"/>
          <p:cNvSpPr>
            <a:spLocks noChangeArrowheads="1"/>
          </p:cNvSpPr>
          <p:nvPr/>
        </p:nvSpPr>
        <p:spPr bwMode="auto">
          <a:xfrm>
            <a:off x="7608888" y="3213100"/>
            <a:ext cx="711200" cy="147638"/>
          </a:xfrm>
          <a:prstGeom prst="rect">
            <a:avLst/>
          </a:prstGeom>
          <a:solidFill>
            <a:srgbClr val="00FFCC"/>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19" name="Rectangle 186"/>
          <p:cNvSpPr>
            <a:spLocks noChangeArrowheads="1"/>
          </p:cNvSpPr>
          <p:nvPr/>
        </p:nvSpPr>
        <p:spPr bwMode="auto">
          <a:xfrm>
            <a:off x="7608888" y="3360738"/>
            <a:ext cx="711200" cy="147637"/>
          </a:xfrm>
          <a:prstGeom prst="rect">
            <a:avLst/>
          </a:prstGeom>
          <a:solidFill>
            <a:srgbClr val="00FF99"/>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0" name="Rectangle 187"/>
          <p:cNvSpPr>
            <a:spLocks noChangeArrowheads="1"/>
          </p:cNvSpPr>
          <p:nvPr/>
        </p:nvSpPr>
        <p:spPr bwMode="auto">
          <a:xfrm>
            <a:off x="7608888" y="3508375"/>
            <a:ext cx="711200" cy="147638"/>
          </a:xfrm>
          <a:prstGeom prst="rect">
            <a:avLst/>
          </a:prstGeom>
          <a:solidFill>
            <a:srgbClr val="00FF66"/>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1" name="Rectangle 188"/>
          <p:cNvSpPr>
            <a:spLocks noChangeArrowheads="1"/>
          </p:cNvSpPr>
          <p:nvPr/>
        </p:nvSpPr>
        <p:spPr bwMode="auto">
          <a:xfrm>
            <a:off x="7608888" y="3656013"/>
            <a:ext cx="711200" cy="147637"/>
          </a:xfrm>
          <a:prstGeom prst="rect">
            <a:avLst/>
          </a:prstGeom>
          <a:solidFill>
            <a:srgbClr val="00FF33"/>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2" name="Rectangle 189"/>
          <p:cNvSpPr>
            <a:spLocks noChangeArrowheads="1"/>
          </p:cNvSpPr>
          <p:nvPr/>
        </p:nvSpPr>
        <p:spPr bwMode="auto">
          <a:xfrm>
            <a:off x="7608888" y="3803650"/>
            <a:ext cx="711200" cy="147638"/>
          </a:xfrm>
          <a:prstGeom prst="rect">
            <a:avLst/>
          </a:prstGeom>
          <a:solidFill>
            <a:srgbClr val="00FF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3" name="Rectangle 190"/>
          <p:cNvSpPr>
            <a:spLocks noChangeArrowheads="1"/>
          </p:cNvSpPr>
          <p:nvPr/>
        </p:nvSpPr>
        <p:spPr bwMode="auto">
          <a:xfrm>
            <a:off x="7608888" y="3951288"/>
            <a:ext cx="711200" cy="147637"/>
          </a:xfrm>
          <a:prstGeom prst="rect">
            <a:avLst/>
          </a:prstGeom>
          <a:solidFill>
            <a:srgbClr val="40FF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4" name="Rectangle 191"/>
          <p:cNvSpPr>
            <a:spLocks noChangeArrowheads="1"/>
          </p:cNvSpPr>
          <p:nvPr/>
        </p:nvSpPr>
        <p:spPr bwMode="auto">
          <a:xfrm>
            <a:off x="7608888" y="4098925"/>
            <a:ext cx="711200" cy="147638"/>
          </a:xfrm>
          <a:prstGeom prst="rect">
            <a:avLst/>
          </a:prstGeom>
          <a:solidFill>
            <a:srgbClr val="80FF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5" name="Rectangle 192"/>
          <p:cNvSpPr>
            <a:spLocks noChangeArrowheads="1"/>
          </p:cNvSpPr>
          <p:nvPr/>
        </p:nvSpPr>
        <p:spPr bwMode="auto">
          <a:xfrm>
            <a:off x="7608888" y="4246563"/>
            <a:ext cx="711200" cy="147637"/>
          </a:xfrm>
          <a:prstGeom prst="rect">
            <a:avLst/>
          </a:prstGeom>
          <a:solidFill>
            <a:srgbClr val="BFFF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6" name="Rectangle 193"/>
          <p:cNvSpPr>
            <a:spLocks noChangeArrowheads="1"/>
          </p:cNvSpPr>
          <p:nvPr/>
        </p:nvSpPr>
        <p:spPr bwMode="auto">
          <a:xfrm>
            <a:off x="7608888" y="4394200"/>
            <a:ext cx="711200" cy="147638"/>
          </a:xfrm>
          <a:prstGeom prst="rect">
            <a:avLst/>
          </a:prstGeom>
          <a:solidFill>
            <a:srgbClr val="FFFF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7" name="Rectangle 194"/>
          <p:cNvSpPr>
            <a:spLocks noChangeArrowheads="1"/>
          </p:cNvSpPr>
          <p:nvPr/>
        </p:nvSpPr>
        <p:spPr bwMode="auto">
          <a:xfrm>
            <a:off x="7608888" y="4541838"/>
            <a:ext cx="711200" cy="147637"/>
          </a:xfrm>
          <a:prstGeom prst="rect">
            <a:avLst/>
          </a:prstGeom>
          <a:solidFill>
            <a:srgbClr val="FFCC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8" name="Rectangle 195"/>
          <p:cNvSpPr>
            <a:spLocks noChangeArrowheads="1"/>
          </p:cNvSpPr>
          <p:nvPr/>
        </p:nvSpPr>
        <p:spPr bwMode="auto">
          <a:xfrm>
            <a:off x="7608888" y="4689475"/>
            <a:ext cx="711200" cy="147638"/>
          </a:xfrm>
          <a:prstGeom prst="rect">
            <a:avLst/>
          </a:prstGeom>
          <a:solidFill>
            <a:srgbClr val="FF99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29" name="Rectangle 196"/>
          <p:cNvSpPr>
            <a:spLocks noChangeArrowheads="1"/>
          </p:cNvSpPr>
          <p:nvPr/>
        </p:nvSpPr>
        <p:spPr bwMode="auto">
          <a:xfrm>
            <a:off x="7608888" y="4837113"/>
            <a:ext cx="711200" cy="147637"/>
          </a:xfrm>
          <a:prstGeom prst="rect">
            <a:avLst/>
          </a:prstGeom>
          <a:solidFill>
            <a:srgbClr val="FF66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30" name="Rectangle 197"/>
          <p:cNvSpPr>
            <a:spLocks noChangeArrowheads="1"/>
          </p:cNvSpPr>
          <p:nvPr/>
        </p:nvSpPr>
        <p:spPr bwMode="auto">
          <a:xfrm>
            <a:off x="7608888" y="4984750"/>
            <a:ext cx="711200" cy="147638"/>
          </a:xfrm>
          <a:prstGeom prst="rect">
            <a:avLst/>
          </a:prstGeom>
          <a:solidFill>
            <a:srgbClr val="FF33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31" name="Rectangle 198"/>
          <p:cNvSpPr>
            <a:spLocks noChangeArrowheads="1"/>
          </p:cNvSpPr>
          <p:nvPr/>
        </p:nvSpPr>
        <p:spPr bwMode="auto">
          <a:xfrm>
            <a:off x="7608888" y="5132388"/>
            <a:ext cx="711200" cy="147637"/>
          </a:xfrm>
          <a:prstGeom prst="rect">
            <a:avLst/>
          </a:prstGeom>
          <a:solidFill>
            <a:srgbClr val="FF0000"/>
          </a:solidFill>
          <a:ln w="9525">
            <a:noFill/>
            <a:miter lim="800000"/>
            <a:headEnd/>
            <a:tailEnd/>
          </a:ln>
        </p:spPr>
        <p:txBody>
          <a:bodyPr/>
          <a:lstStyle/>
          <a:p>
            <a:endParaRPr lang="en-US" sz="1600">
              <a:solidFill>
                <a:srgbClr val="000000"/>
              </a:solidFill>
              <a:latin typeface="Times New Roman" pitchFamily="18" charset="0"/>
              <a:cs typeface="Times New Roman" pitchFamily="18" charset="0"/>
            </a:endParaRPr>
          </a:p>
        </p:txBody>
      </p:sp>
      <p:sp>
        <p:nvSpPr>
          <p:cNvPr id="496832" name="Rectangle 200"/>
          <p:cNvSpPr>
            <a:spLocks noChangeArrowheads="1"/>
          </p:cNvSpPr>
          <p:nvPr/>
        </p:nvSpPr>
        <p:spPr bwMode="auto">
          <a:xfrm>
            <a:off x="8374063" y="2257425"/>
            <a:ext cx="4064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4900</a:t>
            </a:r>
          </a:p>
        </p:txBody>
      </p:sp>
      <p:sp>
        <p:nvSpPr>
          <p:cNvPr id="496833" name="Rectangle 201"/>
          <p:cNvSpPr>
            <a:spLocks noChangeArrowheads="1"/>
          </p:cNvSpPr>
          <p:nvPr/>
        </p:nvSpPr>
        <p:spPr bwMode="auto">
          <a:xfrm>
            <a:off x="8374063" y="2995613"/>
            <a:ext cx="4064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4950</a:t>
            </a:r>
          </a:p>
        </p:txBody>
      </p:sp>
      <p:sp>
        <p:nvSpPr>
          <p:cNvPr id="496834" name="Rectangle 202"/>
          <p:cNvSpPr>
            <a:spLocks noChangeArrowheads="1"/>
          </p:cNvSpPr>
          <p:nvPr/>
        </p:nvSpPr>
        <p:spPr bwMode="auto">
          <a:xfrm>
            <a:off x="8374063" y="3733800"/>
            <a:ext cx="4064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5000</a:t>
            </a:r>
          </a:p>
        </p:txBody>
      </p:sp>
      <p:sp>
        <p:nvSpPr>
          <p:cNvPr id="496835" name="Rectangle 203"/>
          <p:cNvSpPr>
            <a:spLocks noChangeArrowheads="1"/>
          </p:cNvSpPr>
          <p:nvPr/>
        </p:nvSpPr>
        <p:spPr bwMode="auto">
          <a:xfrm>
            <a:off x="8374063" y="4471988"/>
            <a:ext cx="4064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5050</a:t>
            </a:r>
          </a:p>
        </p:txBody>
      </p:sp>
      <p:sp>
        <p:nvSpPr>
          <p:cNvPr id="496836" name="Rectangle 204"/>
          <p:cNvSpPr>
            <a:spLocks noChangeArrowheads="1"/>
          </p:cNvSpPr>
          <p:nvPr/>
        </p:nvSpPr>
        <p:spPr bwMode="auto">
          <a:xfrm>
            <a:off x="8372475" y="5210175"/>
            <a:ext cx="406400" cy="244475"/>
          </a:xfrm>
          <a:prstGeom prst="rect">
            <a:avLst/>
          </a:prstGeom>
          <a:noFill/>
          <a:ln w="9525">
            <a:noFill/>
            <a:miter lim="800000"/>
            <a:headEnd/>
            <a:tailEnd/>
          </a:ln>
        </p:spPr>
        <p:txBody>
          <a:bodyPr wrap="none" lIns="0" tIns="0" rIns="0" bIns="0">
            <a:spAutoFit/>
          </a:bodyPr>
          <a:lstStyle/>
          <a:p>
            <a:r>
              <a:rPr lang="en-US" sz="1600">
                <a:solidFill>
                  <a:srgbClr val="000000"/>
                </a:solidFill>
                <a:latin typeface="Times New Roman" pitchFamily="18" charset="0"/>
                <a:cs typeface="Times New Roman" pitchFamily="18" charset="0"/>
              </a:rPr>
              <a:t>5100</a:t>
            </a:r>
          </a:p>
        </p:txBody>
      </p:sp>
      <p:sp>
        <p:nvSpPr>
          <p:cNvPr id="496837" name="Rectangle 205"/>
          <p:cNvSpPr>
            <a:spLocks noChangeArrowheads="1"/>
          </p:cNvSpPr>
          <p:nvPr/>
        </p:nvSpPr>
        <p:spPr bwMode="auto">
          <a:xfrm>
            <a:off x="7267575" y="1774825"/>
            <a:ext cx="1581150" cy="215900"/>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cs typeface="Times New Roman" pitchFamily="18" charset="0"/>
              </a:rPr>
              <a:t>Work Function [meV</a:t>
            </a:r>
            <a:r>
              <a:rPr lang="en-US" sz="1400">
                <a:solidFill>
                  <a:srgbClr val="000000"/>
                </a:solidFill>
                <a:cs typeface="Times New Roman" pitchFamily="18" charset="0"/>
              </a:rPr>
              <a:t>]</a:t>
            </a:r>
            <a:endParaRPr lang="en-US" sz="1600">
              <a:solidFill>
                <a:srgbClr val="000000"/>
              </a:solidFill>
              <a:latin typeface="Times New Roman" pitchFamily="18" charset="0"/>
              <a:cs typeface="Times New Roman" pitchFamily="18" charset="0"/>
            </a:endParaRPr>
          </a:p>
        </p:txBody>
      </p:sp>
      <p:sp>
        <p:nvSpPr>
          <p:cNvPr id="496838" name="Rectangle 213"/>
          <p:cNvSpPr>
            <a:spLocks noChangeArrowheads="1"/>
          </p:cNvSpPr>
          <p:nvPr/>
        </p:nvSpPr>
        <p:spPr bwMode="auto">
          <a:xfrm>
            <a:off x="0" y="71438"/>
            <a:ext cx="9144000" cy="792162"/>
          </a:xfrm>
          <a:prstGeom prst="rect">
            <a:avLst/>
          </a:prstGeom>
          <a:solidFill>
            <a:srgbClr val="FFCC00"/>
          </a:solidFill>
          <a:ln w="38100">
            <a:noFill/>
            <a:miter lim="800000"/>
            <a:headEnd/>
            <a:tailEnd/>
          </a:ln>
        </p:spPr>
        <p:txBody>
          <a:bodyPr rIns="91440" anchor="ctr"/>
          <a:lstStyle/>
          <a:p>
            <a:pPr algn="ctr"/>
            <a:r>
              <a:rPr lang="en-US" sz="2800" dirty="0" smtClean="0">
                <a:solidFill>
                  <a:srgbClr val="000000"/>
                </a:solidFill>
                <a:latin typeface="Times New Roman" pitchFamily="18" charset="0"/>
              </a:rPr>
              <a:t>Work function measurements</a:t>
            </a:r>
            <a:endParaRPr lang="en-US" sz="2800" dirty="0">
              <a:solidFill>
                <a:srgbClr val="000000"/>
              </a:solidFill>
              <a:latin typeface="Times New Roman" pitchFamily="18" charset="0"/>
            </a:endParaRPr>
          </a:p>
        </p:txBody>
      </p:sp>
      <p:sp>
        <p:nvSpPr>
          <p:cNvPr id="496839" name="Text Box 215"/>
          <p:cNvSpPr txBox="1">
            <a:spLocks noChangeArrowheads="1"/>
          </p:cNvSpPr>
          <p:nvPr/>
        </p:nvSpPr>
        <p:spPr bwMode="auto">
          <a:xfrm>
            <a:off x="3589338" y="6165850"/>
            <a:ext cx="5370512" cy="366713"/>
          </a:xfrm>
          <a:prstGeom prst="rect">
            <a:avLst/>
          </a:prstGeom>
          <a:noFill/>
          <a:ln w="9525">
            <a:noFill/>
            <a:miter lim="800000"/>
            <a:headEnd/>
            <a:tailEnd/>
          </a:ln>
        </p:spPr>
        <p:txBody>
          <a:bodyPr>
            <a:spAutoFit/>
          </a:bodyPr>
          <a:lstStyle/>
          <a:p>
            <a:pPr>
              <a:spcBef>
                <a:spcPct val="50000"/>
              </a:spcBef>
            </a:pPr>
            <a:r>
              <a:rPr lang="en-US" sz="1600" dirty="0">
                <a:solidFill>
                  <a:srgbClr val="000000"/>
                </a:solidFill>
                <a:latin typeface="Times New Roman" pitchFamily="18" charset="0"/>
                <a:cs typeface="Times New Roman" pitchFamily="18" charset="0"/>
              </a:rPr>
              <a:t>In collaboration with Prof. I. </a:t>
            </a:r>
            <a:r>
              <a:rPr lang="en-US" sz="1600" dirty="0" err="1">
                <a:solidFill>
                  <a:srgbClr val="000000"/>
                </a:solidFill>
                <a:latin typeface="Times New Roman" pitchFamily="18" charset="0"/>
                <a:cs typeface="Times New Roman" pitchFamily="18" charset="0"/>
              </a:rPr>
              <a:t>Baikie</a:t>
            </a:r>
            <a:r>
              <a:rPr lang="en-US" sz="1600" dirty="0">
                <a:solidFill>
                  <a:srgbClr val="000000"/>
                </a:solidFill>
                <a:latin typeface="Times New Roman" pitchFamily="18" charset="0"/>
                <a:cs typeface="Times New Roman" pitchFamily="18" charset="0"/>
              </a:rPr>
              <a:t>, KP Technologies</a:t>
            </a:r>
          </a:p>
        </p:txBody>
      </p:sp>
      <p:pic>
        <p:nvPicPr>
          <p:cNvPr id="496840" name="Picture 216" descr="IMG_0721"/>
          <p:cNvPicPr>
            <a:picLocks noChangeAspect="1" noChangeArrowheads="1"/>
          </p:cNvPicPr>
          <p:nvPr/>
        </p:nvPicPr>
        <p:blipFill>
          <a:blip r:embed="rId3" cstate="screen">
            <a:lum bright="8000"/>
            <a:extLst>
              <a:ext uri="{28A0092B-C50C-407E-A947-70E740481C1C}">
                <a14:useLocalDpi xmlns:a14="http://schemas.microsoft.com/office/drawing/2010/main"/>
              </a:ext>
            </a:extLst>
          </a:blip>
          <a:srcRect/>
          <a:stretch>
            <a:fillRect/>
          </a:stretch>
        </p:blipFill>
        <p:spPr bwMode="auto">
          <a:xfrm>
            <a:off x="227013" y="4392613"/>
            <a:ext cx="2587625" cy="1943100"/>
          </a:xfrm>
          <a:prstGeom prst="rect">
            <a:avLst/>
          </a:prstGeom>
          <a:noFill/>
          <a:ln w="9525">
            <a:noFill/>
            <a:miter lim="800000"/>
            <a:headEnd/>
            <a:tailEnd/>
          </a:ln>
        </p:spPr>
      </p:pic>
      <p:pic>
        <p:nvPicPr>
          <p:cNvPr id="496841" name="Picture 206" descr="Pic 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700" y="1395413"/>
            <a:ext cx="2233613" cy="2320925"/>
          </a:xfrm>
          <a:prstGeom prst="rect">
            <a:avLst/>
          </a:prstGeom>
          <a:noFill/>
          <a:ln w="9525">
            <a:noFill/>
            <a:miter lim="800000"/>
            <a:headEnd/>
            <a:tailEnd/>
          </a:ln>
        </p:spPr>
      </p:pic>
      <p:pic>
        <p:nvPicPr>
          <p:cNvPr id="496842" name="Picture 203" descr="Pic 1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7013" y="1157288"/>
            <a:ext cx="1274762" cy="1274762"/>
          </a:xfrm>
          <a:prstGeom prst="rect">
            <a:avLst/>
          </a:prstGeom>
          <a:noFill/>
          <a:ln w="9525">
            <a:noFill/>
            <a:miter lim="800000"/>
            <a:headEnd/>
            <a:tailEnd/>
          </a:ln>
        </p:spPr>
      </p:pic>
      <p:sp>
        <p:nvSpPr>
          <p:cNvPr id="204" name="Rectangle 261"/>
          <p:cNvSpPr>
            <a:spLocks noChangeArrowheads="1"/>
          </p:cNvSpPr>
          <p:nvPr/>
        </p:nvSpPr>
        <p:spPr bwMode="auto">
          <a:xfrm rot="1800000">
            <a:off x="4452471" y="3206116"/>
            <a:ext cx="2087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ED3237"/>
                </a:solidFill>
                <a:effectLst/>
                <a:latin typeface="Times New Roman" pitchFamily="18" charset="0"/>
              </a:rPr>
              <a:t>PRELIMINARY</a:t>
            </a:r>
            <a:endParaRPr kumimoji="0" lang="en-US" sz="1800" b="0" i="0" u="none" strike="noStrike" cap="none" normalizeH="0" baseline="0" dirty="0" smtClean="0">
              <a:ln>
                <a:noFill/>
              </a:ln>
              <a:solidFill>
                <a:schemeClr val="tx1"/>
              </a:solidFill>
              <a:effectLst/>
              <a:latin typeface="Arial" pitchFamily="34" charset="0"/>
            </a:endParaRPr>
          </a:p>
        </p:txBody>
      </p:sp>
      <p:sp>
        <p:nvSpPr>
          <p:cNvPr id="2" name="Slide Number Placeholder 1"/>
          <p:cNvSpPr>
            <a:spLocks noGrp="1"/>
          </p:cNvSpPr>
          <p:nvPr>
            <p:ph type="sldNum" sz="quarter" idx="12"/>
          </p:nvPr>
        </p:nvSpPr>
        <p:spPr/>
        <p:txBody>
          <a:bodyPr/>
          <a:lstStyle/>
          <a:p>
            <a:pPr>
              <a:defRPr/>
            </a:pPr>
            <a:fld id="{F0334121-F8DE-458F-B242-0D924A9A864E}" type="slidenum">
              <a:rPr lang="en-US" smtClean="0"/>
              <a:pPr>
                <a:defRPr/>
              </a:pPr>
              <a:t>27</a:t>
            </a:fld>
            <a:endParaRPr lang="en-US"/>
          </a:p>
        </p:txBody>
      </p:sp>
    </p:spTree>
    <p:extLst>
      <p:ext uri="{BB962C8B-B14F-4D97-AF65-F5344CB8AC3E}">
        <p14:creationId xmlns:p14="http://schemas.microsoft.com/office/powerpoint/2010/main" val="2058123557"/>
      </p:ext>
    </p:extLst>
  </p:cSld>
  <p:clrMapOvr>
    <a:masterClrMapping/>
  </p:clrMapOvr>
  <p:transition advTm="46517"/>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80963"/>
            <a:ext cx="9144000" cy="755650"/>
          </a:xfrm>
          <a:prstGeom prst="rect">
            <a:avLst/>
          </a:prstGeom>
          <a:solidFill>
            <a:srgbClr val="FFCC00"/>
          </a:solidFill>
          <a:ln w="38100">
            <a:noFill/>
            <a:miter lim="800000"/>
            <a:headEnd/>
            <a:tailEnd/>
          </a:ln>
        </p:spPr>
        <p:txBody>
          <a:bodyPr lIns="0" rIns="9144" anchor="ctr"/>
          <a:lstStyle/>
          <a:p>
            <a:pPr algn="ctr"/>
            <a:r>
              <a:rPr lang="en-US" sz="2800" b="1" dirty="0" smtClean="0">
                <a:latin typeface="Times New Roman" pitchFamily="18" charset="0"/>
                <a:cs typeface="Times New Roman" pitchFamily="18" charset="0"/>
              </a:rPr>
              <a:t>Main Electrode system in decay volume and filter</a:t>
            </a:r>
            <a:endParaRPr lang="en-US" sz="2800" b="1" dirty="0">
              <a:solidFill>
                <a:schemeClr val="tx2"/>
              </a:solidFill>
              <a:latin typeface="Times New Roman" pitchFamily="18" charset="0"/>
              <a:cs typeface="Times New Roman" pitchFamily="18" charset="0"/>
            </a:endParaRPr>
          </a:p>
        </p:txBody>
      </p:sp>
      <p:sp>
        <p:nvSpPr>
          <p:cNvPr id="18" name="Slide Number Placeholder 1"/>
          <p:cNvSpPr>
            <a:spLocks noGrp="1"/>
          </p:cNvSpPr>
          <p:nvPr>
            <p:ph type="sldNum" sz="quarter" idx="12"/>
          </p:nvPr>
        </p:nvSpPr>
        <p:spPr>
          <a:xfrm>
            <a:off x="6553200" y="6245225"/>
            <a:ext cx="2133600" cy="476250"/>
          </a:xfrm>
        </p:spPr>
        <p:txBody>
          <a:bodyPr/>
          <a:lstStyle/>
          <a:p>
            <a:pPr>
              <a:defRPr/>
            </a:pPr>
            <a:fld id="{F0334121-F8DE-458F-B242-0D924A9A864E}" type="slidenum">
              <a:rPr lang="en-US" smtClean="0"/>
              <a:pPr>
                <a:defRPr/>
              </a:pPr>
              <a:t>28</a:t>
            </a:fld>
            <a:endParaRPr lang="en-US" dirty="0"/>
          </a:p>
        </p:txBody>
      </p:sp>
      <p:sp>
        <p:nvSpPr>
          <p:cNvPr id="19" name="TextBox 18"/>
          <p:cNvSpPr txBox="1"/>
          <p:nvPr/>
        </p:nvSpPr>
        <p:spPr>
          <a:xfrm>
            <a:off x="125302" y="1446311"/>
            <a:ext cx="205691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Work function map:</a:t>
            </a:r>
            <a:endParaRPr lang="en-US" dirty="0">
              <a:latin typeface="Times New Roman" panose="02020603050405020304" pitchFamily="18" charset="0"/>
              <a:cs typeface="Times New Roman" panose="02020603050405020304" pitchFamily="18" charset="0"/>
            </a:endParaRPr>
          </a:p>
        </p:txBody>
      </p:sp>
      <p:sp>
        <p:nvSpPr>
          <p:cNvPr id="20" name="Rectangle 202"/>
          <p:cNvSpPr>
            <a:spLocks noChangeAspect="1" noChangeArrowheads="1"/>
          </p:cNvSpPr>
          <p:nvPr/>
        </p:nvSpPr>
        <p:spPr bwMode="auto">
          <a:xfrm>
            <a:off x="3690105" y="1405970"/>
            <a:ext cx="1589088" cy="212725"/>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Times New Roman" pitchFamily="18" charset="0"/>
                <a:cs typeface="Times New Roman" pitchFamily="18" charset="0"/>
              </a:rPr>
              <a:t>Work Function [</a:t>
            </a:r>
            <a:r>
              <a:rPr lang="en-US" sz="1400" dirty="0" err="1">
                <a:solidFill>
                  <a:srgbClr val="000000"/>
                </a:solidFill>
                <a:latin typeface="Times New Roman" pitchFamily="18" charset="0"/>
                <a:cs typeface="Times New Roman" pitchFamily="18" charset="0"/>
              </a:rPr>
              <a:t>meV</a:t>
            </a:r>
            <a:r>
              <a:rPr lang="en-US" sz="1400" dirty="0">
                <a:solidFill>
                  <a:srgbClr val="000000"/>
                </a:solidFill>
                <a:latin typeface="Times New Roman" pitchFamily="18" charset="0"/>
                <a:cs typeface="Times New Roman" pitchFamily="18" charset="0"/>
              </a:rPr>
              <a:t>]</a:t>
            </a:r>
            <a:endParaRPr lang="en-US" dirty="0">
              <a:solidFill>
                <a:srgbClr val="000000"/>
              </a:solidFill>
              <a:latin typeface="Times New Roman" pitchFamily="18" charset="0"/>
              <a:cs typeface="Times New Roman" pitchFamily="18" charset="0"/>
            </a:endParaRPr>
          </a:p>
        </p:txBody>
      </p:sp>
      <p:pic>
        <p:nvPicPr>
          <p:cNvPr id="21" name="Picture 27" descr="F:\Graph1.e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349" y="1215601"/>
            <a:ext cx="5000821" cy="380021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484649" y="1710770"/>
            <a:ext cx="630323"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484649" y="1703336"/>
            <a:ext cx="498855" cy="276999"/>
          </a:xfrm>
          <a:prstGeom prst="rect">
            <a:avLst/>
          </a:prstGeom>
          <a:noFill/>
        </p:spPr>
        <p:txBody>
          <a:bodyPr wrap="none" rtlCol="0">
            <a:spAutoFit/>
          </a:bodyPr>
          <a:lstStyle/>
          <a:p>
            <a:r>
              <a:rPr lang="en-US" sz="1200" dirty="0" smtClean="0"/>
              <a:t>4900</a:t>
            </a:r>
            <a:endParaRPr lang="en-US" sz="1200" dirty="0"/>
          </a:p>
        </p:txBody>
      </p:sp>
      <p:sp>
        <p:nvSpPr>
          <p:cNvPr id="24" name="TextBox 23"/>
          <p:cNvSpPr txBox="1"/>
          <p:nvPr/>
        </p:nvSpPr>
        <p:spPr>
          <a:xfrm>
            <a:off x="4484649" y="2271971"/>
            <a:ext cx="498855" cy="276999"/>
          </a:xfrm>
          <a:prstGeom prst="rect">
            <a:avLst/>
          </a:prstGeom>
          <a:noFill/>
        </p:spPr>
        <p:txBody>
          <a:bodyPr wrap="none" rtlCol="0">
            <a:spAutoFit/>
          </a:bodyPr>
          <a:lstStyle/>
          <a:p>
            <a:r>
              <a:rPr lang="en-US" sz="1200" dirty="0" smtClean="0"/>
              <a:t>5000</a:t>
            </a:r>
            <a:endParaRPr lang="en-US" sz="1200" dirty="0"/>
          </a:p>
        </p:txBody>
      </p:sp>
      <p:sp>
        <p:nvSpPr>
          <p:cNvPr id="25" name="TextBox 24"/>
          <p:cNvSpPr txBox="1"/>
          <p:nvPr/>
        </p:nvSpPr>
        <p:spPr>
          <a:xfrm>
            <a:off x="4473498" y="2884202"/>
            <a:ext cx="498855" cy="276999"/>
          </a:xfrm>
          <a:prstGeom prst="rect">
            <a:avLst/>
          </a:prstGeom>
          <a:noFill/>
        </p:spPr>
        <p:txBody>
          <a:bodyPr wrap="none" rtlCol="0">
            <a:spAutoFit/>
          </a:bodyPr>
          <a:lstStyle/>
          <a:p>
            <a:r>
              <a:rPr lang="en-US" sz="1200" dirty="0" smtClean="0"/>
              <a:t>5100</a:t>
            </a:r>
            <a:endParaRPr lang="en-US" sz="1200" dirty="0"/>
          </a:p>
        </p:txBody>
      </p:sp>
      <p:sp>
        <p:nvSpPr>
          <p:cNvPr id="26" name="Rectangle 25"/>
          <p:cNvSpPr/>
          <p:nvPr/>
        </p:nvSpPr>
        <p:spPr>
          <a:xfrm>
            <a:off x="1600200" y="4572125"/>
            <a:ext cx="1468406" cy="45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X axis (4 mm)</a:t>
            </a:r>
            <a:endParaRPr lang="en-US" sz="1200" dirty="0">
              <a:solidFill>
                <a:schemeClr val="tx1"/>
              </a:solidFill>
            </a:endParaRPr>
          </a:p>
        </p:txBody>
      </p:sp>
      <p:sp>
        <p:nvSpPr>
          <p:cNvPr id="27" name="TextBox 26"/>
          <p:cNvSpPr txBox="1"/>
          <p:nvPr/>
        </p:nvSpPr>
        <p:spPr>
          <a:xfrm>
            <a:off x="233396" y="5791200"/>
            <a:ext cx="86106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Self-made </a:t>
            </a:r>
            <a:r>
              <a:rPr lang="en-US" dirty="0" smtClean="0">
                <a:latin typeface="Times New Roman" panose="02020603050405020304" pitchFamily="18" charset="0"/>
                <a:cs typeface="Times New Roman" panose="02020603050405020304" pitchFamily="18" charset="0"/>
              </a:rPr>
              <a:t>spray coating with either a graphite or copper/silver spray are as good as best metal coatings. Coatings can be made, and repaired in-house. </a:t>
            </a:r>
            <a:endParaRPr lang="en-US" dirty="0">
              <a:latin typeface="Times New Roman" panose="02020603050405020304" pitchFamily="18" charset="0"/>
              <a:cs typeface="Times New Roman" panose="02020603050405020304" pitchFamily="18" charset="0"/>
            </a:endParaRPr>
          </a:p>
        </p:txBody>
      </p:sp>
      <p:grpSp>
        <p:nvGrpSpPr>
          <p:cNvPr id="28" name="Group 27"/>
          <p:cNvGrpSpPr>
            <a:grpSpLocks noChangeAspect="1"/>
          </p:cNvGrpSpPr>
          <p:nvPr/>
        </p:nvGrpSpPr>
        <p:grpSpPr>
          <a:xfrm>
            <a:off x="5715361" y="1842266"/>
            <a:ext cx="2910800" cy="2845477"/>
            <a:chOff x="5605463" y="2141538"/>
            <a:chExt cx="2405062" cy="2351088"/>
          </a:xfrm>
        </p:grpSpPr>
        <p:sp>
          <p:nvSpPr>
            <p:cNvPr id="29" name="Rectangle 54"/>
            <p:cNvSpPr>
              <a:spLocks noChangeArrowheads="1"/>
            </p:cNvSpPr>
            <p:nvPr/>
          </p:nvSpPr>
          <p:spPr bwMode="auto">
            <a:xfrm>
              <a:off x="5605463" y="2708275"/>
              <a:ext cx="2365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56"/>
            <p:cNvSpPr>
              <a:spLocks noChangeArrowheads="1"/>
            </p:cNvSpPr>
            <p:nvPr/>
          </p:nvSpPr>
          <p:spPr bwMode="auto">
            <a:xfrm>
              <a:off x="5605463" y="2386013"/>
              <a:ext cx="2365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Microsoft Sans Serif" pitchFamily="34" charset="0"/>
                  <a:cs typeface="Arial" pitchFamily="34" charset="0"/>
                </a:rPr>
                <a:t>12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5"/>
            <p:cNvSpPr>
              <a:spLocks noChangeArrowheads="1"/>
            </p:cNvSpPr>
            <p:nvPr/>
          </p:nvSpPr>
          <p:spPr bwMode="auto">
            <a:xfrm>
              <a:off x="5830888" y="2143125"/>
              <a:ext cx="2179637" cy="2101850"/>
            </a:xfrm>
            <a:prstGeom prst="rect">
              <a:avLst/>
            </a:prstGeom>
            <a:solidFill>
              <a:srgbClr val="00FF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6199188" y="3624263"/>
              <a:ext cx="1811337" cy="434975"/>
            </a:xfrm>
            <a:custGeom>
              <a:avLst/>
              <a:gdLst>
                <a:gd name="T0" fmla="*/ 7988 w 7988"/>
                <a:gd name="T1" fmla="*/ 424 h 1915"/>
                <a:gd name="T2" fmla="*/ 7249 w 7988"/>
                <a:gd name="T3" fmla="*/ 397 h 1915"/>
                <a:gd name="T4" fmla="*/ 6510 w 7988"/>
                <a:gd name="T5" fmla="*/ 390 h 1915"/>
                <a:gd name="T6" fmla="*/ 5771 w 7988"/>
                <a:gd name="T7" fmla="*/ 242 h 1915"/>
                <a:gd name="T8" fmla="*/ 5024 w 7988"/>
                <a:gd name="T9" fmla="*/ 148 h 1915"/>
                <a:gd name="T10" fmla="*/ 4293 w 7988"/>
                <a:gd name="T11" fmla="*/ 162 h 1915"/>
                <a:gd name="T12" fmla="*/ 3546 w 7988"/>
                <a:gd name="T13" fmla="*/ 242 h 1915"/>
                <a:gd name="T14" fmla="*/ 2807 w 7988"/>
                <a:gd name="T15" fmla="*/ 370 h 1915"/>
                <a:gd name="T16" fmla="*/ 2068 w 7988"/>
                <a:gd name="T17" fmla="*/ 323 h 1915"/>
                <a:gd name="T18" fmla="*/ 1329 w 7988"/>
                <a:gd name="T19" fmla="*/ 457 h 1915"/>
                <a:gd name="T20" fmla="*/ 590 w 7988"/>
                <a:gd name="T21" fmla="*/ 0 h 1915"/>
                <a:gd name="T22" fmla="*/ 0 w 7988"/>
                <a:gd name="T23" fmla="*/ 592 h 1915"/>
                <a:gd name="T24" fmla="*/ 590 w 7988"/>
                <a:gd name="T25" fmla="*/ 1022 h 1915"/>
                <a:gd name="T26" fmla="*/ 1329 w 7988"/>
                <a:gd name="T27" fmla="*/ 867 h 1915"/>
                <a:gd name="T28" fmla="*/ 2068 w 7988"/>
                <a:gd name="T29" fmla="*/ 947 h 1915"/>
                <a:gd name="T30" fmla="*/ 2807 w 7988"/>
                <a:gd name="T31" fmla="*/ 1129 h 1915"/>
                <a:gd name="T32" fmla="*/ 3546 w 7988"/>
                <a:gd name="T33" fmla="*/ 827 h 1915"/>
                <a:gd name="T34" fmla="*/ 4293 w 7988"/>
                <a:gd name="T35" fmla="*/ 1209 h 1915"/>
                <a:gd name="T36" fmla="*/ 5024 w 7988"/>
                <a:gd name="T37" fmla="*/ 840 h 1915"/>
                <a:gd name="T38" fmla="*/ 5616 w 7988"/>
                <a:gd name="T39" fmla="*/ 1310 h 1915"/>
                <a:gd name="T40" fmla="*/ 5771 w 7988"/>
                <a:gd name="T41" fmla="*/ 1700 h 1915"/>
                <a:gd name="T42" fmla="*/ 5985 w 7988"/>
                <a:gd name="T43" fmla="*/ 1310 h 1915"/>
                <a:gd name="T44" fmla="*/ 6510 w 7988"/>
                <a:gd name="T45" fmla="*/ 773 h 1915"/>
                <a:gd name="T46" fmla="*/ 7000 w 7988"/>
                <a:gd name="T47" fmla="*/ 1310 h 1915"/>
                <a:gd name="T48" fmla="*/ 7249 w 7988"/>
                <a:gd name="T49" fmla="*/ 1915 h 1915"/>
                <a:gd name="T50" fmla="*/ 7383 w 7988"/>
                <a:gd name="T51" fmla="*/ 1310 h 1915"/>
                <a:gd name="T52" fmla="*/ 7988 w 7988"/>
                <a:gd name="T53" fmla="*/ 726 h 1915"/>
                <a:gd name="T54" fmla="*/ 7988 w 7988"/>
                <a:gd name="T55" fmla="*/ 424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88" h="1915">
                  <a:moveTo>
                    <a:pt x="7988" y="424"/>
                  </a:moveTo>
                  <a:lnTo>
                    <a:pt x="7249" y="397"/>
                  </a:lnTo>
                  <a:lnTo>
                    <a:pt x="6510" y="390"/>
                  </a:lnTo>
                  <a:lnTo>
                    <a:pt x="5771" y="242"/>
                  </a:lnTo>
                  <a:lnTo>
                    <a:pt x="5024" y="148"/>
                  </a:lnTo>
                  <a:lnTo>
                    <a:pt x="4293" y="162"/>
                  </a:lnTo>
                  <a:lnTo>
                    <a:pt x="3546" y="242"/>
                  </a:lnTo>
                  <a:lnTo>
                    <a:pt x="2807" y="370"/>
                  </a:lnTo>
                  <a:lnTo>
                    <a:pt x="2068" y="323"/>
                  </a:lnTo>
                  <a:lnTo>
                    <a:pt x="1329" y="457"/>
                  </a:lnTo>
                  <a:lnTo>
                    <a:pt x="590" y="0"/>
                  </a:lnTo>
                  <a:lnTo>
                    <a:pt x="0" y="592"/>
                  </a:lnTo>
                  <a:lnTo>
                    <a:pt x="590" y="1022"/>
                  </a:lnTo>
                  <a:lnTo>
                    <a:pt x="1329" y="867"/>
                  </a:lnTo>
                  <a:lnTo>
                    <a:pt x="2068" y="947"/>
                  </a:lnTo>
                  <a:lnTo>
                    <a:pt x="2807" y="1129"/>
                  </a:lnTo>
                  <a:lnTo>
                    <a:pt x="3546" y="827"/>
                  </a:lnTo>
                  <a:lnTo>
                    <a:pt x="4293" y="1209"/>
                  </a:lnTo>
                  <a:lnTo>
                    <a:pt x="5024" y="840"/>
                  </a:lnTo>
                  <a:lnTo>
                    <a:pt x="5616" y="1310"/>
                  </a:lnTo>
                  <a:lnTo>
                    <a:pt x="5771" y="1700"/>
                  </a:lnTo>
                  <a:lnTo>
                    <a:pt x="5985" y="1310"/>
                  </a:lnTo>
                  <a:lnTo>
                    <a:pt x="6510" y="773"/>
                  </a:lnTo>
                  <a:lnTo>
                    <a:pt x="7000" y="1310"/>
                  </a:lnTo>
                  <a:lnTo>
                    <a:pt x="7249" y="1915"/>
                  </a:lnTo>
                  <a:lnTo>
                    <a:pt x="7383" y="1310"/>
                  </a:lnTo>
                  <a:lnTo>
                    <a:pt x="7988" y="726"/>
                  </a:lnTo>
                  <a:lnTo>
                    <a:pt x="7988" y="424"/>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6199188" y="3624263"/>
              <a:ext cx="1811337" cy="434975"/>
            </a:xfrm>
            <a:custGeom>
              <a:avLst/>
              <a:gdLst>
                <a:gd name="T0" fmla="*/ 7988 w 7988"/>
                <a:gd name="T1" fmla="*/ 424 h 1915"/>
                <a:gd name="T2" fmla="*/ 7249 w 7988"/>
                <a:gd name="T3" fmla="*/ 397 h 1915"/>
                <a:gd name="T4" fmla="*/ 6510 w 7988"/>
                <a:gd name="T5" fmla="*/ 390 h 1915"/>
                <a:gd name="T6" fmla="*/ 5771 w 7988"/>
                <a:gd name="T7" fmla="*/ 242 h 1915"/>
                <a:gd name="T8" fmla="*/ 5024 w 7988"/>
                <a:gd name="T9" fmla="*/ 148 h 1915"/>
                <a:gd name="T10" fmla="*/ 4293 w 7988"/>
                <a:gd name="T11" fmla="*/ 162 h 1915"/>
                <a:gd name="T12" fmla="*/ 3546 w 7988"/>
                <a:gd name="T13" fmla="*/ 242 h 1915"/>
                <a:gd name="T14" fmla="*/ 2807 w 7988"/>
                <a:gd name="T15" fmla="*/ 370 h 1915"/>
                <a:gd name="T16" fmla="*/ 2068 w 7988"/>
                <a:gd name="T17" fmla="*/ 323 h 1915"/>
                <a:gd name="T18" fmla="*/ 1329 w 7988"/>
                <a:gd name="T19" fmla="*/ 457 h 1915"/>
                <a:gd name="T20" fmla="*/ 590 w 7988"/>
                <a:gd name="T21" fmla="*/ 0 h 1915"/>
                <a:gd name="T22" fmla="*/ 0 w 7988"/>
                <a:gd name="T23" fmla="*/ 592 h 1915"/>
                <a:gd name="T24" fmla="*/ 590 w 7988"/>
                <a:gd name="T25" fmla="*/ 1022 h 1915"/>
                <a:gd name="T26" fmla="*/ 1329 w 7988"/>
                <a:gd name="T27" fmla="*/ 867 h 1915"/>
                <a:gd name="T28" fmla="*/ 2068 w 7988"/>
                <a:gd name="T29" fmla="*/ 947 h 1915"/>
                <a:gd name="T30" fmla="*/ 2807 w 7988"/>
                <a:gd name="T31" fmla="*/ 1129 h 1915"/>
                <a:gd name="T32" fmla="*/ 3546 w 7988"/>
                <a:gd name="T33" fmla="*/ 827 h 1915"/>
                <a:gd name="T34" fmla="*/ 4293 w 7988"/>
                <a:gd name="T35" fmla="*/ 1209 h 1915"/>
                <a:gd name="T36" fmla="*/ 5024 w 7988"/>
                <a:gd name="T37" fmla="*/ 840 h 1915"/>
                <a:gd name="T38" fmla="*/ 5616 w 7988"/>
                <a:gd name="T39" fmla="*/ 1310 h 1915"/>
                <a:gd name="T40" fmla="*/ 5771 w 7988"/>
                <a:gd name="T41" fmla="*/ 1700 h 1915"/>
                <a:gd name="T42" fmla="*/ 5985 w 7988"/>
                <a:gd name="T43" fmla="*/ 1310 h 1915"/>
                <a:gd name="T44" fmla="*/ 6510 w 7988"/>
                <a:gd name="T45" fmla="*/ 773 h 1915"/>
                <a:gd name="T46" fmla="*/ 7000 w 7988"/>
                <a:gd name="T47" fmla="*/ 1310 h 1915"/>
                <a:gd name="T48" fmla="*/ 7249 w 7988"/>
                <a:gd name="T49" fmla="*/ 1915 h 1915"/>
                <a:gd name="T50" fmla="*/ 7383 w 7988"/>
                <a:gd name="T51" fmla="*/ 1310 h 1915"/>
                <a:gd name="T52" fmla="*/ 7988 w 7988"/>
                <a:gd name="T53" fmla="*/ 726 h 1915"/>
                <a:gd name="T54" fmla="*/ 7988 w 7988"/>
                <a:gd name="T55" fmla="*/ 424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88" h="1915">
                  <a:moveTo>
                    <a:pt x="7988" y="424"/>
                  </a:moveTo>
                  <a:lnTo>
                    <a:pt x="7249" y="397"/>
                  </a:lnTo>
                  <a:lnTo>
                    <a:pt x="6510" y="390"/>
                  </a:lnTo>
                  <a:lnTo>
                    <a:pt x="5771" y="242"/>
                  </a:lnTo>
                  <a:lnTo>
                    <a:pt x="5024" y="148"/>
                  </a:lnTo>
                  <a:lnTo>
                    <a:pt x="4293" y="162"/>
                  </a:lnTo>
                  <a:lnTo>
                    <a:pt x="3546" y="242"/>
                  </a:lnTo>
                  <a:lnTo>
                    <a:pt x="2807" y="370"/>
                  </a:lnTo>
                  <a:lnTo>
                    <a:pt x="2068" y="323"/>
                  </a:lnTo>
                  <a:lnTo>
                    <a:pt x="1329" y="457"/>
                  </a:lnTo>
                  <a:lnTo>
                    <a:pt x="590" y="0"/>
                  </a:lnTo>
                  <a:lnTo>
                    <a:pt x="0" y="592"/>
                  </a:lnTo>
                  <a:lnTo>
                    <a:pt x="590" y="1022"/>
                  </a:lnTo>
                  <a:lnTo>
                    <a:pt x="1329" y="867"/>
                  </a:lnTo>
                  <a:lnTo>
                    <a:pt x="2068" y="947"/>
                  </a:lnTo>
                  <a:lnTo>
                    <a:pt x="2807" y="1129"/>
                  </a:lnTo>
                  <a:lnTo>
                    <a:pt x="3546" y="827"/>
                  </a:lnTo>
                  <a:lnTo>
                    <a:pt x="4293" y="1209"/>
                  </a:lnTo>
                  <a:lnTo>
                    <a:pt x="5024" y="840"/>
                  </a:lnTo>
                  <a:lnTo>
                    <a:pt x="5616" y="1310"/>
                  </a:lnTo>
                  <a:lnTo>
                    <a:pt x="5771" y="1700"/>
                  </a:lnTo>
                  <a:lnTo>
                    <a:pt x="5985" y="1310"/>
                  </a:lnTo>
                  <a:lnTo>
                    <a:pt x="6510" y="773"/>
                  </a:lnTo>
                  <a:lnTo>
                    <a:pt x="7000" y="1310"/>
                  </a:lnTo>
                  <a:lnTo>
                    <a:pt x="7249" y="1915"/>
                  </a:lnTo>
                  <a:lnTo>
                    <a:pt x="7383" y="1310"/>
                  </a:lnTo>
                  <a:lnTo>
                    <a:pt x="7988" y="726"/>
                  </a:lnTo>
                  <a:lnTo>
                    <a:pt x="7988" y="42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p:nvSpPr>
          <p:spPr bwMode="auto">
            <a:xfrm>
              <a:off x="5830888" y="3606800"/>
              <a:ext cx="303212" cy="279400"/>
            </a:xfrm>
            <a:custGeom>
              <a:avLst/>
              <a:gdLst>
                <a:gd name="T0" fmla="*/ 0 w 1343"/>
                <a:gd name="T1" fmla="*/ 1189 h 1236"/>
                <a:gd name="T2" fmla="*/ 739 w 1343"/>
                <a:gd name="T3" fmla="*/ 1236 h 1236"/>
                <a:gd name="T4" fmla="*/ 1343 w 1343"/>
                <a:gd name="T5" fmla="*/ 672 h 1236"/>
                <a:gd name="T6" fmla="*/ 739 w 1343"/>
                <a:gd name="T7" fmla="*/ 0 h 1236"/>
                <a:gd name="T8" fmla="*/ 0 w 1343"/>
                <a:gd name="T9" fmla="*/ 373 h 1236"/>
                <a:gd name="T10" fmla="*/ 0 w 1343"/>
                <a:gd name="T11" fmla="*/ 1189 h 1236"/>
              </a:gdLst>
              <a:ahLst/>
              <a:cxnLst>
                <a:cxn ang="0">
                  <a:pos x="T0" y="T1"/>
                </a:cxn>
                <a:cxn ang="0">
                  <a:pos x="T2" y="T3"/>
                </a:cxn>
                <a:cxn ang="0">
                  <a:pos x="T4" y="T5"/>
                </a:cxn>
                <a:cxn ang="0">
                  <a:pos x="T6" y="T7"/>
                </a:cxn>
                <a:cxn ang="0">
                  <a:pos x="T8" y="T9"/>
                </a:cxn>
                <a:cxn ang="0">
                  <a:pos x="T10" y="T11"/>
                </a:cxn>
              </a:cxnLst>
              <a:rect l="0" t="0" r="r" b="b"/>
              <a:pathLst>
                <a:path w="1343" h="1236">
                  <a:moveTo>
                    <a:pt x="0" y="1189"/>
                  </a:moveTo>
                  <a:lnTo>
                    <a:pt x="739" y="1236"/>
                  </a:lnTo>
                  <a:lnTo>
                    <a:pt x="1343" y="672"/>
                  </a:lnTo>
                  <a:lnTo>
                    <a:pt x="739" y="0"/>
                  </a:lnTo>
                  <a:lnTo>
                    <a:pt x="0" y="373"/>
                  </a:lnTo>
                  <a:lnTo>
                    <a:pt x="0" y="1189"/>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5830888" y="3606800"/>
              <a:ext cx="303212" cy="279400"/>
            </a:xfrm>
            <a:custGeom>
              <a:avLst/>
              <a:gdLst>
                <a:gd name="T0" fmla="*/ 0 w 1343"/>
                <a:gd name="T1" fmla="*/ 1189 h 1236"/>
                <a:gd name="T2" fmla="*/ 739 w 1343"/>
                <a:gd name="T3" fmla="*/ 1236 h 1236"/>
                <a:gd name="T4" fmla="*/ 1343 w 1343"/>
                <a:gd name="T5" fmla="*/ 672 h 1236"/>
                <a:gd name="T6" fmla="*/ 739 w 1343"/>
                <a:gd name="T7" fmla="*/ 0 h 1236"/>
                <a:gd name="T8" fmla="*/ 0 w 1343"/>
                <a:gd name="T9" fmla="*/ 373 h 1236"/>
                <a:gd name="T10" fmla="*/ 0 w 1343"/>
                <a:gd name="T11" fmla="*/ 1189 h 1236"/>
              </a:gdLst>
              <a:ahLst/>
              <a:cxnLst>
                <a:cxn ang="0">
                  <a:pos x="T0" y="T1"/>
                </a:cxn>
                <a:cxn ang="0">
                  <a:pos x="T2" y="T3"/>
                </a:cxn>
                <a:cxn ang="0">
                  <a:pos x="T4" y="T5"/>
                </a:cxn>
                <a:cxn ang="0">
                  <a:pos x="T6" y="T7"/>
                </a:cxn>
                <a:cxn ang="0">
                  <a:pos x="T8" y="T9"/>
                </a:cxn>
                <a:cxn ang="0">
                  <a:pos x="T10" y="T11"/>
                </a:cxn>
              </a:cxnLst>
              <a:rect l="0" t="0" r="r" b="b"/>
              <a:pathLst>
                <a:path w="1343" h="1236">
                  <a:moveTo>
                    <a:pt x="0" y="1189"/>
                  </a:moveTo>
                  <a:lnTo>
                    <a:pt x="739" y="1236"/>
                  </a:lnTo>
                  <a:lnTo>
                    <a:pt x="1343" y="672"/>
                  </a:lnTo>
                  <a:lnTo>
                    <a:pt x="739" y="0"/>
                  </a:lnTo>
                  <a:lnTo>
                    <a:pt x="0" y="373"/>
                  </a:lnTo>
                  <a:lnTo>
                    <a:pt x="0" y="1189"/>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5830888" y="3081338"/>
              <a:ext cx="276225" cy="460375"/>
            </a:xfrm>
            <a:custGeom>
              <a:avLst/>
              <a:gdLst>
                <a:gd name="T0" fmla="*/ 0 w 1223"/>
                <a:gd name="T1" fmla="*/ 1623 h 2035"/>
                <a:gd name="T2" fmla="*/ 739 w 1223"/>
                <a:gd name="T3" fmla="*/ 2035 h 2035"/>
                <a:gd name="T4" fmla="*/ 1223 w 1223"/>
                <a:gd name="T5" fmla="*/ 1565 h 2035"/>
                <a:gd name="T6" fmla="*/ 839 w 1223"/>
                <a:gd name="T7" fmla="*/ 853 h 2035"/>
                <a:gd name="T8" fmla="*/ 853 w 1223"/>
                <a:gd name="T9" fmla="*/ 141 h 2035"/>
                <a:gd name="T10" fmla="*/ 739 w 1223"/>
                <a:gd name="T11" fmla="*/ 0 h 2035"/>
                <a:gd name="T12" fmla="*/ 497 w 1223"/>
                <a:gd name="T13" fmla="*/ 141 h 2035"/>
                <a:gd name="T14" fmla="*/ 551 w 1223"/>
                <a:gd name="T15" fmla="*/ 853 h 2035"/>
                <a:gd name="T16" fmla="*/ 0 w 1223"/>
                <a:gd name="T17" fmla="*/ 1463 h 2035"/>
                <a:gd name="T18" fmla="*/ 0 w 1223"/>
                <a:gd name="T19" fmla="*/ 162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2035">
                  <a:moveTo>
                    <a:pt x="0" y="1623"/>
                  </a:moveTo>
                  <a:lnTo>
                    <a:pt x="739" y="2035"/>
                  </a:lnTo>
                  <a:lnTo>
                    <a:pt x="1223" y="1565"/>
                  </a:lnTo>
                  <a:lnTo>
                    <a:pt x="839" y="853"/>
                  </a:lnTo>
                  <a:lnTo>
                    <a:pt x="853" y="141"/>
                  </a:lnTo>
                  <a:lnTo>
                    <a:pt x="739" y="0"/>
                  </a:lnTo>
                  <a:lnTo>
                    <a:pt x="497" y="141"/>
                  </a:lnTo>
                  <a:lnTo>
                    <a:pt x="551" y="853"/>
                  </a:lnTo>
                  <a:lnTo>
                    <a:pt x="0" y="1463"/>
                  </a:lnTo>
                  <a:lnTo>
                    <a:pt x="0" y="1623"/>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p:cNvSpPr>
            <p:nvPr/>
          </p:nvSpPr>
          <p:spPr bwMode="auto">
            <a:xfrm>
              <a:off x="5830888" y="3081338"/>
              <a:ext cx="276225" cy="460375"/>
            </a:xfrm>
            <a:custGeom>
              <a:avLst/>
              <a:gdLst>
                <a:gd name="T0" fmla="*/ 0 w 1223"/>
                <a:gd name="T1" fmla="*/ 1623 h 2035"/>
                <a:gd name="T2" fmla="*/ 739 w 1223"/>
                <a:gd name="T3" fmla="*/ 2035 h 2035"/>
                <a:gd name="T4" fmla="*/ 1223 w 1223"/>
                <a:gd name="T5" fmla="*/ 1565 h 2035"/>
                <a:gd name="T6" fmla="*/ 839 w 1223"/>
                <a:gd name="T7" fmla="*/ 853 h 2035"/>
                <a:gd name="T8" fmla="*/ 853 w 1223"/>
                <a:gd name="T9" fmla="*/ 141 h 2035"/>
                <a:gd name="T10" fmla="*/ 739 w 1223"/>
                <a:gd name="T11" fmla="*/ 0 h 2035"/>
                <a:gd name="T12" fmla="*/ 497 w 1223"/>
                <a:gd name="T13" fmla="*/ 141 h 2035"/>
                <a:gd name="T14" fmla="*/ 551 w 1223"/>
                <a:gd name="T15" fmla="*/ 853 h 2035"/>
                <a:gd name="T16" fmla="*/ 0 w 1223"/>
                <a:gd name="T17" fmla="*/ 1463 h 2035"/>
                <a:gd name="T18" fmla="*/ 0 w 1223"/>
                <a:gd name="T19" fmla="*/ 162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2035">
                  <a:moveTo>
                    <a:pt x="0" y="1623"/>
                  </a:moveTo>
                  <a:lnTo>
                    <a:pt x="739" y="2035"/>
                  </a:lnTo>
                  <a:lnTo>
                    <a:pt x="1223" y="1565"/>
                  </a:lnTo>
                  <a:lnTo>
                    <a:pt x="839" y="853"/>
                  </a:lnTo>
                  <a:lnTo>
                    <a:pt x="853" y="141"/>
                  </a:lnTo>
                  <a:lnTo>
                    <a:pt x="739" y="0"/>
                  </a:lnTo>
                  <a:lnTo>
                    <a:pt x="497" y="141"/>
                  </a:lnTo>
                  <a:lnTo>
                    <a:pt x="551" y="853"/>
                  </a:lnTo>
                  <a:lnTo>
                    <a:pt x="0" y="1463"/>
                  </a:lnTo>
                  <a:lnTo>
                    <a:pt x="0" y="162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5830888" y="2171700"/>
              <a:ext cx="161925" cy="174625"/>
            </a:xfrm>
            <a:custGeom>
              <a:avLst/>
              <a:gdLst>
                <a:gd name="T0" fmla="*/ 0 w 719"/>
                <a:gd name="T1" fmla="*/ 766 h 766"/>
                <a:gd name="T2" fmla="*/ 719 w 719"/>
                <a:gd name="T3" fmla="*/ 587 h 766"/>
                <a:gd name="T4" fmla="*/ 0 w 719"/>
                <a:gd name="T5" fmla="*/ 0 h 766"/>
                <a:gd name="T6" fmla="*/ 0 w 719"/>
                <a:gd name="T7" fmla="*/ 766 h 766"/>
              </a:gdLst>
              <a:ahLst/>
              <a:cxnLst>
                <a:cxn ang="0">
                  <a:pos x="T0" y="T1"/>
                </a:cxn>
                <a:cxn ang="0">
                  <a:pos x="T2" y="T3"/>
                </a:cxn>
                <a:cxn ang="0">
                  <a:pos x="T4" y="T5"/>
                </a:cxn>
                <a:cxn ang="0">
                  <a:pos x="T6" y="T7"/>
                </a:cxn>
              </a:cxnLst>
              <a:rect l="0" t="0" r="r" b="b"/>
              <a:pathLst>
                <a:path w="719" h="766">
                  <a:moveTo>
                    <a:pt x="0" y="766"/>
                  </a:moveTo>
                  <a:lnTo>
                    <a:pt x="719" y="587"/>
                  </a:lnTo>
                  <a:lnTo>
                    <a:pt x="0" y="0"/>
                  </a:lnTo>
                  <a:lnTo>
                    <a:pt x="0" y="766"/>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5830888" y="2171700"/>
              <a:ext cx="161925" cy="174625"/>
            </a:xfrm>
            <a:custGeom>
              <a:avLst/>
              <a:gdLst>
                <a:gd name="T0" fmla="*/ 0 w 719"/>
                <a:gd name="T1" fmla="*/ 766 h 766"/>
                <a:gd name="T2" fmla="*/ 719 w 719"/>
                <a:gd name="T3" fmla="*/ 587 h 766"/>
                <a:gd name="T4" fmla="*/ 0 w 719"/>
                <a:gd name="T5" fmla="*/ 0 h 766"/>
                <a:gd name="T6" fmla="*/ 0 w 719"/>
                <a:gd name="T7" fmla="*/ 766 h 766"/>
              </a:gdLst>
              <a:ahLst/>
              <a:cxnLst>
                <a:cxn ang="0">
                  <a:pos x="T0" y="T1"/>
                </a:cxn>
                <a:cxn ang="0">
                  <a:pos x="T2" y="T3"/>
                </a:cxn>
                <a:cxn ang="0">
                  <a:pos x="T4" y="T5"/>
                </a:cxn>
                <a:cxn ang="0">
                  <a:pos x="T6" y="T7"/>
                </a:cxn>
              </a:cxnLst>
              <a:rect l="0" t="0" r="r" b="b"/>
              <a:pathLst>
                <a:path w="719" h="766">
                  <a:moveTo>
                    <a:pt x="0" y="766"/>
                  </a:moveTo>
                  <a:lnTo>
                    <a:pt x="719" y="587"/>
                  </a:lnTo>
                  <a:lnTo>
                    <a:pt x="0" y="0"/>
                  </a:lnTo>
                  <a:lnTo>
                    <a:pt x="0" y="76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7923213" y="3883025"/>
              <a:ext cx="87312" cy="361950"/>
            </a:xfrm>
            <a:custGeom>
              <a:avLst/>
              <a:gdLst>
                <a:gd name="T0" fmla="*/ 384 w 384"/>
                <a:gd name="T1" fmla="*/ 0 h 1593"/>
                <a:gd name="T2" fmla="*/ 216 w 384"/>
                <a:gd name="T3" fmla="*/ 168 h 1593"/>
                <a:gd name="T4" fmla="*/ 377 w 384"/>
                <a:gd name="T5" fmla="*/ 873 h 1593"/>
                <a:gd name="T6" fmla="*/ 0 w 384"/>
                <a:gd name="T7" fmla="*/ 1593 h 1593"/>
                <a:gd name="T8" fmla="*/ 384 w 384"/>
                <a:gd name="T9" fmla="*/ 1593 h 1593"/>
                <a:gd name="T10" fmla="*/ 384 w 384"/>
                <a:gd name="T11" fmla="*/ 0 h 1593"/>
              </a:gdLst>
              <a:ahLst/>
              <a:cxnLst>
                <a:cxn ang="0">
                  <a:pos x="T0" y="T1"/>
                </a:cxn>
                <a:cxn ang="0">
                  <a:pos x="T2" y="T3"/>
                </a:cxn>
                <a:cxn ang="0">
                  <a:pos x="T4" y="T5"/>
                </a:cxn>
                <a:cxn ang="0">
                  <a:pos x="T6" y="T7"/>
                </a:cxn>
                <a:cxn ang="0">
                  <a:pos x="T8" y="T9"/>
                </a:cxn>
                <a:cxn ang="0">
                  <a:pos x="T10" y="T11"/>
                </a:cxn>
              </a:cxnLst>
              <a:rect l="0" t="0" r="r" b="b"/>
              <a:pathLst>
                <a:path w="384" h="1593">
                  <a:moveTo>
                    <a:pt x="384" y="0"/>
                  </a:moveTo>
                  <a:lnTo>
                    <a:pt x="216" y="168"/>
                  </a:lnTo>
                  <a:lnTo>
                    <a:pt x="377" y="873"/>
                  </a:lnTo>
                  <a:lnTo>
                    <a:pt x="0" y="1593"/>
                  </a:lnTo>
                  <a:lnTo>
                    <a:pt x="384" y="1593"/>
                  </a:lnTo>
                  <a:lnTo>
                    <a:pt x="38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7923213" y="3883025"/>
              <a:ext cx="87312" cy="361950"/>
            </a:xfrm>
            <a:custGeom>
              <a:avLst/>
              <a:gdLst>
                <a:gd name="T0" fmla="*/ 384 w 384"/>
                <a:gd name="T1" fmla="*/ 0 h 1593"/>
                <a:gd name="T2" fmla="*/ 216 w 384"/>
                <a:gd name="T3" fmla="*/ 168 h 1593"/>
                <a:gd name="T4" fmla="*/ 377 w 384"/>
                <a:gd name="T5" fmla="*/ 873 h 1593"/>
                <a:gd name="T6" fmla="*/ 0 w 384"/>
                <a:gd name="T7" fmla="*/ 1593 h 1593"/>
                <a:gd name="T8" fmla="*/ 384 w 384"/>
                <a:gd name="T9" fmla="*/ 0 h 1593"/>
              </a:gdLst>
              <a:ahLst/>
              <a:cxnLst>
                <a:cxn ang="0">
                  <a:pos x="T0" y="T1"/>
                </a:cxn>
                <a:cxn ang="0">
                  <a:pos x="T2" y="T3"/>
                </a:cxn>
                <a:cxn ang="0">
                  <a:pos x="T4" y="T5"/>
                </a:cxn>
                <a:cxn ang="0">
                  <a:pos x="T6" y="T7"/>
                </a:cxn>
                <a:cxn ang="0">
                  <a:pos x="T8" y="T9"/>
                </a:cxn>
              </a:cxnLst>
              <a:rect l="0" t="0" r="r" b="b"/>
              <a:pathLst>
                <a:path w="384" h="1593">
                  <a:moveTo>
                    <a:pt x="384" y="0"/>
                  </a:moveTo>
                  <a:lnTo>
                    <a:pt x="216" y="168"/>
                  </a:lnTo>
                  <a:lnTo>
                    <a:pt x="377" y="873"/>
                  </a:lnTo>
                  <a:lnTo>
                    <a:pt x="0" y="1593"/>
                  </a:lnTo>
                  <a:lnTo>
                    <a:pt x="384"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5888038" y="2143125"/>
              <a:ext cx="141287" cy="153988"/>
            </a:xfrm>
            <a:custGeom>
              <a:avLst/>
              <a:gdLst>
                <a:gd name="T0" fmla="*/ 0 w 625"/>
                <a:gd name="T1" fmla="*/ 0 h 678"/>
                <a:gd name="T2" fmla="*/ 486 w 625"/>
                <a:gd name="T3" fmla="*/ 678 h 678"/>
                <a:gd name="T4" fmla="*/ 625 w 625"/>
                <a:gd name="T5" fmla="*/ 0 h 678"/>
                <a:gd name="T6" fmla="*/ 0 w 625"/>
                <a:gd name="T7" fmla="*/ 0 h 678"/>
              </a:gdLst>
              <a:ahLst/>
              <a:cxnLst>
                <a:cxn ang="0">
                  <a:pos x="T0" y="T1"/>
                </a:cxn>
                <a:cxn ang="0">
                  <a:pos x="T2" y="T3"/>
                </a:cxn>
                <a:cxn ang="0">
                  <a:pos x="T4" y="T5"/>
                </a:cxn>
                <a:cxn ang="0">
                  <a:pos x="T6" y="T7"/>
                </a:cxn>
              </a:cxnLst>
              <a:rect l="0" t="0" r="r" b="b"/>
              <a:pathLst>
                <a:path w="625" h="678">
                  <a:moveTo>
                    <a:pt x="0" y="0"/>
                  </a:moveTo>
                  <a:lnTo>
                    <a:pt x="486" y="678"/>
                  </a:lnTo>
                  <a:lnTo>
                    <a:pt x="625" y="0"/>
                  </a:lnTo>
                  <a:lnTo>
                    <a:pt x="0" y="0"/>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5888038" y="2143125"/>
              <a:ext cx="141287" cy="153988"/>
            </a:xfrm>
            <a:custGeom>
              <a:avLst/>
              <a:gdLst>
                <a:gd name="T0" fmla="*/ 0 w 625"/>
                <a:gd name="T1" fmla="*/ 0 h 678"/>
                <a:gd name="T2" fmla="*/ 486 w 625"/>
                <a:gd name="T3" fmla="*/ 678 h 678"/>
                <a:gd name="T4" fmla="*/ 625 w 625"/>
                <a:gd name="T5" fmla="*/ 0 h 678"/>
                <a:gd name="T6" fmla="*/ 0 w 625"/>
                <a:gd name="T7" fmla="*/ 0 h 678"/>
              </a:gdLst>
              <a:ahLst/>
              <a:cxnLst>
                <a:cxn ang="0">
                  <a:pos x="T0" y="T1"/>
                </a:cxn>
                <a:cxn ang="0">
                  <a:pos x="T2" y="T3"/>
                </a:cxn>
                <a:cxn ang="0">
                  <a:pos x="T4" y="T5"/>
                </a:cxn>
                <a:cxn ang="0">
                  <a:pos x="T6" y="T7"/>
                </a:cxn>
              </a:cxnLst>
              <a:rect l="0" t="0" r="r" b="b"/>
              <a:pathLst>
                <a:path w="625" h="678">
                  <a:moveTo>
                    <a:pt x="0" y="0"/>
                  </a:moveTo>
                  <a:lnTo>
                    <a:pt x="486" y="678"/>
                  </a:lnTo>
                  <a:lnTo>
                    <a:pt x="625" y="0"/>
                  </a:lnTo>
                  <a:lnTo>
                    <a:pt x="0" y="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7294563" y="4210050"/>
              <a:ext cx="87312" cy="34925"/>
            </a:xfrm>
            <a:custGeom>
              <a:avLst/>
              <a:gdLst>
                <a:gd name="T0" fmla="*/ 383 w 383"/>
                <a:gd name="T1" fmla="*/ 155 h 155"/>
                <a:gd name="T2" fmla="*/ 194 w 383"/>
                <a:gd name="T3" fmla="*/ 0 h 155"/>
                <a:gd name="T4" fmla="*/ 0 w 383"/>
                <a:gd name="T5" fmla="*/ 155 h 155"/>
                <a:gd name="T6" fmla="*/ 383 w 383"/>
                <a:gd name="T7" fmla="*/ 155 h 155"/>
              </a:gdLst>
              <a:ahLst/>
              <a:cxnLst>
                <a:cxn ang="0">
                  <a:pos x="T0" y="T1"/>
                </a:cxn>
                <a:cxn ang="0">
                  <a:pos x="T2" y="T3"/>
                </a:cxn>
                <a:cxn ang="0">
                  <a:pos x="T4" y="T5"/>
                </a:cxn>
                <a:cxn ang="0">
                  <a:pos x="T6" y="T7"/>
                </a:cxn>
              </a:cxnLst>
              <a:rect l="0" t="0" r="r" b="b"/>
              <a:pathLst>
                <a:path w="383" h="155">
                  <a:moveTo>
                    <a:pt x="383" y="155"/>
                  </a:moveTo>
                  <a:lnTo>
                    <a:pt x="194" y="0"/>
                  </a:lnTo>
                  <a:lnTo>
                    <a:pt x="0" y="155"/>
                  </a:lnTo>
                  <a:lnTo>
                    <a:pt x="383" y="155"/>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7294563" y="4210050"/>
              <a:ext cx="87312" cy="34925"/>
            </a:xfrm>
            <a:custGeom>
              <a:avLst/>
              <a:gdLst>
                <a:gd name="T0" fmla="*/ 383 w 383"/>
                <a:gd name="T1" fmla="*/ 155 h 155"/>
                <a:gd name="T2" fmla="*/ 194 w 383"/>
                <a:gd name="T3" fmla="*/ 0 h 155"/>
                <a:gd name="T4" fmla="*/ 0 w 383"/>
                <a:gd name="T5" fmla="*/ 155 h 155"/>
                <a:gd name="T6" fmla="*/ 383 w 383"/>
                <a:gd name="T7" fmla="*/ 155 h 155"/>
              </a:gdLst>
              <a:ahLst/>
              <a:cxnLst>
                <a:cxn ang="0">
                  <a:pos x="T0" y="T1"/>
                </a:cxn>
                <a:cxn ang="0">
                  <a:pos x="T2" y="T3"/>
                </a:cxn>
                <a:cxn ang="0">
                  <a:pos x="T4" y="T5"/>
                </a:cxn>
                <a:cxn ang="0">
                  <a:pos x="T6" y="T7"/>
                </a:cxn>
              </a:cxnLst>
              <a:rect l="0" t="0" r="r" b="b"/>
              <a:pathLst>
                <a:path w="383" h="155">
                  <a:moveTo>
                    <a:pt x="383" y="155"/>
                  </a:moveTo>
                  <a:lnTo>
                    <a:pt x="194" y="0"/>
                  </a:lnTo>
                  <a:lnTo>
                    <a:pt x="0" y="155"/>
                  </a:lnTo>
                  <a:lnTo>
                    <a:pt x="383" y="15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p:cNvSpPr>
            <p:nvPr/>
          </p:nvSpPr>
          <p:spPr bwMode="auto">
            <a:xfrm>
              <a:off x="6272213" y="2397125"/>
              <a:ext cx="134937" cy="525463"/>
            </a:xfrm>
            <a:custGeom>
              <a:avLst/>
              <a:gdLst>
                <a:gd name="T0" fmla="*/ 0 w 598"/>
                <a:gd name="T1" fmla="*/ 1726 h 2317"/>
                <a:gd name="T2" fmla="*/ 268 w 598"/>
                <a:gd name="T3" fmla="*/ 2317 h 2317"/>
                <a:gd name="T4" fmla="*/ 598 w 598"/>
                <a:gd name="T5" fmla="*/ 1726 h 2317"/>
                <a:gd name="T6" fmla="*/ 409 w 598"/>
                <a:gd name="T7" fmla="*/ 1020 h 2317"/>
                <a:gd name="T8" fmla="*/ 544 w 598"/>
                <a:gd name="T9" fmla="*/ 302 h 2317"/>
                <a:gd name="T10" fmla="*/ 268 w 598"/>
                <a:gd name="T11" fmla="*/ 0 h 2317"/>
                <a:gd name="T12" fmla="*/ 47 w 598"/>
                <a:gd name="T13" fmla="*/ 302 h 2317"/>
                <a:gd name="T14" fmla="*/ 81 w 598"/>
                <a:gd name="T15" fmla="*/ 1020 h 2317"/>
                <a:gd name="T16" fmla="*/ 0 w 598"/>
                <a:gd name="T17" fmla="*/ 172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2317">
                  <a:moveTo>
                    <a:pt x="0" y="1726"/>
                  </a:moveTo>
                  <a:lnTo>
                    <a:pt x="268" y="2317"/>
                  </a:lnTo>
                  <a:lnTo>
                    <a:pt x="598" y="1726"/>
                  </a:lnTo>
                  <a:lnTo>
                    <a:pt x="409" y="1020"/>
                  </a:lnTo>
                  <a:lnTo>
                    <a:pt x="544" y="302"/>
                  </a:lnTo>
                  <a:lnTo>
                    <a:pt x="268" y="0"/>
                  </a:lnTo>
                  <a:lnTo>
                    <a:pt x="47" y="302"/>
                  </a:lnTo>
                  <a:lnTo>
                    <a:pt x="81" y="1020"/>
                  </a:lnTo>
                  <a:lnTo>
                    <a:pt x="0" y="1726"/>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6272213" y="2397125"/>
              <a:ext cx="134937" cy="525463"/>
            </a:xfrm>
            <a:custGeom>
              <a:avLst/>
              <a:gdLst>
                <a:gd name="T0" fmla="*/ 0 w 598"/>
                <a:gd name="T1" fmla="*/ 1726 h 2317"/>
                <a:gd name="T2" fmla="*/ 268 w 598"/>
                <a:gd name="T3" fmla="*/ 2317 h 2317"/>
                <a:gd name="T4" fmla="*/ 598 w 598"/>
                <a:gd name="T5" fmla="*/ 1726 h 2317"/>
                <a:gd name="T6" fmla="*/ 409 w 598"/>
                <a:gd name="T7" fmla="*/ 1020 h 2317"/>
                <a:gd name="T8" fmla="*/ 544 w 598"/>
                <a:gd name="T9" fmla="*/ 302 h 2317"/>
                <a:gd name="T10" fmla="*/ 268 w 598"/>
                <a:gd name="T11" fmla="*/ 0 h 2317"/>
                <a:gd name="T12" fmla="*/ 47 w 598"/>
                <a:gd name="T13" fmla="*/ 302 h 2317"/>
                <a:gd name="T14" fmla="*/ 81 w 598"/>
                <a:gd name="T15" fmla="*/ 1020 h 2317"/>
                <a:gd name="T16" fmla="*/ 0 w 598"/>
                <a:gd name="T17" fmla="*/ 1726 h 2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2317">
                  <a:moveTo>
                    <a:pt x="0" y="1726"/>
                  </a:moveTo>
                  <a:lnTo>
                    <a:pt x="268" y="2317"/>
                  </a:lnTo>
                  <a:lnTo>
                    <a:pt x="598" y="1726"/>
                  </a:lnTo>
                  <a:lnTo>
                    <a:pt x="409" y="1020"/>
                  </a:lnTo>
                  <a:lnTo>
                    <a:pt x="544" y="302"/>
                  </a:lnTo>
                  <a:lnTo>
                    <a:pt x="268" y="0"/>
                  </a:lnTo>
                  <a:lnTo>
                    <a:pt x="47" y="302"/>
                  </a:lnTo>
                  <a:lnTo>
                    <a:pt x="81" y="1020"/>
                  </a:lnTo>
                  <a:lnTo>
                    <a:pt x="0" y="172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5930900" y="2306638"/>
              <a:ext cx="130175" cy="536575"/>
            </a:xfrm>
            <a:custGeom>
              <a:avLst/>
              <a:gdLst>
                <a:gd name="T0" fmla="*/ 161 w 578"/>
                <a:gd name="T1" fmla="*/ 2123 h 2364"/>
                <a:gd name="T2" fmla="*/ 296 w 578"/>
                <a:gd name="T3" fmla="*/ 2364 h 2364"/>
                <a:gd name="T4" fmla="*/ 430 w 578"/>
                <a:gd name="T5" fmla="*/ 2123 h 2364"/>
                <a:gd name="T6" fmla="*/ 478 w 578"/>
                <a:gd name="T7" fmla="*/ 1417 h 2364"/>
                <a:gd name="T8" fmla="*/ 578 w 578"/>
                <a:gd name="T9" fmla="*/ 699 h 2364"/>
                <a:gd name="T10" fmla="*/ 296 w 578"/>
                <a:gd name="T11" fmla="*/ 0 h 2364"/>
                <a:gd name="T12" fmla="*/ 0 w 578"/>
                <a:gd name="T13" fmla="*/ 699 h 2364"/>
                <a:gd name="T14" fmla="*/ 155 w 578"/>
                <a:gd name="T15" fmla="*/ 1417 h 2364"/>
                <a:gd name="T16" fmla="*/ 161 w 578"/>
                <a:gd name="T17" fmla="*/ 2123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2364">
                  <a:moveTo>
                    <a:pt x="161" y="2123"/>
                  </a:moveTo>
                  <a:lnTo>
                    <a:pt x="296" y="2364"/>
                  </a:lnTo>
                  <a:lnTo>
                    <a:pt x="430" y="2123"/>
                  </a:lnTo>
                  <a:lnTo>
                    <a:pt x="478" y="1417"/>
                  </a:lnTo>
                  <a:lnTo>
                    <a:pt x="578" y="699"/>
                  </a:lnTo>
                  <a:lnTo>
                    <a:pt x="296" y="0"/>
                  </a:lnTo>
                  <a:lnTo>
                    <a:pt x="0" y="699"/>
                  </a:lnTo>
                  <a:lnTo>
                    <a:pt x="155" y="1417"/>
                  </a:lnTo>
                  <a:lnTo>
                    <a:pt x="161" y="2123"/>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5930900" y="2306638"/>
              <a:ext cx="130175" cy="536575"/>
            </a:xfrm>
            <a:custGeom>
              <a:avLst/>
              <a:gdLst>
                <a:gd name="T0" fmla="*/ 161 w 578"/>
                <a:gd name="T1" fmla="*/ 2123 h 2364"/>
                <a:gd name="T2" fmla="*/ 296 w 578"/>
                <a:gd name="T3" fmla="*/ 2364 h 2364"/>
                <a:gd name="T4" fmla="*/ 430 w 578"/>
                <a:gd name="T5" fmla="*/ 2123 h 2364"/>
                <a:gd name="T6" fmla="*/ 478 w 578"/>
                <a:gd name="T7" fmla="*/ 1417 h 2364"/>
                <a:gd name="T8" fmla="*/ 578 w 578"/>
                <a:gd name="T9" fmla="*/ 699 h 2364"/>
                <a:gd name="T10" fmla="*/ 296 w 578"/>
                <a:gd name="T11" fmla="*/ 0 h 2364"/>
                <a:gd name="T12" fmla="*/ 0 w 578"/>
                <a:gd name="T13" fmla="*/ 699 h 2364"/>
                <a:gd name="T14" fmla="*/ 155 w 578"/>
                <a:gd name="T15" fmla="*/ 1417 h 2364"/>
                <a:gd name="T16" fmla="*/ 161 w 578"/>
                <a:gd name="T17" fmla="*/ 2123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2364">
                  <a:moveTo>
                    <a:pt x="161" y="2123"/>
                  </a:moveTo>
                  <a:lnTo>
                    <a:pt x="296" y="2364"/>
                  </a:lnTo>
                  <a:lnTo>
                    <a:pt x="430" y="2123"/>
                  </a:lnTo>
                  <a:lnTo>
                    <a:pt x="478" y="1417"/>
                  </a:lnTo>
                  <a:lnTo>
                    <a:pt x="578" y="699"/>
                  </a:lnTo>
                  <a:lnTo>
                    <a:pt x="296" y="0"/>
                  </a:lnTo>
                  <a:lnTo>
                    <a:pt x="0" y="699"/>
                  </a:lnTo>
                  <a:lnTo>
                    <a:pt x="155" y="1417"/>
                  </a:lnTo>
                  <a:lnTo>
                    <a:pt x="161" y="212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7070725" y="3209925"/>
              <a:ext cx="180975" cy="238125"/>
            </a:xfrm>
            <a:custGeom>
              <a:avLst/>
              <a:gdLst>
                <a:gd name="T0" fmla="*/ 350 w 800"/>
                <a:gd name="T1" fmla="*/ 994 h 1048"/>
                <a:gd name="T2" fmla="*/ 451 w 800"/>
                <a:gd name="T3" fmla="*/ 1048 h 1048"/>
                <a:gd name="T4" fmla="*/ 800 w 800"/>
                <a:gd name="T5" fmla="*/ 994 h 1048"/>
                <a:gd name="T6" fmla="*/ 638 w 800"/>
                <a:gd name="T7" fmla="*/ 282 h 1048"/>
                <a:gd name="T8" fmla="*/ 451 w 800"/>
                <a:gd name="T9" fmla="*/ 0 h 1048"/>
                <a:gd name="T10" fmla="*/ 0 w 800"/>
                <a:gd name="T11" fmla="*/ 282 h 1048"/>
                <a:gd name="T12" fmla="*/ 350 w 800"/>
                <a:gd name="T13" fmla="*/ 994 h 1048"/>
              </a:gdLst>
              <a:ahLst/>
              <a:cxnLst>
                <a:cxn ang="0">
                  <a:pos x="T0" y="T1"/>
                </a:cxn>
                <a:cxn ang="0">
                  <a:pos x="T2" y="T3"/>
                </a:cxn>
                <a:cxn ang="0">
                  <a:pos x="T4" y="T5"/>
                </a:cxn>
                <a:cxn ang="0">
                  <a:pos x="T6" y="T7"/>
                </a:cxn>
                <a:cxn ang="0">
                  <a:pos x="T8" y="T9"/>
                </a:cxn>
                <a:cxn ang="0">
                  <a:pos x="T10" y="T11"/>
                </a:cxn>
                <a:cxn ang="0">
                  <a:pos x="T12" y="T13"/>
                </a:cxn>
              </a:cxnLst>
              <a:rect l="0" t="0" r="r" b="b"/>
              <a:pathLst>
                <a:path w="800" h="1048">
                  <a:moveTo>
                    <a:pt x="350" y="994"/>
                  </a:moveTo>
                  <a:lnTo>
                    <a:pt x="451" y="1048"/>
                  </a:lnTo>
                  <a:lnTo>
                    <a:pt x="800" y="994"/>
                  </a:lnTo>
                  <a:lnTo>
                    <a:pt x="638" y="282"/>
                  </a:lnTo>
                  <a:lnTo>
                    <a:pt x="451" y="0"/>
                  </a:lnTo>
                  <a:lnTo>
                    <a:pt x="0" y="282"/>
                  </a:lnTo>
                  <a:lnTo>
                    <a:pt x="350" y="994"/>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7070725" y="3209925"/>
              <a:ext cx="180975" cy="238125"/>
            </a:xfrm>
            <a:custGeom>
              <a:avLst/>
              <a:gdLst>
                <a:gd name="T0" fmla="*/ 350 w 800"/>
                <a:gd name="T1" fmla="*/ 994 h 1048"/>
                <a:gd name="T2" fmla="*/ 451 w 800"/>
                <a:gd name="T3" fmla="*/ 1048 h 1048"/>
                <a:gd name="T4" fmla="*/ 800 w 800"/>
                <a:gd name="T5" fmla="*/ 994 h 1048"/>
                <a:gd name="T6" fmla="*/ 638 w 800"/>
                <a:gd name="T7" fmla="*/ 282 h 1048"/>
                <a:gd name="T8" fmla="*/ 451 w 800"/>
                <a:gd name="T9" fmla="*/ 0 h 1048"/>
                <a:gd name="T10" fmla="*/ 0 w 800"/>
                <a:gd name="T11" fmla="*/ 282 h 1048"/>
                <a:gd name="T12" fmla="*/ 350 w 800"/>
                <a:gd name="T13" fmla="*/ 994 h 1048"/>
              </a:gdLst>
              <a:ahLst/>
              <a:cxnLst>
                <a:cxn ang="0">
                  <a:pos x="T0" y="T1"/>
                </a:cxn>
                <a:cxn ang="0">
                  <a:pos x="T2" y="T3"/>
                </a:cxn>
                <a:cxn ang="0">
                  <a:pos x="T4" y="T5"/>
                </a:cxn>
                <a:cxn ang="0">
                  <a:pos x="T6" y="T7"/>
                </a:cxn>
                <a:cxn ang="0">
                  <a:pos x="T8" y="T9"/>
                </a:cxn>
                <a:cxn ang="0">
                  <a:pos x="T10" y="T11"/>
                </a:cxn>
                <a:cxn ang="0">
                  <a:pos x="T12" y="T13"/>
                </a:cxn>
              </a:cxnLst>
              <a:rect l="0" t="0" r="r" b="b"/>
              <a:pathLst>
                <a:path w="800" h="1048">
                  <a:moveTo>
                    <a:pt x="350" y="994"/>
                  </a:moveTo>
                  <a:lnTo>
                    <a:pt x="451" y="1048"/>
                  </a:lnTo>
                  <a:lnTo>
                    <a:pt x="800" y="994"/>
                  </a:lnTo>
                  <a:lnTo>
                    <a:pt x="638" y="282"/>
                  </a:lnTo>
                  <a:lnTo>
                    <a:pt x="451" y="0"/>
                  </a:lnTo>
                  <a:lnTo>
                    <a:pt x="0" y="282"/>
                  </a:lnTo>
                  <a:lnTo>
                    <a:pt x="350" y="99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26"/>
            <p:cNvSpPr>
              <a:spLocks/>
            </p:cNvSpPr>
            <p:nvPr/>
          </p:nvSpPr>
          <p:spPr bwMode="auto">
            <a:xfrm>
              <a:off x="6616700" y="2222500"/>
              <a:ext cx="95250" cy="325438"/>
            </a:xfrm>
            <a:custGeom>
              <a:avLst/>
              <a:gdLst>
                <a:gd name="T0" fmla="*/ 107 w 422"/>
                <a:gd name="T1" fmla="*/ 1068 h 1431"/>
                <a:gd name="T2" fmla="*/ 227 w 422"/>
                <a:gd name="T3" fmla="*/ 1431 h 1431"/>
                <a:gd name="T4" fmla="*/ 309 w 422"/>
                <a:gd name="T5" fmla="*/ 1068 h 1431"/>
                <a:gd name="T6" fmla="*/ 422 w 422"/>
                <a:gd name="T7" fmla="*/ 363 h 1431"/>
                <a:gd name="T8" fmla="*/ 227 w 422"/>
                <a:gd name="T9" fmla="*/ 0 h 1431"/>
                <a:gd name="T10" fmla="*/ 0 w 422"/>
                <a:gd name="T11" fmla="*/ 363 h 1431"/>
                <a:gd name="T12" fmla="*/ 107 w 422"/>
                <a:gd name="T13" fmla="*/ 1068 h 1431"/>
              </a:gdLst>
              <a:ahLst/>
              <a:cxnLst>
                <a:cxn ang="0">
                  <a:pos x="T0" y="T1"/>
                </a:cxn>
                <a:cxn ang="0">
                  <a:pos x="T2" y="T3"/>
                </a:cxn>
                <a:cxn ang="0">
                  <a:pos x="T4" y="T5"/>
                </a:cxn>
                <a:cxn ang="0">
                  <a:pos x="T6" y="T7"/>
                </a:cxn>
                <a:cxn ang="0">
                  <a:pos x="T8" y="T9"/>
                </a:cxn>
                <a:cxn ang="0">
                  <a:pos x="T10" y="T11"/>
                </a:cxn>
                <a:cxn ang="0">
                  <a:pos x="T12" y="T13"/>
                </a:cxn>
              </a:cxnLst>
              <a:rect l="0" t="0" r="r" b="b"/>
              <a:pathLst>
                <a:path w="422" h="1431">
                  <a:moveTo>
                    <a:pt x="107" y="1068"/>
                  </a:moveTo>
                  <a:lnTo>
                    <a:pt x="227" y="1431"/>
                  </a:lnTo>
                  <a:lnTo>
                    <a:pt x="309" y="1068"/>
                  </a:lnTo>
                  <a:lnTo>
                    <a:pt x="422" y="363"/>
                  </a:lnTo>
                  <a:lnTo>
                    <a:pt x="227" y="0"/>
                  </a:lnTo>
                  <a:lnTo>
                    <a:pt x="0" y="363"/>
                  </a:lnTo>
                  <a:lnTo>
                    <a:pt x="107" y="1068"/>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7"/>
            <p:cNvSpPr>
              <a:spLocks/>
            </p:cNvSpPr>
            <p:nvPr/>
          </p:nvSpPr>
          <p:spPr bwMode="auto">
            <a:xfrm>
              <a:off x="6616700" y="2222500"/>
              <a:ext cx="95250" cy="325438"/>
            </a:xfrm>
            <a:custGeom>
              <a:avLst/>
              <a:gdLst>
                <a:gd name="T0" fmla="*/ 107 w 422"/>
                <a:gd name="T1" fmla="*/ 1068 h 1431"/>
                <a:gd name="T2" fmla="*/ 227 w 422"/>
                <a:gd name="T3" fmla="*/ 1431 h 1431"/>
                <a:gd name="T4" fmla="*/ 309 w 422"/>
                <a:gd name="T5" fmla="*/ 1068 h 1431"/>
                <a:gd name="T6" fmla="*/ 422 w 422"/>
                <a:gd name="T7" fmla="*/ 363 h 1431"/>
                <a:gd name="T8" fmla="*/ 227 w 422"/>
                <a:gd name="T9" fmla="*/ 0 h 1431"/>
                <a:gd name="T10" fmla="*/ 0 w 422"/>
                <a:gd name="T11" fmla="*/ 363 h 1431"/>
                <a:gd name="T12" fmla="*/ 107 w 422"/>
                <a:gd name="T13" fmla="*/ 1068 h 1431"/>
              </a:gdLst>
              <a:ahLst/>
              <a:cxnLst>
                <a:cxn ang="0">
                  <a:pos x="T0" y="T1"/>
                </a:cxn>
                <a:cxn ang="0">
                  <a:pos x="T2" y="T3"/>
                </a:cxn>
                <a:cxn ang="0">
                  <a:pos x="T4" y="T5"/>
                </a:cxn>
                <a:cxn ang="0">
                  <a:pos x="T6" y="T7"/>
                </a:cxn>
                <a:cxn ang="0">
                  <a:pos x="T8" y="T9"/>
                </a:cxn>
                <a:cxn ang="0">
                  <a:pos x="T10" y="T11"/>
                </a:cxn>
                <a:cxn ang="0">
                  <a:pos x="T12" y="T13"/>
                </a:cxn>
              </a:cxnLst>
              <a:rect l="0" t="0" r="r" b="b"/>
              <a:pathLst>
                <a:path w="422" h="1431">
                  <a:moveTo>
                    <a:pt x="107" y="1068"/>
                  </a:moveTo>
                  <a:lnTo>
                    <a:pt x="227" y="1431"/>
                  </a:lnTo>
                  <a:lnTo>
                    <a:pt x="309" y="1068"/>
                  </a:lnTo>
                  <a:lnTo>
                    <a:pt x="422" y="363"/>
                  </a:lnTo>
                  <a:lnTo>
                    <a:pt x="227" y="0"/>
                  </a:lnTo>
                  <a:lnTo>
                    <a:pt x="0" y="363"/>
                  </a:lnTo>
                  <a:lnTo>
                    <a:pt x="107" y="1068"/>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8"/>
            <p:cNvSpPr>
              <a:spLocks/>
            </p:cNvSpPr>
            <p:nvPr/>
          </p:nvSpPr>
          <p:spPr bwMode="auto">
            <a:xfrm>
              <a:off x="6270625" y="2994025"/>
              <a:ext cx="185737" cy="155575"/>
            </a:xfrm>
            <a:custGeom>
              <a:avLst/>
              <a:gdLst>
                <a:gd name="T0" fmla="*/ 0 w 819"/>
                <a:gd name="T1" fmla="*/ 524 h 686"/>
                <a:gd name="T2" fmla="*/ 275 w 819"/>
                <a:gd name="T3" fmla="*/ 686 h 686"/>
                <a:gd name="T4" fmla="*/ 819 w 819"/>
                <a:gd name="T5" fmla="*/ 524 h 686"/>
                <a:gd name="T6" fmla="*/ 275 w 819"/>
                <a:gd name="T7" fmla="*/ 0 h 686"/>
                <a:gd name="T8" fmla="*/ 0 w 819"/>
                <a:gd name="T9" fmla="*/ 524 h 686"/>
              </a:gdLst>
              <a:ahLst/>
              <a:cxnLst>
                <a:cxn ang="0">
                  <a:pos x="T0" y="T1"/>
                </a:cxn>
                <a:cxn ang="0">
                  <a:pos x="T2" y="T3"/>
                </a:cxn>
                <a:cxn ang="0">
                  <a:pos x="T4" y="T5"/>
                </a:cxn>
                <a:cxn ang="0">
                  <a:pos x="T6" y="T7"/>
                </a:cxn>
                <a:cxn ang="0">
                  <a:pos x="T8" y="T9"/>
                </a:cxn>
              </a:cxnLst>
              <a:rect l="0" t="0" r="r" b="b"/>
              <a:pathLst>
                <a:path w="819" h="686">
                  <a:moveTo>
                    <a:pt x="0" y="524"/>
                  </a:moveTo>
                  <a:lnTo>
                    <a:pt x="275" y="686"/>
                  </a:lnTo>
                  <a:lnTo>
                    <a:pt x="819" y="524"/>
                  </a:lnTo>
                  <a:lnTo>
                    <a:pt x="275" y="0"/>
                  </a:lnTo>
                  <a:lnTo>
                    <a:pt x="0" y="524"/>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9"/>
            <p:cNvSpPr>
              <a:spLocks/>
            </p:cNvSpPr>
            <p:nvPr/>
          </p:nvSpPr>
          <p:spPr bwMode="auto">
            <a:xfrm>
              <a:off x="6270625" y="2994025"/>
              <a:ext cx="185737" cy="155575"/>
            </a:xfrm>
            <a:custGeom>
              <a:avLst/>
              <a:gdLst>
                <a:gd name="T0" fmla="*/ 0 w 819"/>
                <a:gd name="T1" fmla="*/ 524 h 686"/>
                <a:gd name="T2" fmla="*/ 275 w 819"/>
                <a:gd name="T3" fmla="*/ 686 h 686"/>
                <a:gd name="T4" fmla="*/ 819 w 819"/>
                <a:gd name="T5" fmla="*/ 524 h 686"/>
                <a:gd name="T6" fmla="*/ 275 w 819"/>
                <a:gd name="T7" fmla="*/ 0 h 686"/>
                <a:gd name="T8" fmla="*/ 0 w 819"/>
                <a:gd name="T9" fmla="*/ 524 h 686"/>
              </a:gdLst>
              <a:ahLst/>
              <a:cxnLst>
                <a:cxn ang="0">
                  <a:pos x="T0" y="T1"/>
                </a:cxn>
                <a:cxn ang="0">
                  <a:pos x="T2" y="T3"/>
                </a:cxn>
                <a:cxn ang="0">
                  <a:pos x="T4" y="T5"/>
                </a:cxn>
                <a:cxn ang="0">
                  <a:pos x="T6" y="T7"/>
                </a:cxn>
                <a:cxn ang="0">
                  <a:pos x="T8" y="T9"/>
                </a:cxn>
              </a:cxnLst>
              <a:rect l="0" t="0" r="r" b="b"/>
              <a:pathLst>
                <a:path w="819" h="686">
                  <a:moveTo>
                    <a:pt x="0" y="524"/>
                  </a:moveTo>
                  <a:lnTo>
                    <a:pt x="275" y="686"/>
                  </a:lnTo>
                  <a:lnTo>
                    <a:pt x="819" y="524"/>
                  </a:lnTo>
                  <a:lnTo>
                    <a:pt x="275" y="0"/>
                  </a:lnTo>
                  <a:lnTo>
                    <a:pt x="0" y="52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0"/>
            <p:cNvSpPr>
              <a:spLocks/>
            </p:cNvSpPr>
            <p:nvPr/>
          </p:nvSpPr>
          <p:spPr bwMode="auto">
            <a:xfrm>
              <a:off x="6613525" y="2870200"/>
              <a:ext cx="103187" cy="144463"/>
            </a:xfrm>
            <a:custGeom>
              <a:avLst/>
              <a:gdLst>
                <a:gd name="T0" fmla="*/ 0 w 457"/>
                <a:gd name="T1" fmla="*/ 356 h 638"/>
                <a:gd name="T2" fmla="*/ 241 w 457"/>
                <a:gd name="T3" fmla="*/ 638 h 638"/>
                <a:gd name="T4" fmla="*/ 457 w 457"/>
                <a:gd name="T5" fmla="*/ 356 h 638"/>
                <a:gd name="T6" fmla="*/ 241 w 457"/>
                <a:gd name="T7" fmla="*/ 0 h 638"/>
                <a:gd name="T8" fmla="*/ 0 w 457"/>
                <a:gd name="T9" fmla="*/ 356 h 638"/>
              </a:gdLst>
              <a:ahLst/>
              <a:cxnLst>
                <a:cxn ang="0">
                  <a:pos x="T0" y="T1"/>
                </a:cxn>
                <a:cxn ang="0">
                  <a:pos x="T2" y="T3"/>
                </a:cxn>
                <a:cxn ang="0">
                  <a:pos x="T4" y="T5"/>
                </a:cxn>
                <a:cxn ang="0">
                  <a:pos x="T6" y="T7"/>
                </a:cxn>
                <a:cxn ang="0">
                  <a:pos x="T8" y="T9"/>
                </a:cxn>
              </a:cxnLst>
              <a:rect l="0" t="0" r="r" b="b"/>
              <a:pathLst>
                <a:path w="457" h="638">
                  <a:moveTo>
                    <a:pt x="0" y="356"/>
                  </a:moveTo>
                  <a:lnTo>
                    <a:pt x="241" y="638"/>
                  </a:lnTo>
                  <a:lnTo>
                    <a:pt x="457" y="356"/>
                  </a:lnTo>
                  <a:lnTo>
                    <a:pt x="241" y="0"/>
                  </a:lnTo>
                  <a:lnTo>
                    <a:pt x="0" y="356"/>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1"/>
            <p:cNvSpPr>
              <a:spLocks/>
            </p:cNvSpPr>
            <p:nvPr/>
          </p:nvSpPr>
          <p:spPr bwMode="auto">
            <a:xfrm>
              <a:off x="6613525" y="2870200"/>
              <a:ext cx="103187" cy="144463"/>
            </a:xfrm>
            <a:custGeom>
              <a:avLst/>
              <a:gdLst>
                <a:gd name="T0" fmla="*/ 0 w 457"/>
                <a:gd name="T1" fmla="*/ 356 h 638"/>
                <a:gd name="T2" fmla="*/ 241 w 457"/>
                <a:gd name="T3" fmla="*/ 638 h 638"/>
                <a:gd name="T4" fmla="*/ 457 w 457"/>
                <a:gd name="T5" fmla="*/ 356 h 638"/>
                <a:gd name="T6" fmla="*/ 241 w 457"/>
                <a:gd name="T7" fmla="*/ 0 h 638"/>
                <a:gd name="T8" fmla="*/ 0 w 457"/>
                <a:gd name="T9" fmla="*/ 356 h 638"/>
              </a:gdLst>
              <a:ahLst/>
              <a:cxnLst>
                <a:cxn ang="0">
                  <a:pos x="T0" y="T1"/>
                </a:cxn>
                <a:cxn ang="0">
                  <a:pos x="T2" y="T3"/>
                </a:cxn>
                <a:cxn ang="0">
                  <a:pos x="T4" y="T5"/>
                </a:cxn>
                <a:cxn ang="0">
                  <a:pos x="T6" y="T7"/>
                </a:cxn>
                <a:cxn ang="0">
                  <a:pos x="T8" y="T9"/>
                </a:cxn>
              </a:cxnLst>
              <a:rect l="0" t="0" r="r" b="b"/>
              <a:pathLst>
                <a:path w="457" h="638">
                  <a:moveTo>
                    <a:pt x="0" y="356"/>
                  </a:moveTo>
                  <a:lnTo>
                    <a:pt x="241" y="638"/>
                  </a:lnTo>
                  <a:lnTo>
                    <a:pt x="457" y="356"/>
                  </a:lnTo>
                  <a:lnTo>
                    <a:pt x="241" y="0"/>
                  </a:lnTo>
                  <a:lnTo>
                    <a:pt x="0" y="356"/>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
            <p:cNvSpPr>
              <a:spLocks/>
            </p:cNvSpPr>
            <p:nvPr/>
          </p:nvSpPr>
          <p:spPr bwMode="auto">
            <a:xfrm>
              <a:off x="6286500" y="4044950"/>
              <a:ext cx="90487" cy="106363"/>
            </a:xfrm>
            <a:custGeom>
              <a:avLst/>
              <a:gdLst>
                <a:gd name="T0" fmla="*/ 0 w 396"/>
                <a:gd name="T1" fmla="*/ 161 h 470"/>
                <a:gd name="T2" fmla="*/ 201 w 396"/>
                <a:gd name="T3" fmla="*/ 470 h 470"/>
                <a:gd name="T4" fmla="*/ 396 w 396"/>
                <a:gd name="T5" fmla="*/ 161 h 470"/>
                <a:gd name="T6" fmla="*/ 201 w 396"/>
                <a:gd name="T7" fmla="*/ 0 h 470"/>
                <a:gd name="T8" fmla="*/ 0 w 396"/>
                <a:gd name="T9" fmla="*/ 161 h 470"/>
              </a:gdLst>
              <a:ahLst/>
              <a:cxnLst>
                <a:cxn ang="0">
                  <a:pos x="T0" y="T1"/>
                </a:cxn>
                <a:cxn ang="0">
                  <a:pos x="T2" y="T3"/>
                </a:cxn>
                <a:cxn ang="0">
                  <a:pos x="T4" y="T5"/>
                </a:cxn>
                <a:cxn ang="0">
                  <a:pos x="T6" y="T7"/>
                </a:cxn>
                <a:cxn ang="0">
                  <a:pos x="T8" y="T9"/>
                </a:cxn>
              </a:cxnLst>
              <a:rect l="0" t="0" r="r" b="b"/>
              <a:pathLst>
                <a:path w="396" h="470">
                  <a:moveTo>
                    <a:pt x="0" y="161"/>
                  </a:moveTo>
                  <a:lnTo>
                    <a:pt x="201" y="470"/>
                  </a:lnTo>
                  <a:lnTo>
                    <a:pt x="396" y="161"/>
                  </a:lnTo>
                  <a:lnTo>
                    <a:pt x="201" y="0"/>
                  </a:lnTo>
                  <a:lnTo>
                    <a:pt x="0" y="161"/>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
            <p:cNvSpPr>
              <a:spLocks/>
            </p:cNvSpPr>
            <p:nvPr/>
          </p:nvSpPr>
          <p:spPr bwMode="auto">
            <a:xfrm>
              <a:off x="6286500" y="4044950"/>
              <a:ext cx="90487" cy="106363"/>
            </a:xfrm>
            <a:custGeom>
              <a:avLst/>
              <a:gdLst>
                <a:gd name="T0" fmla="*/ 0 w 396"/>
                <a:gd name="T1" fmla="*/ 161 h 470"/>
                <a:gd name="T2" fmla="*/ 201 w 396"/>
                <a:gd name="T3" fmla="*/ 470 h 470"/>
                <a:gd name="T4" fmla="*/ 396 w 396"/>
                <a:gd name="T5" fmla="*/ 161 h 470"/>
                <a:gd name="T6" fmla="*/ 201 w 396"/>
                <a:gd name="T7" fmla="*/ 0 h 470"/>
                <a:gd name="T8" fmla="*/ 0 w 396"/>
                <a:gd name="T9" fmla="*/ 161 h 470"/>
              </a:gdLst>
              <a:ahLst/>
              <a:cxnLst>
                <a:cxn ang="0">
                  <a:pos x="T0" y="T1"/>
                </a:cxn>
                <a:cxn ang="0">
                  <a:pos x="T2" y="T3"/>
                </a:cxn>
                <a:cxn ang="0">
                  <a:pos x="T4" y="T5"/>
                </a:cxn>
                <a:cxn ang="0">
                  <a:pos x="T6" y="T7"/>
                </a:cxn>
                <a:cxn ang="0">
                  <a:pos x="T8" y="T9"/>
                </a:cxn>
              </a:cxnLst>
              <a:rect l="0" t="0" r="r" b="b"/>
              <a:pathLst>
                <a:path w="396" h="470">
                  <a:moveTo>
                    <a:pt x="0" y="161"/>
                  </a:moveTo>
                  <a:lnTo>
                    <a:pt x="201" y="470"/>
                  </a:lnTo>
                  <a:lnTo>
                    <a:pt x="396" y="161"/>
                  </a:lnTo>
                  <a:lnTo>
                    <a:pt x="201" y="0"/>
                  </a:lnTo>
                  <a:lnTo>
                    <a:pt x="0" y="161"/>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4"/>
            <p:cNvSpPr>
              <a:spLocks/>
            </p:cNvSpPr>
            <p:nvPr/>
          </p:nvSpPr>
          <p:spPr bwMode="auto">
            <a:xfrm>
              <a:off x="6985000" y="2386013"/>
              <a:ext cx="44450" cy="133350"/>
            </a:xfrm>
            <a:custGeom>
              <a:avLst/>
              <a:gdLst>
                <a:gd name="T0" fmla="*/ 0 w 195"/>
                <a:gd name="T1" fmla="*/ 350 h 592"/>
                <a:gd name="T2" fmla="*/ 80 w 195"/>
                <a:gd name="T3" fmla="*/ 592 h 592"/>
                <a:gd name="T4" fmla="*/ 195 w 195"/>
                <a:gd name="T5" fmla="*/ 350 h 592"/>
                <a:gd name="T6" fmla="*/ 80 w 195"/>
                <a:gd name="T7" fmla="*/ 0 h 592"/>
                <a:gd name="T8" fmla="*/ 0 w 195"/>
                <a:gd name="T9" fmla="*/ 350 h 592"/>
              </a:gdLst>
              <a:ahLst/>
              <a:cxnLst>
                <a:cxn ang="0">
                  <a:pos x="T0" y="T1"/>
                </a:cxn>
                <a:cxn ang="0">
                  <a:pos x="T2" y="T3"/>
                </a:cxn>
                <a:cxn ang="0">
                  <a:pos x="T4" y="T5"/>
                </a:cxn>
                <a:cxn ang="0">
                  <a:pos x="T6" y="T7"/>
                </a:cxn>
                <a:cxn ang="0">
                  <a:pos x="T8" y="T9"/>
                </a:cxn>
              </a:cxnLst>
              <a:rect l="0" t="0" r="r" b="b"/>
              <a:pathLst>
                <a:path w="195" h="592">
                  <a:moveTo>
                    <a:pt x="0" y="350"/>
                  </a:moveTo>
                  <a:lnTo>
                    <a:pt x="80" y="592"/>
                  </a:lnTo>
                  <a:lnTo>
                    <a:pt x="195" y="350"/>
                  </a:lnTo>
                  <a:lnTo>
                    <a:pt x="80" y="0"/>
                  </a:lnTo>
                  <a:lnTo>
                    <a:pt x="0" y="350"/>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5"/>
            <p:cNvSpPr>
              <a:spLocks/>
            </p:cNvSpPr>
            <p:nvPr/>
          </p:nvSpPr>
          <p:spPr bwMode="auto">
            <a:xfrm>
              <a:off x="6985000" y="2386013"/>
              <a:ext cx="44450" cy="133350"/>
            </a:xfrm>
            <a:custGeom>
              <a:avLst/>
              <a:gdLst>
                <a:gd name="T0" fmla="*/ 0 w 195"/>
                <a:gd name="T1" fmla="*/ 350 h 592"/>
                <a:gd name="T2" fmla="*/ 80 w 195"/>
                <a:gd name="T3" fmla="*/ 592 h 592"/>
                <a:gd name="T4" fmla="*/ 195 w 195"/>
                <a:gd name="T5" fmla="*/ 350 h 592"/>
                <a:gd name="T6" fmla="*/ 80 w 195"/>
                <a:gd name="T7" fmla="*/ 0 h 592"/>
                <a:gd name="T8" fmla="*/ 0 w 195"/>
                <a:gd name="T9" fmla="*/ 350 h 592"/>
              </a:gdLst>
              <a:ahLst/>
              <a:cxnLst>
                <a:cxn ang="0">
                  <a:pos x="T0" y="T1"/>
                </a:cxn>
                <a:cxn ang="0">
                  <a:pos x="T2" y="T3"/>
                </a:cxn>
                <a:cxn ang="0">
                  <a:pos x="T4" y="T5"/>
                </a:cxn>
                <a:cxn ang="0">
                  <a:pos x="T6" y="T7"/>
                </a:cxn>
                <a:cxn ang="0">
                  <a:pos x="T8" y="T9"/>
                </a:cxn>
              </a:cxnLst>
              <a:rect l="0" t="0" r="r" b="b"/>
              <a:pathLst>
                <a:path w="195" h="592">
                  <a:moveTo>
                    <a:pt x="0" y="350"/>
                  </a:moveTo>
                  <a:lnTo>
                    <a:pt x="80" y="592"/>
                  </a:lnTo>
                  <a:lnTo>
                    <a:pt x="195" y="350"/>
                  </a:lnTo>
                  <a:lnTo>
                    <a:pt x="80" y="0"/>
                  </a:lnTo>
                  <a:lnTo>
                    <a:pt x="0" y="350"/>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6"/>
            <p:cNvSpPr>
              <a:spLocks/>
            </p:cNvSpPr>
            <p:nvPr/>
          </p:nvSpPr>
          <p:spPr bwMode="auto">
            <a:xfrm>
              <a:off x="7800975" y="2771775"/>
              <a:ext cx="68262" cy="49213"/>
            </a:xfrm>
            <a:custGeom>
              <a:avLst/>
              <a:gdLst>
                <a:gd name="T0" fmla="*/ 0 w 296"/>
                <a:gd name="T1" fmla="*/ 74 h 216"/>
                <a:gd name="T2" fmla="*/ 182 w 296"/>
                <a:gd name="T3" fmla="*/ 216 h 216"/>
                <a:gd name="T4" fmla="*/ 296 w 296"/>
                <a:gd name="T5" fmla="*/ 74 h 216"/>
                <a:gd name="T6" fmla="*/ 182 w 296"/>
                <a:gd name="T7" fmla="*/ 0 h 216"/>
                <a:gd name="T8" fmla="*/ 0 w 296"/>
                <a:gd name="T9" fmla="*/ 74 h 216"/>
              </a:gdLst>
              <a:ahLst/>
              <a:cxnLst>
                <a:cxn ang="0">
                  <a:pos x="T0" y="T1"/>
                </a:cxn>
                <a:cxn ang="0">
                  <a:pos x="T2" y="T3"/>
                </a:cxn>
                <a:cxn ang="0">
                  <a:pos x="T4" y="T5"/>
                </a:cxn>
                <a:cxn ang="0">
                  <a:pos x="T6" y="T7"/>
                </a:cxn>
                <a:cxn ang="0">
                  <a:pos x="T8" y="T9"/>
                </a:cxn>
              </a:cxnLst>
              <a:rect l="0" t="0" r="r" b="b"/>
              <a:pathLst>
                <a:path w="296" h="216">
                  <a:moveTo>
                    <a:pt x="0" y="74"/>
                  </a:moveTo>
                  <a:lnTo>
                    <a:pt x="182" y="216"/>
                  </a:lnTo>
                  <a:lnTo>
                    <a:pt x="296" y="74"/>
                  </a:lnTo>
                  <a:lnTo>
                    <a:pt x="182" y="0"/>
                  </a:lnTo>
                  <a:lnTo>
                    <a:pt x="0" y="74"/>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7"/>
            <p:cNvSpPr>
              <a:spLocks/>
            </p:cNvSpPr>
            <p:nvPr/>
          </p:nvSpPr>
          <p:spPr bwMode="auto">
            <a:xfrm>
              <a:off x="7800975" y="2771775"/>
              <a:ext cx="68262" cy="49213"/>
            </a:xfrm>
            <a:custGeom>
              <a:avLst/>
              <a:gdLst>
                <a:gd name="T0" fmla="*/ 0 w 296"/>
                <a:gd name="T1" fmla="*/ 74 h 216"/>
                <a:gd name="T2" fmla="*/ 182 w 296"/>
                <a:gd name="T3" fmla="*/ 216 h 216"/>
                <a:gd name="T4" fmla="*/ 296 w 296"/>
                <a:gd name="T5" fmla="*/ 74 h 216"/>
                <a:gd name="T6" fmla="*/ 182 w 296"/>
                <a:gd name="T7" fmla="*/ 0 h 216"/>
                <a:gd name="T8" fmla="*/ 0 w 296"/>
                <a:gd name="T9" fmla="*/ 74 h 216"/>
              </a:gdLst>
              <a:ahLst/>
              <a:cxnLst>
                <a:cxn ang="0">
                  <a:pos x="T0" y="T1"/>
                </a:cxn>
                <a:cxn ang="0">
                  <a:pos x="T2" y="T3"/>
                </a:cxn>
                <a:cxn ang="0">
                  <a:pos x="T4" y="T5"/>
                </a:cxn>
                <a:cxn ang="0">
                  <a:pos x="T6" y="T7"/>
                </a:cxn>
                <a:cxn ang="0">
                  <a:pos x="T8" y="T9"/>
                </a:cxn>
              </a:cxnLst>
              <a:rect l="0" t="0" r="r" b="b"/>
              <a:pathLst>
                <a:path w="296" h="216">
                  <a:moveTo>
                    <a:pt x="0" y="74"/>
                  </a:moveTo>
                  <a:lnTo>
                    <a:pt x="182" y="216"/>
                  </a:lnTo>
                  <a:lnTo>
                    <a:pt x="296" y="74"/>
                  </a:lnTo>
                  <a:lnTo>
                    <a:pt x="182" y="0"/>
                  </a:lnTo>
                  <a:lnTo>
                    <a:pt x="0" y="74"/>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38"/>
            <p:cNvSpPr>
              <a:spLocks/>
            </p:cNvSpPr>
            <p:nvPr/>
          </p:nvSpPr>
          <p:spPr bwMode="auto">
            <a:xfrm>
              <a:off x="6977063" y="2757488"/>
              <a:ext cx="38100" cy="58738"/>
            </a:xfrm>
            <a:custGeom>
              <a:avLst/>
              <a:gdLst>
                <a:gd name="T0" fmla="*/ 0 w 167"/>
                <a:gd name="T1" fmla="*/ 135 h 256"/>
                <a:gd name="T2" fmla="*/ 113 w 167"/>
                <a:gd name="T3" fmla="*/ 256 h 256"/>
                <a:gd name="T4" fmla="*/ 167 w 167"/>
                <a:gd name="T5" fmla="*/ 135 h 256"/>
                <a:gd name="T6" fmla="*/ 113 w 167"/>
                <a:gd name="T7" fmla="*/ 0 h 256"/>
                <a:gd name="T8" fmla="*/ 0 w 167"/>
                <a:gd name="T9" fmla="*/ 135 h 256"/>
              </a:gdLst>
              <a:ahLst/>
              <a:cxnLst>
                <a:cxn ang="0">
                  <a:pos x="T0" y="T1"/>
                </a:cxn>
                <a:cxn ang="0">
                  <a:pos x="T2" y="T3"/>
                </a:cxn>
                <a:cxn ang="0">
                  <a:pos x="T4" y="T5"/>
                </a:cxn>
                <a:cxn ang="0">
                  <a:pos x="T6" y="T7"/>
                </a:cxn>
                <a:cxn ang="0">
                  <a:pos x="T8" y="T9"/>
                </a:cxn>
              </a:cxnLst>
              <a:rect l="0" t="0" r="r" b="b"/>
              <a:pathLst>
                <a:path w="167" h="256">
                  <a:moveTo>
                    <a:pt x="0" y="135"/>
                  </a:moveTo>
                  <a:lnTo>
                    <a:pt x="113" y="256"/>
                  </a:lnTo>
                  <a:lnTo>
                    <a:pt x="167" y="135"/>
                  </a:lnTo>
                  <a:lnTo>
                    <a:pt x="113" y="0"/>
                  </a:lnTo>
                  <a:lnTo>
                    <a:pt x="0" y="135"/>
                  </a:lnTo>
                  <a:close/>
                </a:path>
              </a:pathLst>
            </a:custGeom>
            <a:solidFill>
              <a:srgbClr val="00FF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9"/>
            <p:cNvSpPr>
              <a:spLocks/>
            </p:cNvSpPr>
            <p:nvPr/>
          </p:nvSpPr>
          <p:spPr bwMode="auto">
            <a:xfrm>
              <a:off x="6977063" y="2757488"/>
              <a:ext cx="38100" cy="58738"/>
            </a:xfrm>
            <a:custGeom>
              <a:avLst/>
              <a:gdLst>
                <a:gd name="T0" fmla="*/ 0 w 167"/>
                <a:gd name="T1" fmla="*/ 135 h 256"/>
                <a:gd name="T2" fmla="*/ 113 w 167"/>
                <a:gd name="T3" fmla="*/ 256 h 256"/>
                <a:gd name="T4" fmla="*/ 167 w 167"/>
                <a:gd name="T5" fmla="*/ 135 h 256"/>
                <a:gd name="T6" fmla="*/ 113 w 167"/>
                <a:gd name="T7" fmla="*/ 0 h 256"/>
                <a:gd name="T8" fmla="*/ 0 w 167"/>
                <a:gd name="T9" fmla="*/ 135 h 256"/>
              </a:gdLst>
              <a:ahLst/>
              <a:cxnLst>
                <a:cxn ang="0">
                  <a:pos x="T0" y="T1"/>
                </a:cxn>
                <a:cxn ang="0">
                  <a:pos x="T2" y="T3"/>
                </a:cxn>
                <a:cxn ang="0">
                  <a:pos x="T4" y="T5"/>
                </a:cxn>
                <a:cxn ang="0">
                  <a:pos x="T6" y="T7"/>
                </a:cxn>
                <a:cxn ang="0">
                  <a:pos x="T8" y="T9"/>
                </a:cxn>
              </a:cxnLst>
              <a:rect l="0" t="0" r="r" b="b"/>
              <a:pathLst>
                <a:path w="167" h="256">
                  <a:moveTo>
                    <a:pt x="0" y="135"/>
                  </a:moveTo>
                  <a:lnTo>
                    <a:pt x="113" y="256"/>
                  </a:lnTo>
                  <a:lnTo>
                    <a:pt x="167" y="135"/>
                  </a:lnTo>
                  <a:lnTo>
                    <a:pt x="113" y="0"/>
                  </a:lnTo>
                  <a:lnTo>
                    <a:pt x="0" y="135"/>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40"/>
            <p:cNvSpPr>
              <a:spLocks/>
            </p:cNvSpPr>
            <p:nvPr/>
          </p:nvSpPr>
          <p:spPr bwMode="auto">
            <a:xfrm>
              <a:off x="6148388" y="3581400"/>
              <a:ext cx="33337" cy="33338"/>
            </a:xfrm>
            <a:custGeom>
              <a:avLst/>
              <a:gdLst>
                <a:gd name="T0" fmla="*/ 0 w 147"/>
                <a:gd name="T1" fmla="*/ 73 h 147"/>
                <a:gd name="T2" fmla="*/ 67 w 147"/>
                <a:gd name="T3" fmla="*/ 147 h 147"/>
                <a:gd name="T4" fmla="*/ 147 w 147"/>
                <a:gd name="T5" fmla="*/ 73 h 147"/>
                <a:gd name="T6" fmla="*/ 67 w 147"/>
                <a:gd name="T7" fmla="*/ 0 h 147"/>
                <a:gd name="T8" fmla="*/ 0 w 147"/>
                <a:gd name="T9" fmla="*/ 73 h 147"/>
              </a:gdLst>
              <a:ahLst/>
              <a:cxnLst>
                <a:cxn ang="0">
                  <a:pos x="T0" y="T1"/>
                </a:cxn>
                <a:cxn ang="0">
                  <a:pos x="T2" y="T3"/>
                </a:cxn>
                <a:cxn ang="0">
                  <a:pos x="T4" y="T5"/>
                </a:cxn>
                <a:cxn ang="0">
                  <a:pos x="T6" y="T7"/>
                </a:cxn>
                <a:cxn ang="0">
                  <a:pos x="T8" y="T9"/>
                </a:cxn>
              </a:cxnLst>
              <a:rect l="0" t="0" r="r" b="b"/>
              <a:pathLst>
                <a:path w="147" h="147">
                  <a:moveTo>
                    <a:pt x="0" y="73"/>
                  </a:moveTo>
                  <a:lnTo>
                    <a:pt x="67" y="147"/>
                  </a:lnTo>
                  <a:lnTo>
                    <a:pt x="147" y="73"/>
                  </a:lnTo>
                  <a:lnTo>
                    <a:pt x="67" y="0"/>
                  </a:lnTo>
                  <a:lnTo>
                    <a:pt x="0" y="7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1"/>
            <p:cNvSpPr>
              <a:spLocks/>
            </p:cNvSpPr>
            <p:nvPr/>
          </p:nvSpPr>
          <p:spPr bwMode="auto">
            <a:xfrm>
              <a:off x="6148388" y="3581400"/>
              <a:ext cx="33337" cy="33338"/>
            </a:xfrm>
            <a:custGeom>
              <a:avLst/>
              <a:gdLst>
                <a:gd name="T0" fmla="*/ 0 w 147"/>
                <a:gd name="T1" fmla="*/ 73 h 147"/>
                <a:gd name="T2" fmla="*/ 67 w 147"/>
                <a:gd name="T3" fmla="*/ 147 h 147"/>
                <a:gd name="T4" fmla="*/ 147 w 147"/>
                <a:gd name="T5" fmla="*/ 73 h 147"/>
                <a:gd name="T6" fmla="*/ 67 w 147"/>
                <a:gd name="T7" fmla="*/ 0 h 147"/>
                <a:gd name="T8" fmla="*/ 0 w 147"/>
                <a:gd name="T9" fmla="*/ 73 h 147"/>
              </a:gdLst>
              <a:ahLst/>
              <a:cxnLst>
                <a:cxn ang="0">
                  <a:pos x="T0" y="T1"/>
                </a:cxn>
                <a:cxn ang="0">
                  <a:pos x="T2" y="T3"/>
                </a:cxn>
                <a:cxn ang="0">
                  <a:pos x="T4" y="T5"/>
                </a:cxn>
                <a:cxn ang="0">
                  <a:pos x="T6" y="T7"/>
                </a:cxn>
                <a:cxn ang="0">
                  <a:pos x="T8" y="T9"/>
                </a:cxn>
              </a:cxnLst>
              <a:rect l="0" t="0" r="r" b="b"/>
              <a:pathLst>
                <a:path w="147" h="147">
                  <a:moveTo>
                    <a:pt x="0" y="73"/>
                  </a:moveTo>
                  <a:lnTo>
                    <a:pt x="67" y="147"/>
                  </a:lnTo>
                  <a:lnTo>
                    <a:pt x="147" y="73"/>
                  </a:lnTo>
                  <a:lnTo>
                    <a:pt x="67" y="0"/>
                  </a:lnTo>
                  <a:lnTo>
                    <a:pt x="0" y="73"/>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42"/>
            <p:cNvSpPr>
              <a:spLocks/>
            </p:cNvSpPr>
            <p:nvPr/>
          </p:nvSpPr>
          <p:spPr bwMode="auto">
            <a:xfrm>
              <a:off x="6491288" y="3582988"/>
              <a:ext cx="25400" cy="22225"/>
            </a:xfrm>
            <a:custGeom>
              <a:avLst/>
              <a:gdLst>
                <a:gd name="T0" fmla="*/ 0 w 114"/>
                <a:gd name="T1" fmla="*/ 67 h 94"/>
                <a:gd name="T2" fmla="*/ 40 w 114"/>
                <a:gd name="T3" fmla="*/ 94 h 94"/>
                <a:gd name="T4" fmla="*/ 114 w 114"/>
                <a:gd name="T5" fmla="*/ 67 h 94"/>
                <a:gd name="T6" fmla="*/ 40 w 114"/>
                <a:gd name="T7" fmla="*/ 0 h 94"/>
                <a:gd name="T8" fmla="*/ 0 w 114"/>
                <a:gd name="T9" fmla="*/ 67 h 94"/>
              </a:gdLst>
              <a:ahLst/>
              <a:cxnLst>
                <a:cxn ang="0">
                  <a:pos x="T0" y="T1"/>
                </a:cxn>
                <a:cxn ang="0">
                  <a:pos x="T2" y="T3"/>
                </a:cxn>
                <a:cxn ang="0">
                  <a:pos x="T4" y="T5"/>
                </a:cxn>
                <a:cxn ang="0">
                  <a:pos x="T6" y="T7"/>
                </a:cxn>
                <a:cxn ang="0">
                  <a:pos x="T8" y="T9"/>
                </a:cxn>
              </a:cxnLst>
              <a:rect l="0" t="0" r="r" b="b"/>
              <a:pathLst>
                <a:path w="114" h="94">
                  <a:moveTo>
                    <a:pt x="0" y="67"/>
                  </a:moveTo>
                  <a:lnTo>
                    <a:pt x="40" y="94"/>
                  </a:lnTo>
                  <a:lnTo>
                    <a:pt x="114" y="67"/>
                  </a:lnTo>
                  <a:lnTo>
                    <a:pt x="40" y="0"/>
                  </a:lnTo>
                  <a:lnTo>
                    <a:pt x="0" y="6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3"/>
            <p:cNvSpPr>
              <a:spLocks/>
            </p:cNvSpPr>
            <p:nvPr/>
          </p:nvSpPr>
          <p:spPr bwMode="auto">
            <a:xfrm>
              <a:off x="6491288" y="3582988"/>
              <a:ext cx="25400" cy="22225"/>
            </a:xfrm>
            <a:custGeom>
              <a:avLst/>
              <a:gdLst>
                <a:gd name="T0" fmla="*/ 0 w 114"/>
                <a:gd name="T1" fmla="*/ 67 h 94"/>
                <a:gd name="T2" fmla="*/ 40 w 114"/>
                <a:gd name="T3" fmla="*/ 94 h 94"/>
                <a:gd name="T4" fmla="*/ 114 w 114"/>
                <a:gd name="T5" fmla="*/ 67 h 94"/>
                <a:gd name="T6" fmla="*/ 40 w 114"/>
                <a:gd name="T7" fmla="*/ 0 h 94"/>
                <a:gd name="T8" fmla="*/ 0 w 114"/>
                <a:gd name="T9" fmla="*/ 67 h 94"/>
              </a:gdLst>
              <a:ahLst/>
              <a:cxnLst>
                <a:cxn ang="0">
                  <a:pos x="T0" y="T1"/>
                </a:cxn>
                <a:cxn ang="0">
                  <a:pos x="T2" y="T3"/>
                </a:cxn>
                <a:cxn ang="0">
                  <a:pos x="T4" y="T5"/>
                </a:cxn>
                <a:cxn ang="0">
                  <a:pos x="T6" y="T7"/>
                </a:cxn>
                <a:cxn ang="0">
                  <a:pos x="T8" y="T9"/>
                </a:cxn>
              </a:cxnLst>
              <a:rect l="0" t="0" r="r" b="b"/>
              <a:pathLst>
                <a:path w="114" h="94">
                  <a:moveTo>
                    <a:pt x="0" y="67"/>
                  </a:moveTo>
                  <a:lnTo>
                    <a:pt x="40" y="94"/>
                  </a:lnTo>
                  <a:lnTo>
                    <a:pt x="114" y="67"/>
                  </a:lnTo>
                  <a:lnTo>
                    <a:pt x="40" y="0"/>
                  </a:lnTo>
                  <a:lnTo>
                    <a:pt x="0" y="6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44"/>
            <p:cNvSpPr>
              <a:spLocks/>
            </p:cNvSpPr>
            <p:nvPr/>
          </p:nvSpPr>
          <p:spPr bwMode="auto">
            <a:xfrm>
              <a:off x="6994525" y="3914775"/>
              <a:ext cx="19050" cy="15875"/>
            </a:xfrm>
            <a:custGeom>
              <a:avLst/>
              <a:gdLst>
                <a:gd name="T0" fmla="*/ 0 w 88"/>
                <a:gd name="T1" fmla="*/ 27 h 67"/>
                <a:gd name="T2" fmla="*/ 40 w 88"/>
                <a:gd name="T3" fmla="*/ 67 h 67"/>
                <a:gd name="T4" fmla="*/ 88 w 88"/>
                <a:gd name="T5" fmla="*/ 27 h 67"/>
                <a:gd name="T6" fmla="*/ 40 w 88"/>
                <a:gd name="T7" fmla="*/ 0 h 67"/>
                <a:gd name="T8" fmla="*/ 0 w 88"/>
                <a:gd name="T9" fmla="*/ 27 h 67"/>
              </a:gdLst>
              <a:ahLst/>
              <a:cxnLst>
                <a:cxn ang="0">
                  <a:pos x="T0" y="T1"/>
                </a:cxn>
                <a:cxn ang="0">
                  <a:pos x="T2" y="T3"/>
                </a:cxn>
                <a:cxn ang="0">
                  <a:pos x="T4" y="T5"/>
                </a:cxn>
                <a:cxn ang="0">
                  <a:pos x="T6" y="T7"/>
                </a:cxn>
                <a:cxn ang="0">
                  <a:pos x="T8" y="T9"/>
                </a:cxn>
              </a:cxnLst>
              <a:rect l="0" t="0" r="r" b="b"/>
              <a:pathLst>
                <a:path w="88" h="67">
                  <a:moveTo>
                    <a:pt x="0" y="27"/>
                  </a:moveTo>
                  <a:lnTo>
                    <a:pt x="40" y="67"/>
                  </a:lnTo>
                  <a:lnTo>
                    <a:pt x="88" y="27"/>
                  </a:lnTo>
                  <a:lnTo>
                    <a:pt x="40" y="0"/>
                  </a:lnTo>
                  <a:lnTo>
                    <a:pt x="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5"/>
            <p:cNvSpPr>
              <a:spLocks/>
            </p:cNvSpPr>
            <p:nvPr/>
          </p:nvSpPr>
          <p:spPr bwMode="auto">
            <a:xfrm>
              <a:off x="6994525" y="3914775"/>
              <a:ext cx="19050" cy="15875"/>
            </a:xfrm>
            <a:custGeom>
              <a:avLst/>
              <a:gdLst>
                <a:gd name="T0" fmla="*/ 0 w 88"/>
                <a:gd name="T1" fmla="*/ 27 h 67"/>
                <a:gd name="T2" fmla="*/ 40 w 88"/>
                <a:gd name="T3" fmla="*/ 67 h 67"/>
                <a:gd name="T4" fmla="*/ 88 w 88"/>
                <a:gd name="T5" fmla="*/ 27 h 67"/>
                <a:gd name="T6" fmla="*/ 40 w 88"/>
                <a:gd name="T7" fmla="*/ 0 h 67"/>
                <a:gd name="T8" fmla="*/ 0 w 88"/>
                <a:gd name="T9" fmla="*/ 27 h 67"/>
              </a:gdLst>
              <a:ahLst/>
              <a:cxnLst>
                <a:cxn ang="0">
                  <a:pos x="T0" y="T1"/>
                </a:cxn>
                <a:cxn ang="0">
                  <a:pos x="T2" y="T3"/>
                </a:cxn>
                <a:cxn ang="0">
                  <a:pos x="T4" y="T5"/>
                </a:cxn>
                <a:cxn ang="0">
                  <a:pos x="T6" y="T7"/>
                </a:cxn>
                <a:cxn ang="0">
                  <a:pos x="T8" y="T9"/>
                </a:cxn>
              </a:cxnLst>
              <a:rect l="0" t="0" r="r" b="b"/>
              <a:pathLst>
                <a:path w="88" h="67">
                  <a:moveTo>
                    <a:pt x="0" y="27"/>
                  </a:moveTo>
                  <a:lnTo>
                    <a:pt x="40" y="67"/>
                  </a:lnTo>
                  <a:lnTo>
                    <a:pt x="88" y="27"/>
                  </a:lnTo>
                  <a:lnTo>
                    <a:pt x="40" y="0"/>
                  </a:lnTo>
                  <a:lnTo>
                    <a:pt x="0" y="27"/>
                  </a:lnTo>
                  <a:close/>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46"/>
            <p:cNvSpPr>
              <a:spLocks noChangeArrowheads="1"/>
            </p:cNvSpPr>
            <p:nvPr/>
          </p:nvSpPr>
          <p:spPr bwMode="auto">
            <a:xfrm>
              <a:off x="5964238" y="4287838"/>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3" name="Rectangle 47"/>
            <p:cNvSpPr>
              <a:spLocks noChangeArrowheads="1"/>
            </p:cNvSpPr>
            <p:nvPr/>
          </p:nvSpPr>
          <p:spPr bwMode="auto">
            <a:xfrm>
              <a:off x="5653088" y="4002088"/>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Rectangle 48"/>
            <p:cNvSpPr>
              <a:spLocks noChangeArrowheads="1"/>
            </p:cNvSpPr>
            <p:nvPr/>
          </p:nvSpPr>
          <p:spPr bwMode="auto">
            <a:xfrm>
              <a:off x="5653088" y="3679825"/>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Rectangle 49"/>
            <p:cNvSpPr>
              <a:spLocks noChangeArrowheads="1"/>
            </p:cNvSpPr>
            <p:nvPr/>
          </p:nvSpPr>
          <p:spPr bwMode="auto">
            <a:xfrm>
              <a:off x="6300788" y="4286250"/>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6" name="Rectangle 50"/>
            <p:cNvSpPr>
              <a:spLocks noChangeArrowheads="1"/>
            </p:cNvSpPr>
            <p:nvPr/>
          </p:nvSpPr>
          <p:spPr bwMode="auto">
            <a:xfrm>
              <a:off x="5653088" y="3355975"/>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51"/>
            <p:cNvSpPr>
              <a:spLocks noChangeArrowheads="1"/>
            </p:cNvSpPr>
            <p:nvPr/>
          </p:nvSpPr>
          <p:spPr bwMode="auto">
            <a:xfrm>
              <a:off x="6634163" y="4286250"/>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Rectangle 52"/>
            <p:cNvSpPr>
              <a:spLocks noChangeArrowheads="1"/>
            </p:cNvSpPr>
            <p:nvPr/>
          </p:nvSpPr>
          <p:spPr bwMode="auto">
            <a:xfrm>
              <a:off x="5653088" y="3033713"/>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Rectangle 53"/>
            <p:cNvSpPr>
              <a:spLocks noChangeArrowheads="1"/>
            </p:cNvSpPr>
            <p:nvPr/>
          </p:nvSpPr>
          <p:spPr bwMode="auto">
            <a:xfrm>
              <a:off x="6964363" y="4286250"/>
              <a:ext cx="15240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0" name="Rectangle 55"/>
            <p:cNvSpPr>
              <a:spLocks noChangeArrowheads="1"/>
            </p:cNvSpPr>
            <p:nvPr/>
          </p:nvSpPr>
          <p:spPr bwMode="auto">
            <a:xfrm>
              <a:off x="7253288" y="4286250"/>
              <a:ext cx="2365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Rectangle 57"/>
            <p:cNvSpPr>
              <a:spLocks noChangeArrowheads="1"/>
            </p:cNvSpPr>
            <p:nvPr/>
          </p:nvSpPr>
          <p:spPr bwMode="auto">
            <a:xfrm>
              <a:off x="7596188" y="4287838"/>
              <a:ext cx="2365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Microsoft Sans Serif" pitchFamily="34" charset="0"/>
                  <a:cs typeface="Arial" pitchFamily="34" charset="0"/>
                </a:rPr>
                <a:t>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Freeform 58"/>
            <p:cNvSpPr>
              <a:spLocks/>
            </p:cNvSpPr>
            <p:nvPr/>
          </p:nvSpPr>
          <p:spPr bwMode="auto">
            <a:xfrm>
              <a:off x="5829300"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59"/>
            <p:cNvSpPr>
              <a:spLocks/>
            </p:cNvSpPr>
            <p:nvPr/>
          </p:nvSpPr>
          <p:spPr bwMode="auto">
            <a:xfrm>
              <a:off x="5997575"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60"/>
            <p:cNvSpPr>
              <a:spLocks/>
            </p:cNvSpPr>
            <p:nvPr/>
          </p:nvSpPr>
          <p:spPr bwMode="auto">
            <a:xfrm>
              <a:off x="6164263"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61"/>
            <p:cNvSpPr>
              <a:spLocks/>
            </p:cNvSpPr>
            <p:nvPr/>
          </p:nvSpPr>
          <p:spPr bwMode="auto">
            <a:xfrm>
              <a:off x="6332538"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2"/>
            <p:cNvSpPr>
              <a:spLocks/>
            </p:cNvSpPr>
            <p:nvPr/>
          </p:nvSpPr>
          <p:spPr bwMode="auto">
            <a:xfrm>
              <a:off x="6500813"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63"/>
            <p:cNvSpPr>
              <a:spLocks/>
            </p:cNvSpPr>
            <p:nvPr/>
          </p:nvSpPr>
          <p:spPr bwMode="auto">
            <a:xfrm>
              <a:off x="6667500"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64"/>
            <p:cNvSpPr>
              <a:spLocks/>
            </p:cNvSpPr>
            <p:nvPr/>
          </p:nvSpPr>
          <p:spPr bwMode="auto">
            <a:xfrm>
              <a:off x="6835775"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65"/>
            <p:cNvSpPr>
              <a:spLocks/>
            </p:cNvSpPr>
            <p:nvPr/>
          </p:nvSpPr>
          <p:spPr bwMode="auto">
            <a:xfrm>
              <a:off x="7002463"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66"/>
            <p:cNvSpPr>
              <a:spLocks/>
            </p:cNvSpPr>
            <p:nvPr/>
          </p:nvSpPr>
          <p:spPr bwMode="auto">
            <a:xfrm>
              <a:off x="7172325"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67"/>
            <p:cNvSpPr>
              <a:spLocks/>
            </p:cNvSpPr>
            <p:nvPr/>
          </p:nvSpPr>
          <p:spPr bwMode="auto">
            <a:xfrm>
              <a:off x="7339013"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68"/>
            <p:cNvSpPr>
              <a:spLocks/>
            </p:cNvSpPr>
            <p:nvPr/>
          </p:nvSpPr>
          <p:spPr bwMode="auto">
            <a:xfrm>
              <a:off x="7507288"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9"/>
            <p:cNvSpPr>
              <a:spLocks/>
            </p:cNvSpPr>
            <p:nvPr/>
          </p:nvSpPr>
          <p:spPr bwMode="auto">
            <a:xfrm>
              <a:off x="7675563"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0"/>
            <p:cNvSpPr>
              <a:spLocks/>
            </p:cNvSpPr>
            <p:nvPr/>
          </p:nvSpPr>
          <p:spPr bwMode="auto">
            <a:xfrm>
              <a:off x="7842250" y="4244975"/>
              <a:ext cx="0" cy="19050"/>
            </a:xfrm>
            <a:custGeom>
              <a:avLst/>
              <a:gdLst>
                <a:gd name="T0" fmla="*/ 87 h 87"/>
                <a:gd name="T1" fmla="*/ 0 h 87"/>
                <a:gd name="T2" fmla="*/ 87 h 87"/>
              </a:gdLst>
              <a:ahLst/>
              <a:cxnLst>
                <a:cxn ang="0">
                  <a:pos x="0" y="T0"/>
                </a:cxn>
                <a:cxn ang="0">
                  <a:pos x="0" y="T1"/>
                </a:cxn>
                <a:cxn ang="0">
                  <a:pos x="0" y="T2"/>
                </a:cxn>
              </a:cxnLst>
              <a:rect l="0" t="0" r="r" b="b"/>
              <a:pathLst>
                <a:path h="87">
                  <a:moveTo>
                    <a:pt x="0" y="87"/>
                  </a:moveTo>
                  <a:lnTo>
                    <a:pt x="0" y="0"/>
                  </a:lnTo>
                  <a:lnTo>
                    <a:pt x="0" y="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71"/>
            <p:cNvSpPr>
              <a:spLocks/>
            </p:cNvSpPr>
            <p:nvPr/>
          </p:nvSpPr>
          <p:spPr bwMode="auto">
            <a:xfrm>
              <a:off x="8010525" y="4244975"/>
              <a:ext cx="0" cy="41275"/>
            </a:xfrm>
            <a:custGeom>
              <a:avLst/>
              <a:gdLst>
                <a:gd name="T0" fmla="*/ 181 h 181"/>
                <a:gd name="T1" fmla="*/ 0 h 181"/>
                <a:gd name="T2" fmla="*/ 181 h 181"/>
              </a:gdLst>
              <a:ahLst/>
              <a:cxnLst>
                <a:cxn ang="0">
                  <a:pos x="0" y="T0"/>
                </a:cxn>
                <a:cxn ang="0">
                  <a:pos x="0" y="T1"/>
                </a:cxn>
                <a:cxn ang="0">
                  <a:pos x="0" y="T2"/>
                </a:cxn>
              </a:cxnLst>
              <a:rect l="0" t="0" r="r" b="b"/>
              <a:pathLst>
                <a:path h="181">
                  <a:moveTo>
                    <a:pt x="0" y="181"/>
                  </a:moveTo>
                  <a:lnTo>
                    <a:pt x="0" y="0"/>
                  </a:lnTo>
                  <a:lnTo>
                    <a:pt x="0" y="18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72"/>
            <p:cNvSpPr>
              <a:spLocks/>
            </p:cNvSpPr>
            <p:nvPr/>
          </p:nvSpPr>
          <p:spPr bwMode="auto">
            <a:xfrm>
              <a:off x="5829300" y="4244975"/>
              <a:ext cx="2181225" cy="0"/>
            </a:xfrm>
            <a:custGeom>
              <a:avLst/>
              <a:gdLst>
                <a:gd name="T0" fmla="*/ 0 w 9621"/>
                <a:gd name="T1" fmla="*/ 9621 w 9621"/>
                <a:gd name="T2" fmla="*/ 0 w 9621"/>
              </a:gdLst>
              <a:ahLst/>
              <a:cxnLst>
                <a:cxn ang="0">
                  <a:pos x="T0" y="0"/>
                </a:cxn>
                <a:cxn ang="0">
                  <a:pos x="T1" y="0"/>
                </a:cxn>
                <a:cxn ang="0">
                  <a:pos x="T2" y="0"/>
                </a:cxn>
              </a:cxnLst>
              <a:rect l="0" t="0" r="r" b="b"/>
              <a:pathLst>
                <a:path w="9621">
                  <a:moveTo>
                    <a:pt x="0" y="0"/>
                  </a:moveTo>
                  <a:lnTo>
                    <a:pt x="9621"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3"/>
            <p:cNvSpPr>
              <a:spLocks/>
            </p:cNvSpPr>
            <p:nvPr/>
          </p:nvSpPr>
          <p:spPr bwMode="auto">
            <a:xfrm>
              <a:off x="5829300" y="2141538"/>
              <a:ext cx="2181225" cy="0"/>
            </a:xfrm>
            <a:custGeom>
              <a:avLst/>
              <a:gdLst>
                <a:gd name="T0" fmla="*/ 0 w 9621"/>
                <a:gd name="T1" fmla="*/ 9621 w 9621"/>
                <a:gd name="T2" fmla="*/ 0 w 9621"/>
              </a:gdLst>
              <a:ahLst/>
              <a:cxnLst>
                <a:cxn ang="0">
                  <a:pos x="T0" y="0"/>
                </a:cxn>
                <a:cxn ang="0">
                  <a:pos x="T1" y="0"/>
                </a:cxn>
                <a:cxn ang="0">
                  <a:pos x="T2" y="0"/>
                </a:cxn>
              </a:cxnLst>
              <a:rect l="0" t="0" r="r" b="b"/>
              <a:pathLst>
                <a:path w="9621">
                  <a:moveTo>
                    <a:pt x="0" y="0"/>
                  </a:moveTo>
                  <a:lnTo>
                    <a:pt x="9621"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74"/>
            <p:cNvSpPr>
              <a:spLocks/>
            </p:cNvSpPr>
            <p:nvPr/>
          </p:nvSpPr>
          <p:spPr bwMode="auto">
            <a:xfrm>
              <a:off x="5808663" y="4244975"/>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75"/>
            <p:cNvSpPr>
              <a:spLocks/>
            </p:cNvSpPr>
            <p:nvPr/>
          </p:nvSpPr>
          <p:spPr bwMode="auto">
            <a:xfrm>
              <a:off x="5788025" y="4081463"/>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76"/>
            <p:cNvSpPr>
              <a:spLocks/>
            </p:cNvSpPr>
            <p:nvPr/>
          </p:nvSpPr>
          <p:spPr bwMode="auto">
            <a:xfrm>
              <a:off x="5808663" y="3921125"/>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77"/>
            <p:cNvSpPr>
              <a:spLocks/>
            </p:cNvSpPr>
            <p:nvPr/>
          </p:nvSpPr>
          <p:spPr bwMode="auto">
            <a:xfrm>
              <a:off x="5788025" y="3759200"/>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78"/>
            <p:cNvSpPr>
              <a:spLocks/>
            </p:cNvSpPr>
            <p:nvPr/>
          </p:nvSpPr>
          <p:spPr bwMode="auto">
            <a:xfrm>
              <a:off x="5808663" y="3598863"/>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79"/>
            <p:cNvSpPr>
              <a:spLocks/>
            </p:cNvSpPr>
            <p:nvPr/>
          </p:nvSpPr>
          <p:spPr bwMode="auto">
            <a:xfrm>
              <a:off x="5788025" y="3435350"/>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80"/>
            <p:cNvSpPr>
              <a:spLocks/>
            </p:cNvSpPr>
            <p:nvPr/>
          </p:nvSpPr>
          <p:spPr bwMode="auto">
            <a:xfrm>
              <a:off x="5808663" y="3273425"/>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81"/>
            <p:cNvSpPr>
              <a:spLocks/>
            </p:cNvSpPr>
            <p:nvPr/>
          </p:nvSpPr>
          <p:spPr bwMode="auto">
            <a:xfrm>
              <a:off x="5788025" y="3113088"/>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82"/>
            <p:cNvSpPr>
              <a:spLocks/>
            </p:cNvSpPr>
            <p:nvPr/>
          </p:nvSpPr>
          <p:spPr bwMode="auto">
            <a:xfrm>
              <a:off x="5808663" y="2951163"/>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83"/>
            <p:cNvSpPr>
              <a:spLocks/>
            </p:cNvSpPr>
            <p:nvPr/>
          </p:nvSpPr>
          <p:spPr bwMode="auto">
            <a:xfrm>
              <a:off x="5788025" y="2787650"/>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84"/>
            <p:cNvSpPr>
              <a:spLocks/>
            </p:cNvSpPr>
            <p:nvPr/>
          </p:nvSpPr>
          <p:spPr bwMode="auto">
            <a:xfrm>
              <a:off x="5808663" y="2627313"/>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85"/>
            <p:cNvSpPr>
              <a:spLocks/>
            </p:cNvSpPr>
            <p:nvPr/>
          </p:nvSpPr>
          <p:spPr bwMode="auto">
            <a:xfrm>
              <a:off x="5788025" y="2465388"/>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86"/>
            <p:cNvSpPr>
              <a:spLocks/>
            </p:cNvSpPr>
            <p:nvPr/>
          </p:nvSpPr>
          <p:spPr bwMode="auto">
            <a:xfrm>
              <a:off x="5808663" y="2305050"/>
              <a:ext cx="20637" cy="0"/>
            </a:xfrm>
            <a:custGeom>
              <a:avLst/>
              <a:gdLst>
                <a:gd name="T0" fmla="*/ 0 w 88"/>
                <a:gd name="T1" fmla="*/ 88 w 88"/>
                <a:gd name="T2" fmla="*/ 0 w 88"/>
              </a:gdLst>
              <a:ahLst/>
              <a:cxnLst>
                <a:cxn ang="0">
                  <a:pos x="T0" y="0"/>
                </a:cxn>
                <a:cxn ang="0">
                  <a:pos x="T1" y="0"/>
                </a:cxn>
                <a:cxn ang="0">
                  <a:pos x="T2" y="0"/>
                </a:cxn>
              </a:cxnLst>
              <a:rect l="0" t="0" r="r" b="b"/>
              <a:pathLst>
                <a:path w="88">
                  <a:moveTo>
                    <a:pt x="0" y="0"/>
                  </a:moveTo>
                  <a:lnTo>
                    <a:pt x="88"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87"/>
            <p:cNvSpPr>
              <a:spLocks/>
            </p:cNvSpPr>
            <p:nvPr/>
          </p:nvSpPr>
          <p:spPr bwMode="auto">
            <a:xfrm>
              <a:off x="5788025" y="2141538"/>
              <a:ext cx="4127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88"/>
            <p:cNvSpPr>
              <a:spLocks/>
            </p:cNvSpPr>
            <p:nvPr/>
          </p:nvSpPr>
          <p:spPr bwMode="auto">
            <a:xfrm>
              <a:off x="5829300" y="2141538"/>
              <a:ext cx="0" cy="2103438"/>
            </a:xfrm>
            <a:custGeom>
              <a:avLst/>
              <a:gdLst>
                <a:gd name="T0" fmla="*/ 9272 h 9272"/>
                <a:gd name="T1" fmla="*/ 0 h 9272"/>
                <a:gd name="T2" fmla="*/ 9272 h 9272"/>
              </a:gdLst>
              <a:ahLst/>
              <a:cxnLst>
                <a:cxn ang="0">
                  <a:pos x="0" y="T0"/>
                </a:cxn>
                <a:cxn ang="0">
                  <a:pos x="0" y="T1"/>
                </a:cxn>
                <a:cxn ang="0">
                  <a:pos x="0" y="T2"/>
                </a:cxn>
              </a:cxnLst>
              <a:rect l="0" t="0" r="r" b="b"/>
              <a:pathLst>
                <a:path h="9272">
                  <a:moveTo>
                    <a:pt x="0" y="9272"/>
                  </a:moveTo>
                  <a:lnTo>
                    <a:pt x="0" y="0"/>
                  </a:lnTo>
                  <a:lnTo>
                    <a:pt x="0" y="9272"/>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89"/>
            <p:cNvSpPr>
              <a:spLocks/>
            </p:cNvSpPr>
            <p:nvPr/>
          </p:nvSpPr>
          <p:spPr bwMode="auto">
            <a:xfrm>
              <a:off x="8010525" y="2141538"/>
              <a:ext cx="0" cy="2103438"/>
            </a:xfrm>
            <a:custGeom>
              <a:avLst/>
              <a:gdLst>
                <a:gd name="T0" fmla="*/ 9272 h 9272"/>
                <a:gd name="T1" fmla="*/ 0 h 9272"/>
                <a:gd name="T2" fmla="*/ 9272 h 9272"/>
              </a:gdLst>
              <a:ahLst/>
              <a:cxnLst>
                <a:cxn ang="0">
                  <a:pos x="0" y="T0"/>
                </a:cxn>
                <a:cxn ang="0">
                  <a:pos x="0" y="T1"/>
                </a:cxn>
                <a:cxn ang="0">
                  <a:pos x="0" y="T2"/>
                </a:cxn>
              </a:cxnLst>
              <a:rect l="0" t="0" r="r" b="b"/>
              <a:pathLst>
                <a:path h="9272">
                  <a:moveTo>
                    <a:pt x="0" y="9272"/>
                  </a:moveTo>
                  <a:lnTo>
                    <a:pt x="0" y="0"/>
                  </a:lnTo>
                  <a:lnTo>
                    <a:pt x="0" y="9272"/>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4" name="Rectangle 90"/>
          <p:cNvSpPr>
            <a:spLocks noChangeArrowheads="1"/>
          </p:cNvSpPr>
          <p:nvPr/>
        </p:nvSpPr>
        <p:spPr bwMode="auto">
          <a:xfrm>
            <a:off x="6891569" y="4685821"/>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icrosoft Sans Serif" pitchFamily="34" charset="0"/>
                <a:cs typeface="Arial" pitchFamily="34" charset="0"/>
              </a:rPr>
              <a:t>X (2 mm)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Rectangle 90"/>
          <p:cNvSpPr>
            <a:spLocks noChangeArrowheads="1"/>
          </p:cNvSpPr>
          <p:nvPr/>
        </p:nvSpPr>
        <p:spPr bwMode="auto">
          <a:xfrm rot="16200000">
            <a:off x="5195301" y="2946522"/>
            <a:ext cx="7325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icrosoft Sans Serif" pitchFamily="34" charset="0"/>
                <a:cs typeface="Arial" pitchFamily="34" charset="0"/>
              </a:rPr>
              <a:t>Y (2 mm)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TextBox 115"/>
          <p:cNvSpPr txBox="1"/>
          <p:nvPr/>
        </p:nvSpPr>
        <p:spPr>
          <a:xfrm>
            <a:off x="449553" y="4963492"/>
            <a:ext cx="365238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Past result with platinum-coated copper electrode</a:t>
            </a:r>
            <a:endParaRPr lang="en-US" dirty="0">
              <a:latin typeface="Times New Roman" panose="02020603050405020304" pitchFamily="18" charset="0"/>
              <a:cs typeface="Times New Roman" panose="02020603050405020304" pitchFamily="18" charset="0"/>
            </a:endParaRPr>
          </a:p>
        </p:txBody>
      </p:sp>
      <p:sp>
        <p:nvSpPr>
          <p:cNvPr id="117" name="TextBox 116"/>
          <p:cNvSpPr txBox="1"/>
          <p:nvPr/>
        </p:nvSpPr>
        <p:spPr>
          <a:xfrm>
            <a:off x="5065375" y="4963492"/>
            <a:ext cx="3652387"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New coating with copper/silver-coated stainless steel electrode</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79349" y="836613"/>
            <a:ext cx="7476662" cy="646331"/>
          </a:xfrm>
          <a:prstGeom prst="rect">
            <a:avLst/>
          </a:prstGeom>
          <a:noFill/>
        </p:spPr>
        <p:txBody>
          <a:bodyPr wrap="none" rtlCol="0">
            <a:spAutoFit/>
          </a:bodyPr>
          <a:lstStyle/>
          <a:p>
            <a:r>
              <a:rPr lang="en-US" dirty="0" smtClean="0"/>
              <a:t>Goal: Variation of voltage at position of proton beam less than 10 mV</a:t>
            </a:r>
          </a:p>
          <a:p>
            <a:r>
              <a:rPr lang="en-US" dirty="0" smtClean="0"/>
              <a:t>Issue: Can only measure voltage variation on electrode surface (work function)</a:t>
            </a:r>
            <a:endParaRPr lang="en-US" dirty="0"/>
          </a:p>
        </p:txBody>
      </p:sp>
    </p:spTree>
    <p:extLst>
      <p:ext uri="{BB962C8B-B14F-4D97-AF65-F5344CB8AC3E}">
        <p14:creationId xmlns:p14="http://schemas.microsoft.com/office/powerpoint/2010/main" val="292667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C19F43-76F3-4A70-B5A1-A75FFCD3F6A8}" type="slidenum">
              <a:rPr lang="en-US" smtClean="0"/>
              <a:t>29</a:t>
            </a:fld>
            <a:endParaRPr lang="en-US" dirty="0"/>
          </a:p>
        </p:txBody>
      </p:sp>
      <p:sp>
        <p:nvSpPr>
          <p:cNvPr id="5" name="Rectangle 7" descr=" 9"/>
          <p:cNvSpPr>
            <a:spLocks noChangeArrowheads="1"/>
          </p:cNvSpPr>
          <p:nvPr/>
        </p:nvSpPr>
        <p:spPr bwMode="auto">
          <a:xfrm>
            <a:off x="0" y="80963"/>
            <a:ext cx="9144000" cy="755650"/>
          </a:xfrm>
          <a:prstGeom prst="rect">
            <a:avLst/>
          </a:prstGeom>
          <a:solidFill>
            <a:srgbClr val="FFCC00"/>
          </a:solidFill>
          <a:ln w="38100">
            <a:noFill/>
            <a:miter lim="800000"/>
            <a:headEnd/>
            <a:tailEnd/>
          </a:ln>
        </p:spPr>
        <p:txBody>
          <a:bodyPr lIns="0" rIns="9144" anchor="ctr"/>
          <a:lstStyle/>
          <a:p>
            <a:pPr algn="ctr"/>
            <a:r>
              <a:rPr lang="en-US" sz="2800" dirty="0" smtClean="0">
                <a:latin typeface="Times New Roman" pitchFamily="18" charset="0"/>
                <a:cs typeface="Times New Roman" pitchFamily="18" charset="0"/>
              </a:rPr>
              <a:t>Main electrode system</a:t>
            </a:r>
            <a:endParaRPr lang="en-US" sz="2800" dirty="0">
              <a:latin typeface="Times New Roman" pitchFamily="18" charset="0"/>
              <a:cs typeface="Times New Roman" pitchFamily="18" charset="0"/>
            </a:endParaRPr>
          </a:p>
        </p:txBody>
      </p:sp>
      <p:sp>
        <p:nvSpPr>
          <p:cNvPr id="3" name="TextBox 2"/>
          <p:cNvSpPr txBox="1"/>
          <p:nvPr/>
        </p:nvSpPr>
        <p:spPr>
          <a:xfrm>
            <a:off x="152400" y="838051"/>
            <a:ext cx="8849950" cy="1200329"/>
          </a:xfrm>
          <a:prstGeom prst="rect">
            <a:avLst/>
          </a:prstGeom>
          <a:noFill/>
        </p:spPr>
        <p:txBody>
          <a:bodyPr wrap="square" rtlCol="0">
            <a:spAutoFit/>
          </a:bodyPr>
          <a:lstStyle/>
          <a:p>
            <a:r>
              <a:rPr lang="en-US" dirty="0" smtClean="0">
                <a:latin typeface="Calibri" panose="020F0502020204030204" pitchFamily="34" charset="0"/>
              </a:rPr>
              <a:t>We previously identified two coating methods that provide good homogeneity of the work function, and are compatible with UHV conditions. A copper/silver spray (which was good always when the coating looked good eye) and a graphite spray (which was mostly good when the coating looked good by eye). We decided to go with copper/silver.</a:t>
            </a:r>
            <a:endParaRPr lang="en-US" dirty="0">
              <a:latin typeface="Calibri" panose="020F0502020204030204" pitchFamily="34" charset="0"/>
            </a:endParaRPr>
          </a:p>
        </p:txBody>
      </p:sp>
      <p:sp>
        <p:nvSpPr>
          <p:cNvPr id="6" name="TextBox 5"/>
          <p:cNvSpPr txBox="1"/>
          <p:nvPr/>
        </p:nvSpPr>
        <p:spPr>
          <a:xfrm>
            <a:off x="152400" y="2286000"/>
            <a:ext cx="3466398" cy="369332"/>
          </a:xfrm>
          <a:prstGeom prst="rect">
            <a:avLst/>
          </a:prstGeom>
          <a:noFill/>
        </p:spPr>
        <p:txBody>
          <a:bodyPr wrap="none" rtlCol="0">
            <a:spAutoFit/>
          </a:bodyPr>
          <a:lstStyle/>
          <a:p>
            <a:r>
              <a:rPr lang="en-US" dirty="0" smtClean="0">
                <a:latin typeface="Calibri" panose="020F0502020204030204" pitchFamily="34" charset="0"/>
              </a:rPr>
              <a:t>But: Manufacturer changed recipe:</a:t>
            </a:r>
            <a:endParaRPr lang="en-US" dirty="0">
              <a:latin typeface="Calibri" panose="020F0502020204030204"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00" y="2655332"/>
            <a:ext cx="2895600" cy="2171700"/>
          </a:xfrm>
          <a:prstGeom prst="rect">
            <a:avLst/>
          </a:prstGeom>
        </p:spPr>
      </p:pic>
      <p:sp>
        <p:nvSpPr>
          <p:cNvPr id="8" name="TextBox 7"/>
          <p:cNvSpPr txBox="1"/>
          <p:nvPr/>
        </p:nvSpPr>
        <p:spPr>
          <a:xfrm>
            <a:off x="1652395" y="2655332"/>
            <a:ext cx="1701107" cy="369332"/>
          </a:xfrm>
          <a:prstGeom prst="rect">
            <a:avLst/>
          </a:prstGeom>
          <a:noFill/>
        </p:spPr>
        <p:txBody>
          <a:bodyPr wrap="none" rtlCol="0">
            <a:spAutoFit/>
          </a:bodyPr>
          <a:lstStyle/>
          <a:p>
            <a:r>
              <a:rPr lang="en-US" dirty="0" smtClean="0">
                <a:latin typeface="Calibri" panose="020F0502020204030204" pitchFamily="34" charset="0"/>
              </a:rPr>
              <a:t>OLD AND GOOD</a:t>
            </a:r>
            <a:endParaRPr lang="en-US" dirty="0">
              <a:latin typeface="Calibri" panose="020F0502020204030204" pitchFamily="34" charset="0"/>
            </a:endParaRPr>
          </a:p>
        </p:txBody>
      </p:sp>
      <p:sp>
        <p:nvSpPr>
          <p:cNvPr id="9" name="TextBox 8"/>
          <p:cNvSpPr txBox="1"/>
          <p:nvPr/>
        </p:nvSpPr>
        <p:spPr>
          <a:xfrm>
            <a:off x="649793" y="2655332"/>
            <a:ext cx="651140" cy="369332"/>
          </a:xfrm>
          <a:prstGeom prst="rect">
            <a:avLst/>
          </a:prstGeom>
          <a:noFill/>
        </p:spPr>
        <p:txBody>
          <a:bodyPr wrap="none" rtlCol="0">
            <a:spAutoFit/>
          </a:bodyPr>
          <a:lstStyle/>
          <a:p>
            <a:r>
              <a:rPr lang="en-US" dirty="0" smtClean="0">
                <a:latin typeface="Calibri" panose="020F0502020204030204" pitchFamily="34" charset="0"/>
              </a:rPr>
              <a:t>NEW</a:t>
            </a:r>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177799" y="5027474"/>
                <a:ext cx="6724652" cy="1754326"/>
              </a:xfrm>
              <a:prstGeom prst="rect">
                <a:avLst/>
              </a:prstGeom>
              <a:noFill/>
            </p:spPr>
            <p:txBody>
              <a:bodyPr wrap="square" rtlCol="0">
                <a:spAutoFit/>
              </a:bodyPr>
              <a:lstStyle/>
              <a:p>
                <a:r>
                  <a:rPr lang="en-US" dirty="0" smtClean="0">
                    <a:latin typeface="Calibri" panose="020F0502020204030204" pitchFamily="34" charset="0"/>
                  </a:rPr>
                  <a:t>Present status of testing:</a:t>
                </a:r>
              </a:p>
              <a:p>
                <a:pPr marL="285750" indent="-285750">
                  <a:buFont typeface="Arial" panose="020B0604020202020204" pitchFamily="34" charset="0"/>
                  <a:buChar char="•"/>
                </a:pPr>
                <a:r>
                  <a:rPr lang="en-US" dirty="0" smtClean="0">
                    <a:latin typeface="Calibri" panose="020F0502020204030204" pitchFamily="34" charset="0"/>
                  </a:rPr>
                  <a:t>New spray seems to be equally good in terms of work function uniformity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&lt;10</m:t>
                    </m:r>
                  </m:oMath>
                </a14:m>
                <a:r>
                  <a:rPr lang="en-US" dirty="0" smtClean="0">
                    <a:latin typeface="Calibri" panose="020F0502020204030204" pitchFamily="34" charset="0"/>
                  </a:rPr>
                  <a:t> meV)</a:t>
                </a:r>
              </a:p>
              <a:p>
                <a:pPr marL="285750" indent="-285750">
                  <a:buFont typeface="Arial" panose="020B0604020202020204" pitchFamily="34" charset="0"/>
                  <a:buChar char="•"/>
                </a:pPr>
                <a:r>
                  <a:rPr lang="en-US" dirty="0" smtClean="0">
                    <a:latin typeface="Calibri" panose="020F0502020204030204" pitchFamily="34" charset="0"/>
                  </a:rPr>
                  <a:t>Vacuum test so far inconclusive</a:t>
                </a:r>
              </a:p>
              <a:p>
                <a:pPr marL="285750" indent="-285750">
                  <a:buFont typeface="Arial" panose="020B0604020202020204" pitchFamily="34" charset="0"/>
                  <a:buChar char="•"/>
                </a:pPr>
                <a:r>
                  <a:rPr lang="en-US" dirty="0" smtClean="0">
                    <a:latin typeface="Calibri" panose="020F0502020204030204" pitchFamily="34" charset="0"/>
                  </a:rPr>
                  <a:t>Cryogenic testing not yet done</a:t>
                </a:r>
              </a:p>
              <a:p>
                <a:r>
                  <a:rPr lang="en-US" dirty="0" smtClean="0">
                    <a:latin typeface="Calibri" panose="020F0502020204030204" pitchFamily="34" charset="0"/>
                  </a:rPr>
                  <a:t>Next step: Align main electrode substrates, do coating, characterize </a:t>
                </a:r>
                <a:endParaRPr lang="en-US" dirty="0">
                  <a:latin typeface="Calibri" panose="020F050202020403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7799" y="5027474"/>
                <a:ext cx="6724652" cy="1754326"/>
              </a:xfrm>
              <a:prstGeom prst="rect">
                <a:avLst/>
              </a:prstGeom>
              <a:blipFill rotWithShape="1">
                <a:blip r:embed="rId3"/>
                <a:stretch>
                  <a:fillRect l="-725" t="-1736" b="-4514"/>
                </a:stretch>
              </a:blipFill>
            </p:spPr>
            <p:txBody>
              <a:bodyPr/>
              <a:lstStyle/>
              <a:p>
                <a:r>
                  <a:rPr lang="en-US">
                    <a:noFill/>
                  </a:rPr>
                  <a:t> </a:t>
                </a:r>
              </a:p>
            </p:txBody>
          </p:sp>
        </mc:Fallback>
      </mc:AlternateContent>
      <p:sp>
        <p:nvSpPr>
          <p:cNvPr id="11" name="TextBox 10"/>
          <p:cNvSpPr txBox="1"/>
          <p:nvPr/>
        </p:nvSpPr>
        <p:spPr>
          <a:xfrm>
            <a:off x="7551677" y="1867699"/>
            <a:ext cx="1122423" cy="369332"/>
          </a:xfrm>
          <a:prstGeom prst="rect">
            <a:avLst/>
          </a:prstGeom>
          <a:noFill/>
        </p:spPr>
        <p:txBody>
          <a:bodyPr wrap="none" rtlCol="0">
            <a:spAutoFit/>
          </a:bodyPr>
          <a:lstStyle/>
          <a:p>
            <a:r>
              <a:rPr lang="en-US" dirty="0" smtClean="0">
                <a:latin typeface="Calibri" panose="020F0502020204030204" pitchFamily="34" charset="0"/>
              </a:rPr>
              <a:t>WF / </a:t>
            </a:r>
            <a:r>
              <a:rPr lang="en-US" dirty="0" err="1" smtClean="0">
                <a:latin typeface="Calibri" panose="020F0502020204030204" pitchFamily="34" charset="0"/>
              </a:rPr>
              <a:t>meV</a:t>
            </a:r>
            <a:endParaRPr lang="en-US" dirty="0">
              <a:latin typeface="Calibri" panose="020F0502020204030204" pitchFamily="34" charset="0"/>
            </a:endParaRPr>
          </a:p>
        </p:txBody>
      </p:sp>
      <p:grpSp>
        <p:nvGrpSpPr>
          <p:cNvPr id="12" name="Group 4"/>
          <p:cNvGrpSpPr>
            <a:grpSpLocks noChangeAspect="1"/>
          </p:cNvGrpSpPr>
          <p:nvPr/>
        </p:nvGrpSpPr>
        <p:grpSpPr bwMode="auto">
          <a:xfrm>
            <a:off x="3594100" y="1768475"/>
            <a:ext cx="5345113" cy="3821113"/>
            <a:chOff x="2264" y="1114"/>
            <a:chExt cx="3367" cy="2407"/>
          </a:xfrm>
        </p:grpSpPr>
        <p:sp>
          <p:nvSpPr>
            <p:cNvPr id="13" name="AutoShape 3"/>
            <p:cNvSpPr>
              <a:spLocks noChangeAspect="1" noChangeArrowheads="1" noTextEdit="1"/>
            </p:cNvSpPr>
            <p:nvPr/>
          </p:nvSpPr>
          <p:spPr bwMode="auto">
            <a:xfrm>
              <a:off x="2264" y="1114"/>
              <a:ext cx="3367" cy="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4" name="Freeform 5"/>
            <p:cNvSpPr>
              <a:spLocks/>
            </p:cNvSpPr>
            <p:nvPr/>
          </p:nvSpPr>
          <p:spPr bwMode="auto">
            <a:xfrm>
              <a:off x="2879" y="1518"/>
              <a:ext cx="1813" cy="1596"/>
            </a:xfrm>
            <a:custGeom>
              <a:avLst/>
              <a:gdLst>
                <a:gd name="T0" fmla="*/ 0 w 1813"/>
                <a:gd name="T1" fmla="*/ 1596 h 1596"/>
                <a:gd name="T2" fmla="*/ 0 w 1813"/>
                <a:gd name="T3" fmla="*/ 1596 h 1596"/>
                <a:gd name="T4" fmla="*/ 165 w 1813"/>
                <a:gd name="T5" fmla="*/ 1596 h 1596"/>
                <a:gd name="T6" fmla="*/ 329 w 1813"/>
                <a:gd name="T7" fmla="*/ 1596 h 1596"/>
                <a:gd name="T8" fmla="*/ 494 w 1813"/>
                <a:gd name="T9" fmla="*/ 1596 h 1596"/>
                <a:gd name="T10" fmla="*/ 659 w 1813"/>
                <a:gd name="T11" fmla="*/ 1596 h 1596"/>
                <a:gd name="T12" fmla="*/ 825 w 1813"/>
                <a:gd name="T13" fmla="*/ 1596 h 1596"/>
                <a:gd name="T14" fmla="*/ 989 w 1813"/>
                <a:gd name="T15" fmla="*/ 1596 h 1596"/>
                <a:gd name="T16" fmla="*/ 1154 w 1813"/>
                <a:gd name="T17" fmla="*/ 1596 h 1596"/>
                <a:gd name="T18" fmla="*/ 1319 w 1813"/>
                <a:gd name="T19" fmla="*/ 1596 h 1596"/>
                <a:gd name="T20" fmla="*/ 1484 w 1813"/>
                <a:gd name="T21" fmla="*/ 1596 h 1596"/>
                <a:gd name="T22" fmla="*/ 1648 w 1813"/>
                <a:gd name="T23" fmla="*/ 1596 h 1596"/>
                <a:gd name="T24" fmla="*/ 1813 w 1813"/>
                <a:gd name="T25" fmla="*/ 1596 h 1596"/>
                <a:gd name="T26" fmla="*/ 1813 w 1813"/>
                <a:gd name="T27" fmla="*/ 1596 h 1596"/>
                <a:gd name="T28" fmla="*/ 1813 w 1813"/>
                <a:gd name="T29" fmla="*/ 1451 h 1596"/>
                <a:gd name="T30" fmla="*/ 1813 w 1813"/>
                <a:gd name="T31" fmla="*/ 1306 h 1596"/>
                <a:gd name="T32" fmla="*/ 1813 w 1813"/>
                <a:gd name="T33" fmla="*/ 1161 h 1596"/>
                <a:gd name="T34" fmla="*/ 1813 w 1813"/>
                <a:gd name="T35" fmla="*/ 1016 h 1596"/>
                <a:gd name="T36" fmla="*/ 1813 w 1813"/>
                <a:gd name="T37" fmla="*/ 871 h 1596"/>
                <a:gd name="T38" fmla="*/ 1813 w 1813"/>
                <a:gd name="T39" fmla="*/ 725 h 1596"/>
                <a:gd name="T40" fmla="*/ 1813 w 1813"/>
                <a:gd name="T41" fmla="*/ 580 h 1596"/>
                <a:gd name="T42" fmla="*/ 1813 w 1813"/>
                <a:gd name="T43" fmla="*/ 436 h 1596"/>
                <a:gd name="T44" fmla="*/ 1813 w 1813"/>
                <a:gd name="T45" fmla="*/ 291 h 1596"/>
                <a:gd name="T46" fmla="*/ 1813 w 1813"/>
                <a:gd name="T47" fmla="*/ 145 h 1596"/>
                <a:gd name="T48" fmla="*/ 1813 w 1813"/>
                <a:gd name="T49" fmla="*/ 0 h 1596"/>
                <a:gd name="T50" fmla="*/ 1648 w 1813"/>
                <a:gd name="T51" fmla="*/ 0 h 1596"/>
                <a:gd name="T52" fmla="*/ 1484 w 1813"/>
                <a:gd name="T53" fmla="*/ 0 h 1596"/>
                <a:gd name="T54" fmla="*/ 1319 w 1813"/>
                <a:gd name="T55" fmla="*/ 0 h 1596"/>
                <a:gd name="T56" fmla="*/ 1154 w 1813"/>
                <a:gd name="T57" fmla="*/ 0 h 1596"/>
                <a:gd name="T58" fmla="*/ 989 w 1813"/>
                <a:gd name="T59" fmla="*/ 0 h 1596"/>
                <a:gd name="T60" fmla="*/ 825 w 1813"/>
                <a:gd name="T61" fmla="*/ 0 h 1596"/>
                <a:gd name="T62" fmla="*/ 659 w 1813"/>
                <a:gd name="T63" fmla="*/ 0 h 1596"/>
                <a:gd name="T64" fmla="*/ 494 w 1813"/>
                <a:gd name="T65" fmla="*/ 0 h 1596"/>
                <a:gd name="T66" fmla="*/ 329 w 1813"/>
                <a:gd name="T67" fmla="*/ 0 h 1596"/>
                <a:gd name="T68" fmla="*/ 165 w 1813"/>
                <a:gd name="T69" fmla="*/ 0 h 1596"/>
                <a:gd name="T70" fmla="*/ 0 w 1813"/>
                <a:gd name="T71" fmla="*/ 0 h 1596"/>
                <a:gd name="T72" fmla="*/ 0 w 1813"/>
                <a:gd name="T73" fmla="*/ 0 h 1596"/>
                <a:gd name="T74" fmla="*/ 0 w 1813"/>
                <a:gd name="T75" fmla="*/ 145 h 1596"/>
                <a:gd name="T76" fmla="*/ 0 w 1813"/>
                <a:gd name="T77" fmla="*/ 291 h 1596"/>
                <a:gd name="T78" fmla="*/ 0 w 1813"/>
                <a:gd name="T79" fmla="*/ 436 h 1596"/>
                <a:gd name="T80" fmla="*/ 0 w 1813"/>
                <a:gd name="T81" fmla="*/ 580 h 1596"/>
                <a:gd name="T82" fmla="*/ 0 w 1813"/>
                <a:gd name="T83" fmla="*/ 725 h 1596"/>
                <a:gd name="T84" fmla="*/ 0 w 1813"/>
                <a:gd name="T85" fmla="*/ 871 h 1596"/>
                <a:gd name="T86" fmla="*/ 0 w 1813"/>
                <a:gd name="T87" fmla="*/ 1016 h 1596"/>
                <a:gd name="T88" fmla="*/ 0 w 1813"/>
                <a:gd name="T89" fmla="*/ 1161 h 1596"/>
                <a:gd name="T90" fmla="*/ 0 w 1813"/>
                <a:gd name="T91" fmla="*/ 1306 h 1596"/>
                <a:gd name="T92" fmla="*/ 0 w 1813"/>
                <a:gd name="T93" fmla="*/ 1451 h 1596"/>
                <a:gd name="T94" fmla="*/ 0 w 1813"/>
                <a:gd name="T95" fmla="*/ 1596 h 1596"/>
                <a:gd name="T96" fmla="*/ 0 w 1813"/>
                <a:gd name="T9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3" h="1596">
                  <a:moveTo>
                    <a:pt x="0" y="1596"/>
                  </a:moveTo>
                  <a:lnTo>
                    <a:pt x="0" y="1596"/>
                  </a:lnTo>
                  <a:lnTo>
                    <a:pt x="165" y="1596"/>
                  </a:lnTo>
                  <a:lnTo>
                    <a:pt x="329" y="1596"/>
                  </a:lnTo>
                  <a:lnTo>
                    <a:pt x="494" y="1596"/>
                  </a:lnTo>
                  <a:lnTo>
                    <a:pt x="659" y="1596"/>
                  </a:lnTo>
                  <a:lnTo>
                    <a:pt x="825" y="1596"/>
                  </a:lnTo>
                  <a:lnTo>
                    <a:pt x="989" y="1596"/>
                  </a:lnTo>
                  <a:lnTo>
                    <a:pt x="1154" y="1596"/>
                  </a:lnTo>
                  <a:lnTo>
                    <a:pt x="1319" y="1596"/>
                  </a:lnTo>
                  <a:lnTo>
                    <a:pt x="1484" y="1596"/>
                  </a:lnTo>
                  <a:lnTo>
                    <a:pt x="1648" y="1596"/>
                  </a:lnTo>
                  <a:lnTo>
                    <a:pt x="1813" y="1596"/>
                  </a:lnTo>
                  <a:lnTo>
                    <a:pt x="1813" y="1596"/>
                  </a:lnTo>
                  <a:lnTo>
                    <a:pt x="1813" y="1451"/>
                  </a:lnTo>
                  <a:lnTo>
                    <a:pt x="1813" y="1306"/>
                  </a:lnTo>
                  <a:lnTo>
                    <a:pt x="1813" y="1161"/>
                  </a:lnTo>
                  <a:lnTo>
                    <a:pt x="1813" y="1016"/>
                  </a:lnTo>
                  <a:lnTo>
                    <a:pt x="1813" y="871"/>
                  </a:lnTo>
                  <a:lnTo>
                    <a:pt x="1813" y="725"/>
                  </a:lnTo>
                  <a:lnTo>
                    <a:pt x="1813" y="580"/>
                  </a:lnTo>
                  <a:lnTo>
                    <a:pt x="1813" y="436"/>
                  </a:lnTo>
                  <a:lnTo>
                    <a:pt x="1813" y="291"/>
                  </a:lnTo>
                  <a:lnTo>
                    <a:pt x="1813" y="145"/>
                  </a:lnTo>
                  <a:lnTo>
                    <a:pt x="1813" y="0"/>
                  </a:lnTo>
                  <a:lnTo>
                    <a:pt x="1648" y="0"/>
                  </a:lnTo>
                  <a:lnTo>
                    <a:pt x="1484" y="0"/>
                  </a:lnTo>
                  <a:lnTo>
                    <a:pt x="1319" y="0"/>
                  </a:lnTo>
                  <a:lnTo>
                    <a:pt x="1154" y="0"/>
                  </a:lnTo>
                  <a:lnTo>
                    <a:pt x="989" y="0"/>
                  </a:lnTo>
                  <a:lnTo>
                    <a:pt x="825" y="0"/>
                  </a:lnTo>
                  <a:lnTo>
                    <a:pt x="659" y="0"/>
                  </a:lnTo>
                  <a:lnTo>
                    <a:pt x="494" y="0"/>
                  </a:lnTo>
                  <a:lnTo>
                    <a:pt x="329" y="0"/>
                  </a:lnTo>
                  <a:lnTo>
                    <a:pt x="165" y="0"/>
                  </a:lnTo>
                  <a:lnTo>
                    <a:pt x="0" y="0"/>
                  </a:lnTo>
                  <a:lnTo>
                    <a:pt x="0" y="0"/>
                  </a:lnTo>
                  <a:lnTo>
                    <a:pt x="0" y="145"/>
                  </a:lnTo>
                  <a:lnTo>
                    <a:pt x="0" y="291"/>
                  </a:lnTo>
                  <a:lnTo>
                    <a:pt x="0" y="436"/>
                  </a:lnTo>
                  <a:lnTo>
                    <a:pt x="0" y="580"/>
                  </a:lnTo>
                  <a:lnTo>
                    <a:pt x="0" y="725"/>
                  </a:lnTo>
                  <a:lnTo>
                    <a:pt x="0" y="871"/>
                  </a:lnTo>
                  <a:lnTo>
                    <a:pt x="0" y="1016"/>
                  </a:lnTo>
                  <a:lnTo>
                    <a:pt x="0" y="1161"/>
                  </a:lnTo>
                  <a:lnTo>
                    <a:pt x="0" y="1306"/>
                  </a:lnTo>
                  <a:lnTo>
                    <a:pt x="0" y="1451"/>
                  </a:lnTo>
                  <a:lnTo>
                    <a:pt x="0" y="1596"/>
                  </a:lnTo>
                  <a:lnTo>
                    <a:pt x="0" y="1596"/>
                  </a:lnTo>
                  <a:close/>
                </a:path>
              </a:pathLst>
            </a:custGeom>
            <a:solidFill>
              <a:srgbClr val="00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3226" y="1518"/>
              <a:ext cx="1466" cy="1275"/>
            </a:xfrm>
            <a:custGeom>
              <a:avLst/>
              <a:gdLst>
                <a:gd name="T0" fmla="*/ 16 w 1466"/>
                <a:gd name="T1" fmla="*/ 0 h 1275"/>
                <a:gd name="T2" fmla="*/ 147 w 1466"/>
                <a:gd name="T3" fmla="*/ 10 h 1275"/>
                <a:gd name="T4" fmla="*/ 312 w 1466"/>
                <a:gd name="T5" fmla="*/ 64 h 1275"/>
                <a:gd name="T6" fmla="*/ 413 w 1466"/>
                <a:gd name="T7" fmla="*/ 145 h 1275"/>
                <a:gd name="T8" fmla="*/ 312 w 1466"/>
                <a:gd name="T9" fmla="*/ 170 h 1275"/>
                <a:gd name="T10" fmla="*/ 186 w 1466"/>
                <a:gd name="T11" fmla="*/ 291 h 1275"/>
                <a:gd name="T12" fmla="*/ 147 w 1466"/>
                <a:gd name="T13" fmla="*/ 346 h 1275"/>
                <a:gd name="T14" fmla="*/ 0 w 1466"/>
                <a:gd name="T15" fmla="*/ 436 h 1275"/>
                <a:gd name="T16" fmla="*/ 56 w 1466"/>
                <a:gd name="T17" fmla="*/ 580 h 1275"/>
                <a:gd name="T18" fmla="*/ 147 w 1466"/>
                <a:gd name="T19" fmla="*/ 650 h 1275"/>
                <a:gd name="T20" fmla="*/ 261 w 1466"/>
                <a:gd name="T21" fmla="*/ 580 h 1275"/>
                <a:gd name="T22" fmla="*/ 312 w 1466"/>
                <a:gd name="T23" fmla="*/ 450 h 1275"/>
                <a:gd name="T24" fmla="*/ 331 w 1466"/>
                <a:gd name="T25" fmla="*/ 436 h 1275"/>
                <a:gd name="T26" fmla="*/ 478 w 1466"/>
                <a:gd name="T27" fmla="*/ 371 h 1275"/>
                <a:gd name="T28" fmla="*/ 505 w 1466"/>
                <a:gd name="T29" fmla="*/ 436 h 1275"/>
                <a:gd name="T30" fmla="*/ 642 w 1466"/>
                <a:gd name="T31" fmla="*/ 522 h 1275"/>
                <a:gd name="T32" fmla="*/ 795 w 1466"/>
                <a:gd name="T33" fmla="*/ 580 h 1275"/>
                <a:gd name="T34" fmla="*/ 788 w 1466"/>
                <a:gd name="T35" fmla="*/ 725 h 1275"/>
                <a:gd name="T36" fmla="*/ 642 w 1466"/>
                <a:gd name="T37" fmla="*/ 792 h 1275"/>
                <a:gd name="T38" fmla="*/ 569 w 1466"/>
                <a:gd name="T39" fmla="*/ 871 h 1275"/>
                <a:gd name="T40" fmla="*/ 554 w 1466"/>
                <a:gd name="T41" fmla="*/ 1016 h 1275"/>
                <a:gd name="T42" fmla="*/ 629 w 1466"/>
                <a:gd name="T43" fmla="*/ 1161 h 1275"/>
                <a:gd name="T44" fmla="*/ 642 w 1466"/>
                <a:gd name="T45" fmla="*/ 1234 h 1275"/>
                <a:gd name="T46" fmla="*/ 807 w 1466"/>
                <a:gd name="T47" fmla="*/ 1180 h 1275"/>
                <a:gd name="T48" fmla="*/ 846 w 1466"/>
                <a:gd name="T49" fmla="*/ 1161 h 1275"/>
                <a:gd name="T50" fmla="*/ 807 w 1466"/>
                <a:gd name="T51" fmla="*/ 1093 h 1275"/>
                <a:gd name="T52" fmla="*/ 784 w 1466"/>
                <a:gd name="T53" fmla="*/ 1016 h 1275"/>
                <a:gd name="T54" fmla="*/ 807 w 1466"/>
                <a:gd name="T55" fmla="*/ 943 h 1275"/>
                <a:gd name="T56" fmla="*/ 831 w 1466"/>
                <a:gd name="T57" fmla="*/ 1016 h 1275"/>
                <a:gd name="T58" fmla="*/ 972 w 1466"/>
                <a:gd name="T59" fmla="*/ 1114 h 1275"/>
                <a:gd name="T60" fmla="*/ 1137 w 1466"/>
                <a:gd name="T61" fmla="*/ 1044 h 1275"/>
                <a:gd name="T62" fmla="*/ 1178 w 1466"/>
                <a:gd name="T63" fmla="*/ 1016 h 1275"/>
                <a:gd name="T64" fmla="*/ 1137 w 1466"/>
                <a:gd name="T65" fmla="*/ 975 h 1275"/>
                <a:gd name="T66" fmla="*/ 1064 w 1466"/>
                <a:gd name="T67" fmla="*/ 871 h 1275"/>
                <a:gd name="T68" fmla="*/ 1137 w 1466"/>
                <a:gd name="T69" fmla="*/ 810 h 1275"/>
                <a:gd name="T70" fmla="*/ 1204 w 1466"/>
                <a:gd name="T71" fmla="*/ 871 h 1275"/>
                <a:gd name="T72" fmla="*/ 1301 w 1466"/>
                <a:gd name="T73" fmla="*/ 951 h 1275"/>
                <a:gd name="T74" fmla="*/ 1421 w 1466"/>
                <a:gd name="T75" fmla="*/ 1016 h 1275"/>
                <a:gd name="T76" fmla="*/ 1348 w 1466"/>
                <a:gd name="T77" fmla="*/ 1161 h 1275"/>
                <a:gd name="T78" fmla="*/ 1466 w 1466"/>
                <a:gd name="T79" fmla="*/ 1275 h 1275"/>
                <a:gd name="T80" fmla="*/ 1466 w 1466"/>
                <a:gd name="T81" fmla="*/ 1161 h 1275"/>
                <a:gd name="T82" fmla="*/ 1466 w 1466"/>
                <a:gd name="T83" fmla="*/ 1016 h 1275"/>
                <a:gd name="T84" fmla="*/ 1466 w 1466"/>
                <a:gd name="T85" fmla="*/ 871 h 1275"/>
                <a:gd name="T86" fmla="*/ 1466 w 1466"/>
                <a:gd name="T87" fmla="*/ 725 h 1275"/>
                <a:gd name="T88" fmla="*/ 1466 w 1466"/>
                <a:gd name="T89" fmla="*/ 580 h 1275"/>
                <a:gd name="T90" fmla="*/ 1466 w 1466"/>
                <a:gd name="T91" fmla="*/ 302 h 1275"/>
                <a:gd name="T92" fmla="*/ 1466 w 1466"/>
                <a:gd name="T93" fmla="*/ 291 h 1275"/>
                <a:gd name="T94" fmla="*/ 1466 w 1466"/>
                <a:gd name="T95" fmla="*/ 37 h 1275"/>
                <a:gd name="T96" fmla="*/ 1466 w 1466"/>
                <a:gd name="T97" fmla="*/ 0 h 1275"/>
                <a:gd name="T98" fmla="*/ 1301 w 1466"/>
                <a:gd name="T99" fmla="*/ 0 h 1275"/>
                <a:gd name="T100" fmla="*/ 1137 w 1466"/>
                <a:gd name="T101" fmla="*/ 0 h 1275"/>
                <a:gd name="T102" fmla="*/ 972 w 1466"/>
                <a:gd name="T103" fmla="*/ 0 h 1275"/>
                <a:gd name="T104" fmla="*/ 807 w 1466"/>
                <a:gd name="T105" fmla="*/ 0 h 1275"/>
                <a:gd name="T106" fmla="*/ 642 w 1466"/>
                <a:gd name="T107" fmla="*/ 0 h 1275"/>
                <a:gd name="T108" fmla="*/ 478 w 1466"/>
                <a:gd name="T109" fmla="*/ 0 h 1275"/>
                <a:gd name="T110" fmla="*/ 312 w 1466"/>
                <a:gd name="T111" fmla="*/ 0 h 1275"/>
                <a:gd name="T112" fmla="*/ 147 w 1466"/>
                <a:gd name="T113" fmla="*/ 0 h 1275"/>
                <a:gd name="T114" fmla="*/ 16 w 1466"/>
                <a:gd name="T115"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6" h="1275">
                  <a:moveTo>
                    <a:pt x="16" y="0"/>
                  </a:moveTo>
                  <a:lnTo>
                    <a:pt x="147" y="10"/>
                  </a:lnTo>
                  <a:lnTo>
                    <a:pt x="312" y="64"/>
                  </a:lnTo>
                  <a:lnTo>
                    <a:pt x="413" y="145"/>
                  </a:lnTo>
                  <a:lnTo>
                    <a:pt x="312" y="170"/>
                  </a:lnTo>
                  <a:lnTo>
                    <a:pt x="186" y="291"/>
                  </a:lnTo>
                  <a:lnTo>
                    <a:pt x="147" y="346"/>
                  </a:lnTo>
                  <a:lnTo>
                    <a:pt x="0" y="436"/>
                  </a:lnTo>
                  <a:lnTo>
                    <a:pt x="56" y="580"/>
                  </a:lnTo>
                  <a:lnTo>
                    <a:pt x="147" y="650"/>
                  </a:lnTo>
                  <a:lnTo>
                    <a:pt x="261" y="580"/>
                  </a:lnTo>
                  <a:lnTo>
                    <a:pt x="312" y="450"/>
                  </a:lnTo>
                  <a:lnTo>
                    <a:pt x="331" y="436"/>
                  </a:lnTo>
                  <a:lnTo>
                    <a:pt x="478" y="371"/>
                  </a:lnTo>
                  <a:lnTo>
                    <a:pt x="505" y="436"/>
                  </a:lnTo>
                  <a:lnTo>
                    <a:pt x="642" y="522"/>
                  </a:lnTo>
                  <a:lnTo>
                    <a:pt x="795" y="580"/>
                  </a:lnTo>
                  <a:lnTo>
                    <a:pt x="788" y="725"/>
                  </a:lnTo>
                  <a:lnTo>
                    <a:pt x="642" y="792"/>
                  </a:lnTo>
                  <a:lnTo>
                    <a:pt x="569" y="871"/>
                  </a:lnTo>
                  <a:lnTo>
                    <a:pt x="554" y="1016"/>
                  </a:lnTo>
                  <a:lnTo>
                    <a:pt x="629" y="1161"/>
                  </a:lnTo>
                  <a:lnTo>
                    <a:pt x="642" y="1234"/>
                  </a:lnTo>
                  <a:lnTo>
                    <a:pt x="807" y="1180"/>
                  </a:lnTo>
                  <a:lnTo>
                    <a:pt x="846" y="1161"/>
                  </a:lnTo>
                  <a:lnTo>
                    <a:pt x="807" y="1093"/>
                  </a:lnTo>
                  <a:lnTo>
                    <a:pt x="784" y="1016"/>
                  </a:lnTo>
                  <a:lnTo>
                    <a:pt x="807" y="943"/>
                  </a:lnTo>
                  <a:lnTo>
                    <a:pt x="831" y="1016"/>
                  </a:lnTo>
                  <a:lnTo>
                    <a:pt x="972" y="1114"/>
                  </a:lnTo>
                  <a:lnTo>
                    <a:pt x="1137" y="1044"/>
                  </a:lnTo>
                  <a:lnTo>
                    <a:pt x="1178" y="1016"/>
                  </a:lnTo>
                  <a:lnTo>
                    <a:pt x="1137" y="975"/>
                  </a:lnTo>
                  <a:lnTo>
                    <a:pt x="1064" y="871"/>
                  </a:lnTo>
                  <a:lnTo>
                    <a:pt x="1137" y="810"/>
                  </a:lnTo>
                  <a:lnTo>
                    <a:pt x="1204" y="871"/>
                  </a:lnTo>
                  <a:lnTo>
                    <a:pt x="1301" y="951"/>
                  </a:lnTo>
                  <a:lnTo>
                    <a:pt x="1421" y="1016"/>
                  </a:lnTo>
                  <a:lnTo>
                    <a:pt x="1348" y="1161"/>
                  </a:lnTo>
                  <a:lnTo>
                    <a:pt x="1466" y="1275"/>
                  </a:lnTo>
                  <a:lnTo>
                    <a:pt x="1466" y="1161"/>
                  </a:lnTo>
                  <a:lnTo>
                    <a:pt x="1466" y="1016"/>
                  </a:lnTo>
                  <a:lnTo>
                    <a:pt x="1466" y="871"/>
                  </a:lnTo>
                  <a:lnTo>
                    <a:pt x="1466" y="725"/>
                  </a:lnTo>
                  <a:lnTo>
                    <a:pt x="1466" y="580"/>
                  </a:lnTo>
                  <a:lnTo>
                    <a:pt x="1466" y="302"/>
                  </a:lnTo>
                  <a:lnTo>
                    <a:pt x="1466" y="291"/>
                  </a:lnTo>
                  <a:lnTo>
                    <a:pt x="1466" y="37"/>
                  </a:lnTo>
                  <a:lnTo>
                    <a:pt x="1466" y="0"/>
                  </a:lnTo>
                  <a:lnTo>
                    <a:pt x="1301" y="0"/>
                  </a:lnTo>
                  <a:lnTo>
                    <a:pt x="1137" y="0"/>
                  </a:lnTo>
                  <a:lnTo>
                    <a:pt x="972" y="0"/>
                  </a:lnTo>
                  <a:lnTo>
                    <a:pt x="807" y="0"/>
                  </a:lnTo>
                  <a:lnTo>
                    <a:pt x="642" y="0"/>
                  </a:lnTo>
                  <a:lnTo>
                    <a:pt x="478" y="0"/>
                  </a:lnTo>
                  <a:lnTo>
                    <a:pt x="312" y="0"/>
                  </a:lnTo>
                  <a:lnTo>
                    <a:pt x="147" y="0"/>
                  </a:lnTo>
                  <a:lnTo>
                    <a:pt x="1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3226" y="1518"/>
              <a:ext cx="1466" cy="1275"/>
            </a:xfrm>
            <a:custGeom>
              <a:avLst/>
              <a:gdLst>
                <a:gd name="T0" fmla="*/ 16 w 1466"/>
                <a:gd name="T1" fmla="*/ 0 h 1275"/>
                <a:gd name="T2" fmla="*/ 147 w 1466"/>
                <a:gd name="T3" fmla="*/ 10 h 1275"/>
                <a:gd name="T4" fmla="*/ 312 w 1466"/>
                <a:gd name="T5" fmla="*/ 64 h 1275"/>
                <a:gd name="T6" fmla="*/ 413 w 1466"/>
                <a:gd name="T7" fmla="*/ 145 h 1275"/>
                <a:gd name="T8" fmla="*/ 312 w 1466"/>
                <a:gd name="T9" fmla="*/ 170 h 1275"/>
                <a:gd name="T10" fmla="*/ 186 w 1466"/>
                <a:gd name="T11" fmla="*/ 291 h 1275"/>
                <a:gd name="T12" fmla="*/ 147 w 1466"/>
                <a:gd name="T13" fmla="*/ 346 h 1275"/>
                <a:gd name="T14" fmla="*/ 0 w 1466"/>
                <a:gd name="T15" fmla="*/ 436 h 1275"/>
                <a:gd name="T16" fmla="*/ 56 w 1466"/>
                <a:gd name="T17" fmla="*/ 580 h 1275"/>
                <a:gd name="T18" fmla="*/ 147 w 1466"/>
                <a:gd name="T19" fmla="*/ 650 h 1275"/>
                <a:gd name="T20" fmla="*/ 261 w 1466"/>
                <a:gd name="T21" fmla="*/ 580 h 1275"/>
                <a:gd name="T22" fmla="*/ 312 w 1466"/>
                <a:gd name="T23" fmla="*/ 450 h 1275"/>
                <a:gd name="T24" fmla="*/ 331 w 1466"/>
                <a:gd name="T25" fmla="*/ 436 h 1275"/>
                <a:gd name="T26" fmla="*/ 478 w 1466"/>
                <a:gd name="T27" fmla="*/ 371 h 1275"/>
                <a:gd name="T28" fmla="*/ 505 w 1466"/>
                <a:gd name="T29" fmla="*/ 436 h 1275"/>
                <a:gd name="T30" fmla="*/ 642 w 1466"/>
                <a:gd name="T31" fmla="*/ 522 h 1275"/>
                <a:gd name="T32" fmla="*/ 795 w 1466"/>
                <a:gd name="T33" fmla="*/ 580 h 1275"/>
                <a:gd name="T34" fmla="*/ 788 w 1466"/>
                <a:gd name="T35" fmla="*/ 725 h 1275"/>
                <a:gd name="T36" fmla="*/ 642 w 1466"/>
                <a:gd name="T37" fmla="*/ 792 h 1275"/>
                <a:gd name="T38" fmla="*/ 569 w 1466"/>
                <a:gd name="T39" fmla="*/ 871 h 1275"/>
                <a:gd name="T40" fmla="*/ 554 w 1466"/>
                <a:gd name="T41" fmla="*/ 1016 h 1275"/>
                <a:gd name="T42" fmla="*/ 629 w 1466"/>
                <a:gd name="T43" fmla="*/ 1161 h 1275"/>
                <a:gd name="T44" fmla="*/ 642 w 1466"/>
                <a:gd name="T45" fmla="*/ 1234 h 1275"/>
                <a:gd name="T46" fmla="*/ 807 w 1466"/>
                <a:gd name="T47" fmla="*/ 1180 h 1275"/>
                <a:gd name="T48" fmla="*/ 846 w 1466"/>
                <a:gd name="T49" fmla="*/ 1161 h 1275"/>
                <a:gd name="T50" fmla="*/ 807 w 1466"/>
                <a:gd name="T51" fmla="*/ 1093 h 1275"/>
                <a:gd name="T52" fmla="*/ 784 w 1466"/>
                <a:gd name="T53" fmla="*/ 1016 h 1275"/>
                <a:gd name="T54" fmla="*/ 807 w 1466"/>
                <a:gd name="T55" fmla="*/ 943 h 1275"/>
                <a:gd name="T56" fmla="*/ 831 w 1466"/>
                <a:gd name="T57" fmla="*/ 1016 h 1275"/>
                <a:gd name="T58" fmla="*/ 972 w 1466"/>
                <a:gd name="T59" fmla="*/ 1114 h 1275"/>
                <a:gd name="T60" fmla="*/ 1137 w 1466"/>
                <a:gd name="T61" fmla="*/ 1044 h 1275"/>
                <a:gd name="T62" fmla="*/ 1178 w 1466"/>
                <a:gd name="T63" fmla="*/ 1016 h 1275"/>
                <a:gd name="T64" fmla="*/ 1137 w 1466"/>
                <a:gd name="T65" fmla="*/ 975 h 1275"/>
                <a:gd name="T66" fmla="*/ 1064 w 1466"/>
                <a:gd name="T67" fmla="*/ 871 h 1275"/>
                <a:gd name="T68" fmla="*/ 1137 w 1466"/>
                <a:gd name="T69" fmla="*/ 810 h 1275"/>
                <a:gd name="T70" fmla="*/ 1204 w 1466"/>
                <a:gd name="T71" fmla="*/ 871 h 1275"/>
                <a:gd name="T72" fmla="*/ 1301 w 1466"/>
                <a:gd name="T73" fmla="*/ 951 h 1275"/>
                <a:gd name="T74" fmla="*/ 1421 w 1466"/>
                <a:gd name="T75" fmla="*/ 1016 h 1275"/>
                <a:gd name="T76" fmla="*/ 1348 w 1466"/>
                <a:gd name="T77" fmla="*/ 1161 h 1275"/>
                <a:gd name="T78" fmla="*/ 1466 w 1466"/>
                <a:gd name="T79"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6" h="1275">
                  <a:moveTo>
                    <a:pt x="16" y="0"/>
                  </a:moveTo>
                  <a:lnTo>
                    <a:pt x="147" y="10"/>
                  </a:lnTo>
                  <a:lnTo>
                    <a:pt x="312" y="64"/>
                  </a:lnTo>
                  <a:lnTo>
                    <a:pt x="413" y="145"/>
                  </a:lnTo>
                  <a:lnTo>
                    <a:pt x="312" y="170"/>
                  </a:lnTo>
                  <a:lnTo>
                    <a:pt x="186" y="291"/>
                  </a:lnTo>
                  <a:lnTo>
                    <a:pt x="147" y="346"/>
                  </a:lnTo>
                  <a:lnTo>
                    <a:pt x="0" y="436"/>
                  </a:lnTo>
                  <a:lnTo>
                    <a:pt x="56" y="580"/>
                  </a:lnTo>
                  <a:lnTo>
                    <a:pt x="147" y="650"/>
                  </a:lnTo>
                  <a:lnTo>
                    <a:pt x="261" y="580"/>
                  </a:lnTo>
                  <a:lnTo>
                    <a:pt x="312" y="450"/>
                  </a:lnTo>
                  <a:lnTo>
                    <a:pt x="331" y="436"/>
                  </a:lnTo>
                  <a:lnTo>
                    <a:pt x="478" y="371"/>
                  </a:lnTo>
                  <a:lnTo>
                    <a:pt x="505" y="436"/>
                  </a:lnTo>
                  <a:lnTo>
                    <a:pt x="642" y="522"/>
                  </a:lnTo>
                  <a:lnTo>
                    <a:pt x="795" y="580"/>
                  </a:lnTo>
                  <a:lnTo>
                    <a:pt x="788" y="725"/>
                  </a:lnTo>
                  <a:lnTo>
                    <a:pt x="642" y="792"/>
                  </a:lnTo>
                  <a:lnTo>
                    <a:pt x="569" y="871"/>
                  </a:lnTo>
                  <a:lnTo>
                    <a:pt x="554" y="1016"/>
                  </a:lnTo>
                  <a:lnTo>
                    <a:pt x="629" y="1161"/>
                  </a:lnTo>
                  <a:lnTo>
                    <a:pt x="642" y="1234"/>
                  </a:lnTo>
                  <a:lnTo>
                    <a:pt x="807" y="1180"/>
                  </a:lnTo>
                  <a:lnTo>
                    <a:pt x="846" y="1161"/>
                  </a:lnTo>
                  <a:lnTo>
                    <a:pt x="807" y="1093"/>
                  </a:lnTo>
                  <a:lnTo>
                    <a:pt x="784" y="1016"/>
                  </a:lnTo>
                  <a:lnTo>
                    <a:pt x="807" y="943"/>
                  </a:lnTo>
                  <a:lnTo>
                    <a:pt x="831" y="1016"/>
                  </a:lnTo>
                  <a:lnTo>
                    <a:pt x="972" y="1114"/>
                  </a:lnTo>
                  <a:lnTo>
                    <a:pt x="1137" y="1044"/>
                  </a:lnTo>
                  <a:lnTo>
                    <a:pt x="1178" y="1016"/>
                  </a:lnTo>
                  <a:lnTo>
                    <a:pt x="1137" y="975"/>
                  </a:lnTo>
                  <a:lnTo>
                    <a:pt x="1064" y="871"/>
                  </a:lnTo>
                  <a:lnTo>
                    <a:pt x="1137" y="810"/>
                  </a:lnTo>
                  <a:lnTo>
                    <a:pt x="1204" y="871"/>
                  </a:lnTo>
                  <a:lnTo>
                    <a:pt x="1301" y="951"/>
                  </a:lnTo>
                  <a:lnTo>
                    <a:pt x="1421" y="1016"/>
                  </a:lnTo>
                  <a:lnTo>
                    <a:pt x="1348" y="1161"/>
                  </a:lnTo>
                  <a:lnTo>
                    <a:pt x="1466" y="127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879" y="1518"/>
              <a:ext cx="239" cy="507"/>
            </a:xfrm>
            <a:custGeom>
              <a:avLst/>
              <a:gdLst>
                <a:gd name="T0" fmla="*/ 0 w 239"/>
                <a:gd name="T1" fmla="*/ 507 h 507"/>
                <a:gd name="T2" fmla="*/ 144 w 239"/>
                <a:gd name="T3" fmla="*/ 436 h 507"/>
                <a:gd name="T4" fmla="*/ 165 w 239"/>
                <a:gd name="T5" fmla="*/ 416 h 507"/>
                <a:gd name="T6" fmla="*/ 239 w 239"/>
                <a:gd name="T7" fmla="*/ 291 h 507"/>
                <a:gd name="T8" fmla="*/ 165 w 239"/>
                <a:gd name="T9" fmla="*/ 207 h 507"/>
                <a:gd name="T10" fmla="*/ 29 w 239"/>
                <a:gd name="T11" fmla="*/ 145 h 507"/>
                <a:gd name="T12" fmla="*/ 52 w 239"/>
                <a:gd name="T13" fmla="*/ 0 h 507"/>
                <a:gd name="T14" fmla="*/ 0 w 239"/>
                <a:gd name="T15" fmla="*/ 0 h 507"/>
                <a:gd name="T16" fmla="*/ 0 w 239"/>
                <a:gd name="T17" fmla="*/ 145 h 507"/>
                <a:gd name="T18" fmla="*/ 0 w 239"/>
                <a:gd name="T19" fmla="*/ 291 h 507"/>
                <a:gd name="T20" fmla="*/ 0 w 239"/>
                <a:gd name="T21" fmla="*/ 436 h 507"/>
                <a:gd name="T22" fmla="*/ 0 w 239"/>
                <a:gd name="T2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507">
                  <a:moveTo>
                    <a:pt x="0" y="507"/>
                  </a:moveTo>
                  <a:lnTo>
                    <a:pt x="144" y="436"/>
                  </a:lnTo>
                  <a:lnTo>
                    <a:pt x="165" y="416"/>
                  </a:lnTo>
                  <a:lnTo>
                    <a:pt x="239" y="291"/>
                  </a:lnTo>
                  <a:lnTo>
                    <a:pt x="165" y="207"/>
                  </a:lnTo>
                  <a:lnTo>
                    <a:pt x="29" y="145"/>
                  </a:lnTo>
                  <a:lnTo>
                    <a:pt x="52" y="0"/>
                  </a:lnTo>
                  <a:lnTo>
                    <a:pt x="0" y="0"/>
                  </a:lnTo>
                  <a:lnTo>
                    <a:pt x="0" y="145"/>
                  </a:lnTo>
                  <a:lnTo>
                    <a:pt x="0" y="291"/>
                  </a:lnTo>
                  <a:lnTo>
                    <a:pt x="0" y="436"/>
                  </a:lnTo>
                  <a:lnTo>
                    <a:pt x="0" y="50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2879" y="1518"/>
              <a:ext cx="239" cy="507"/>
            </a:xfrm>
            <a:custGeom>
              <a:avLst/>
              <a:gdLst>
                <a:gd name="T0" fmla="*/ 0 w 239"/>
                <a:gd name="T1" fmla="*/ 507 h 507"/>
                <a:gd name="T2" fmla="*/ 144 w 239"/>
                <a:gd name="T3" fmla="*/ 436 h 507"/>
                <a:gd name="T4" fmla="*/ 165 w 239"/>
                <a:gd name="T5" fmla="*/ 416 h 507"/>
                <a:gd name="T6" fmla="*/ 239 w 239"/>
                <a:gd name="T7" fmla="*/ 291 h 507"/>
                <a:gd name="T8" fmla="*/ 165 w 239"/>
                <a:gd name="T9" fmla="*/ 207 h 507"/>
                <a:gd name="T10" fmla="*/ 29 w 239"/>
                <a:gd name="T11" fmla="*/ 145 h 507"/>
                <a:gd name="T12" fmla="*/ 52 w 239"/>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239" h="507">
                  <a:moveTo>
                    <a:pt x="0" y="507"/>
                  </a:moveTo>
                  <a:lnTo>
                    <a:pt x="144" y="436"/>
                  </a:lnTo>
                  <a:lnTo>
                    <a:pt x="165" y="416"/>
                  </a:lnTo>
                  <a:lnTo>
                    <a:pt x="239" y="291"/>
                  </a:lnTo>
                  <a:lnTo>
                    <a:pt x="165" y="207"/>
                  </a:lnTo>
                  <a:lnTo>
                    <a:pt x="29" y="145"/>
                  </a:lnTo>
                  <a:lnTo>
                    <a:pt x="52"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4142" y="2932"/>
              <a:ext cx="449" cy="182"/>
            </a:xfrm>
            <a:custGeom>
              <a:avLst/>
              <a:gdLst>
                <a:gd name="T0" fmla="*/ 449 w 449"/>
                <a:gd name="T1" fmla="*/ 182 h 182"/>
                <a:gd name="T2" fmla="*/ 385 w 449"/>
                <a:gd name="T3" fmla="*/ 42 h 182"/>
                <a:gd name="T4" fmla="*/ 377 w 449"/>
                <a:gd name="T5" fmla="*/ 37 h 182"/>
                <a:gd name="T6" fmla="*/ 221 w 449"/>
                <a:gd name="T7" fmla="*/ 0 h 182"/>
                <a:gd name="T8" fmla="*/ 56 w 449"/>
                <a:gd name="T9" fmla="*/ 14 h 182"/>
                <a:gd name="T10" fmla="*/ 0 w 449"/>
                <a:gd name="T11" fmla="*/ 37 h 182"/>
                <a:gd name="T12" fmla="*/ 56 w 449"/>
                <a:gd name="T13" fmla="*/ 79 h 182"/>
                <a:gd name="T14" fmla="*/ 147 w 449"/>
                <a:gd name="T15" fmla="*/ 182 h 182"/>
                <a:gd name="T16" fmla="*/ 221 w 449"/>
                <a:gd name="T17" fmla="*/ 182 h 182"/>
                <a:gd name="T18" fmla="*/ 449 w 449"/>
                <a:gd name="T19"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 h="182">
                  <a:moveTo>
                    <a:pt x="449" y="182"/>
                  </a:moveTo>
                  <a:lnTo>
                    <a:pt x="385" y="42"/>
                  </a:lnTo>
                  <a:lnTo>
                    <a:pt x="377" y="37"/>
                  </a:lnTo>
                  <a:lnTo>
                    <a:pt x="221" y="0"/>
                  </a:lnTo>
                  <a:lnTo>
                    <a:pt x="56" y="14"/>
                  </a:lnTo>
                  <a:lnTo>
                    <a:pt x="0" y="37"/>
                  </a:lnTo>
                  <a:lnTo>
                    <a:pt x="56" y="79"/>
                  </a:lnTo>
                  <a:lnTo>
                    <a:pt x="147" y="182"/>
                  </a:lnTo>
                  <a:lnTo>
                    <a:pt x="221" y="182"/>
                  </a:lnTo>
                  <a:lnTo>
                    <a:pt x="449" y="18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4142" y="2932"/>
              <a:ext cx="449" cy="182"/>
            </a:xfrm>
            <a:custGeom>
              <a:avLst/>
              <a:gdLst>
                <a:gd name="T0" fmla="*/ 449 w 449"/>
                <a:gd name="T1" fmla="*/ 182 h 182"/>
                <a:gd name="T2" fmla="*/ 385 w 449"/>
                <a:gd name="T3" fmla="*/ 42 h 182"/>
                <a:gd name="T4" fmla="*/ 377 w 449"/>
                <a:gd name="T5" fmla="*/ 37 h 182"/>
                <a:gd name="T6" fmla="*/ 221 w 449"/>
                <a:gd name="T7" fmla="*/ 0 h 182"/>
                <a:gd name="T8" fmla="*/ 56 w 449"/>
                <a:gd name="T9" fmla="*/ 14 h 182"/>
                <a:gd name="T10" fmla="*/ 0 w 449"/>
                <a:gd name="T11" fmla="*/ 37 h 182"/>
                <a:gd name="T12" fmla="*/ 56 w 449"/>
                <a:gd name="T13" fmla="*/ 79 h 182"/>
                <a:gd name="T14" fmla="*/ 147 w 449"/>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182">
                  <a:moveTo>
                    <a:pt x="449" y="182"/>
                  </a:moveTo>
                  <a:lnTo>
                    <a:pt x="385" y="42"/>
                  </a:lnTo>
                  <a:lnTo>
                    <a:pt x="377" y="37"/>
                  </a:lnTo>
                  <a:lnTo>
                    <a:pt x="221" y="0"/>
                  </a:lnTo>
                  <a:lnTo>
                    <a:pt x="56" y="14"/>
                  </a:lnTo>
                  <a:lnTo>
                    <a:pt x="0" y="37"/>
                  </a:lnTo>
                  <a:lnTo>
                    <a:pt x="56" y="79"/>
                  </a:lnTo>
                  <a:lnTo>
                    <a:pt x="147" y="18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4588" y="1555"/>
              <a:ext cx="104" cy="265"/>
            </a:xfrm>
            <a:custGeom>
              <a:avLst/>
              <a:gdLst>
                <a:gd name="T0" fmla="*/ 104 w 104"/>
                <a:gd name="T1" fmla="*/ 0 h 265"/>
                <a:gd name="T2" fmla="*/ 0 w 104"/>
                <a:gd name="T3" fmla="*/ 108 h 265"/>
                <a:gd name="T4" fmla="*/ 94 w 104"/>
                <a:gd name="T5" fmla="*/ 254 h 265"/>
                <a:gd name="T6" fmla="*/ 104 w 104"/>
                <a:gd name="T7" fmla="*/ 265 h 265"/>
                <a:gd name="T8" fmla="*/ 104 w 104"/>
                <a:gd name="T9" fmla="*/ 254 h 265"/>
                <a:gd name="T10" fmla="*/ 104 w 104"/>
                <a:gd name="T11" fmla="*/ 0 h 265"/>
              </a:gdLst>
              <a:ahLst/>
              <a:cxnLst>
                <a:cxn ang="0">
                  <a:pos x="T0" y="T1"/>
                </a:cxn>
                <a:cxn ang="0">
                  <a:pos x="T2" y="T3"/>
                </a:cxn>
                <a:cxn ang="0">
                  <a:pos x="T4" y="T5"/>
                </a:cxn>
                <a:cxn ang="0">
                  <a:pos x="T6" y="T7"/>
                </a:cxn>
                <a:cxn ang="0">
                  <a:pos x="T8" y="T9"/>
                </a:cxn>
                <a:cxn ang="0">
                  <a:pos x="T10" y="T11"/>
                </a:cxn>
              </a:cxnLst>
              <a:rect l="0" t="0" r="r" b="b"/>
              <a:pathLst>
                <a:path w="104" h="265">
                  <a:moveTo>
                    <a:pt x="104" y="0"/>
                  </a:moveTo>
                  <a:lnTo>
                    <a:pt x="0" y="108"/>
                  </a:lnTo>
                  <a:lnTo>
                    <a:pt x="94" y="254"/>
                  </a:lnTo>
                  <a:lnTo>
                    <a:pt x="104" y="265"/>
                  </a:lnTo>
                  <a:lnTo>
                    <a:pt x="104" y="254"/>
                  </a:lnTo>
                  <a:lnTo>
                    <a:pt x="104" y="0"/>
                  </a:lnTo>
                  <a:close/>
                </a:path>
              </a:pathLst>
            </a:custGeom>
            <a:solidFill>
              <a:srgbClr val="00F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4588" y="1555"/>
              <a:ext cx="104" cy="265"/>
            </a:xfrm>
            <a:custGeom>
              <a:avLst/>
              <a:gdLst>
                <a:gd name="T0" fmla="*/ 104 w 104"/>
                <a:gd name="T1" fmla="*/ 0 h 265"/>
                <a:gd name="T2" fmla="*/ 0 w 104"/>
                <a:gd name="T3" fmla="*/ 108 h 265"/>
                <a:gd name="T4" fmla="*/ 94 w 104"/>
                <a:gd name="T5" fmla="*/ 254 h 265"/>
                <a:gd name="T6" fmla="*/ 104 w 104"/>
                <a:gd name="T7" fmla="*/ 265 h 265"/>
              </a:gdLst>
              <a:ahLst/>
              <a:cxnLst>
                <a:cxn ang="0">
                  <a:pos x="T0" y="T1"/>
                </a:cxn>
                <a:cxn ang="0">
                  <a:pos x="T2" y="T3"/>
                </a:cxn>
                <a:cxn ang="0">
                  <a:pos x="T4" y="T5"/>
                </a:cxn>
                <a:cxn ang="0">
                  <a:pos x="T6" y="T7"/>
                </a:cxn>
              </a:cxnLst>
              <a:rect l="0" t="0" r="r" b="b"/>
              <a:pathLst>
                <a:path w="104" h="265">
                  <a:moveTo>
                    <a:pt x="104" y="0"/>
                  </a:moveTo>
                  <a:lnTo>
                    <a:pt x="0" y="108"/>
                  </a:lnTo>
                  <a:lnTo>
                    <a:pt x="94" y="254"/>
                  </a:lnTo>
                  <a:lnTo>
                    <a:pt x="104" y="265"/>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994" y="1518"/>
              <a:ext cx="268" cy="84"/>
            </a:xfrm>
            <a:custGeom>
              <a:avLst/>
              <a:gdLst>
                <a:gd name="T0" fmla="*/ 0 w 268"/>
                <a:gd name="T1" fmla="*/ 0 h 84"/>
                <a:gd name="T2" fmla="*/ 39 w 268"/>
                <a:gd name="T3" fmla="*/ 31 h 84"/>
                <a:gd name="T4" fmla="*/ 204 w 268"/>
                <a:gd name="T5" fmla="*/ 84 h 84"/>
                <a:gd name="T6" fmla="*/ 268 w 268"/>
                <a:gd name="T7" fmla="*/ 0 h 84"/>
                <a:gd name="T8" fmla="*/ 39 w 268"/>
                <a:gd name="T9" fmla="*/ 0 h 84"/>
                <a:gd name="T10" fmla="*/ 0 w 268"/>
                <a:gd name="T11" fmla="*/ 0 h 84"/>
              </a:gdLst>
              <a:ahLst/>
              <a:cxnLst>
                <a:cxn ang="0">
                  <a:pos x="T0" y="T1"/>
                </a:cxn>
                <a:cxn ang="0">
                  <a:pos x="T2" y="T3"/>
                </a:cxn>
                <a:cxn ang="0">
                  <a:pos x="T4" y="T5"/>
                </a:cxn>
                <a:cxn ang="0">
                  <a:pos x="T6" y="T7"/>
                </a:cxn>
                <a:cxn ang="0">
                  <a:pos x="T8" y="T9"/>
                </a:cxn>
                <a:cxn ang="0">
                  <a:pos x="T10" y="T11"/>
                </a:cxn>
              </a:cxnLst>
              <a:rect l="0" t="0" r="r" b="b"/>
              <a:pathLst>
                <a:path w="268" h="84">
                  <a:moveTo>
                    <a:pt x="0" y="0"/>
                  </a:moveTo>
                  <a:lnTo>
                    <a:pt x="39" y="31"/>
                  </a:lnTo>
                  <a:lnTo>
                    <a:pt x="204" y="84"/>
                  </a:lnTo>
                  <a:lnTo>
                    <a:pt x="268" y="0"/>
                  </a:lnTo>
                  <a:lnTo>
                    <a:pt x="39" y="0"/>
                  </a:lnTo>
                  <a:lnTo>
                    <a:pt x="0" y="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994" y="1518"/>
              <a:ext cx="268" cy="84"/>
            </a:xfrm>
            <a:custGeom>
              <a:avLst/>
              <a:gdLst>
                <a:gd name="T0" fmla="*/ 0 w 268"/>
                <a:gd name="T1" fmla="*/ 0 h 84"/>
                <a:gd name="T2" fmla="*/ 39 w 268"/>
                <a:gd name="T3" fmla="*/ 31 h 84"/>
                <a:gd name="T4" fmla="*/ 204 w 268"/>
                <a:gd name="T5" fmla="*/ 84 h 84"/>
                <a:gd name="T6" fmla="*/ 268 w 268"/>
                <a:gd name="T7" fmla="*/ 0 h 84"/>
              </a:gdLst>
              <a:ahLst/>
              <a:cxnLst>
                <a:cxn ang="0">
                  <a:pos x="T0" y="T1"/>
                </a:cxn>
                <a:cxn ang="0">
                  <a:pos x="T2" y="T3"/>
                </a:cxn>
                <a:cxn ang="0">
                  <a:pos x="T4" y="T5"/>
                </a:cxn>
                <a:cxn ang="0">
                  <a:pos x="T6" y="T7"/>
                </a:cxn>
              </a:cxnLst>
              <a:rect l="0" t="0" r="r" b="b"/>
              <a:pathLst>
                <a:path w="268" h="84">
                  <a:moveTo>
                    <a:pt x="0" y="0"/>
                  </a:moveTo>
                  <a:lnTo>
                    <a:pt x="39" y="31"/>
                  </a:lnTo>
                  <a:lnTo>
                    <a:pt x="204" y="84"/>
                  </a:lnTo>
                  <a:lnTo>
                    <a:pt x="26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4448" y="1518"/>
              <a:ext cx="148" cy="98"/>
            </a:xfrm>
            <a:custGeom>
              <a:avLst/>
              <a:gdLst>
                <a:gd name="T0" fmla="*/ 0 w 148"/>
                <a:gd name="T1" fmla="*/ 0 h 98"/>
                <a:gd name="T2" fmla="*/ 79 w 148"/>
                <a:gd name="T3" fmla="*/ 98 h 98"/>
                <a:gd name="T4" fmla="*/ 148 w 148"/>
                <a:gd name="T5" fmla="*/ 0 h 98"/>
                <a:gd name="T6" fmla="*/ 0 w 148"/>
                <a:gd name="T7" fmla="*/ 0 h 98"/>
              </a:gdLst>
              <a:ahLst/>
              <a:cxnLst>
                <a:cxn ang="0">
                  <a:pos x="T0" y="T1"/>
                </a:cxn>
                <a:cxn ang="0">
                  <a:pos x="T2" y="T3"/>
                </a:cxn>
                <a:cxn ang="0">
                  <a:pos x="T4" y="T5"/>
                </a:cxn>
                <a:cxn ang="0">
                  <a:pos x="T6" y="T7"/>
                </a:cxn>
              </a:cxnLst>
              <a:rect l="0" t="0" r="r" b="b"/>
              <a:pathLst>
                <a:path w="148" h="98">
                  <a:moveTo>
                    <a:pt x="0" y="0"/>
                  </a:moveTo>
                  <a:lnTo>
                    <a:pt x="79" y="98"/>
                  </a:lnTo>
                  <a:lnTo>
                    <a:pt x="148" y="0"/>
                  </a:lnTo>
                  <a:lnTo>
                    <a:pt x="0" y="0"/>
                  </a:lnTo>
                  <a:close/>
                </a:path>
              </a:pathLst>
            </a:custGeom>
            <a:solidFill>
              <a:srgbClr val="4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4448" y="1518"/>
              <a:ext cx="148" cy="98"/>
            </a:xfrm>
            <a:custGeom>
              <a:avLst/>
              <a:gdLst>
                <a:gd name="T0" fmla="*/ 0 w 148"/>
                <a:gd name="T1" fmla="*/ 0 h 98"/>
                <a:gd name="T2" fmla="*/ 79 w 148"/>
                <a:gd name="T3" fmla="*/ 98 h 98"/>
                <a:gd name="T4" fmla="*/ 148 w 148"/>
                <a:gd name="T5" fmla="*/ 0 h 98"/>
              </a:gdLst>
              <a:ahLst/>
              <a:cxnLst>
                <a:cxn ang="0">
                  <a:pos x="T0" y="T1"/>
                </a:cxn>
                <a:cxn ang="0">
                  <a:pos x="T2" y="T3"/>
                </a:cxn>
                <a:cxn ang="0">
                  <a:pos x="T4" y="T5"/>
                </a:cxn>
              </a:cxnLst>
              <a:rect l="0" t="0" r="r" b="b"/>
              <a:pathLst>
                <a:path w="148" h="98">
                  <a:moveTo>
                    <a:pt x="0" y="0"/>
                  </a:moveTo>
                  <a:lnTo>
                    <a:pt x="79" y="98"/>
                  </a:lnTo>
                  <a:lnTo>
                    <a:pt x="148" y="0"/>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4662" y="1632"/>
              <a:ext cx="30" cy="74"/>
            </a:xfrm>
            <a:custGeom>
              <a:avLst/>
              <a:gdLst>
                <a:gd name="T0" fmla="*/ 30 w 30"/>
                <a:gd name="T1" fmla="*/ 0 h 74"/>
                <a:gd name="T2" fmla="*/ 0 w 30"/>
                <a:gd name="T3" fmla="*/ 31 h 74"/>
                <a:gd name="T4" fmla="*/ 30 w 30"/>
                <a:gd name="T5" fmla="*/ 74 h 74"/>
                <a:gd name="T6" fmla="*/ 30 w 30"/>
                <a:gd name="T7" fmla="*/ 0 h 74"/>
              </a:gdLst>
              <a:ahLst/>
              <a:cxnLst>
                <a:cxn ang="0">
                  <a:pos x="T0" y="T1"/>
                </a:cxn>
                <a:cxn ang="0">
                  <a:pos x="T2" y="T3"/>
                </a:cxn>
                <a:cxn ang="0">
                  <a:pos x="T4" y="T5"/>
                </a:cxn>
                <a:cxn ang="0">
                  <a:pos x="T6" y="T7"/>
                </a:cxn>
              </a:cxnLst>
              <a:rect l="0" t="0" r="r" b="b"/>
              <a:pathLst>
                <a:path w="30" h="74">
                  <a:moveTo>
                    <a:pt x="30" y="0"/>
                  </a:moveTo>
                  <a:lnTo>
                    <a:pt x="0" y="31"/>
                  </a:lnTo>
                  <a:lnTo>
                    <a:pt x="30" y="74"/>
                  </a:lnTo>
                  <a:lnTo>
                    <a:pt x="30" y="0"/>
                  </a:lnTo>
                  <a:close/>
                </a:path>
              </a:pathLst>
            </a:custGeom>
            <a:solidFill>
              <a:srgbClr val="00F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4662" y="1632"/>
              <a:ext cx="30" cy="74"/>
            </a:xfrm>
            <a:custGeom>
              <a:avLst/>
              <a:gdLst>
                <a:gd name="T0" fmla="*/ 30 w 30"/>
                <a:gd name="T1" fmla="*/ 0 h 74"/>
                <a:gd name="T2" fmla="*/ 0 w 30"/>
                <a:gd name="T3" fmla="*/ 31 h 74"/>
                <a:gd name="T4" fmla="*/ 30 w 30"/>
                <a:gd name="T5" fmla="*/ 74 h 74"/>
              </a:gdLst>
              <a:ahLst/>
              <a:cxnLst>
                <a:cxn ang="0">
                  <a:pos x="T0" y="T1"/>
                </a:cxn>
                <a:cxn ang="0">
                  <a:pos x="T2" y="T3"/>
                </a:cxn>
                <a:cxn ang="0">
                  <a:pos x="T4" y="T5"/>
                </a:cxn>
              </a:cxnLst>
              <a:rect l="0" t="0" r="r" b="b"/>
              <a:pathLst>
                <a:path w="30" h="74">
                  <a:moveTo>
                    <a:pt x="30" y="0"/>
                  </a:moveTo>
                  <a:lnTo>
                    <a:pt x="0" y="31"/>
                  </a:lnTo>
                  <a:lnTo>
                    <a:pt x="30" y="74"/>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p:cNvSpPr>
            <p:nvPr/>
          </p:nvSpPr>
          <p:spPr bwMode="auto">
            <a:xfrm>
              <a:off x="3416" y="2116"/>
              <a:ext cx="400" cy="214"/>
            </a:xfrm>
            <a:custGeom>
              <a:avLst/>
              <a:gdLst>
                <a:gd name="T0" fmla="*/ 0 w 400"/>
                <a:gd name="T1" fmla="*/ 127 h 214"/>
                <a:gd name="T2" fmla="*/ 122 w 400"/>
                <a:gd name="T3" fmla="*/ 207 h 214"/>
                <a:gd name="T4" fmla="*/ 288 w 400"/>
                <a:gd name="T5" fmla="*/ 214 h 214"/>
                <a:gd name="T6" fmla="*/ 400 w 400"/>
                <a:gd name="T7" fmla="*/ 127 h 214"/>
                <a:gd name="T8" fmla="*/ 288 w 400"/>
                <a:gd name="T9" fmla="*/ 4 h 214"/>
                <a:gd name="T10" fmla="*/ 122 w 400"/>
                <a:gd name="T11" fmla="*/ 0 h 214"/>
                <a:gd name="T12" fmla="*/ 0 w 400"/>
                <a:gd name="T13" fmla="*/ 127 h 214"/>
              </a:gdLst>
              <a:ahLst/>
              <a:cxnLst>
                <a:cxn ang="0">
                  <a:pos x="T0" y="T1"/>
                </a:cxn>
                <a:cxn ang="0">
                  <a:pos x="T2" y="T3"/>
                </a:cxn>
                <a:cxn ang="0">
                  <a:pos x="T4" y="T5"/>
                </a:cxn>
                <a:cxn ang="0">
                  <a:pos x="T6" y="T7"/>
                </a:cxn>
                <a:cxn ang="0">
                  <a:pos x="T8" y="T9"/>
                </a:cxn>
                <a:cxn ang="0">
                  <a:pos x="T10" y="T11"/>
                </a:cxn>
                <a:cxn ang="0">
                  <a:pos x="T12" y="T13"/>
                </a:cxn>
              </a:cxnLst>
              <a:rect l="0" t="0" r="r" b="b"/>
              <a:pathLst>
                <a:path w="400" h="214">
                  <a:moveTo>
                    <a:pt x="0" y="127"/>
                  </a:moveTo>
                  <a:lnTo>
                    <a:pt x="122" y="207"/>
                  </a:lnTo>
                  <a:lnTo>
                    <a:pt x="288" y="214"/>
                  </a:lnTo>
                  <a:lnTo>
                    <a:pt x="400" y="127"/>
                  </a:lnTo>
                  <a:lnTo>
                    <a:pt x="288" y="4"/>
                  </a:lnTo>
                  <a:lnTo>
                    <a:pt x="122" y="0"/>
                  </a:lnTo>
                  <a:lnTo>
                    <a:pt x="0" y="127"/>
                  </a:lnTo>
                  <a:close/>
                </a:path>
              </a:pathLst>
            </a:custGeom>
            <a:solidFill>
              <a:srgbClr val="00FF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3346" y="2496"/>
              <a:ext cx="242" cy="121"/>
            </a:xfrm>
            <a:custGeom>
              <a:avLst/>
              <a:gdLst>
                <a:gd name="T0" fmla="*/ 0 w 242"/>
                <a:gd name="T1" fmla="*/ 38 h 121"/>
                <a:gd name="T2" fmla="*/ 27 w 242"/>
                <a:gd name="T3" fmla="*/ 121 h 121"/>
                <a:gd name="T4" fmla="*/ 192 w 242"/>
                <a:gd name="T5" fmla="*/ 87 h 121"/>
                <a:gd name="T6" fmla="*/ 242 w 242"/>
                <a:gd name="T7" fmla="*/ 38 h 121"/>
                <a:gd name="T8" fmla="*/ 192 w 242"/>
                <a:gd name="T9" fmla="*/ 0 h 121"/>
                <a:gd name="T10" fmla="*/ 27 w 242"/>
                <a:gd name="T11" fmla="*/ 13 h 121"/>
                <a:gd name="T12" fmla="*/ 0 w 242"/>
                <a:gd name="T13" fmla="*/ 38 h 121"/>
              </a:gdLst>
              <a:ahLst/>
              <a:cxnLst>
                <a:cxn ang="0">
                  <a:pos x="T0" y="T1"/>
                </a:cxn>
                <a:cxn ang="0">
                  <a:pos x="T2" y="T3"/>
                </a:cxn>
                <a:cxn ang="0">
                  <a:pos x="T4" y="T5"/>
                </a:cxn>
                <a:cxn ang="0">
                  <a:pos x="T6" y="T7"/>
                </a:cxn>
                <a:cxn ang="0">
                  <a:pos x="T8" y="T9"/>
                </a:cxn>
                <a:cxn ang="0">
                  <a:pos x="T10" y="T11"/>
                </a:cxn>
                <a:cxn ang="0">
                  <a:pos x="T12" y="T13"/>
                </a:cxn>
              </a:cxnLst>
              <a:rect l="0" t="0" r="r" b="b"/>
              <a:pathLst>
                <a:path w="242" h="121">
                  <a:moveTo>
                    <a:pt x="0" y="38"/>
                  </a:moveTo>
                  <a:lnTo>
                    <a:pt x="27" y="121"/>
                  </a:lnTo>
                  <a:lnTo>
                    <a:pt x="192" y="87"/>
                  </a:lnTo>
                  <a:lnTo>
                    <a:pt x="242" y="38"/>
                  </a:lnTo>
                  <a:lnTo>
                    <a:pt x="192" y="0"/>
                  </a:lnTo>
                  <a:lnTo>
                    <a:pt x="27" y="13"/>
                  </a:lnTo>
                  <a:lnTo>
                    <a:pt x="0" y="38"/>
                  </a:lnTo>
                  <a:close/>
                </a:path>
              </a:pathLst>
            </a:custGeom>
            <a:solidFill>
              <a:srgbClr val="00FF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4427" y="1853"/>
              <a:ext cx="204" cy="186"/>
            </a:xfrm>
            <a:custGeom>
              <a:avLst/>
              <a:gdLst>
                <a:gd name="T0" fmla="*/ 0 w 204"/>
                <a:gd name="T1" fmla="*/ 101 h 186"/>
                <a:gd name="T2" fmla="*/ 100 w 204"/>
                <a:gd name="T3" fmla="*/ 186 h 186"/>
                <a:gd name="T4" fmla="*/ 204 w 204"/>
                <a:gd name="T5" fmla="*/ 101 h 186"/>
                <a:gd name="T6" fmla="*/ 100 w 204"/>
                <a:gd name="T7" fmla="*/ 0 h 186"/>
                <a:gd name="T8" fmla="*/ 0 w 204"/>
                <a:gd name="T9" fmla="*/ 101 h 186"/>
              </a:gdLst>
              <a:ahLst/>
              <a:cxnLst>
                <a:cxn ang="0">
                  <a:pos x="T0" y="T1"/>
                </a:cxn>
                <a:cxn ang="0">
                  <a:pos x="T2" y="T3"/>
                </a:cxn>
                <a:cxn ang="0">
                  <a:pos x="T4" y="T5"/>
                </a:cxn>
                <a:cxn ang="0">
                  <a:pos x="T6" y="T7"/>
                </a:cxn>
                <a:cxn ang="0">
                  <a:pos x="T8" y="T9"/>
                </a:cxn>
              </a:cxnLst>
              <a:rect l="0" t="0" r="r" b="b"/>
              <a:pathLst>
                <a:path w="204" h="186">
                  <a:moveTo>
                    <a:pt x="0" y="101"/>
                  </a:moveTo>
                  <a:lnTo>
                    <a:pt x="100" y="186"/>
                  </a:lnTo>
                  <a:lnTo>
                    <a:pt x="204" y="101"/>
                  </a:lnTo>
                  <a:lnTo>
                    <a:pt x="100" y="0"/>
                  </a:lnTo>
                  <a:lnTo>
                    <a:pt x="0" y="101"/>
                  </a:lnTo>
                  <a:close/>
                </a:path>
              </a:pathLst>
            </a:custGeom>
            <a:solidFill>
              <a:srgbClr val="40FF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3139" y="1527"/>
              <a:ext cx="103" cy="180"/>
            </a:xfrm>
            <a:custGeom>
              <a:avLst/>
              <a:gdLst>
                <a:gd name="T0" fmla="*/ 0 w 103"/>
                <a:gd name="T1" fmla="*/ 136 h 180"/>
                <a:gd name="T2" fmla="*/ 69 w 103"/>
                <a:gd name="T3" fmla="*/ 180 h 180"/>
                <a:gd name="T4" fmla="*/ 103 w 103"/>
                <a:gd name="T5" fmla="*/ 136 h 180"/>
                <a:gd name="T6" fmla="*/ 69 w 103"/>
                <a:gd name="T7" fmla="*/ 0 h 180"/>
                <a:gd name="T8" fmla="*/ 0 w 103"/>
                <a:gd name="T9" fmla="*/ 136 h 180"/>
              </a:gdLst>
              <a:ahLst/>
              <a:cxnLst>
                <a:cxn ang="0">
                  <a:pos x="T0" y="T1"/>
                </a:cxn>
                <a:cxn ang="0">
                  <a:pos x="T2" y="T3"/>
                </a:cxn>
                <a:cxn ang="0">
                  <a:pos x="T4" y="T5"/>
                </a:cxn>
                <a:cxn ang="0">
                  <a:pos x="T6" y="T7"/>
                </a:cxn>
                <a:cxn ang="0">
                  <a:pos x="T8" y="T9"/>
                </a:cxn>
              </a:cxnLst>
              <a:rect l="0" t="0" r="r" b="b"/>
              <a:pathLst>
                <a:path w="103" h="180">
                  <a:moveTo>
                    <a:pt x="0" y="136"/>
                  </a:moveTo>
                  <a:lnTo>
                    <a:pt x="69" y="180"/>
                  </a:lnTo>
                  <a:lnTo>
                    <a:pt x="103" y="136"/>
                  </a:lnTo>
                  <a:lnTo>
                    <a:pt x="69" y="0"/>
                  </a:lnTo>
                  <a:lnTo>
                    <a:pt x="0" y="136"/>
                  </a:lnTo>
                  <a:close/>
                </a:path>
              </a:pathLst>
            </a:custGeom>
            <a:solidFill>
              <a:srgbClr val="00FF00"/>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3013" y="2763"/>
              <a:ext cx="52" cy="129"/>
            </a:xfrm>
            <a:custGeom>
              <a:avLst/>
              <a:gdLst>
                <a:gd name="T0" fmla="*/ 0 w 52"/>
                <a:gd name="T1" fmla="*/ 61 h 129"/>
                <a:gd name="T2" fmla="*/ 31 w 52"/>
                <a:gd name="T3" fmla="*/ 129 h 129"/>
                <a:gd name="T4" fmla="*/ 52 w 52"/>
                <a:gd name="T5" fmla="*/ 61 h 129"/>
                <a:gd name="T6" fmla="*/ 31 w 52"/>
                <a:gd name="T7" fmla="*/ 0 h 129"/>
                <a:gd name="T8" fmla="*/ 0 w 52"/>
                <a:gd name="T9" fmla="*/ 61 h 129"/>
              </a:gdLst>
              <a:ahLst/>
              <a:cxnLst>
                <a:cxn ang="0">
                  <a:pos x="T0" y="T1"/>
                </a:cxn>
                <a:cxn ang="0">
                  <a:pos x="T2" y="T3"/>
                </a:cxn>
                <a:cxn ang="0">
                  <a:pos x="T4" y="T5"/>
                </a:cxn>
                <a:cxn ang="0">
                  <a:pos x="T6" y="T7"/>
                </a:cxn>
                <a:cxn ang="0">
                  <a:pos x="T8" y="T9"/>
                </a:cxn>
              </a:cxnLst>
              <a:rect l="0" t="0" r="r" b="b"/>
              <a:pathLst>
                <a:path w="52" h="129">
                  <a:moveTo>
                    <a:pt x="0" y="61"/>
                  </a:moveTo>
                  <a:lnTo>
                    <a:pt x="31" y="129"/>
                  </a:lnTo>
                  <a:lnTo>
                    <a:pt x="52" y="61"/>
                  </a:lnTo>
                  <a:lnTo>
                    <a:pt x="31" y="0"/>
                  </a:lnTo>
                  <a:lnTo>
                    <a:pt x="0" y="61"/>
                  </a:lnTo>
                  <a:close/>
                </a:path>
              </a:pathLst>
            </a:custGeom>
            <a:solidFill>
              <a:srgbClr val="00FF66"/>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4337" y="2080"/>
              <a:ext cx="48" cy="53"/>
            </a:xfrm>
            <a:custGeom>
              <a:avLst/>
              <a:gdLst>
                <a:gd name="T0" fmla="*/ 0 w 48"/>
                <a:gd name="T1" fmla="*/ 18 h 53"/>
                <a:gd name="T2" fmla="*/ 26 w 48"/>
                <a:gd name="T3" fmla="*/ 53 h 53"/>
                <a:gd name="T4" fmla="*/ 48 w 48"/>
                <a:gd name="T5" fmla="*/ 18 h 53"/>
                <a:gd name="T6" fmla="*/ 26 w 48"/>
                <a:gd name="T7" fmla="*/ 0 h 53"/>
                <a:gd name="T8" fmla="*/ 0 w 48"/>
                <a:gd name="T9" fmla="*/ 18 h 53"/>
              </a:gdLst>
              <a:ahLst/>
              <a:cxnLst>
                <a:cxn ang="0">
                  <a:pos x="T0" y="T1"/>
                </a:cxn>
                <a:cxn ang="0">
                  <a:pos x="T2" y="T3"/>
                </a:cxn>
                <a:cxn ang="0">
                  <a:pos x="T4" y="T5"/>
                </a:cxn>
                <a:cxn ang="0">
                  <a:pos x="T6" y="T7"/>
                </a:cxn>
                <a:cxn ang="0">
                  <a:pos x="T8" y="T9"/>
                </a:cxn>
              </a:cxnLst>
              <a:rect l="0" t="0" r="r" b="b"/>
              <a:pathLst>
                <a:path w="48" h="53">
                  <a:moveTo>
                    <a:pt x="0" y="18"/>
                  </a:moveTo>
                  <a:lnTo>
                    <a:pt x="26" y="53"/>
                  </a:lnTo>
                  <a:lnTo>
                    <a:pt x="48" y="18"/>
                  </a:lnTo>
                  <a:lnTo>
                    <a:pt x="26" y="0"/>
                  </a:lnTo>
                  <a:lnTo>
                    <a:pt x="0" y="18"/>
                  </a:lnTo>
                  <a:close/>
                </a:path>
              </a:pathLst>
            </a:custGeom>
            <a:solidFill>
              <a:srgbClr val="00FF33"/>
            </a:solidFill>
            <a:ln w="47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26"/>
            <p:cNvSpPr>
              <a:spLocks noChangeArrowheads="1"/>
            </p:cNvSpPr>
            <p:nvPr/>
          </p:nvSpPr>
          <p:spPr bwMode="auto">
            <a:xfrm>
              <a:off x="2823"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0.0</a:t>
              </a:r>
              <a:endParaRPr kumimoji="0" lang="en-US" altLang="en-US" sz="1400" b="0" i="0" u="none" strike="noStrike" cap="none" normalizeH="0" baseline="0" smtClean="0">
                <a:ln>
                  <a:noFill/>
                </a:ln>
                <a:solidFill>
                  <a:schemeClr val="tx1"/>
                </a:solidFill>
                <a:effectLst/>
                <a:latin typeface="+mn-lt"/>
              </a:endParaRPr>
            </a:p>
          </p:txBody>
        </p:sp>
        <p:sp>
          <p:nvSpPr>
            <p:cNvPr id="36" name="Rectangle 27"/>
            <p:cNvSpPr>
              <a:spLocks noChangeArrowheads="1"/>
            </p:cNvSpPr>
            <p:nvPr/>
          </p:nvSpPr>
          <p:spPr bwMode="auto">
            <a:xfrm>
              <a:off x="3147"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0.5</a:t>
              </a:r>
              <a:endParaRPr kumimoji="0" lang="en-US" altLang="en-US" sz="1400" b="0" i="0" u="none" strike="noStrike" cap="none" normalizeH="0" baseline="0" smtClean="0">
                <a:ln>
                  <a:noFill/>
                </a:ln>
                <a:solidFill>
                  <a:schemeClr val="tx1"/>
                </a:solidFill>
                <a:effectLst/>
                <a:latin typeface="+mn-lt"/>
              </a:endParaRPr>
            </a:p>
          </p:txBody>
        </p:sp>
        <p:sp>
          <p:nvSpPr>
            <p:cNvPr id="37" name="Rectangle 28"/>
            <p:cNvSpPr>
              <a:spLocks noChangeArrowheads="1"/>
            </p:cNvSpPr>
            <p:nvPr/>
          </p:nvSpPr>
          <p:spPr bwMode="auto">
            <a:xfrm>
              <a:off x="3470"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1.0</a:t>
              </a:r>
              <a:endParaRPr kumimoji="0" lang="en-US" altLang="en-US" sz="1400" b="0" i="0" u="none" strike="noStrike" cap="none" normalizeH="0" baseline="0" smtClean="0">
                <a:ln>
                  <a:noFill/>
                </a:ln>
                <a:solidFill>
                  <a:schemeClr val="tx1"/>
                </a:solidFill>
                <a:effectLst/>
                <a:latin typeface="+mn-lt"/>
              </a:endParaRPr>
            </a:p>
          </p:txBody>
        </p:sp>
        <p:sp>
          <p:nvSpPr>
            <p:cNvPr id="38" name="Rectangle 29"/>
            <p:cNvSpPr>
              <a:spLocks noChangeArrowheads="1"/>
            </p:cNvSpPr>
            <p:nvPr/>
          </p:nvSpPr>
          <p:spPr bwMode="auto">
            <a:xfrm>
              <a:off x="3794"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1.5</a:t>
              </a:r>
              <a:endParaRPr kumimoji="0" lang="en-US" altLang="en-US" sz="1400" b="0" i="0" u="none" strike="noStrike" cap="none" normalizeH="0" baseline="0" dirty="0" smtClean="0">
                <a:ln>
                  <a:noFill/>
                </a:ln>
                <a:solidFill>
                  <a:schemeClr val="tx1"/>
                </a:solidFill>
                <a:effectLst/>
                <a:latin typeface="+mn-lt"/>
              </a:endParaRPr>
            </a:p>
          </p:txBody>
        </p:sp>
        <p:sp>
          <p:nvSpPr>
            <p:cNvPr id="39" name="Rectangle 30"/>
            <p:cNvSpPr>
              <a:spLocks noChangeArrowheads="1"/>
            </p:cNvSpPr>
            <p:nvPr/>
          </p:nvSpPr>
          <p:spPr bwMode="auto">
            <a:xfrm>
              <a:off x="4118"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2.0</a:t>
              </a:r>
              <a:endParaRPr kumimoji="0" lang="en-US" altLang="en-US" sz="1400" b="0" i="0" u="none" strike="noStrike" cap="none" normalizeH="0" baseline="0" smtClean="0">
                <a:ln>
                  <a:noFill/>
                </a:ln>
                <a:solidFill>
                  <a:schemeClr val="tx1"/>
                </a:solidFill>
                <a:effectLst/>
                <a:latin typeface="+mn-lt"/>
              </a:endParaRPr>
            </a:p>
          </p:txBody>
        </p:sp>
        <p:sp>
          <p:nvSpPr>
            <p:cNvPr id="40" name="Rectangle 31"/>
            <p:cNvSpPr>
              <a:spLocks noChangeArrowheads="1"/>
            </p:cNvSpPr>
            <p:nvPr/>
          </p:nvSpPr>
          <p:spPr bwMode="auto">
            <a:xfrm>
              <a:off x="4441" y="3152"/>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2.5</a:t>
              </a:r>
              <a:endParaRPr kumimoji="0" lang="en-US" altLang="en-US" sz="1400" b="0" i="0" u="none" strike="noStrike" cap="none" normalizeH="0" baseline="0" dirty="0" smtClean="0">
                <a:ln>
                  <a:noFill/>
                </a:ln>
                <a:solidFill>
                  <a:schemeClr val="tx1"/>
                </a:solidFill>
                <a:effectLst/>
                <a:latin typeface="+mn-lt"/>
              </a:endParaRPr>
            </a:p>
          </p:txBody>
        </p:sp>
        <p:sp>
          <p:nvSpPr>
            <p:cNvPr id="41" name="Rectangle 32"/>
            <p:cNvSpPr>
              <a:spLocks noChangeArrowheads="1"/>
            </p:cNvSpPr>
            <p:nvPr/>
          </p:nvSpPr>
          <p:spPr bwMode="auto">
            <a:xfrm>
              <a:off x="2704" y="3050"/>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0.0</a:t>
              </a:r>
              <a:endParaRPr kumimoji="0" lang="en-US" altLang="en-US" sz="1400" b="0" i="0" u="none" strike="noStrike" cap="none" normalizeH="0" baseline="0" dirty="0" smtClean="0">
                <a:ln>
                  <a:noFill/>
                </a:ln>
                <a:solidFill>
                  <a:schemeClr val="tx1"/>
                </a:solidFill>
                <a:effectLst/>
                <a:latin typeface="+mn-lt"/>
              </a:endParaRPr>
            </a:p>
          </p:txBody>
        </p:sp>
        <p:sp>
          <p:nvSpPr>
            <p:cNvPr id="42" name="Rectangle 33"/>
            <p:cNvSpPr>
              <a:spLocks noChangeArrowheads="1"/>
            </p:cNvSpPr>
            <p:nvPr/>
          </p:nvSpPr>
          <p:spPr bwMode="auto">
            <a:xfrm>
              <a:off x="2704" y="2765"/>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0.5</a:t>
              </a:r>
              <a:endParaRPr kumimoji="0" lang="en-US" altLang="en-US" sz="1400" b="0" i="0" u="none" strike="noStrike" cap="none" normalizeH="0" baseline="0" smtClean="0">
                <a:ln>
                  <a:noFill/>
                </a:ln>
                <a:solidFill>
                  <a:schemeClr val="tx1"/>
                </a:solidFill>
                <a:effectLst/>
                <a:latin typeface="+mn-lt"/>
              </a:endParaRPr>
            </a:p>
          </p:txBody>
        </p:sp>
        <p:sp>
          <p:nvSpPr>
            <p:cNvPr id="43" name="Rectangle 34"/>
            <p:cNvSpPr>
              <a:spLocks noChangeArrowheads="1"/>
            </p:cNvSpPr>
            <p:nvPr/>
          </p:nvSpPr>
          <p:spPr bwMode="auto">
            <a:xfrm>
              <a:off x="2704" y="2480"/>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1.0</a:t>
              </a:r>
              <a:endParaRPr kumimoji="0" lang="en-US" altLang="en-US" sz="1400" b="0" i="0" u="none" strike="noStrike" cap="none" normalizeH="0" baseline="0" smtClean="0">
                <a:ln>
                  <a:noFill/>
                </a:ln>
                <a:solidFill>
                  <a:schemeClr val="tx1"/>
                </a:solidFill>
                <a:effectLst/>
                <a:latin typeface="+mn-lt"/>
              </a:endParaRPr>
            </a:p>
          </p:txBody>
        </p:sp>
        <p:sp>
          <p:nvSpPr>
            <p:cNvPr id="44" name="Rectangle 35"/>
            <p:cNvSpPr>
              <a:spLocks noChangeArrowheads="1"/>
            </p:cNvSpPr>
            <p:nvPr/>
          </p:nvSpPr>
          <p:spPr bwMode="auto">
            <a:xfrm>
              <a:off x="2704" y="2194"/>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1.5</a:t>
              </a:r>
              <a:endParaRPr kumimoji="0" lang="en-US" altLang="en-US" sz="1400" b="0" i="0" u="none" strike="noStrike" cap="none" normalizeH="0" baseline="0" smtClean="0">
                <a:ln>
                  <a:noFill/>
                </a:ln>
                <a:solidFill>
                  <a:schemeClr val="tx1"/>
                </a:solidFill>
                <a:effectLst/>
                <a:latin typeface="+mn-lt"/>
              </a:endParaRPr>
            </a:p>
          </p:txBody>
        </p:sp>
        <p:sp>
          <p:nvSpPr>
            <p:cNvPr id="45" name="Rectangle 36"/>
            <p:cNvSpPr>
              <a:spLocks noChangeArrowheads="1"/>
            </p:cNvSpPr>
            <p:nvPr/>
          </p:nvSpPr>
          <p:spPr bwMode="auto">
            <a:xfrm>
              <a:off x="2704" y="1909"/>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2.0</a:t>
              </a:r>
              <a:endParaRPr kumimoji="0" lang="en-US" altLang="en-US" sz="1400" b="0" i="0" u="none" strike="noStrike" cap="none" normalizeH="0" baseline="0" smtClean="0">
                <a:ln>
                  <a:noFill/>
                </a:ln>
                <a:solidFill>
                  <a:schemeClr val="tx1"/>
                </a:solidFill>
                <a:effectLst/>
                <a:latin typeface="+mn-lt"/>
              </a:endParaRPr>
            </a:p>
          </p:txBody>
        </p:sp>
        <p:sp>
          <p:nvSpPr>
            <p:cNvPr id="46" name="Rectangle 37"/>
            <p:cNvSpPr>
              <a:spLocks noChangeArrowheads="1"/>
            </p:cNvSpPr>
            <p:nvPr/>
          </p:nvSpPr>
          <p:spPr bwMode="auto">
            <a:xfrm>
              <a:off x="2704" y="1624"/>
              <a:ext cx="1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2.5</a:t>
              </a:r>
              <a:endParaRPr kumimoji="0" lang="en-US" altLang="en-US" sz="1400" b="0" i="0" u="none" strike="noStrike" cap="none" normalizeH="0" baseline="0" smtClean="0">
                <a:ln>
                  <a:noFill/>
                </a:ln>
                <a:solidFill>
                  <a:schemeClr val="tx1"/>
                </a:solidFill>
                <a:effectLst/>
                <a:latin typeface="+mn-lt"/>
              </a:endParaRPr>
            </a:p>
          </p:txBody>
        </p:sp>
        <p:sp>
          <p:nvSpPr>
            <p:cNvPr id="47" name="Line 38"/>
            <p:cNvSpPr>
              <a:spLocks noChangeShapeType="1"/>
            </p:cNvSpPr>
            <p:nvPr/>
          </p:nvSpPr>
          <p:spPr bwMode="auto">
            <a:xfrm flipV="1">
              <a:off x="2879"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9"/>
            <p:cNvSpPr>
              <a:spLocks noChangeShapeType="1"/>
            </p:cNvSpPr>
            <p:nvPr/>
          </p:nvSpPr>
          <p:spPr bwMode="auto">
            <a:xfrm flipV="1">
              <a:off x="3041"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0"/>
            <p:cNvSpPr>
              <a:spLocks noChangeShapeType="1"/>
            </p:cNvSpPr>
            <p:nvPr/>
          </p:nvSpPr>
          <p:spPr bwMode="auto">
            <a:xfrm flipV="1">
              <a:off x="3203"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1"/>
            <p:cNvSpPr>
              <a:spLocks noChangeShapeType="1"/>
            </p:cNvSpPr>
            <p:nvPr/>
          </p:nvSpPr>
          <p:spPr bwMode="auto">
            <a:xfrm flipV="1">
              <a:off x="3365"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2"/>
            <p:cNvSpPr>
              <a:spLocks noChangeShapeType="1"/>
            </p:cNvSpPr>
            <p:nvPr/>
          </p:nvSpPr>
          <p:spPr bwMode="auto">
            <a:xfrm flipV="1">
              <a:off x="3526"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3"/>
            <p:cNvSpPr>
              <a:spLocks noChangeShapeType="1"/>
            </p:cNvSpPr>
            <p:nvPr/>
          </p:nvSpPr>
          <p:spPr bwMode="auto">
            <a:xfrm flipV="1">
              <a:off x="3689"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4"/>
            <p:cNvSpPr>
              <a:spLocks noChangeShapeType="1"/>
            </p:cNvSpPr>
            <p:nvPr/>
          </p:nvSpPr>
          <p:spPr bwMode="auto">
            <a:xfrm flipV="1">
              <a:off x="3850"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5"/>
            <p:cNvSpPr>
              <a:spLocks noChangeShapeType="1"/>
            </p:cNvSpPr>
            <p:nvPr/>
          </p:nvSpPr>
          <p:spPr bwMode="auto">
            <a:xfrm flipV="1">
              <a:off x="4012"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46"/>
            <p:cNvSpPr>
              <a:spLocks noChangeShapeType="1"/>
            </p:cNvSpPr>
            <p:nvPr/>
          </p:nvSpPr>
          <p:spPr bwMode="auto">
            <a:xfrm flipV="1">
              <a:off x="4174"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7"/>
            <p:cNvSpPr>
              <a:spLocks noChangeShapeType="1"/>
            </p:cNvSpPr>
            <p:nvPr/>
          </p:nvSpPr>
          <p:spPr bwMode="auto">
            <a:xfrm flipV="1">
              <a:off x="4336"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8"/>
            <p:cNvSpPr>
              <a:spLocks noChangeShapeType="1"/>
            </p:cNvSpPr>
            <p:nvPr/>
          </p:nvSpPr>
          <p:spPr bwMode="auto">
            <a:xfrm flipV="1">
              <a:off x="4498" y="3114"/>
              <a:ext cx="0" cy="3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9"/>
            <p:cNvSpPr>
              <a:spLocks noChangeShapeType="1"/>
            </p:cNvSpPr>
            <p:nvPr/>
          </p:nvSpPr>
          <p:spPr bwMode="auto">
            <a:xfrm flipV="1">
              <a:off x="4660" y="3114"/>
              <a:ext cx="0" cy="1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0"/>
            <p:cNvSpPr>
              <a:spLocks noChangeShapeType="1"/>
            </p:cNvSpPr>
            <p:nvPr/>
          </p:nvSpPr>
          <p:spPr bwMode="auto">
            <a:xfrm>
              <a:off x="2879" y="3114"/>
              <a:ext cx="18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1"/>
            <p:cNvSpPr>
              <a:spLocks noChangeShapeType="1"/>
            </p:cNvSpPr>
            <p:nvPr/>
          </p:nvSpPr>
          <p:spPr bwMode="auto">
            <a:xfrm>
              <a:off x="2879" y="1518"/>
              <a:ext cx="18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52"/>
            <p:cNvSpPr>
              <a:spLocks noChangeShapeType="1"/>
            </p:cNvSpPr>
            <p:nvPr/>
          </p:nvSpPr>
          <p:spPr bwMode="auto">
            <a:xfrm>
              <a:off x="2848" y="3114"/>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53"/>
            <p:cNvSpPr>
              <a:spLocks noChangeShapeType="1"/>
            </p:cNvSpPr>
            <p:nvPr/>
          </p:nvSpPr>
          <p:spPr bwMode="auto">
            <a:xfrm>
              <a:off x="2863" y="2972"/>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54"/>
            <p:cNvSpPr>
              <a:spLocks noChangeShapeType="1"/>
            </p:cNvSpPr>
            <p:nvPr/>
          </p:nvSpPr>
          <p:spPr bwMode="auto">
            <a:xfrm>
              <a:off x="2848" y="2829"/>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55"/>
            <p:cNvSpPr>
              <a:spLocks noChangeShapeType="1"/>
            </p:cNvSpPr>
            <p:nvPr/>
          </p:nvSpPr>
          <p:spPr bwMode="auto">
            <a:xfrm>
              <a:off x="2863" y="2687"/>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6"/>
            <p:cNvSpPr>
              <a:spLocks noChangeShapeType="1"/>
            </p:cNvSpPr>
            <p:nvPr/>
          </p:nvSpPr>
          <p:spPr bwMode="auto">
            <a:xfrm>
              <a:off x="2848" y="2544"/>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57"/>
            <p:cNvSpPr>
              <a:spLocks noChangeShapeType="1"/>
            </p:cNvSpPr>
            <p:nvPr/>
          </p:nvSpPr>
          <p:spPr bwMode="auto">
            <a:xfrm>
              <a:off x="2863" y="2402"/>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58"/>
            <p:cNvSpPr>
              <a:spLocks noChangeShapeType="1"/>
            </p:cNvSpPr>
            <p:nvPr/>
          </p:nvSpPr>
          <p:spPr bwMode="auto">
            <a:xfrm>
              <a:off x="2848" y="2259"/>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59"/>
            <p:cNvSpPr>
              <a:spLocks noChangeShapeType="1"/>
            </p:cNvSpPr>
            <p:nvPr/>
          </p:nvSpPr>
          <p:spPr bwMode="auto">
            <a:xfrm>
              <a:off x="2863" y="2117"/>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60"/>
            <p:cNvSpPr>
              <a:spLocks noChangeShapeType="1"/>
            </p:cNvSpPr>
            <p:nvPr/>
          </p:nvSpPr>
          <p:spPr bwMode="auto">
            <a:xfrm>
              <a:off x="2848" y="1974"/>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61"/>
            <p:cNvSpPr>
              <a:spLocks noChangeShapeType="1"/>
            </p:cNvSpPr>
            <p:nvPr/>
          </p:nvSpPr>
          <p:spPr bwMode="auto">
            <a:xfrm>
              <a:off x="2863" y="1832"/>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2"/>
            <p:cNvSpPr>
              <a:spLocks noChangeShapeType="1"/>
            </p:cNvSpPr>
            <p:nvPr/>
          </p:nvSpPr>
          <p:spPr bwMode="auto">
            <a:xfrm>
              <a:off x="2848" y="1689"/>
              <a:ext cx="31"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63"/>
            <p:cNvSpPr>
              <a:spLocks noChangeShapeType="1"/>
            </p:cNvSpPr>
            <p:nvPr/>
          </p:nvSpPr>
          <p:spPr bwMode="auto">
            <a:xfrm>
              <a:off x="2863" y="1547"/>
              <a:ext cx="1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64"/>
            <p:cNvSpPr>
              <a:spLocks noChangeShapeType="1"/>
            </p:cNvSpPr>
            <p:nvPr/>
          </p:nvSpPr>
          <p:spPr bwMode="auto">
            <a:xfrm flipV="1">
              <a:off x="2879" y="1518"/>
              <a:ext cx="0" cy="15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65"/>
            <p:cNvSpPr>
              <a:spLocks noChangeShapeType="1"/>
            </p:cNvSpPr>
            <p:nvPr/>
          </p:nvSpPr>
          <p:spPr bwMode="auto">
            <a:xfrm flipV="1">
              <a:off x="4692" y="1518"/>
              <a:ext cx="0" cy="1596"/>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66"/>
            <p:cNvSpPr>
              <a:spLocks noChangeArrowheads="1"/>
            </p:cNvSpPr>
            <p:nvPr/>
          </p:nvSpPr>
          <p:spPr bwMode="auto">
            <a:xfrm>
              <a:off x="3676" y="3269"/>
              <a:ext cx="2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000000"/>
                  </a:solidFill>
                  <a:effectLst/>
                  <a:latin typeface="+mn-lt"/>
                </a:rPr>
                <a:t>X</a:t>
              </a:r>
              <a:r>
                <a:rPr kumimoji="0" lang="en-US" altLang="en-US" sz="1400" b="0" i="0" u="none" strike="noStrike" cap="none" normalizeH="0" baseline="0" dirty="0" smtClean="0">
                  <a:ln>
                    <a:noFill/>
                  </a:ln>
                  <a:solidFill>
                    <a:srgbClr val="000000"/>
                  </a:solidFill>
                  <a:effectLst/>
                  <a:latin typeface="+mn-lt"/>
                </a:rPr>
                <a:t> [cm]</a:t>
              </a:r>
              <a:endParaRPr kumimoji="0" lang="en-US" altLang="en-US" sz="1400" b="0" i="0" u="none" strike="noStrike" cap="none" normalizeH="0" baseline="0" dirty="0" smtClean="0">
                <a:ln>
                  <a:noFill/>
                </a:ln>
                <a:solidFill>
                  <a:schemeClr val="tx1"/>
                </a:solidFill>
                <a:effectLst/>
                <a:latin typeface="+mn-lt"/>
              </a:endParaRPr>
            </a:p>
          </p:txBody>
        </p:sp>
        <p:sp>
          <p:nvSpPr>
            <p:cNvPr id="76" name="Rectangle 67"/>
            <p:cNvSpPr>
              <a:spLocks noChangeArrowheads="1"/>
            </p:cNvSpPr>
            <p:nvPr/>
          </p:nvSpPr>
          <p:spPr bwMode="auto">
            <a:xfrm rot="16200000">
              <a:off x="2446" y="2267"/>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rgbClr val="000000"/>
                  </a:solidFill>
                  <a:effectLst/>
                  <a:latin typeface="+mn-lt"/>
                </a:rPr>
                <a:t>Y</a:t>
              </a:r>
              <a:r>
                <a:rPr kumimoji="0" lang="en-US" altLang="en-US" sz="1400" b="0" i="0" u="none" strike="noStrike" cap="none" normalizeH="0" baseline="0" dirty="0" smtClean="0">
                  <a:ln>
                    <a:noFill/>
                  </a:ln>
                  <a:solidFill>
                    <a:srgbClr val="000000"/>
                  </a:solidFill>
                  <a:effectLst/>
                  <a:latin typeface="+mn-lt"/>
                </a:rPr>
                <a:t> [cm]</a:t>
              </a:r>
              <a:endParaRPr kumimoji="0" lang="en-US" altLang="en-US" sz="1400" b="0" i="0" u="none" strike="noStrike" cap="none" normalizeH="0" baseline="0" dirty="0" smtClean="0">
                <a:ln>
                  <a:noFill/>
                </a:ln>
                <a:solidFill>
                  <a:schemeClr val="tx1"/>
                </a:solidFill>
                <a:effectLst/>
                <a:latin typeface="+mn-lt"/>
              </a:endParaRPr>
            </a:p>
          </p:txBody>
        </p:sp>
        <p:sp>
          <p:nvSpPr>
            <p:cNvPr id="77" name="Rectangle 68"/>
            <p:cNvSpPr>
              <a:spLocks noChangeArrowheads="1"/>
            </p:cNvSpPr>
            <p:nvPr/>
          </p:nvSpPr>
          <p:spPr bwMode="auto">
            <a:xfrm>
              <a:off x="4971" y="1431"/>
              <a:ext cx="203" cy="4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9"/>
            <p:cNvSpPr>
              <a:spLocks noChangeArrowheads="1"/>
            </p:cNvSpPr>
            <p:nvPr/>
          </p:nvSpPr>
          <p:spPr bwMode="auto">
            <a:xfrm>
              <a:off x="4971" y="1472"/>
              <a:ext cx="203" cy="4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0"/>
            <p:cNvSpPr>
              <a:spLocks noChangeArrowheads="1"/>
            </p:cNvSpPr>
            <p:nvPr/>
          </p:nvSpPr>
          <p:spPr bwMode="auto">
            <a:xfrm>
              <a:off x="4971" y="1513"/>
              <a:ext cx="203" cy="40"/>
            </a:xfrm>
            <a:prstGeom prst="rect">
              <a:avLst/>
            </a:prstGeom>
            <a:solidFill>
              <a:srgbClr val="003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1"/>
            <p:cNvSpPr>
              <a:spLocks noChangeArrowheads="1"/>
            </p:cNvSpPr>
            <p:nvPr/>
          </p:nvSpPr>
          <p:spPr bwMode="auto">
            <a:xfrm>
              <a:off x="4971" y="1553"/>
              <a:ext cx="203" cy="41"/>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2"/>
            <p:cNvSpPr>
              <a:spLocks noChangeArrowheads="1"/>
            </p:cNvSpPr>
            <p:nvPr/>
          </p:nvSpPr>
          <p:spPr bwMode="auto">
            <a:xfrm>
              <a:off x="4971" y="1594"/>
              <a:ext cx="203" cy="4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3"/>
            <p:cNvSpPr>
              <a:spLocks noChangeArrowheads="1"/>
            </p:cNvSpPr>
            <p:nvPr/>
          </p:nvSpPr>
          <p:spPr bwMode="auto">
            <a:xfrm>
              <a:off x="4971" y="1634"/>
              <a:ext cx="203" cy="41"/>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4"/>
            <p:cNvSpPr>
              <a:spLocks noChangeArrowheads="1"/>
            </p:cNvSpPr>
            <p:nvPr/>
          </p:nvSpPr>
          <p:spPr bwMode="auto">
            <a:xfrm>
              <a:off x="4971" y="1675"/>
              <a:ext cx="203" cy="4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5"/>
            <p:cNvSpPr>
              <a:spLocks noChangeArrowheads="1"/>
            </p:cNvSpPr>
            <p:nvPr/>
          </p:nvSpPr>
          <p:spPr bwMode="auto">
            <a:xfrm>
              <a:off x="4971" y="1716"/>
              <a:ext cx="203" cy="40"/>
            </a:xfrm>
            <a:prstGeom prst="rect">
              <a:avLst/>
            </a:prstGeom>
            <a:solidFill>
              <a:srgbClr val="00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6"/>
            <p:cNvSpPr>
              <a:spLocks noChangeArrowheads="1"/>
            </p:cNvSpPr>
            <p:nvPr/>
          </p:nvSpPr>
          <p:spPr bwMode="auto">
            <a:xfrm>
              <a:off x="4971" y="1756"/>
              <a:ext cx="203" cy="41"/>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7"/>
            <p:cNvSpPr>
              <a:spLocks noChangeArrowheads="1"/>
            </p:cNvSpPr>
            <p:nvPr/>
          </p:nvSpPr>
          <p:spPr bwMode="auto">
            <a:xfrm>
              <a:off x="4971" y="1797"/>
              <a:ext cx="203" cy="40"/>
            </a:xfrm>
            <a:prstGeom prst="rect">
              <a:avLst/>
            </a:prstGeom>
            <a:solidFill>
              <a:srgbClr val="00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8"/>
            <p:cNvSpPr>
              <a:spLocks noChangeArrowheads="1"/>
            </p:cNvSpPr>
            <p:nvPr/>
          </p:nvSpPr>
          <p:spPr bwMode="auto">
            <a:xfrm>
              <a:off x="4971" y="1837"/>
              <a:ext cx="203" cy="41"/>
            </a:xfrm>
            <a:prstGeom prst="rect">
              <a:avLst/>
            </a:prstGeom>
            <a:solidFill>
              <a:srgbClr val="00FF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9"/>
            <p:cNvSpPr>
              <a:spLocks noChangeArrowheads="1"/>
            </p:cNvSpPr>
            <p:nvPr/>
          </p:nvSpPr>
          <p:spPr bwMode="auto">
            <a:xfrm>
              <a:off x="4971" y="1878"/>
              <a:ext cx="203" cy="4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0"/>
            <p:cNvSpPr>
              <a:spLocks noChangeArrowheads="1"/>
            </p:cNvSpPr>
            <p:nvPr/>
          </p:nvSpPr>
          <p:spPr bwMode="auto">
            <a:xfrm>
              <a:off x="4971" y="1918"/>
              <a:ext cx="203" cy="41"/>
            </a:xfrm>
            <a:prstGeom prst="rect">
              <a:avLst/>
            </a:prstGeom>
            <a:solidFill>
              <a:srgbClr val="4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1"/>
            <p:cNvSpPr>
              <a:spLocks noChangeArrowheads="1"/>
            </p:cNvSpPr>
            <p:nvPr/>
          </p:nvSpPr>
          <p:spPr bwMode="auto">
            <a:xfrm>
              <a:off x="4971" y="1959"/>
              <a:ext cx="203" cy="41"/>
            </a:xfrm>
            <a:prstGeom prst="rect">
              <a:avLst/>
            </a:prstGeom>
            <a:solidFill>
              <a:srgbClr val="8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2"/>
            <p:cNvSpPr>
              <a:spLocks noChangeArrowheads="1"/>
            </p:cNvSpPr>
            <p:nvPr/>
          </p:nvSpPr>
          <p:spPr bwMode="auto">
            <a:xfrm>
              <a:off x="4971" y="2000"/>
              <a:ext cx="203" cy="40"/>
            </a:xfrm>
            <a:prstGeom prst="rect">
              <a:avLst/>
            </a:prstGeom>
            <a:solidFill>
              <a:srgbClr val="B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3"/>
            <p:cNvSpPr>
              <a:spLocks noChangeArrowheads="1"/>
            </p:cNvSpPr>
            <p:nvPr/>
          </p:nvSpPr>
          <p:spPr bwMode="auto">
            <a:xfrm>
              <a:off x="4971" y="2040"/>
              <a:ext cx="203" cy="4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4"/>
            <p:cNvSpPr>
              <a:spLocks noChangeArrowheads="1"/>
            </p:cNvSpPr>
            <p:nvPr/>
          </p:nvSpPr>
          <p:spPr bwMode="auto">
            <a:xfrm>
              <a:off x="4971" y="2081"/>
              <a:ext cx="203" cy="4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5"/>
            <p:cNvSpPr>
              <a:spLocks noChangeArrowheads="1"/>
            </p:cNvSpPr>
            <p:nvPr/>
          </p:nvSpPr>
          <p:spPr bwMode="auto">
            <a:xfrm>
              <a:off x="4971" y="2121"/>
              <a:ext cx="203" cy="4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6"/>
            <p:cNvSpPr>
              <a:spLocks noChangeArrowheads="1"/>
            </p:cNvSpPr>
            <p:nvPr/>
          </p:nvSpPr>
          <p:spPr bwMode="auto">
            <a:xfrm>
              <a:off x="4971" y="2162"/>
              <a:ext cx="203" cy="4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7"/>
            <p:cNvSpPr>
              <a:spLocks noChangeArrowheads="1"/>
            </p:cNvSpPr>
            <p:nvPr/>
          </p:nvSpPr>
          <p:spPr bwMode="auto">
            <a:xfrm>
              <a:off x="4971" y="2203"/>
              <a:ext cx="203" cy="4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8"/>
            <p:cNvSpPr>
              <a:spLocks noChangeArrowheads="1"/>
            </p:cNvSpPr>
            <p:nvPr/>
          </p:nvSpPr>
          <p:spPr bwMode="auto">
            <a:xfrm>
              <a:off x="4971" y="2243"/>
              <a:ext cx="203" cy="4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9"/>
            <p:cNvSpPr>
              <a:spLocks noChangeArrowheads="1"/>
            </p:cNvSpPr>
            <p:nvPr/>
          </p:nvSpPr>
          <p:spPr bwMode="auto">
            <a:xfrm>
              <a:off x="4971" y="2284"/>
              <a:ext cx="203"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0"/>
            <p:cNvSpPr>
              <a:spLocks noChangeArrowheads="1"/>
            </p:cNvSpPr>
            <p:nvPr/>
          </p:nvSpPr>
          <p:spPr bwMode="auto">
            <a:xfrm>
              <a:off x="5189" y="1451"/>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4600</a:t>
              </a:r>
              <a:endParaRPr kumimoji="0" lang="en-US" altLang="en-US" sz="1400" b="0" i="0" u="none" strike="noStrike" cap="none" normalizeH="0" baseline="0" dirty="0" smtClean="0">
                <a:ln>
                  <a:noFill/>
                </a:ln>
                <a:solidFill>
                  <a:schemeClr val="tx1"/>
                </a:solidFill>
                <a:effectLst/>
                <a:latin typeface="+mn-lt"/>
              </a:endParaRPr>
            </a:p>
          </p:txBody>
        </p:sp>
        <p:sp>
          <p:nvSpPr>
            <p:cNvPr id="101" name="Rectangle 92"/>
            <p:cNvSpPr>
              <a:spLocks noChangeArrowheads="1"/>
            </p:cNvSpPr>
            <p:nvPr/>
          </p:nvSpPr>
          <p:spPr bwMode="auto">
            <a:xfrm>
              <a:off x="5189" y="1613"/>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4640</a:t>
              </a:r>
              <a:endParaRPr kumimoji="0" lang="en-US" altLang="en-US" sz="1400" b="0" i="0" u="none" strike="noStrike" cap="none" normalizeH="0" baseline="0" dirty="0" smtClean="0">
                <a:ln>
                  <a:noFill/>
                </a:ln>
                <a:solidFill>
                  <a:schemeClr val="tx1"/>
                </a:solidFill>
                <a:effectLst/>
                <a:latin typeface="+mn-lt"/>
              </a:endParaRPr>
            </a:p>
          </p:txBody>
        </p:sp>
        <p:sp>
          <p:nvSpPr>
            <p:cNvPr id="103" name="Rectangle 94"/>
            <p:cNvSpPr>
              <a:spLocks noChangeArrowheads="1"/>
            </p:cNvSpPr>
            <p:nvPr/>
          </p:nvSpPr>
          <p:spPr bwMode="auto">
            <a:xfrm>
              <a:off x="5189" y="1775"/>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4680</a:t>
              </a:r>
              <a:endParaRPr kumimoji="0" lang="en-US" altLang="en-US" sz="1400" b="0" i="0" u="none" strike="noStrike" cap="none" normalizeH="0" baseline="0" smtClean="0">
                <a:ln>
                  <a:noFill/>
                </a:ln>
                <a:solidFill>
                  <a:schemeClr val="tx1"/>
                </a:solidFill>
                <a:effectLst/>
                <a:latin typeface="+mn-lt"/>
              </a:endParaRPr>
            </a:p>
          </p:txBody>
        </p:sp>
        <p:sp>
          <p:nvSpPr>
            <p:cNvPr id="105" name="Rectangle 96"/>
            <p:cNvSpPr>
              <a:spLocks noChangeArrowheads="1"/>
            </p:cNvSpPr>
            <p:nvPr/>
          </p:nvSpPr>
          <p:spPr bwMode="auto">
            <a:xfrm>
              <a:off x="5189" y="1938"/>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4720</a:t>
              </a:r>
              <a:endParaRPr kumimoji="0" lang="en-US" altLang="en-US" sz="1400" b="0" i="0" u="none" strike="noStrike" cap="none" normalizeH="0" baseline="0" smtClean="0">
                <a:ln>
                  <a:noFill/>
                </a:ln>
                <a:solidFill>
                  <a:schemeClr val="tx1"/>
                </a:solidFill>
                <a:effectLst/>
                <a:latin typeface="+mn-lt"/>
              </a:endParaRPr>
            </a:p>
          </p:txBody>
        </p:sp>
        <p:sp>
          <p:nvSpPr>
            <p:cNvPr id="107" name="Rectangle 98"/>
            <p:cNvSpPr>
              <a:spLocks noChangeArrowheads="1"/>
            </p:cNvSpPr>
            <p:nvPr/>
          </p:nvSpPr>
          <p:spPr bwMode="auto">
            <a:xfrm>
              <a:off x="5189" y="2100"/>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mn-lt"/>
                </a:rPr>
                <a:t>4760</a:t>
              </a:r>
              <a:endParaRPr kumimoji="0" lang="en-US" altLang="en-US" sz="1400" b="0" i="0" u="none" strike="noStrike" cap="none" normalizeH="0" baseline="0" smtClean="0">
                <a:ln>
                  <a:noFill/>
                </a:ln>
                <a:solidFill>
                  <a:schemeClr val="tx1"/>
                </a:solidFill>
                <a:effectLst/>
                <a:latin typeface="+mn-lt"/>
              </a:endParaRPr>
            </a:p>
          </p:txBody>
        </p:sp>
        <p:sp>
          <p:nvSpPr>
            <p:cNvPr id="109" name="Rectangle 100"/>
            <p:cNvSpPr>
              <a:spLocks noChangeArrowheads="1"/>
            </p:cNvSpPr>
            <p:nvPr/>
          </p:nvSpPr>
          <p:spPr bwMode="auto">
            <a:xfrm>
              <a:off x="5189" y="2262"/>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mn-lt"/>
                </a:rPr>
                <a:t>4800</a:t>
              </a:r>
              <a:endParaRPr kumimoji="0" lang="en-US" altLang="en-US" sz="1400" b="0" i="0" u="none" strike="noStrike" cap="none" normalizeH="0" baseline="0" dirty="0" smtClean="0">
                <a:ln>
                  <a:noFill/>
                </a:ln>
                <a:solidFill>
                  <a:schemeClr val="tx1"/>
                </a:solidFill>
                <a:effectLst/>
                <a:latin typeface="+mn-lt"/>
              </a:endParaRPr>
            </a:p>
          </p:txBody>
        </p:sp>
      </p:grpSp>
    </p:spTree>
    <p:extLst>
      <p:ext uri="{BB962C8B-B14F-4D97-AF65-F5344CB8AC3E}">
        <p14:creationId xmlns:p14="http://schemas.microsoft.com/office/powerpoint/2010/main" val="35707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2919320" y="4141564"/>
            <a:ext cx="189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a:solidFill>
                  <a:srgbClr val="000000"/>
                </a:solidFill>
                <a:latin typeface="Times New Roman" pitchFamily="18" charset="0"/>
                <a:cs typeface="Times New Roman" pitchFamily="18" charset="0"/>
              </a:rPr>
              <a:t>Electron spectrum:</a:t>
            </a:r>
          </a:p>
        </p:txBody>
      </p:sp>
      <p:grpSp>
        <p:nvGrpSpPr>
          <p:cNvPr id="8" name="Group 5"/>
          <p:cNvGrpSpPr>
            <a:grpSpLocks noChangeAspect="1"/>
          </p:cNvGrpSpPr>
          <p:nvPr/>
        </p:nvGrpSpPr>
        <p:grpSpPr bwMode="auto">
          <a:xfrm>
            <a:off x="2359726" y="2712418"/>
            <a:ext cx="3686175" cy="3930650"/>
            <a:chOff x="3314" y="1058"/>
            <a:chExt cx="2322" cy="2476"/>
          </a:xfrm>
        </p:grpSpPr>
        <p:sp>
          <p:nvSpPr>
            <p:cNvPr id="9" name="AutoShape 4"/>
            <p:cNvSpPr>
              <a:spLocks noChangeAspect="1" noChangeArrowheads="1" noTextEdit="1"/>
            </p:cNvSpPr>
            <p:nvPr/>
          </p:nvSpPr>
          <p:spPr bwMode="auto">
            <a:xfrm>
              <a:off x="3340" y="1058"/>
              <a:ext cx="2252" cy="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6"/>
            <p:cNvSpPr>
              <a:spLocks/>
            </p:cNvSpPr>
            <p:nvPr/>
          </p:nvSpPr>
          <p:spPr bwMode="auto">
            <a:xfrm>
              <a:off x="3538" y="3146"/>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7"/>
            <p:cNvSpPr>
              <a:spLocks noChangeShapeType="1"/>
            </p:cNvSpPr>
            <p:nvPr/>
          </p:nvSpPr>
          <p:spPr bwMode="auto">
            <a:xfrm flipV="1">
              <a:off x="3538"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8"/>
            <p:cNvSpPr>
              <a:spLocks noChangeArrowheads="1"/>
            </p:cNvSpPr>
            <p:nvPr/>
          </p:nvSpPr>
          <p:spPr bwMode="auto">
            <a:xfrm>
              <a:off x="3512"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3" name="Line 9"/>
            <p:cNvSpPr>
              <a:spLocks noChangeShapeType="1"/>
            </p:cNvSpPr>
            <p:nvPr/>
          </p:nvSpPr>
          <p:spPr bwMode="auto">
            <a:xfrm flipV="1">
              <a:off x="366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flipV="1">
              <a:off x="3792"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V="1">
              <a:off x="391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V="1">
              <a:off x="4046"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13"/>
            <p:cNvSpPr>
              <a:spLocks noChangeArrowheads="1"/>
            </p:cNvSpPr>
            <p:nvPr/>
          </p:nvSpPr>
          <p:spPr bwMode="auto">
            <a:xfrm>
              <a:off x="397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18" name="Rectangle 14"/>
            <p:cNvSpPr>
              <a:spLocks noChangeArrowheads="1"/>
            </p:cNvSpPr>
            <p:nvPr/>
          </p:nvSpPr>
          <p:spPr bwMode="auto">
            <a:xfrm>
              <a:off x="402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9" name="Rectangle 15"/>
            <p:cNvSpPr>
              <a:spLocks noChangeArrowheads="1"/>
            </p:cNvSpPr>
            <p:nvPr/>
          </p:nvSpPr>
          <p:spPr bwMode="auto">
            <a:xfrm>
              <a:off x="4071"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0" name="Line 16"/>
            <p:cNvSpPr>
              <a:spLocks noChangeShapeType="1"/>
            </p:cNvSpPr>
            <p:nvPr/>
          </p:nvSpPr>
          <p:spPr bwMode="auto">
            <a:xfrm flipV="1">
              <a:off x="417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flipV="1">
              <a:off x="429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4427"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9"/>
            <p:cNvSpPr>
              <a:spLocks noChangeShapeType="1"/>
            </p:cNvSpPr>
            <p:nvPr/>
          </p:nvSpPr>
          <p:spPr bwMode="auto">
            <a:xfrm flipV="1">
              <a:off x="4554"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20"/>
            <p:cNvSpPr>
              <a:spLocks noChangeArrowheads="1"/>
            </p:cNvSpPr>
            <p:nvPr/>
          </p:nvSpPr>
          <p:spPr bwMode="auto">
            <a:xfrm>
              <a:off x="447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25" name="Rectangle 21"/>
            <p:cNvSpPr>
              <a:spLocks noChangeArrowheads="1"/>
            </p:cNvSpPr>
            <p:nvPr/>
          </p:nvSpPr>
          <p:spPr bwMode="auto">
            <a:xfrm>
              <a:off x="452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6" name="Rectangle 22"/>
            <p:cNvSpPr>
              <a:spLocks noChangeArrowheads="1"/>
            </p:cNvSpPr>
            <p:nvPr/>
          </p:nvSpPr>
          <p:spPr bwMode="auto">
            <a:xfrm>
              <a:off x="4579"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7" name="Line 23"/>
            <p:cNvSpPr>
              <a:spLocks noChangeShapeType="1"/>
            </p:cNvSpPr>
            <p:nvPr/>
          </p:nvSpPr>
          <p:spPr bwMode="auto">
            <a:xfrm flipV="1">
              <a:off x="4681"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4808"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flipV="1">
              <a:off x="493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flipV="1">
              <a:off x="5062"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7"/>
            <p:cNvSpPr>
              <a:spLocks noChangeArrowheads="1"/>
            </p:cNvSpPr>
            <p:nvPr/>
          </p:nvSpPr>
          <p:spPr bwMode="auto">
            <a:xfrm>
              <a:off x="498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32" name="Rectangle 28"/>
            <p:cNvSpPr>
              <a:spLocks noChangeArrowheads="1"/>
            </p:cNvSpPr>
            <p:nvPr/>
          </p:nvSpPr>
          <p:spPr bwMode="auto">
            <a:xfrm>
              <a:off x="503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3" name="Rectangle 29"/>
            <p:cNvSpPr>
              <a:spLocks noChangeArrowheads="1"/>
            </p:cNvSpPr>
            <p:nvPr/>
          </p:nvSpPr>
          <p:spPr bwMode="auto">
            <a:xfrm>
              <a:off x="508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4" name="Line 30"/>
            <p:cNvSpPr>
              <a:spLocks noChangeShapeType="1"/>
            </p:cNvSpPr>
            <p:nvPr/>
          </p:nvSpPr>
          <p:spPr bwMode="auto">
            <a:xfrm flipV="1">
              <a:off x="518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flipV="1">
              <a:off x="5316"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flipV="1">
              <a:off x="544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flipV="1">
              <a:off x="5569"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4"/>
            <p:cNvSpPr>
              <a:spLocks noChangeArrowheads="1"/>
            </p:cNvSpPr>
            <p:nvPr/>
          </p:nvSpPr>
          <p:spPr bwMode="auto">
            <a:xfrm>
              <a:off x="544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39" name="Rectangle 35"/>
            <p:cNvSpPr>
              <a:spLocks noChangeArrowheads="1"/>
            </p:cNvSpPr>
            <p:nvPr/>
          </p:nvSpPr>
          <p:spPr bwMode="auto">
            <a:xfrm>
              <a:off x="549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40" name="Rectangle 36"/>
            <p:cNvSpPr>
              <a:spLocks noChangeArrowheads="1"/>
            </p:cNvSpPr>
            <p:nvPr/>
          </p:nvSpPr>
          <p:spPr bwMode="auto">
            <a:xfrm>
              <a:off x="554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mc:AlternateContent xmlns:mc="http://schemas.openxmlformats.org/markup-compatibility/2006" xmlns:a14="http://schemas.microsoft.com/office/drawing/2010/main">
          <mc:Choice Requires="a14">
            <p:sp>
              <p:nvSpPr>
                <p:cNvPr id="41" name="Rectangle 37"/>
                <p:cNvSpPr>
                  <a:spLocks noChangeArrowheads="1"/>
                </p:cNvSpPr>
                <p:nvPr/>
              </p:nvSpPr>
              <p:spPr bwMode="auto">
                <a:xfrm>
                  <a:off x="4277" y="3291"/>
                  <a:ext cx="574" cy="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p>
                  <a14:m>
                    <m:oMath xmlns:m="http://schemas.openxmlformats.org/officeDocument/2006/math">
                      <m:sSub>
                        <m:sSubPr>
                          <m:ctrlPr>
                            <a:rPr lang="en-US" sz="1500" b="0" i="1" dirty="0" smtClean="0">
                              <a:solidFill>
                                <a:srgbClr val="000000"/>
                              </a:solidFill>
                              <a:latin typeface="Cambria Math"/>
                              <a:cs typeface="Times New Roman" pitchFamily="18" charset="0"/>
                            </a:rPr>
                          </m:ctrlPr>
                        </m:sSubPr>
                        <m:e>
                          <m:r>
                            <a:rPr lang="en-US" sz="1500" i="1" dirty="0" smtClean="0">
                              <a:solidFill>
                                <a:srgbClr val="000000"/>
                              </a:solidFill>
                              <a:latin typeface="Cambria Math"/>
                              <a:cs typeface="Times New Roman" pitchFamily="18" charset="0"/>
                            </a:rPr>
                            <m:t>𝐸</m:t>
                          </m:r>
                        </m:e>
                        <m:sub>
                          <m:r>
                            <a:rPr lang="en-US" sz="1500" b="0" i="1" dirty="0" smtClean="0">
                              <a:solidFill>
                                <a:srgbClr val="000000"/>
                              </a:solidFill>
                              <a:latin typeface="Cambria Math"/>
                              <a:cs typeface="Times New Roman" pitchFamily="18" charset="0"/>
                            </a:rPr>
                            <m:t>𝑒</m:t>
                          </m:r>
                          <m:r>
                            <a:rPr lang="en-US" sz="1500" b="0" i="1" dirty="0" smtClean="0">
                              <a:solidFill>
                                <a:srgbClr val="000000"/>
                              </a:solidFill>
                              <a:latin typeface="Cambria Math"/>
                              <a:cs typeface="Times New Roman" pitchFamily="18" charset="0"/>
                            </a:rPr>
                            <m:t>,</m:t>
                          </m:r>
                          <m:r>
                            <a:rPr lang="en-US" sz="1500" b="0" i="1" dirty="0" smtClean="0">
                              <a:solidFill>
                                <a:srgbClr val="000000"/>
                              </a:solidFill>
                              <a:latin typeface="Cambria Math"/>
                              <a:cs typeface="Times New Roman" pitchFamily="18" charset="0"/>
                            </a:rPr>
                            <m:t>𝑘𝑖𝑛</m:t>
                          </m:r>
                        </m:sub>
                      </m:sSub>
                    </m:oMath>
                  </a14:m>
                  <a:r>
                    <a:rPr lang="en-US" dirty="0" smtClean="0">
                      <a:solidFill>
                        <a:srgbClr val="000000"/>
                      </a:solidFill>
                      <a:latin typeface="Calibri" pitchFamily="34" charset="0"/>
                      <a:cs typeface="Times New Roman" pitchFamily="18" charset="0"/>
                    </a:rPr>
                    <a:t> </a:t>
                  </a:r>
                  <a:r>
                    <a:rPr lang="en-US" sz="1500" dirty="0" smtClean="0">
                      <a:solidFill>
                        <a:srgbClr val="000000"/>
                      </a:solidFill>
                      <a:latin typeface="Calibri" pitchFamily="34" charset="0"/>
                      <a:cs typeface="Times New Roman" pitchFamily="18" charset="0"/>
                    </a:rPr>
                    <a:t>(</a:t>
                  </a:r>
                  <a:r>
                    <a:rPr lang="en-US" sz="1500" dirty="0" err="1" smtClean="0">
                      <a:solidFill>
                        <a:srgbClr val="000000"/>
                      </a:solidFill>
                      <a:latin typeface="Calibri" pitchFamily="34" charset="0"/>
                      <a:cs typeface="Times New Roman" pitchFamily="18" charset="0"/>
                    </a:rPr>
                    <a:t>keV</a:t>
                  </a:r>
                  <a:r>
                    <a:rPr lang="en-US" sz="1500" dirty="0" smtClean="0">
                      <a:solidFill>
                        <a:srgbClr val="000000"/>
                      </a:solidFill>
                      <a:latin typeface="Calibri" pitchFamily="34" charset="0"/>
                      <a:cs typeface="Times New Roman" pitchFamily="18" charset="0"/>
                    </a:rPr>
                    <a:t>)</a:t>
                  </a:r>
                  <a:endParaRPr lang="en-US" sz="1500" dirty="0">
                    <a:solidFill>
                      <a:srgbClr val="000000"/>
                    </a:solidFill>
                    <a:latin typeface="Calibri" pitchFamily="34" charset="0"/>
                    <a:cs typeface="Times New Roman" pitchFamily="18" charset="0"/>
                  </a:endParaRPr>
                </a:p>
              </p:txBody>
            </p:sp>
          </mc:Choice>
          <mc:Fallback xmlns="">
            <p:sp>
              <p:nvSpPr>
                <p:cNvPr id="41" name="Rectangle 37"/>
                <p:cNvSpPr>
                  <a:spLocks noRot="1" noChangeAspect="1" noMove="1" noResize="1" noEditPoints="1" noAdjustHandles="1" noChangeArrowheads="1" noChangeShapeType="1" noTextEdit="1"/>
                </p:cNvSpPr>
                <p:nvPr/>
              </p:nvSpPr>
              <p:spPr bwMode="auto">
                <a:xfrm>
                  <a:off x="4277" y="3291"/>
                  <a:ext cx="574" cy="174"/>
                </a:xfrm>
                <a:prstGeom prst="rect">
                  <a:avLst/>
                </a:prstGeom>
                <a:blipFill rotWithShape="1">
                  <a:blip r:embed="rId2"/>
                  <a:stretch>
                    <a:fillRect l="-7383" t="-6522" r="-11409" b="-347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38"/>
            <p:cNvSpPr>
              <a:spLocks noChangeArrowheads="1"/>
            </p:cNvSpPr>
            <p:nvPr/>
          </p:nvSpPr>
          <p:spPr bwMode="auto">
            <a:xfrm>
              <a:off x="4352"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3" name="Rectangle 39"/>
            <p:cNvSpPr>
              <a:spLocks noChangeArrowheads="1"/>
            </p:cNvSpPr>
            <p:nvPr/>
          </p:nvSpPr>
          <p:spPr bwMode="auto">
            <a:xfrm>
              <a:off x="4387"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4" name="Rectangle 40"/>
            <p:cNvSpPr>
              <a:spLocks noChangeArrowheads="1"/>
            </p:cNvSpPr>
            <p:nvPr/>
          </p:nvSpPr>
          <p:spPr bwMode="auto">
            <a:xfrm>
              <a:off x="4408"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5" name="Rectangle 41"/>
            <p:cNvSpPr>
              <a:spLocks noChangeArrowheads="1"/>
            </p:cNvSpPr>
            <p:nvPr/>
          </p:nvSpPr>
          <p:spPr bwMode="auto">
            <a:xfrm>
              <a:off x="4447"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6" name="Rectangle 42"/>
            <p:cNvSpPr>
              <a:spLocks noChangeArrowheads="1"/>
            </p:cNvSpPr>
            <p:nvPr/>
          </p:nvSpPr>
          <p:spPr bwMode="auto">
            <a:xfrm>
              <a:off x="4470" y="336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7" name="Rectangle 43"/>
            <p:cNvSpPr>
              <a:spLocks noChangeArrowheads="1"/>
            </p:cNvSpPr>
            <p:nvPr/>
          </p:nvSpPr>
          <p:spPr bwMode="auto">
            <a:xfrm>
              <a:off x="4545"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8" name="Rectangle 44"/>
            <p:cNvSpPr>
              <a:spLocks noChangeArrowheads="1"/>
            </p:cNvSpPr>
            <p:nvPr/>
          </p:nvSpPr>
          <p:spPr bwMode="auto">
            <a:xfrm>
              <a:off x="4585"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49" name="Rectangle 45"/>
            <p:cNvSpPr>
              <a:spLocks noChangeArrowheads="1"/>
            </p:cNvSpPr>
            <p:nvPr/>
          </p:nvSpPr>
          <p:spPr bwMode="auto">
            <a:xfrm>
              <a:off x="4647"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0" name="Rectangle 46"/>
            <p:cNvSpPr>
              <a:spLocks noChangeArrowheads="1"/>
            </p:cNvSpPr>
            <p:nvPr/>
          </p:nvSpPr>
          <p:spPr bwMode="auto">
            <a:xfrm>
              <a:off x="4701"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1" name="Rectangle 47"/>
            <p:cNvSpPr>
              <a:spLocks noChangeArrowheads="1"/>
            </p:cNvSpPr>
            <p:nvPr/>
          </p:nvSpPr>
          <p:spPr bwMode="auto">
            <a:xfrm>
              <a:off x="4789" y="329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dirty="0">
                <a:solidFill>
                  <a:srgbClr val="000000"/>
                </a:solidFill>
                <a:latin typeface="Calibri" pitchFamily="34" charset="0"/>
                <a:cs typeface="Times New Roman" pitchFamily="18" charset="0"/>
              </a:endParaRPr>
            </a:p>
          </p:txBody>
        </p:sp>
        <p:sp>
          <p:nvSpPr>
            <p:cNvPr id="52" name="Freeform 48"/>
            <p:cNvSpPr>
              <a:spLocks/>
            </p:cNvSpPr>
            <p:nvPr/>
          </p:nvSpPr>
          <p:spPr bwMode="auto">
            <a:xfrm>
              <a:off x="3538"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Line 49"/>
            <p:cNvSpPr>
              <a:spLocks noChangeShapeType="1"/>
            </p:cNvSpPr>
            <p:nvPr/>
          </p:nvSpPr>
          <p:spPr bwMode="auto">
            <a:xfrm>
              <a:off x="3538"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0"/>
            <p:cNvSpPr>
              <a:spLocks noChangeShapeType="1"/>
            </p:cNvSpPr>
            <p:nvPr/>
          </p:nvSpPr>
          <p:spPr bwMode="auto">
            <a:xfrm>
              <a:off x="3538" y="307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1"/>
            <p:cNvSpPr>
              <a:spLocks noChangeShapeType="1"/>
            </p:cNvSpPr>
            <p:nvPr/>
          </p:nvSpPr>
          <p:spPr bwMode="auto">
            <a:xfrm>
              <a:off x="3538" y="299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2"/>
            <p:cNvSpPr>
              <a:spLocks noChangeShapeType="1"/>
            </p:cNvSpPr>
            <p:nvPr/>
          </p:nvSpPr>
          <p:spPr bwMode="auto">
            <a:xfrm>
              <a:off x="3538" y="292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3"/>
            <p:cNvSpPr>
              <a:spLocks noChangeShapeType="1"/>
            </p:cNvSpPr>
            <p:nvPr/>
          </p:nvSpPr>
          <p:spPr bwMode="auto">
            <a:xfrm>
              <a:off x="3538"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4"/>
            <p:cNvSpPr>
              <a:spLocks noChangeShapeType="1"/>
            </p:cNvSpPr>
            <p:nvPr/>
          </p:nvSpPr>
          <p:spPr bwMode="auto">
            <a:xfrm>
              <a:off x="3538" y="277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
            <p:cNvSpPr>
              <a:spLocks noChangeShapeType="1"/>
            </p:cNvSpPr>
            <p:nvPr/>
          </p:nvSpPr>
          <p:spPr bwMode="auto">
            <a:xfrm>
              <a:off x="3538" y="269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6"/>
            <p:cNvSpPr>
              <a:spLocks noChangeShapeType="1"/>
            </p:cNvSpPr>
            <p:nvPr/>
          </p:nvSpPr>
          <p:spPr bwMode="auto">
            <a:xfrm>
              <a:off x="3538" y="262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7"/>
            <p:cNvSpPr>
              <a:spLocks noChangeShapeType="1"/>
            </p:cNvSpPr>
            <p:nvPr/>
          </p:nvSpPr>
          <p:spPr bwMode="auto">
            <a:xfrm>
              <a:off x="3538"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8"/>
            <p:cNvSpPr>
              <a:spLocks noChangeShapeType="1"/>
            </p:cNvSpPr>
            <p:nvPr/>
          </p:nvSpPr>
          <p:spPr bwMode="auto">
            <a:xfrm>
              <a:off x="3538" y="2475"/>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9"/>
            <p:cNvSpPr>
              <a:spLocks noChangeShapeType="1"/>
            </p:cNvSpPr>
            <p:nvPr/>
          </p:nvSpPr>
          <p:spPr bwMode="auto">
            <a:xfrm>
              <a:off x="3538" y="240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0"/>
            <p:cNvSpPr>
              <a:spLocks noChangeShapeType="1"/>
            </p:cNvSpPr>
            <p:nvPr/>
          </p:nvSpPr>
          <p:spPr bwMode="auto">
            <a:xfrm>
              <a:off x="3538" y="232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1"/>
            <p:cNvSpPr>
              <a:spLocks noChangeShapeType="1"/>
            </p:cNvSpPr>
            <p:nvPr/>
          </p:nvSpPr>
          <p:spPr bwMode="auto">
            <a:xfrm>
              <a:off x="3538"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2"/>
            <p:cNvSpPr>
              <a:spLocks noChangeShapeType="1"/>
            </p:cNvSpPr>
            <p:nvPr/>
          </p:nvSpPr>
          <p:spPr bwMode="auto">
            <a:xfrm>
              <a:off x="3538" y="2177"/>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3"/>
            <p:cNvSpPr>
              <a:spLocks noChangeShapeType="1"/>
            </p:cNvSpPr>
            <p:nvPr/>
          </p:nvSpPr>
          <p:spPr bwMode="auto">
            <a:xfrm>
              <a:off x="3538" y="210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4"/>
            <p:cNvSpPr>
              <a:spLocks noChangeShapeType="1"/>
            </p:cNvSpPr>
            <p:nvPr/>
          </p:nvSpPr>
          <p:spPr bwMode="auto">
            <a:xfrm>
              <a:off x="3538" y="202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5"/>
            <p:cNvSpPr>
              <a:spLocks noChangeShapeType="1"/>
            </p:cNvSpPr>
            <p:nvPr/>
          </p:nvSpPr>
          <p:spPr bwMode="auto">
            <a:xfrm>
              <a:off x="3538"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6"/>
            <p:cNvSpPr>
              <a:spLocks noChangeShapeType="1"/>
            </p:cNvSpPr>
            <p:nvPr/>
          </p:nvSpPr>
          <p:spPr bwMode="auto">
            <a:xfrm>
              <a:off x="3538" y="1879"/>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7"/>
            <p:cNvSpPr>
              <a:spLocks noChangeShapeType="1"/>
            </p:cNvSpPr>
            <p:nvPr/>
          </p:nvSpPr>
          <p:spPr bwMode="auto">
            <a:xfrm>
              <a:off x="3538" y="180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68"/>
            <p:cNvSpPr>
              <a:spLocks noChangeShapeType="1"/>
            </p:cNvSpPr>
            <p:nvPr/>
          </p:nvSpPr>
          <p:spPr bwMode="auto">
            <a:xfrm>
              <a:off x="3538" y="173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69"/>
            <p:cNvSpPr>
              <a:spLocks noChangeShapeType="1"/>
            </p:cNvSpPr>
            <p:nvPr/>
          </p:nvSpPr>
          <p:spPr bwMode="auto">
            <a:xfrm>
              <a:off x="3538"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0"/>
            <p:cNvSpPr>
              <a:spLocks noChangeShapeType="1"/>
            </p:cNvSpPr>
            <p:nvPr/>
          </p:nvSpPr>
          <p:spPr bwMode="auto">
            <a:xfrm>
              <a:off x="3538" y="158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1"/>
            <p:cNvSpPr>
              <a:spLocks noChangeShapeType="1"/>
            </p:cNvSpPr>
            <p:nvPr/>
          </p:nvSpPr>
          <p:spPr bwMode="auto">
            <a:xfrm>
              <a:off x="3538" y="150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2"/>
            <p:cNvSpPr>
              <a:spLocks noChangeShapeType="1"/>
            </p:cNvSpPr>
            <p:nvPr/>
          </p:nvSpPr>
          <p:spPr bwMode="auto">
            <a:xfrm>
              <a:off x="3538" y="143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3"/>
            <p:cNvSpPr>
              <a:spLocks noChangeShapeType="1"/>
            </p:cNvSpPr>
            <p:nvPr/>
          </p:nvSpPr>
          <p:spPr bwMode="auto">
            <a:xfrm>
              <a:off x="3538"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4"/>
            <p:cNvSpPr>
              <a:spLocks noChangeShapeType="1"/>
            </p:cNvSpPr>
            <p:nvPr/>
          </p:nvSpPr>
          <p:spPr bwMode="auto">
            <a:xfrm>
              <a:off x="3538" y="128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75"/>
            <p:cNvSpPr>
              <a:spLocks noChangeShapeType="1"/>
            </p:cNvSpPr>
            <p:nvPr/>
          </p:nvSpPr>
          <p:spPr bwMode="auto">
            <a:xfrm>
              <a:off x="3538" y="120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6"/>
            <p:cNvSpPr>
              <a:spLocks noChangeShapeType="1"/>
            </p:cNvSpPr>
            <p:nvPr/>
          </p:nvSpPr>
          <p:spPr bwMode="auto">
            <a:xfrm>
              <a:off x="3538" y="113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7"/>
            <p:cNvSpPr>
              <a:spLocks noChangeShapeType="1"/>
            </p:cNvSpPr>
            <p:nvPr/>
          </p:nvSpPr>
          <p:spPr bwMode="auto">
            <a:xfrm>
              <a:off x="3538"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78"/>
            <p:cNvSpPr>
              <a:spLocks noChangeArrowheads="1"/>
            </p:cNvSpPr>
            <p:nvPr/>
          </p:nvSpPr>
          <p:spPr bwMode="auto">
            <a:xfrm rot="-5400000">
              <a:off x="3330" y="2372"/>
              <a:ext cx="13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Y</a:t>
              </a:r>
              <a:endParaRPr lang="en-US">
                <a:solidFill>
                  <a:srgbClr val="000000"/>
                </a:solidFill>
                <a:latin typeface="Calibri" pitchFamily="34" charset="0"/>
                <a:cs typeface="Times New Roman" pitchFamily="18" charset="0"/>
              </a:endParaRPr>
            </a:p>
          </p:txBody>
        </p:sp>
        <p:sp>
          <p:nvSpPr>
            <p:cNvPr id="83" name="Rectangle 79"/>
            <p:cNvSpPr>
              <a:spLocks noChangeArrowheads="1"/>
            </p:cNvSpPr>
            <p:nvPr/>
          </p:nvSpPr>
          <p:spPr bwMode="auto">
            <a:xfrm rot="-5400000">
              <a:off x="3357" y="2310"/>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84" name="Rectangle 80"/>
            <p:cNvSpPr>
              <a:spLocks noChangeArrowheads="1"/>
            </p:cNvSpPr>
            <p:nvPr/>
          </p:nvSpPr>
          <p:spPr bwMode="auto">
            <a:xfrm rot="-5400000">
              <a:off x="3347" y="2266"/>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85" name="Rectangle 81"/>
            <p:cNvSpPr>
              <a:spLocks noChangeArrowheads="1"/>
            </p:cNvSpPr>
            <p:nvPr/>
          </p:nvSpPr>
          <p:spPr bwMode="auto">
            <a:xfrm rot="-5400000">
              <a:off x="3357" y="222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l</a:t>
              </a:r>
              <a:endParaRPr lang="en-US">
                <a:solidFill>
                  <a:srgbClr val="000000"/>
                </a:solidFill>
                <a:latin typeface="Calibri" pitchFamily="34" charset="0"/>
                <a:cs typeface="Times New Roman" pitchFamily="18" charset="0"/>
              </a:endParaRPr>
            </a:p>
          </p:txBody>
        </p:sp>
        <p:sp>
          <p:nvSpPr>
            <p:cNvPr id="86" name="Rectangle 82"/>
            <p:cNvSpPr>
              <a:spLocks noChangeArrowheads="1"/>
            </p:cNvSpPr>
            <p:nvPr/>
          </p:nvSpPr>
          <p:spPr bwMode="auto">
            <a:xfrm rot="-5400000">
              <a:off x="3344" y="217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d</a:t>
              </a:r>
              <a:endParaRPr lang="en-US">
                <a:solidFill>
                  <a:srgbClr val="000000"/>
                </a:solidFill>
                <a:latin typeface="Calibri" pitchFamily="34" charset="0"/>
                <a:cs typeface="Times New Roman" pitchFamily="18" charset="0"/>
              </a:endParaRPr>
            </a:p>
          </p:txBody>
        </p:sp>
        <p:sp>
          <p:nvSpPr>
            <p:cNvPr id="87" name="Rectangle 83"/>
            <p:cNvSpPr>
              <a:spLocks noChangeArrowheads="1"/>
            </p:cNvSpPr>
            <p:nvPr/>
          </p:nvSpPr>
          <p:spPr bwMode="auto">
            <a:xfrm rot="-5400000">
              <a:off x="3354" y="2088"/>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88" name="Rectangle 84"/>
            <p:cNvSpPr>
              <a:spLocks noChangeArrowheads="1"/>
            </p:cNvSpPr>
            <p:nvPr/>
          </p:nvSpPr>
          <p:spPr bwMode="auto">
            <a:xfrm rot="-5400000">
              <a:off x="3347" y="2041"/>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a:t>
              </a:r>
              <a:endParaRPr lang="en-US">
                <a:solidFill>
                  <a:srgbClr val="000000"/>
                </a:solidFill>
                <a:latin typeface="Calibri" pitchFamily="34" charset="0"/>
                <a:cs typeface="Times New Roman" pitchFamily="18" charset="0"/>
              </a:endParaRPr>
            </a:p>
          </p:txBody>
        </p:sp>
        <p:sp>
          <p:nvSpPr>
            <p:cNvPr id="89" name="Rectangle 85"/>
            <p:cNvSpPr>
              <a:spLocks noChangeArrowheads="1"/>
            </p:cNvSpPr>
            <p:nvPr/>
          </p:nvSpPr>
          <p:spPr bwMode="auto">
            <a:xfrm rot="-5400000">
              <a:off x="3354" y="1994"/>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r</a:t>
              </a:r>
              <a:endParaRPr lang="en-US">
                <a:solidFill>
                  <a:srgbClr val="000000"/>
                </a:solidFill>
                <a:latin typeface="Calibri" pitchFamily="34" charset="0"/>
                <a:cs typeface="Times New Roman" pitchFamily="18" charset="0"/>
              </a:endParaRPr>
            </a:p>
          </p:txBody>
        </p:sp>
        <p:sp>
          <p:nvSpPr>
            <p:cNvPr id="90" name="Rectangle 86"/>
            <p:cNvSpPr>
              <a:spLocks noChangeArrowheads="1"/>
            </p:cNvSpPr>
            <p:nvPr/>
          </p:nvSpPr>
          <p:spPr bwMode="auto">
            <a:xfrm rot="-5400000">
              <a:off x="3344" y="1943"/>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b</a:t>
              </a:r>
              <a:endParaRPr lang="en-US">
                <a:solidFill>
                  <a:srgbClr val="000000"/>
                </a:solidFill>
                <a:latin typeface="Calibri" pitchFamily="34" charset="0"/>
                <a:cs typeface="Times New Roman" pitchFamily="18" charset="0"/>
              </a:endParaRPr>
            </a:p>
          </p:txBody>
        </p:sp>
        <p:sp>
          <p:nvSpPr>
            <p:cNvPr id="91" name="Rectangle 87"/>
            <p:cNvSpPr>
              <a:spLocks noChangeArrowheads="1"/>
            </p:cNvSpPr>
            <p:nvPr/>
          </p:nvSpPr>
          <p:spPr bwMode="auto">
            <a:xfrm rot="-5400000">
              <a:off x="3359" y="1897"/>
              <a:ext cx="8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2" name="Rectangle 88"/>
            <p:cNvSpPr>
              <a:spLocks noChangeArrowheads="1"/>
            </p:cNvSpPr>
            <p:nvPr/>
          </p:nvSpPr>
          <p:spPr bwMode="auto">
            <a:xfrm rot="-5400000">
              <a:off x="3344" y="1817"/>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u</a:t>
              </a:r>
              <a:endParaRPr lang="en-US">
                <a:solidFill>
                  <a:srgbClr val="000000"/>
                </a:solidFill>
                <a:latin typeface="Calibri" pitchFamily="34" charset="0"/>
                <a:cs typeface="Times New Roman" pitchFamily="18" charset="0"/>
              </a:endParaRPr>
            </a:p>
          </p:txBody>
        </p:sp>
        <p:sp>
          <p:nvSpPr>
            <p:cNvPr id="93" name="Rectangle 89"/>
            <p:cNvSpPr>
              <a:spLocks noChangeArrowheads="1"/>
            </p:cNvSpPr>
            <p:nvPr/>
          </p:nvSpPr>
          <p:spPr bwMode="auto">
            <a:xfrm rot="-5400000">
              <a:off x="3344" y="175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94" name="Rectangle 90"/>
            <p:cNvSpPr>
              <a:spLocks noChangeArrowheads="1"/>
            </p:cNvSpPr>
            <p:nvPr/>
          </p:nvSpPr>
          <p:spPr bwMode="auto">
            <a:xfrm rot="-5400000">
              <a:off x="3357" y="1707"/>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95" name="Rectangle 91"/>
            <p:cNvSpPr>
              <a:spLocks noChangeArrowheads="1"/>
            </p:cNvSpPr>
            <p:nvPr/>
          </p:nvSpPr>
          <p:spPr bwMode="auto">
            <a:xfrm rot="-5400000">
              <a:off x="3357" y="167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t</a:t>
              </a:r>
              <a:endParaRPr lang="en-US">
                <a:solidFill>
                  <a:srgbClr val="000000"/>
                </a:solidFill>
                <a:latin typeface="Calibri" pitchFamily="34" charset="0"/>
                <a:cs typeface="Times New Roman" pitchFamily="18" charset="0"/>
              </a:endParaRPr>
            </a:p>
          </p:txBody>
        </p:sp>
        <p:sp>
          <p:nvSpPr>
            <p:cNvPr id="96" name="Rectangle 92"/>
            <p:cNvSpPr>
              <a:spLocks noChangeArrowheads="1"/>
            </p:cNvSpPr>
            <p:nvPr/>
          </p:nvSpPr>
          <p:spPr bwMode="auto">
            <a:xfrm rot="-5400000">
              <a:off x="3350" y="1631"/>
              <a:ext cx="9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s</a:t>
              </a:r>
              <a:endParaRPr lang="en-US">
                <a:solidFill>
                  <a:srgbClr val="000000"/>
                </a:solidFill>
                <a:latin typeface="Calibri" pitchFamily="34" charset="0"/>
                <a:cs typeface="Times New Roman" pitchFamily="18" charset="0"/>
              </a:endParaRPr>
            </a:p>
          </p:txBody>
        </p:sp>
        <p:sp>
          <p:nvSpPr>
            <p:cNvPr id="97" name="Rectangle 93"/>
            <p:cNvSpPr>
              <a:spLocks noChangeArrowheads="1"/>
            </p:cNvSpPr>
            <p:nvPr/>
          </p:nvSpPr>
          <p:spPr bwMode="auto">
            <a:xfrm rot="-5400000">
              <a:off x="3354" y="1586"/>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8" name="Freeform 94"/>
            <p:cNvSpPr>
              <a:spLocks/>
            </p:cNvSpPr>
            <p:nvPr/>
          </p:nvSpPr>
          <p:spPr bwMode="auto">
            <a:xfrm>
              <a:off x="3538" y="1059"/>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Line 95"/>
            <p:cNvSpPr>
              <a:spLocks noChangeShapeType="1"/>
            </p:cNvSpPr>
            <p:nvPr/>
          </p:nvSpPr>
          <p:spPr bwMode="auto">
            <a:xfrm>
              <a:off x="3538"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96"/>
            <p:cNvSpPr>
              <a:spLocks noChangeShapeType="1"/>
            </p:cNvSpPr>
            <p:nvPr/>
          </p:nvSpPr>
          <p:spPr bwMode="auto">
            <a:xfrm>
              <a:off x="366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7"/>
            <p:cNvSpPr>
              <a:spLocks noChangeShapeType="1"/>
            </p:cNvSpPr>
            <p:nvPr/>
          </p:nvSpPr>
          <p:spPr bwMode="auto">
            <a:xfrm>
              <a:off x="3792"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98"/>
            <p:cNvSpPr>
              <a:spLocks noChangeShapeType="1"/>
            </p:cNvSpPr>
            <p:nvPr/>
          </p:nvSpPr>
          <p:spPr bwMode="auto">
            <a:xfrm>
              <a:off x="391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99"/>
            <p:cNvSpPr>
              <a:spLocks noChangeShapeType="1"/>
            </p:cNvSpPr>
            <p:nvPr/>
          </p:nvSpPr>
          <p:spPr bwMode="auto">
            <a:xfrm>
              <a:off x="4046"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0"/>
            <p:cNvSpPr>
              <a:spLocks noChangeShapeType="1"/>
            </p:cNvSpPr>
            <p:nvPr/>
          </p:nvSpPr>
          <p:spPr bwMode="auto">
            <a:xfrm>
              <a:off x="417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1"/>
            <p:cNvSpPr>
              <a:spLocks noChangeShapeType="1"/>
            </p:cNvSpPr>
            <p:nvPr/>
          </p:nvSpPr>
          <p:spPr bwMode="auto">
            <a:xfrm>
              <a:off x="429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02"/>
            <p:cNvSpPr>
              <a:spLocks noChangeShapeType="1"/>
            </p:cNvSpPr>
            <p:nvPr/>
          </p:nvSpPr>
          <p:spPr bwMode="auto">
            <a:xfrm>
              <a:off x="4427"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03"/>
            <p:cNvSpPr>
              <a:spLocks noChangeShapeType="1"/>
            </p:cNvSpPr>
            <p:nvPr/>
          </p:nvSpPr>
          <p:spPr bwMode="auto">
            <a:xfrm>
              <a:off x="4554"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04"/>
            <p:cNvSpPr>
              <a:spLocks noChangeShapeType="1"/>
            </p:cNvSpPr>
            <p:nvPr/>
          </p:nvSpPr>
          <p:spPr bwMode="auto">
            <a:xfrm>
              <a:off x="4681"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05"/>
            <p:cNvSpPr>
              <a:spLocks noChangeShapeType="1"/>
            </p:cNvSpPr>
            <p:nvPr/>
          </p:nvSpPr>
          <p:spPr bwMode="auto">
            <a:xfrm>
              <a:off x="4808"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06"/>
            <p:cNvSpPr>
              <a:spLocks noChangeShapeType="1"/>
            </p:cNvSpPr>
            <p:nvPr/>
          </p:nvSpPr>
          <p:spPr bwMode="auto">
            <a:xfrm>
              <a:off x="493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07"/>
            <p:cNvSpPr>
              <a:spLocks noChangeShapeType="1"/>
            </p:cNvSpPr>
            <p:nvPr/>
          </p:nvSpPr>
          <p:spPr bwMode="auto">
            <a:xfrm>
              <a:off x="5062"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08"/>
            <p:cNvSpPr>
              <a:spLocks noChangeShapeType="1"/>
            </p:cNvSpPr>
            <p:nvPr/>
          </p:nvSpPr>
          <p:spPr bwMode="auto">
            <a:xfrm>
              <a:off x="518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09"/>
            <p:cNvSpPr>
              <a:spLocks noChangeShapeType="1"/>
            </p:cNvSpPr>
            <p:nvPr/>
          </p:nvSpPr>
          <p:spPr bwMode="auto">
            <a:xfrm>
              <a:off x="5316"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10"/>
            <p:cNvSpPr>
              <a:spLocks noChangeShapeType="1"/>
            </p:cNvSpPr>
            <p:nvPr/>
          </p:nvSpPr>
          <p:spPr bwMode="auto">
            <a:xfrm>
              <a:off x="544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11"/>
            <p:cNvSpPr>
              <a:spLocks noChangeShapeType="1"/>
            </p:cNvSpPr>
            <p:nvPr/>
          </p:nvSpPr>
          <p:spPr bwMode="auto">
            <a:xfrm>
              <a:off x="5569"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Freeform 112"/>
            <p:cNvSpPr>
              <a:spLocks/>
            </p:cNvSpPr>
            <p:nvPr/>
          </p:nvSpPr>
          <p:spPr bwMode="auto">
            <a:xfrm>
              <a:off x="5569"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Line 113"/>
            <p:cNvSpPr>
              <a:spLocks noChangeShapeType="1"/>
            </p:cNvSpPr>
            <p:nvPr/>
          </p:nvSpPr>
          <p:spPr bwMode="auto">
            <a:xfrm flipH="1">
              <a:off x="5510"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14"/>
            <p:cNvSpPr>
              <a:spLocks noChangeShapeType="1"/>
            </p:cNvSpPr>
            <p:nvPr/>
          </p:nvSpPr>
          <p:spPr bwMode="auto">
            <a:xfrm flipH="1">
              <a:off x="5540" y="307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15"/>
            <p:cNvSpPr>
              <a:spLocks noChangeShapeType="1"/>
            </p:cNvSpPr>
            <p:nvPr/>
          </p:nvSpPr>
          <p:spPr bwMode="auto">
            <a:xfrm flipH="1">
              <a:off x="5540" y="299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16"/>
            <p:cNvSpPr>
              <a:spLocks noChangeShapeType="1"/>
            </p:cNvSpPr>
            <p:nvPr/>
          </p:nvSpPr>
          <p:spPr bwMode="auto">
            <a:xfrm flipH="1">
              <a:off x="5540" y="292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17"/>
            <p:cNvSpPr>
              <a:spLocks noChangeShapeType="1"/>
            </p:cNvSpPr>
            <p:nvPr/>
          </p:nvSpPr>
          <p:spPr bwMode="auto">
            <a:xfrm flipH="1">
              <a:off x="5510"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8"/>
            <p:cNvSpPr>
              <a:spLocks noChangeShapeType="1"/>
            </p:cNvSpPr>
            <p:nvPr/>
          </p:nvSpPr>
          <p:spPr bwMode="auto">
            <a:xfrm flipH="1">
              <a:off x="5540" y="277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19"/>
            <p:cNvSpPr>
              <a:spLocks noChangeShapeType="1"/>
            </p:cNvSpPr>
            <p:nvPr/>
          </p:nvSpPr>
          <p:spPr bwMode="auto">
            <a:xfrm flipH="1">
              <a:off x="5540" y="269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0"/>
            <p:cNvSpPr>
              <a:spLocks noChangeShapeType="1"/>
            </p:cNvSpPr>
            <p:nvPr/>
          </p:nvSpPr>
          <p:spPr bwMode="auto">
            <a:xfrm flipH="1">
              <a:off x="5540" y="262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1"/>
            <p:cNvSpPr>
              <a:spLocks noChangeShapeType="1"/>
            </p:cNvSpPr>
            <p:nvPr/>
          </p:nvSpPr>
          <p:spPr bwMode="auto">
            <a:xfrm flipH="1">
              <a:off x="5510"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2"/>
            <p:cNvSpPr>
              <a:spLocks noChangeShapeType="1"/>
            </p:cNvSpPr>
            <p:nvPr/>
          </p:nvSpPr>
          <p:spPr bwMode="auto">
            <a:xfrm flipH="1">
              <a:off x="5540" y="2475"/>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3"/>
            <p:cNvSpPr>
              <a:spLocks noChangeShapeType="1"/>
            </p:cNvSpPr>
            <p:nvPr/>
          </p:nvSpPr>
          <p:spPr bwMode="auto">
            <a:xfrm flipH="1">
              <a:off x="5540" y="240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4"/>
            <p:cNvSpPr>
              <a:spLocks noChangeShapeType="1"/>
            </p:cNvSpPr>
            <p:nvPr/>
          </p:nvSpPr>
          <p:spPr bwMode="auto">
            <a:xfrm flipH="1">
              <a:off x="5540" y="232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5"/>
            <p:cNvSpPr>
              <a:spLocks noChangeShapeType="1"/>
            </p:cNvSpPr>
            <p:nvPr/>
          </p:nvSpPr>
          <p:spPr bwMode="auto">
            <a:xfrm flipH="1">
              <a:off x="5510"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6"/>
            <p:cNvSpPr>
              <a:spLocks noChangeShapeType="1"/>
            </p:cNvSpPr>
            <p:nvPr/>
          </p:nvSpPr>
          <p:spPr bwMode="auto">
            <a:xfrm flipH="1">
              <a:off x="5540" y="2177"/>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7"/>
            <p:cNvSpPr>
              <a:spLocks noChangeShapeType="1"/>
            </p:cNvSpPr>
            <p:nvPr/>
          </p:nvSpPr>
          <p:spPr bwMode="auto">
            <a:xfrm flipH="1">
              <a:off x="5540" y="210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28"/>
            <p:cNvSpPr>
              <a:spLocks noChangeShapeType="1"/>
            </p:cNvSpPr>
            <p:nvPr/>
          </p:nvSpPr>
          <p:spPr bwMode="auto">
            <a:xfrm flipH="1">
              <a:off x="5540" y="202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29"/>
            <p:cNvSpPr>
              <a:spLocks noChangeShapeType="1"/>
            </p:cNvSpPr>
            <p:nvPr/>
          </p:nvSpPr>
          <p:spPr bwMode="auto">
            <a:xfrm flipH="1">
              <a:off x="5510"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30"/>
            <p:cNvSpPr>
              <a:spLocks noChangeShapeType="1"/>
            </p:cNvSpPr>
            <p:nvPr/>
          </p:nvSpPr>
          <p:spPr bwMode="auto">
            <a:xfrm flipH="1">
              <a:off x="5540" y="1879"/>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31"/>
            <p:cNvSpPr>
              <a:spLocks noChangeShapeType="1"/>
            </p:cNvSpPr>
            <p:nvPr/>
          </p:nvSpPr>
          <p:spPr bwMode="auto">
            <a:xfrm flipH="1">
              <a:off x="5540" y="180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32"/>
            <p:cNvSpPr>
              <a:spLocks noChangeShapeType="1"/>
            </p:cNvSpPr>
            <p:nvPr/>
          </p:nvSpPr>
          <p:spPr bwMode="auto">
            <a:xfrm flipH="1">
              <a:off x="5540" y="173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3"/>
            <p:cNvSpPr>
              <a:spLocks noChangeShapeType="1"/>
            </p:cNvSpPr>
            <p:nvPr/>
          </p:nvSpPr>
          <p:spPr bwMode="auto">
            <a:xfrm flipH="1">
              <a:off x="5510"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4"/>
            <p:cNvSpPr>
              <a:spLocks noChangeShapeType="1"/>
            </p:cNvSpPr>
            <p:nvPr/>
          </p:nvSpPr>
          <p:spPr bwMode="auto">
            <a:xfrm flipH="1">
              <a:off x="5540" y="158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35"/>
            <p:cNvSpPr>
              <a:spLocks noChangeShapeType="1"/>
            </p:cNvSpPr>
            <p:nvPr/>
          </p:nvSpPr>
          <p:spPr bwMode="auto">
            <a:xfrm flipH="1">
              <a:off x="5540" y="150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36"/>
            <p:cNvSpPr>
              <a:spLocks noChangeShapeType="1"/>
            </p:cNvSpPr>
            <p:nvPr/>
          </p:nvSpPr>
          <p:spPr bwMode="auto">
            <a:xfrm flipH="1">
              <a:off x="5540" y="143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37"/>
            <p:cNvSpPr>
              <a:spLocks noChangeShapeType="1"/>
            </p:cNvSpPr>
            <p:nvPr/>
          </p:nvSpPr>
          <p:spPr bwMode="auto">
            <a:xfrm flipH="1">
              <a:off x="5510"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38"/>
            <p:cNvSpPr>
              <a:spLocks noChangeShapeType="1"/>
            </p:cNvSpPr>
            <p:nvPr/>
          </p:nvSpPr>
          <p:spPr bwMode="auto">
            <a:xfrm flipH="1">
              <a:off x="5540" y="128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39"/>
            <p:cNvSpPr>
              <a:spLocks noChangeShapeType="1"/>
            </p:cNvSpPr>
            <p:nvPr/>
          </p:nvSpPr>
          <p:spPr bwMode="auto">
            <a:xfrm flipH="1">
              <a:off x="5540" y="120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40"/>
            <p:cNvSpPr>
              <a:spLocks noChangeShapeType="1"/>
            </p:cNvSpPr>
            <p:nvPr/>
          </p:nvSpPr>
          <p:spPr bwMode="auto">
            <a:xfrm flipH="1">
              <a:off x="5540" y="113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41"/>
            <p:cNvSpPr>
              <a:spLocks noChangeShapeType="1"/>
            </p:cNvSpPr>
            <p:nvPr/>
          </p:nvSpPr>
          <p:spPr bwMode="auto">
            <a:xfrm flipH="1">
              <a:off x="5510"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Freeform 142"/>
            <p:cNvSpPr>
              <a:spLocks/>
            </p:cNvSpPr>
            <p:nvPr/>
          </p:nvSpPr>
          <p:spPr bwMode="auto">
            <a:xfrm>
              <a:off x="3541" y="1211"/>
              <a:ext cx="1253" cy="1771"/>
            </a:xfrm>
            <a:custGeom>
              <a:avLst/>
              <a:gdLst>
                <a:gd name="T0" fmla="*/ 0 w 8768"/>
                <a:gd name="T1" fmla="*/ 0 h 12401"/>
                <a:gd name="T2" fmla="*/ 0 w 8768"/>
                <a:gd name="T3" fmla="*/ 0 h 12401"/>
                <a:gd name="T4" fmla="*/ 0 w 8768"/>
                <a:gd name="T5" fmla="*/ 0 h 12401"/>
                <a:gd name="T6" fmla="*/ 0 w 8768"/>
                <a:gd name="T7" fmla="*/ 0 h 12401"/>
                <a:gd name="T8" fmla="*/ 0 w 8768"/>
                <a:gd name="T9" fmla="*/ 0 h 12401"/>
                <a:gd name="T10" fmla="*/ 0 w 8768"/>
                <a:gd name="T11" fmla="*/ 0 h 12401"/>
                <a:gd name="T12" fmla="*/ 0 w 8768"/>
                <a:gd name="T13" fmla="*/ 0 h 12401"/>
                <a:gd name="T14" fmla="*/ 0 w 8768"/>
                <a:gd name="T15" fmla="*/ 0 h 12401"/>
                <a:gd name="T16" fmla="*/ 0 w 8768"/>
                <a:gd name="T17" fmla="*/ 0 h 12401"/>
                <a:gd name="T18" fmla="*/ 0 w 8768"/>
                <a:gd name="T19" fmla="*/ 0 h 12401"/>
                <a:gd name="T20" fmla="*/ 0 w 8768"/>
                <a:gd name="T21" fmla="*/ 0 h 12401"/>
                <a:gd name="T22" fmla="*/ 0 w 8768"/>
                <a:gd name="T23" fmla="*/ 0 h 12401"/>
                <a:gd name="T24" fmla="*/ 0 w 8768"/>
                <a:gd name="T25" fmla="*/ 0 h 12401"/>
                <a:gd name="T26" fmla="*/ 0 w 8768"/>
                <a:gd name="T27" fmla="*/ 0 h 12401"/>
                <a:gd name="T28" fmla="*/ 0 w 8768"/>
                <a:gd name="T29" fmla="*/ 0 h 12401"/>
                <a:gd name="T30" fmla="*/ 0 w 8768"/>
                <a:gd name="T31" fmla="*/ 0 h 12401"/>
                <a:gd name="T32" fmla="*/ 0 w 8768"/>
                <a:gd name="T33" fmla="*/ 0 h 12401"/>
                <a:gd name="T34" fmla="*/ 0 w 8768"/>
                <a:gd name="T35" fmla="*/ 0 h 12401"/>
                <a:gd name="T36" fmla="*/ 0 w 8768"/>
                <a:gd name="T37" fmla="*/ 0 h 12401"/>
                <a:gd name="T38" fmla="*/ 0 w 8768"/>
                <a:gd name="T39" fmla="*/ 0 h 12401"/>
                <a:gd name="T40" fmla="*/ 0 w 8768"/>
                <a:gd name="T41" fmla="*/ 0 h 12401"/>
                <a:gd name="T42" fmla="*/ 0 w 8768"/>
                <a:gd name="T43" fmla="*/ 0 h 12401"/>
                <a:gd name="T44" fmla="*/ 0 w 8768"/>
                <a:gd name="T45" fmla="*/ 0 h 12401"/>
                <a:gd name="T46" fmla="*/ 0 w 8768"/>
                <a:gd name="T47" fmla="*/ 0 h 12401"/>
                <a:gd name="T48" fmla="*/ 0 w 8768"/>
                <a:gd name="T49" fmla="*/ 0 h 12401"/>
                <a:gd name="T50" fmla="*/ 0 w 8768"/>
                <a:gd name="T51" fmla="*/ 0 h 12401"/>
                <a:gd name="T52" fmla="*/ 0 w 8768"/>
                <a:gd name="T53" fmla="*/ 0 h 12401"/>
                <a:gd name="T54" fmla="*/ 0 w 8768"/>
                <a:gd name="T55" fmla="*/ 0 h 12401"/>
                <a:gd name="T56" fmla="*/ 0 w 8768"/>
                <a:gd name="T57" fmla="*/ 0 h 12401"/>
                <a:gd name="T58" fmla="*/ 0 w 8768"/>
                <a:gd name="T59" fmla="*/ 0 h 12401"/>
                <a:gd name="T60" fmla="*/ 0 w 8768"/>
                <a:gd name="T61" fmla="*/ 0 h 12401"/>
                <a:gd name="T62" fmla="*/ 0 w 8768"/>
                <a:gd name="T63" fmla="*/ 0 h 12401"/>
                <a:gd name="T64" fmla="*/ 0 w 8768"/>
                <a:gd name="T65" fmla="*/ 0 h 12401"/>
                <a:gd name="T66" fmla="*/ 0 w 8768"/>
                <a:gd name="T67" fmla="*/ 0 h 12401"/>
                <a:gd name="T68" fmla="*/ 0 w 8768"/>
                <a:gd name="T69" fmla="*/ 0 h 12401"/>
                <a:gd name="T70" fmla="*/ 0 w 8768"/>
                <a:gd name="T71" fmla="*/ 0 h 12401"/>
                <a:gd name="T72" fmla="*/ 0 w 8768"/>
                <a:gd name="T73" fmla="*/ 0 h 12401"/>
                <a:gd name="T74" fmla="*/ 0 w 8768"/>
                <a:gd name="T75" fmla="*/ 0 h 12401"/>
                <a:gd name="T76" fmla="*/ 0 w 8768"/>
                <a:gd name="T77" fmla="*/ 0 h 12401"/>
                <a:gd name="T78" fmla="*/ 0 w 8768"/>
                <a:gd name="T79" fmla="*/ 0 h 12401"/>
                <a:gd name="T80" fmla="*/ 0 w 8768"/>
                <a:gd name="T81" fmla="*/ 0 h 12401"/>
                <a:gd name="T82" fmla="*/ 0 w 8768"/>
                <a:gd name="T83" fmla="*/ 0 h 12401"/>
                <a:gd name="T84" fmla="*/ 0 w 8768"/>
                <a:gd name="T85" fmla="*/ 0 h 12401"/>
                <a:gd name="T86" fmla="*/ 0 w 8768"/>
                <a:gd name="T87" fmla="*/ 0 h 12401"/>
                <a:gd name="T88" fmla="*/ 0 w 8768"/>
                <a:gd name="T89" fmla="*/ 0 h 12401"/>
                <a:gd name="T90" fmla="*/ 0 w 8768"/>
                <a:gd name="T91" fmla="*/ 0 h 12401"/>
                <a:gd name="T92" fmla="*/ 0 w 8768"/>
                <a:gd name="T93" fmla="*/ 0 h 12401"/>
                <a:gd name="T94" fmla="*/ 0 w 8768"/>
                <a:gd name="T95" fmla="*/ 0 h 12401"/>
                <a:gd name="T96" fmla="*/ 0 w 8768"/>
                <a:gd name="T97" fmla="*/ 0 h 12401"/>
                <a:gd name="T98" fmla="*/ 0 w 8768"/>
                <a:gd name="T99" fmla="*/ 0 h 12401"/>
                <a:gd name="T100" fmla="*/ 0 w 8768"/>
                <a:gd name="T101" fmla="*/ 0 h 12401"/>
                <a:gd name="T102" fmla="*/ 0 w 8768"/>
                <a:gd name="T103" fmla="*/ 0 h 12401"/>
                <a:gd name="T104" fmla="*/ 0 w 8768"/>
                <a:gd name="T105" fmla="*/ 0 h 12401"/>
                <a:gd name="T106" fmla="*/ 0 w 8768"/>
                <a:gd name="T107" fmla="*/ 0 h 12401"/>
                <a:gd name="T108" fmla="*/ 0 w 8768"/>
                <a:gd name="T109" fmla="*/ 0 h 12401"/>
                <a:gd name="T110" fmla="*/ 0 w 8768"/>
                <a:gd name="T111" fmla="*/ 0 h 12401"/>
                <a:gd name="T112" fmla="*/ 0 w 8768"/>
                <a:gd name="T113" fmla="*/ 0 h 12401"/>
                <a:gd name="T114" fmla="*/ 0 w 8768"/>
                <a:gd name="T115" fmla="*/ 0 h 12401"/>
                <a:gd name="T116" fmla="*/ 0 w 8768"/>
                <a:gd name="T117" fmla="*/ 0 h 12401"/>
                <a:gd name="T118" fmla="*/ 0 w 8768"/>
                <a:gd name="T119" fmla="*/ 0 h 12401"/>
                <a:gd name="T120" fmla="*/ 0 w 8768"/>
                <a:gd name="T121" fmla="*/ 0 h 12401"/>
                <a:gd name="T122" fmla="*/ 0 w 8768"/>
                <a:gd name="T123" fmla="*/ 0 h 12401"/>
                <a:gd name="T124" fmla="*/ 0 w 8768"/>
                <a:gd name="T125" fmla="*/ 0 h 12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2401"/>
                <a:gd name="T191" fmla="*/ 8768 w 8768"/>
                <a:gd name="T192" fmla="*/ 12401 h 12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2401">
                  <a:moveTo>
                    <a:pt x="0" y="12401"/>
                  </a:moveTo>
                  <a:lnTo>
                    <a:pt x="68" y="11007"/>
                  </a:lnTo>
                  <a:lnTo>
                    <a:pt x="137" y="10144"/>
                  </a:lnTo>
                  <a:lnTo>
                    <a:pt x="209" y="9467"/>
                  </a:lnTo>
                  <a:lnTo>
                    <a:pt x="273" y="8891"/>
                  </a:lnTo>
                  <a:lnTo>
                    <a:pt x="346" y="8379"/>
                  </a:lnTo>
                  <a:lnTo>
                    <a:pt x="414" y="7920"/>
                  </a:lnTo>
                  <a:lnTo>
                    <a:pt x="487" y="7496"/>
                  </a:lnTo>
                  <a:lnTo>
                    <a:pt x="551" y="7106"/>
                  </a:lnTo>
                  <a:lnTo>
                    <a:pt x="624" y="6738"/>
                  </a:lnTo>
                  <a:lnTo>
                    <a:pt x="693" y="6396"/>
                  </a:lnTo>
                  <a:lnTo>
                    <a:pt x="761" y="6073"/>
                  </a:lnTo>
                  <a:lnTo>
                    <a:pt x="834" y="5767"/>
                  </a:lnTo>
                  <a:lnTo>
                    <a:pt x="902" y="5477"/>
                  </a:lnTo>
                  <a:lnTo>
                    <a:pt x="975" y="5199"/>
                  </a:lnTo>
                  <a:lnTo>
                    <a:pt x="1040" y="4933"/>
                  </a:lnTo>
                  <a:lnTo>
                    <a:pt x="1112" y="4683"/>
                  </a:lnTo>
                  <a:lnTo>
                    <a:pt x="1181" y="4442"/>
                  </a:lnTo>
                  <a:lnTo>
                    <a:pt x="1249" y="4208"/>
                  </a:lnTo>
                  <a:lnTo>
                    <a:pt x="1318" y="3982"/>
                  </a:lnTo>
                  <a:lnTo>
                    <a:pt x="1390" y="3772"/>
                  </a:lnTo>
                  <a:lnTo>
                    <a:pt x="1459" y="3563"/>
                  </a:lnTo>
                  <a:lnTo>
                    <a:pt x="1528" y="3370"/>
                  </a:lnTo>
                  <a:lnTo>
                    <a:pt x="1600" y="3176"/>
                  </a:lnTo>
                  <a:lnTo>
                    <a:pt x="1669" y="2995"/>
                  </a:lnTo>
                  <a:lnTo>
                    <a:pt x="1741" y="2821"/>
                  </a:lnTo>
                  <a:lnTo>
                    <a:pt x="1805" y="2652"/>
                  </a:lnTo>
                  <a:lnTo>
                    <a:pt x="1878" y="2491"/>
                  </a:lnTo>
                  <a:lnTo>
                    <a:pt x="1946" y="2334"/>
                  </a:lnTo>
                  <a:lnTo>
                    <a:pt x="2015" y="2185"/>
                  </a:lnTo>
                  <a:lnTo>
                    <a:pt x="2084" y="2044"/>
                  </a:lnTo>
                  <a:lnTo>
                    <a:pt x="2156" y="1903"/>
                  </a:lnTo>
                  <a:lnTo>
                    <a:pt x="2225" y="1773"/>
                  </a:lnTo>
                  <a:lnTo>
                    <a:pt x="2293" y="1645"/>
                  </a:lnTo>
                  <a:lnTo>
                    <a:pt x="2366" y="1528"/>
                  </a:lnTo>
                  <a:lnTo>
                    <a:pt x="2434" y="1411"/>
                  </a:lnTo>
                  <a:lnTo>
                    <a:pt x="2503" y="1298"/>
                  </a:lnTo>
                  <a:lnTo>
                    <a:pt x="2572" y="1197"/>
                  </a:lnTo>
                  <a:lnTo>
                    <a:pt x="2644" y="1096"/>
                  </a:lnTo>
                  <a:lnTo>
                    <a:pt x="2713" y="1000"/>
                  </a:lnTo>
                  <a:lnTo>
                    <a:pt x="2781" y="911"/>
                  </a:lnTo>
                  <a:lnTo>
                    <a:pt x="2850" y="822"/>
                  </a:lnTo>
                  <a:lnTo>
                    <a:pt x="2923" y="742"/>
                  </a:lnTo>
                  <a:lnTo>
                    <a:pt x="2991" y="665"/>
                  </a:lnTo>
                  <a:lnTo>
                    <a:pt x="3060" y="593"/>
                  </a:lnTo>
                  <a:lnTo>
                    <a:pt x="3132" y="524"/>
                  </a:lnTo>
                  <a:lnTo>
                    <a:pt x="3201" y="463"/>
                  </a:lnTo>
                  <a:lnTo>
                    <a:pt x="3269" y="403"/>
                  </a:lnTo>
                  <a:lnTo>
                    <a:pt x="3337" y="351"/>
                  </a:lnTo>
                  <a:lnTo>
                    <a:pt x="3410" y="298"/>
                  </a:lnTo>
                  <a:lnTo>
                    <a:pt x="3478" y="250"/>
                  </a:lnTo>
                  <a:lnTo>
                    <a:pt x="3547" y="210"/>
                  </a:lnTo>
                  <a:lnTo>
                    <a:pt x="3616" y="170"/>
                  </a:lnTo>
                  <a:lnTo>
                    <a:pt x="3688" y="134"/>
                  </a:lnTo>
                  <a:lnTo>
                    <a:pt x="3757" y="105"/>
                  </a:lnTo>
                  <a:lnTo>
                    <a:pt x="3825" y="81"/>
                  </a:lnTo>
                  <a:lnTo>
                    <a:pt x="3898" y="56"/>
                  </a:lnTo>
                  <a:lnTo>
                    <a:pt x="3966" y="36"/>
                  </a:lnTo>
                  <a:lnTo>
                    <a:pt x="4035" y="25"/>
                  </a:lnTo>
                  <a:lnTo>
                    <a:pt x="4104" y="8"/>
                  </a:lnTo>
                  <a:lnTo>
                    <a:pt x="4176" y="4"/>
                  </a:lnTo>
                  <a:lnTo>
                    <a:pt x="4241" y="0"/>
                  </a:lnTo>
                  <a:lnTo>
                    <a:pt x="4313" y="0"/>
                  </a:lnTo>
                  <a:lnTo>
                    <a:pt x="4382" y="4"/>
                  </a:lnTo>
                  <a:lnTo>
                    <a:pt x="4455" y="8"/>
                  </a:lnTo>
                  <a:lnTo>
                    <a:pt x="4523" y="21"/>
                  </a:lnTo>
                  <a:lnTo>
                    <a:pt x="4592" y="32"/>
                  </a:lnTo>
                  <a:lnTo>
                    <a:pt x="4664" y="49"/>
                  </a:lnTo>
                  <a:lnTo>
                    <a:pt x="4728" y="69"/>
                  </a:lnTo>
                  <a:lnTo>
                    <a:pt x="4801" y="93"/>
                  </a:lnTo>
                  <a:lnTo>
                    <a:pt x="4869" y="121"/>
                  </a:lnTo>
                  <a:lnTo>
                    <a:pt x="4942" y="149"/>
                  </a:lnTo>
                  <a:lnTo>
                    <a:pt x="5006" y="186"/>
                  </a:lnTo>
                  <a:lnTo>
                    <a:pt x="5079" y="222"/>
                  </a:lnTo>
                  <a:lnTo>
                    <a:pt x="5148" y="262"/>
                  </a:lnTo>
                  <a:lnTo>
                    <a:pt x="5216" y="307"/>
                  </a:lnTo>
                  <a:lnTo>
                    <a:pt x="5289" y="351"/>
                  </a:lnTo>
                  <a:lnTo>
                    <a:pt x="5357" y="400"/>
                  </a:lnTo>
                  <a:lnTo>
                    <a:pt x="5430" y="452"/>
                  </a:lnTo>
                  <a:lnTo>
                    <a:pt x="5495" y="508"/>
                  </a:lnTo>
                  <a:lnTo>
                    <a:pt x="5567" y="565"/>
                  </a:lnTo>
                  <a:lnTo>
                    <a:pt x="5636" y="625"/>
                  </a:lnTo>
                  <a:lnTo>
                    <a:pt x="5708" y="690"/>
                  </a:lnTo>
                  <a:lnTo>
                    <a:pt x="5773" y="754"/>
                  </a:lnTo>
                  <a:lnTo>
                    <a:pt x="5845" y="827"/>
                  </a:lnTo>
                  <a:lnTo>
                    <a:pt x="5914" y="894"/>
                  </a:lnTo>
                  <a:lnTo>
                    <a:pt x="5983" y="972"/>
                  </a:lnTo>
                  <a:lnTo>
                    <a:pt x="6055" y="1048"/>
                  </a:lnTo>
                  <a:lnTo>
                    <a:pt x="6124" y="1128"/>
                  </a:lnTo>
                  <a:lnTo>
                    <a:pt x="6196" y="1210"/>
                  </a:lnTo>
                  <a:lnTo>
                    <a:pt x="6260" y="1298"/>
                  </a:lnTo>
                  <a:lnTo>
                    <a:pt x="6333" y="1383"/>
                  </a:lnTo>
                  <a:lnTo>
                    <a:pt x="6401" y="1472"/>
                  </a:lnTo>
                  <a:lnTo>
                    <a:pt x="6470" y="1564"/>
                  </a:lnTo>
                  <a:lnTo>
                    <a:pt x="6538" y="1661"/>
                  </a:lnTo>
                  <a:lnTo>
                    <a:pt x="6611" y="1758"/>
                  </a:lnTo>
                  <a:lnTo>
                    <a:pt x="6680" y="1854"/>
                  </a:lnTo>
                  <a:lnTo>
                    <a:pt x="6748" y="1955"/>
                  </a:lnTo>
                  <a:lnTo>
                    <a:pt x="6821" y="2059"/>
                  </a:lnTo>
                  <a:lnTo>
                    <a:pt x="6889" y="2165"/>
                  </a:lnTo>
                  <a:lnTo>
                    <a:pt x="6958" y="2269"/>
                  </a:lnTo>
                  <a:lnTo>
                    <a:pt x="7027" y="2382"/>
                  </a:lnTo>
                  <a:lnTo>
                    <a:pt x="7099" y="2491"/>
                  </a:lnTo>
                  <a:lnTo>
                    <a:pt x="7168" y="2607"/>
                  </a:lnTo>
                  <a:lnTo>
                    <a:pt x="7236" y="2720"/>
                  </a:lnTo>
                  <a:lnTo>
                    <a:pt x="7305" y="2837"/>
                  </a:lnTo>
                  <a:lnTo>
                    <a:pt x="7377" y="2958"/>
                  </a:lnTo>
                  <a:lnTo>
                    <a:pt x="7446" y="3079"/>
                  </a:lnTo>
                  <a:lnTo>
                    <a:pt x="7515" y="3200"/>
                  </a:lnTo>
                  <a:lnTo>
                    <a:pt x="7587" y="3325"/>
                  </a:lnTo>
                  <a:lnTo>
                    <a:pt x="7656" y="3450"/>
                  </a:lnTo>
                  <a:lnTo>
                    <a:pt x="7723" y="3575"/>
                  </a:lnTo>
                  <a:lnTo>
                    <a:pt x="7792" y="3708"/>
                  </a:lnTo>
                  <a:lnTo>
                    <a:pt x="7866" y="3837"/>
                  </a:lnTo>
                  <a:lnTo>
                    <a:pt x="7933" y="3966"/>
                  </a:lnTo>
                  <a:lnTo>
                    <a:pt x="8002" y="4099"/>
                  </a:lnTo>
                  <a:lnTo>
                    <a:pt x="8070" y="4236"/>
                  </a:lnTo>
                  <a:lnTo>
                    <a:pt x="8143" y="4369"/>
                  </a:lnTo>
                  <a:lnTo>
                    <a:pt x="8212" y="4506"/>
                  </a:lnTo>
                  <a:lnTo>
                    <a:pt x="8280" y="4643"/>
                  </a:lnTo>
                  <a:lnTo>
                    <a:pt x="8353" y="4784"/>
                  </a:lnTo>
                  <a:lnTo>
                    <a:pt x="8421" y="4925"/>
                  </a:lnTo>
                  <a:lnTo>
                    <a:pt x="8490" y="5066"/>
                  </a:lnTo>
                  <a:lnTo>
                    <a:pt x="8559" y="5207"/>
                  </a:lnTo>
                  <a:lnTo>
                    <a:pt x="8631" y="5349"/>
                  </a:lnTo>
                  <a:lnTo>
                    <a:pt x="8696" y="5490"/>
                  </a:lnTo>
                  <a:lnTo>
                    <a:pt x="8768" y="563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143"/>
            <p:cNvSpPr>
              <a:spLocks/>
            </p:cNvSpPr>
            <p:nvPr/>
          </p:nvSpPr>
          <p:spPr bwMode="auto">
            <a:xfrm>
              <a:off x="4783" y="1995"/>
              <a:ext cx="737" cy="1151"/>
            </a:xfrm>
            <a:custGeom>
              <a:avLst/>
              <a:gdLst>
                <a:gd name="T0" fmla="*/ 0 w 5157"/>
                <a:gd name="T1" fmla="*/ 0 h 8055"/>
                <a:gd name="T2" fmla="*/ 0 w 5157"/>
                <a:gd name="T3" fmla="*/ 0 h 8055"/>
                <a:gd name="T4" fmla="*/ 0 w 5157"/>
                <a:gd name="T5" fmla="*/ 0 h 8055"/>
                <a:gd name="T6" fmla="*/ 0 w 5157"/>
                <a:gd name="T7" fmla="*/ 0 h 8055"/>
                <a:gd name="T8" fmla="*/ 0 w 5157"/>
                <a:gd name="T9" fmla="*/ 0 h 8055"/>
                <a:gd name="T10" fmla="*/ 0 w 5157"/>
                <a:gd name="T11" fmla="*/ 0 h 8055"/>
                <a:gd name="T12" fmla="*/ 0 w 5157"/>
                <a:gd name="T13" fmla="*/ 0 h 8055"/>
                <a:gd name="T14" fmla="*/ 0 w 5157"/>
                <a:gd name="T15" fmla="*/ 0 h 8055"/>
                <a:gd name="T16" fmla="*/ 0 w 5157"/>
                <a:gd name="T17" fmla="*/ 0 h 8055"/>
                <a:gd name="T18" fmla="*/ 0 w 5157"/>
                <a:gd name="T19" fmla="*/ 0 h 8055"/>
                <a:gd name="T20" fmla="*/ 0 w 5157"/>
                <a:gd name="T21" fmla="*/ 0 h 8055"/>
                <a:gd name="T22" fmla="*/ 0 w 5157"/>
                <a:gd name="T23" fmla="*/ 0 h 8055"/>
                <a:gd name="T24" fmla="*/ 0 w 5157"/>
                <a:gd name="T25" fmla="*/ 0 h 8055"/>
                <a:gd name="T26" fmla="*/ 0 w 5157"/>
                <a:gd name="T27" fmla="*/ 0 h 8055"/>
                <a:gd name="T28" fmla="*/ 0 w 5157"/>
                <a:gd name="T29" fmla="*/ 0 h 8055"/>
                <a:gd name="T30" fmla="*/ 0 w 5157"/>
                <a:gd name="T31" fmla="*/ 0 h 8055"/>
                <a:gd name="T32" fmla="*/ 0 w 5157"/>
                <a:gd name="T33" fmla="*/ 0 h 8055"/>
                <a:gd name="T34" fmla="*/ 0 w 5157"/>
                <a:gd name="T35" fmla="*/ 0 h 8055"/>
                <a:gd name="T36" fmla="*/ 0 w 5157"/>
                <a:gd name="T37" fmla="*/ 0 h 8055"/>
                <a:gd name="T38" fmla="*/ 0 w 5157"/>
                <a:gd name="T39" fmla="*/ 0 h 8055"/>
                <a:gd name="T40" fmla="*/ 0 w 5157"/>
                <a:gd name="T41" fmla="*/ 0 h 8055"/>
                <a:gd name="T42" fmla="*/ 0 w 5157"/>
                <a:gd name="T43" fmla="*/ 0 h 8055"/>
                <a:gd name="T44" fmla="*/ 0 w 5157"/>
                <a:gd name="T45" fmla="*/ 0 h 8055"/>
                <a:gd name="T46" fmla="*/ 0 w 5157"/>
                <a:gd name="T47" fmla="*/ 0 h 8055"/>
                <a:gd name="T48" fmla="*/ 0 w 5157"/>
                <a:gd name="T49" fmla="*/ 0 h 8055"/>
                <a:gd name="T50" fmla="*/ 0 w 5157"/>
                <a:gd name="T51" fmla="*/ 0 h 8055"/>
                <a:gd name="T52" fmla="*/ 0 w 5157"/>
                <a:gd name="T53" fmla="*/ 0 h 8055"/>
                <a:gd name="T54" fmla="*/ 0 w 5157"/>
                <a:gd name="T55" fmla="*/ 0 h 8055"/>
                <a:gd name="T56" fmla="*/ 0 w 5157"/>
                <a:gd name="T57" fmla="*/ 0 h 8055"/>
                <a:gd name="T58" fmla="*/ 0 w 5157"/>
                <a:gd name="T59" fmla="*/ 0 h 8055"/>
                <a:gd name="T60" fmla="*/ 0 w 5157"/>
                <a:gd name="T61" fmla="*/ 0 h 8055"/>
                <a:gd name="T62" fmla="*/ 0 w 5157"/>
                <a:gd name="T63" fmla="*/ 0 h 8055"/>
                <a:gd name="T64" fmla="*/ 0 w 5157"/>
                <a:gd name="T65" fmla="*/ 0 h 8055"/>
                <a:gd name="T66" fmla="*/ 0 w 5157"/>
                <a:gd name="T67" fmla="*/ 0 h 8055"/>
                <a:gd name="T68" fmla="*/ 0 w 5157"/>
                <a:gd name="T69" fmla="*/ 0 h 8055"/>
                <a:gd name="T70" fmla="*/ 0 w 5157"/>
                <a:gd name="T71" fmla="*/ 0 h 8055"/>
                <a:gd name="T72" fmla="*/ 0 w 5157"/>
                <a:gd name="T73" fmla="*/ 0 h 8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8055"/>
                <a:gd name="T113" fmla="*/ 5157 w 5157"/>
                <a:gd name="T114" fmla="*/ 8055 h 8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8055">
                  <a:moveTo>
                    <a:pt x="0" y="0"/>
                  </a:moveTo>
                  <a:lnTo>
                    <a:pt x="72" y="145"/>
                  </a:lnTo>
                  <a:lnTo>
                    <a:pt x="141" y="290"/>
                  </a:lnTo>
                  <a:lnTo>
                    <a:pt x="213" y="435"/>
                  </a:lnTo>
                  <a:lnTo>
                    <a:pt x="282" y="583"/>
                  </a:lnTo>
                  <a:lnTo>
                    <a:pt x="351" y="725"/>
                  </a:lnTo>
                  <a:lnTo>
                    <a:pt x="423" y="873"/>
                  </a:lnTo>
                  <a:lnTo>
                    <a:pt x="492" y="1023"/>
                  </a:lnTo>
                  <a:lnTo>
                    <a:pt x="560" y="1168"/>
                  </a:lnTo>
                  <a:lnTo>
                    <a:pt x="628" y="1317"/>
                  </a:lnTo>
                  <a:lnTo>
                    <a:pt x="702" y="1466"/>
                  </a:lnTo>
                  <a:lnTo>
                    <a:pt x="765" y="1611"/>
                  </a:lnTo>
                  <a:lnTo>
                    <a:pt x="838" y="1761"/>
                  </a:lnTo>
                  <a:lnTo>
                    <a:pt x="906" y="1910"/>
                  </a:lnTo>
                  <a:lnTo>
                    <a:pt x="979" y="2055"/>
                  </a:lnTo>
                  <a:lnTo>
                    <a:pt x="1048" y="2203"/>
                  </a:lnTo>
                  <a:lnTo>
                    <a:pt x="1116" y="2353"/>
                  </a:lnTo>
                  <a:lnTo>
                    <a:pt x="1189" y="2498"/>
                  </a:lnTo>
                  <a:lnTo>
                    <a:pt x="1254" y="2647"/>
                  </a:lnTo>
                  <a:lnTo>
                    <a:pt x="1326" y="2796"/>
                  </a:lnTo>
                  <a:lnTo>
                    <a:pt x="1395" y="2941"/>
                  </a:lnTo>
                  <a:lnTo>
                    <a:pt x="1467" y="3086"/>
                  </a:lnTo>
                  <a:lnTo>
                    <a:pt x="1532" y="3231"/>
                  </a:lnTo>
                  <a:lnTo>
                    <a:pt x="1604" y="3377"/>
                  </a:lnTo>
                  <a:lnTo>
                    <a:pt x="1673" y="3522"/>
                  </a:lnTo>
                  <a:lnTo>
                    <a:pt x="1742" y="3663"/>
                  </a:lnTo>
                  <a:lnTo>
                    <a:pt x="1814" y="3808"/>
                  </a:lnTo>
                  <a:lnTo>
                    <a:pt x="1883" y="3949"/>
                  </a:lnTo>
                  <a:lnTo>
                    <a:pt x="1955" y="4085"/>
                  </a:lnTo>
                  <a:lnTo>
                    <a:pt x="2019" y="4226"/>
                  </a:lnTo>
                  <a:lnTo>
                    <a:pt x="2093" y="4364"/>
                  </a:lnTo>
                  <a:lnTo>
                    <a:pt x="2160" y="4497"/>
                  </a:lnTo>
                  <a:lnTo>
                    <a:pt x="2234" y="4633"/>
                  </a:lnTo>
                  <a:lnTo>
                    <a:pt x="2297" y="4771"/>
                  </a:lnTo>
                  <a:lnTo>
                    <a:pt x="2370" y="4900"/>
                  </a:lnTo>
                  <a:lnTo>
                    <a:pt x="2438" y="5033"/>
                  </a:lnTo>
                  <a:lnTo>
                    <a:pt x="2507" y="5157"/>
                  </a:lnTo>
                  <a:lnTo>
                    <a:pt x="2580" y="5287"/>
                  </a:lnTo>
                  <a:lnTo>
                    <a:pt x="2648" y="5415"/>
                  </a:lnTo>
                  <a:lnTo>
                    <a:pt x="2721" y="5541"/>
                  </a:lnTo>
                  <a:lnTo>
                    <a:pt x="2785" y="5662"/>
                  </a:lnTo>
                  <a:lnTo>
                    <a:pt x="2858" y="5783"/>
                  </a:lnTo>
                  <a:lnTo>
                    <a:pt x="2927" y="5900"/>
                  </a:lnTo>
                  <a:lnTo>
                    <a:pt x="2995" y="6012"/>
                  </a:lnTo>
                  <a:lnTo>
                    <a:pt x="3064" y="6125"/>
                  </a:lnTo>
                  <a:lnTo>
                    <a:pt x="3136" y="6238"/>
                  </a:lnTo>
                  <a:lnTo>
                    <a:pt x="3205" y="6346"/>
                  </a:lnTo>
                  <a:lnTo>
                    <a:pt x="3274" y="6452"/>
                  </a:lnTo>
                  <a:lnTo>
                    <a:pt x="3346" y="6556"/>
                  </a:lnTo>
                  <a:lnTo>
                    <a:pt x="3415" y="6656"/>
                  </a:lnTo>
                  <a:lnTo>
                    <a:pt x="3483" y="6753"/>
                  </a:lnTo>
                  <a:lnTo>
                    <a:pt x="3551" y="6851"/>
                  </a:lnTo>
                  <a:lnTo>
                    <a:pt x="3624" y="6943"/>
                  </a:lnTo>
                  <a:lnTo>
                    <a:pt x="3692" y="7031"/>
                  </a:lnTo>
                  <a:lnTo>
                    <a:pt x="3761" y="7120"/>
                  </a:lnTo>
                  <a:lnTo>
                    <a:pt x="3829" y="7201"/>
                  </a:lnTo>
                  <a:lnTo>
                    <a:pt x="3902" y="7282"/>
                  </a:lnTo>
                  <a:lnTo>
                    <a:pt x="3971" y="7358"/>
                  </a:lnTo>
                  <a:lnTo>
                    <a:pt x="4039" y="7435"/>
                  </a:lnTo>
                  <a:lnTo>
                    <a:pt x="4112" y="7499"/>
                  </a:lnTo>
                  <a:lnTo>
                    <a:pt x="4180" y="7568"/>
                  </a:lnTo>
                  <a:lnTo>
                    <a:pt x="4249" y="7628"/>
                  </a:lnTo>
                  <a:lnTo>
                    <a:pt x="4318" y="7689"/>
                  </a:lnTo>
                  <a:lnTo>
                    <a:pt x="4390" y="7741"/>
                  </a:lnTo>
                  <a:lnTo>
                    <a:pt x="4459" y="7793"/>
                  </a:lnTo>
                  <a:lnTo>
                    <a:pt x="4527" y="7838"/>
                  </a:lnTo>
                  <a:lnTo>
                    <a:pt x="4596" y="7878"/>
                  </a:lnTo>
                  <a:lnTo>
                    <a:pt x="4668" y="7918"/>
                  </a:lnTo>
                  <a:lnTo>
                    <a:pt x="4737" y="7951"/>
                  </a:lnTo>
                  <a:lnTo>
                    <a:pt x="4806" y="7979"/>
                  </a:lnTo>
                  <a:lnTo>
                    <a:pt x="4878" y="8003"/>
                  </a:lnTo>
                  <a:lnTo>
                    <a:pt x="4947" y="8023"/>
                  </a:lnTo>
                  <a:lnTo>
                    <a:pt x="5015" y="8040"/>
                  </a:lnTo>
                  <a:lnTo>
                    <a:pt x="5083" y="8051"/>
                  </a:lnTo>
                  <a:lnTo>
                    <a:pt x="5157" y="805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Line 144"/>
            <p:cNvSpPr>
              <a:spLocks noChangeShapeType="1"/>
            </p:cNvSpPr>
            <p:nvPr/>
          </p:nvSpPr>
          <p:spPr bwMode="auto">
            <a:xfrm>
              <a:off x="3911" y="2294"/>
              <a:ext cx="242" cy="1"/>
            </a:xfrm>
            <a:prstGeom prst="line">
              <a:avLst/>
            </a:prstGeom>
            <a:noFill/>
            <a:ln w="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Rectangle 145"/>
            <p:cNvSpPr>
              <a:spLocks noChangeArrowheads="1"/>
            </p:cNvSpPr>
            <p:nvPr/>
          </p:nvSpPr>
          <p:spPr bwMode="auto">
            <a:xfrm>
              <a:off x="4200" y="2222"/>
              <a:ext cx="12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FF0000"/>
                  </a:solidFill>
                  <a:latin typeface="Times New Roman" pitchFamily="18" charset="0"/>
                  <a:cs typeface="Times New Roman" pitchFamily="18" charset="0"/>
                </a:rPr>
                <a:t>b </a:t>
              </a:r>
              <a:endParaRPr lang="en-US">
                <a:solidFill>
                  <a:srgbClr val="000000"/>
                </a:solidFill>
                <a:latin typeface="Calibri" pitchFamily="34" charset="0"/>
                <a:cs typeface="Times New Roman" pitchFamily="18" charset="0"/>
              </a:endParaRPr>
            </a:p>
          </p:txBody>
        </p:sp>
        <p:sp>
          <p:nvSpPr>
            <p:cNvPr id="150" name="Rectangle 146"/>
            <p:cNvSpPr>
              <a:spLocks noChangeArrowheads="1"/>
            </p:cNvSpPr>
            <p:nvPr/>
          </p:nvSpPr>
          <p:spPr bwMode="auto">
            <a:xfrm>
              <a:off x="4284" y="2222"/>
              <a:ext cx="3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0000"/>
                  </a:solidFill>
                  <a:latin typeface="Times New Roman" pitchFamily="18" charset="0"/>
                  <a:cs typeface="Times New Roman" pitchFamily="18" charset="0"/>
                </a:rPr>
                <a:t>= +0.1</a:t>
              </a:r>
              <a:endParaRPr lang="en-US">
                <a:solidFill>
                  <a:srgbClr val="000000"/>
                </a:solidFill>
                <a:latin typeface="Calibri" pitchFamily="34" charset="0"/>
                <a:cs typeface="Times New Roman" pitchFamily="18" charset="0"/>
              </a:endParaRPr>
            </a:p>
          </p:txBody>
        </p:sp>
        <p:sp>
          <p:nvSpPr>
            <p:cNvPr id="151" name="Freeform 147"/>
            <p:cNvSpPr>
              <a:spLocks/>
            </p:cNvSpPr>
            <p:nvPr/>
          </p:nvSpPr>
          <p:spPr bwMode="auto">
            <a:xfrm>
              <a:off x="3541" y="1333"/>
              <a:ext cx="1253" cy="1663"/>
            </a:xfrm>
            <a:custGeom>
              <a:avLst/>
              <a:gdLst>
                <a:gd name="T0" fmla="*/ 0 w 8768"/>
                <a:gd name="T1" fmla="*/ 0 h 11646"/>
                <a:gd name="T2" fmla="*/ 0 w 8768"/>
                <a:gd name="T3" fmla="*/ 0 h 11646"/>
                <a:gd name="T4" fmla="*/ 0 w 8768"/>
                <a:gd name="T5" fmla="*/ 0 h 11646"/>
                <a:gd name="T6" fmla="*/ 0 w 8768"/>
                <a:gd name="T7" fmla="*/ 0 h 11646"/>
                <a:gd name="T8" fmla="*/ 0 w 8768"/>
                <a:gd name="T9" fmla="*/ 0 h 11646"/>
                <a:gd name="T10" fmla="*/ 0 w 8768"/>
                <a:gd name="T11" fmla="*/ 0 h 11646"/>
                <a:gd name="T12" fmla="*/ 0 w 8768"/>
                <a:gd name="T13" fmla="*/ 0 h 11646"/>
                <a:gd name="T14" fmla="*/ 0 w 8768"/>
                <a:gd name="T15" fmla="*/ 0 h 11646"/>
                <a:gd name="T16" fmla="*/ 0 w 8768"/>
                <a:gd name="T17" fmla="*/ 0 h 11646"/>
                <a:gd name="T18" fmla="*/ 0 w 8768"/>
                <a:gd name="T19" fmla="*/ 0 h 11646"/>
                <a:gd name="T20" fmla="*/ 0 w 8768"/>
                <a:gd name="T21" fmla="*/ 0 h 11646"/>
                <a:gd name="T22" fmla="*/ 0 w 8768"/>
                <a:gd name="T23" fmla="*/ 0 h 11646"/>
                <a:gd name="T24" fmla="*/ 0 w 8768"/>
                <a:gd name="T25" fmla="*/ 0 h 11646"/>
                <a:gd name="T26" fmla="*/ 0 w 8768"/>
                <a:gd name="T27" fmla="*/ 0 h 11646"/>
                <a:gd name="T28" fmla="*/ 0 w 8768"/>
                <a:gd name="T29" fmla="*/ 0 h 11646"/>
                <a:gd name="T30" fmla="*/ 0 w 8768"/>
                <a:gd name="T31" fmla="*/ 0 h 11646"/>
                <a:gd name="T32" fmla="*/ 0 w 8768"/>
                <a:gd name="T33" fmla="*/ 0 h 11646"/>
                <a:gd name="T34" fmla="*/ 0 w 8768"/>
                <a:gd name="T35" fmla="*/ 0 h 11646"/>
                <a:gd name="T36" fmla="*/ 0 w 8768"/>
                <a:gd name="T37" fmla="*/ 0 h 11646"/>
                <a:gd name="T38" fmla="*/ 0 w 8768"/>
                <a:gd name="T39" fmla="*/ 0 h 11646"/>
                <a:gd name="T40" fmla="*/ 0 w 8768"/>
                <a:gd name="T41" fmla="*/ 0 h 11646"/>
                <a:gd name="T42" fmla="*/ 0 w 8768"/>
                <a:gd name="T43" fmla="*/ 0 h 11646"/>
                <a:gd name="T44" fmla="*/ 0 w 8768"/>
                <a:gd name="T45" fmla="*/ 0 h 11646"/>
                <a:gd name="T46" fmla="*/ 0 w 8768"/>
                <a:gd name="T47" fmla="*/ 0 h 11646"/>
                <a:gd name="T48" fmla="*/ 0 w 8768"/>
                <a:gd name="T49" fmla="*/ 0 h 11646"/>
                <a:gd name="T50" fmla="*/ 0 w 8768"/>
                <a:gd name="T51" fmla="*/ 0 h 11646"/>
                <a:gd name="T52" fmla="*/ 0 w 8768"/>
                <a:gd name="T53" fmla="*/ 0 h 11646"/>
                <a:gd name="T54" fmla="*/ 0 w 8768"/>
                <a:gd name="T55" fmla="*/ 0 h 11646"/>
                <a:gd name="T56" fmla="*/ 0 w 8768"/>
                <a:gd name="T57" fmla="*/ 0 h 11646"/>
                <a:gd name="T58" fmla="*/ 0 w 8768"/>
                <a:gd name="T59" fmla="*/ 0 h 11646"/>
                <a:gd name="T60" fmla="*/ 0 w 8768"/>
                <a:gd name="T61" fmla="*/ 0 h 11646"/>
                <a:gd name="T62" fmla="*/ 0 w 8768"/>
                <a:gd name="T63" fmla="*/ 0 h 11646"/>
                <a:gd name="T64" fmla="*/ 0 w 8768"/>
                <a:gd name="T65" fmla="*/ 0 h 11646"/>
                <a:gd name="T66" fmla="*/ 0 w 8768"/>
                <a:gd name="T67" fmla="*/ 0 h 11646"/>
                <a:gd name="T68" fmla="*/ 0 w 8768"/>
                <a:gd name="T69" fmla="*/ 0 h 11646"/>
                <a:gd name="T70" fmla="*/ 0 w 8768"/>
                <a:gd name="T71" fmla="*/ 0 h 11646"/>
                <a:gd name="T72" fmla="*/ 0 w 8768"/>
                <a:gd name="T73" fmla="*/ 0 h 11646"/>
                <a:gd name="T74" fmla="*/ 0 w 8768"/>
                <a:gd name="T75" fmla="*/ 0 h 11646"/>
                <a:gd name="T76" fmla="*/ 0 w 8768"/>
                <a:gd name="T77" fmla="*/ 0 h 11646"/>
                <a:gd name="T78" fmla="*/ 0 w 8768"/>
                <a:gd name="T79" fmla="*/ 0 h 11646"/>
                <a:gd name="T80" fmla="*/ 0 w 8768"/>
                <a:gd name="T81" fmla="*/ 0 h 11646"/>
                <a:gd name="T82" fmla="*/ 0 w 8768"/>
                <a:gd name="T83" fmla="*/ 0 h 11646"/>
                <a:gd name="T84" fmla="*/ 0 w 8768"/>
                <a:gd name="T85" fmla="*/ 0 h 11646"/>
                <a:gd name="T86" fmla="*/ 0 w 8768"/>
                <a:gd name="T87" fmla="*/ 0 h 11646"/>
                <a:gd name="T88" fmla="*/ 0 w 8768"/>
                <a:gd name="T89" fmla="*/ 0 h 11646"/>
                <a:gd name="T90" fmla="*/ 0 w 8768"/>
                <a:gd name="T91" fmla="*/ 0 h 11646"/>
                <a:gd name="T92" fmla="*/ 0 w 8768"/>
                <a:gd name="T93" fmla="*/ 0 h 11646"/>
                <a:gd name="T94" fmla="*/ 0 w 8768"/>
                <a:gd name="T95" fmla="*/ 0 h 11646"/>
                <a:gd name="T96" fmla="*/ 0 w 8768"/>
                <a:gd name="T97" fmla="*/ 0 h 11646"/>
                <a:gd name="T98" fmla="*/ 0 w 8768"/>
                <a:gd name="T99" fmla="*/ 0 h 11646"/>
                <a:gd name="T100" fmla="*/ 0 w 8768"/>
                <a:gd name="T101" fmla="*/ 0 h 11646"/>
                <a:gd name="T102" fmla="*/ 0 w 8768"/>
                <a:gd name="T103" fmla="*/ 0 h 11646"/>
                <a:gd name="T104" fmla="*/ 0 w 8768"/>
                <a:gd name="T105" fmla="*/ 0 h 11646"/>
                <a:gd name="T106" fmla="*/ 0 w 8768"/>
                <a:gd name="T107" fmla="*/ 0 h 11646"/>
                <a:gd name="T108" fmla="*/ 0 w 8768"/>
                <a:gd name="T109" fmla="*/ 0 h 11646"/>
                <a:gd name="T110" fmla="*/ 0 w 8768"/>
                <a:gd name="T111" fmla="*/ 0 h 11646"/>
                <a:gd name="T112" fmla="*/ 0 w 8768"/>
                <a:gd name="T113" fmla="*/ 0 h 11646"/>
                <a:gd name="T114" fmla="*/ 0 w 8768"/>
                <a:gd name="T115" fmla="*/ 0 h 11646"/>
                <a:gd name="T116" fmla="*/ 0 w 8768"/>
                <a:gd name="T117" fmla="*/ 0 h 11646"/>
                <a:gd name="T118" fmla="*/ 0 w 8768"/>
                <a:gd name="T119" fmla="*/ 0 h 11646"/>
                <a:gd name="T120" fmla="*/ 0 w 8768"/>
                <a:gd name="T121" fmla="*/ 0 h 11646"/>
                <a:gd name="T122" fmla="*/ 0 w 8768"/>
                <a:gd name="T123" fmla="*/ 0 h 11646"/>
                <a:gd name="T124" fmla="*/ 0 w 8768"/>
                <a:gd name="T125" fmla="*/ 0 h 11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1646"/>
                <a:gd name="T191" fmla="*/ 8768 w 8768"/>
                <a:gd name="T192" fmla="*/ 11646 h 11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1646">
                  <a:moveTo>
                    <a:pt x="0" y="11646"/>
                  </a:moveTo>
                  <a:lnTo>
                    <a:pt x="68" y="10377"/>
                  </a:lnTo>
                  <a:lnTo>
                    <a:pt x="137" y="9591"/>
                  </a:lnTo>
                  <a:lnTo>
                    <a:pt x="209" y="8975"/>
                  </a:lnTo>
                  <a:lnTo>
                    <a:pt x="273" y="8443"/>
                  </a:lnTo>
                  <a:lnTo>
                    <a:pt x="346" y="7979"/>
                  </a:lnTo>
                  <a:lnTo>
                    <a:pt x="414" y="7556"/>
                  </a:lnTo>
                  <a:lnTo>
                    <a:pt x="487" y="7165"/>
                  </a:lnTo>
                  <a:lnTo>
                    <a:pt x="551" y="6803"/>
                  </a:lnTo>
                  <a:lnTo>
                    <a:pt x="624" y="6468"/>
                  </a:lnTo>
                  <a:lnTo>
                    <a:pt x="693" y="6145"/>
                  </a:lnTo>
                  <a:lnTo>
                    <a:pt x="761" y="5848"/>
                  </a:lnTo>
                  <a:lnTo>
                    <a:pt x="834" y="5562"/>
                  </a:lnTo>
                  <a:lnTo>
                    <a:pt x="902" y="5295"/>
                  </a:lnTo>
                  <a:lnTo>
                    <a:pt x="975" y="5033"/>
                  </a:lnTo>
                  <a:lnTo>
                    <a:pt x="1040" y="4787"/>
                  </a:lnTo>
                  <a:lnTo>
                    <a:pt x="1112" y="4550"/>
                  </a:lnTo>
                  <a:lnTo>
                    <a:pt x="1181" y="4324"/>
                  </a:lnTo>
                  <a:lnTo>
                    <a:pt x="1249" y="4106"/>
                  </a:lnTo>
                  <a:lnTo>
                    <a:pt x="1318" y="3892"/>
                  </a:lnTo>
                  <a:lnTo>
                    <a:pt x="1390" y="3691"/>
                  </a:lnTo>
                  <a:lnTo>
                    <a:pt x="1459" y="3502"/>
                  </a:lnTo>
                  <a:lnTo>
                    <a:pt x="1528" y="3312"/>
                  </a:lnTo>
                  <a:lnTo>
                    <a:pt x="1600" y="3135"/>
                  </a:lnTo>
                  <a:lnTo>
                    <a:pt x="1669" y="2961"/>
                  </a:lnTo>
                  <a:lnTo>
                    <a:pt x="1741" y="2796"/>
                  </a:lnTo>
                  <a:lnTo>
                    <a:pt x="1805" y="2636"/>
                  </a:lnTo>
                  <a:lnTo>
                    <a:pt x="1878" y="2478"/>
                  </a:lnTo>
                  <a:lnTo>
                    <a:pt x="1946" y="2333"/>
                  </a:lnTo>
                  <a:lnTo>
                    <a:pt x="2015" y="2188"/>
                  </a:lnTo>
                  <a:lnTo>
                    <a:pt x="2084" y="2051"/>
                  </a:lnTo>
                  <a:lnTo>
                    <a:pt x="2156" y="1918"/>
                  </a:lnTo>
                  <a:lnTo>
                    <a:pt x="2225" y="1793"/>
                  </a:lnTo>
                  <a:lnTo>
                    <a:pt x="2293" y="1672"/>
                  </a:lnTo>
                  <a:lnTo>
                    <a:pt x="2366" y="1551"/>
                  </a:lnTo>
                  <a:lnTo>
                    <a:pt x="2434" y="1442"/>
                  </a:lnTo>
                  <a:lnTo>
                    <a:pt x="2503" y="1334"/>
                  </a:lnTo>
                  <a:lnTo>
                    <a:pt x="2572" y="1228"/>
                  </a:lnTo>
                  <a:lnTo>
                    <a:pt x="2644" y="1132"/>
                  </a:lnTo>
                  <a:lnTo>
                    <a:pt x="2713" y="1040"/>
                  </a:lnTo>
                  <a:lnTo>
                    <a:pt x="2781" y="951"/>
                  </a:lnTo>
                  <a:lnTo>
                    <a:pt x="2850" y="866"/>
                  </a:lnTo>
                  <a:lnTo>
                    <a:pt x="2923" y="786"/>
                  </a:lnTo>
                  <a:lnTo>
                    <a:pt x="2991" y="709"/>
                  </a:lnTo>
                  <a:lnTo>
                    <a:pt x="3060" y="641"/>
                  </a:lnTo>
                  <a:lnTo>
                    <a:pt x="3132" y="568"/>
                  </a:lnTo>
                  <a:lnTo>
                    <a:pt x="3201" y="503"/>
                  </a:lnTo>
                  <a:lnTo>
                    <a:pt x="3269" y="447"/>
                  </a:lnTo>
                  <a:lnTo>
                    <a:pt x="3337" y="390"/>
                  </a:lnTo>
                  <a:lnTo>
                    <a:pt x="3410" y="342"/>
                  </a:lnTo>
                  <a:lnTo>
                    <a:pt x="3478" y="290"/>
                  </a:lnTo>
                  <a:lnTo>
                    <a:pt x="3547" y="245"/>
                  </a:lnTo>
                  <a:lnTo>
                    <a:pt x="3616" y="205"/>
                  </a:lnTo>
                  <a:lnTo>
                    <a:pt x="3688" y="169"/>
                  </a:lnTo>
                  <a:lnTo>
                    <a:pt x="3757" y="137"/>
                  </a:lnTo>
                  <a:lnTo>
                    <a:pt x="3825" y="108"/>
                  </a:lnTo>
                  <a:lnTo>
                    <a:pt x="3898" y="80"/>
                  </a:lnTo>
                  <a:lnTo>
                    <a:pt x="3966" y="60"/>
                  </a:lnTo>
                  <a:lnTo>
                    <a:pt x="4035" y="39"/>
                  </a:lnTo>
                  <a:lnTo>
                    <a:pt x="4104" y="28"/>
                  </a:lnTo>
                  <a:lnTo>
                    <a:pt x="4176" y="15"/>
                  </a:lnTo>
                  <a:lnTo>
                    <a:pt x="4241" y="8"/>
                  </a:lnTo>
                  <a:lnTo>
                    <a:pt x="4313" y="4"/>
                  </a:lnTo>
                  <a:lnTo>
                    <a:pt x="4382" y="0"/>
                  </a:lnTo>
                  <a:lnTo>
                    <a:pt x="4455" y="4"/>
                  </a:lnTo>
                  <a:lnTo>
                    <a:pt x="4523" y="11"/>
                  </a:lnTo>
                  <a:lnTo>
                    <a:pt x="4592" y="20"/>
                  </a:lnTo>
                  <a:lnTo>
                    <a:pt x="4664" y="32"/>
                  </a:lnTo>
                  <a:lnTo>
                    <a:pt x="4728" y="44"/>
                  </a:lnTo>
                  <a:lnTo>
                    <a:pt x="4801" y="65"/>
                  </a:lnTo>
                  <a:lnTo>
                    <a:pt x="4869" y="84"/>
                  </a:lnTo>
                  <a:lnTo>
                    <a:pt x="4942" y="113"/>
                  </a:lnTo>
                  <a:lnTo>
                    <a:pt x="5006" y="141"/>
                  </a:lnTo>
                  <a:lnTo>
                    <a:pt x="5079" y="169"/>
                  </a:lnTo>
                  <a:lnTo>
                    <a:pt x="5148" y="201"/>
                  </a:lnTo>
                  <a:lnTo>
                    <a:pt x="5216" y="241"/>
                  </a:lnTo>
                  <a:lnTo>
                    <a:pt x="5289" y="282"/>
                  </a:lnTo>
                  <a:lnTo>
                    <a:pt x="5357" y="322"/>
                  </a:lnTo>
                  <a:lnTo>
                    <a:pt x="5430" y="366"/>
                  </a:lnTo>
                  <a:lnTo>
                    <a:pt x="5495" y="415"/>
                  </a:lnTo>
                  <a:lnTo>
                    <a:pt x="5567" y="467"/>
                  </a:lnTo>
                  <a:lnTo>
                    <a:pt x="5636" y="524"/>
                  </a:lnTo>
                  <a:lnTo>
                    <a:pt x="5708" y="580"/>
                  </a:lnTo>
                  <a:lnTo>
                    <a:pt x="5773" y="637"/>
                  </a:lnTo>
                  <a:lnTo>
                    <a:pt x="5845" y="701"/>
                  </a:lnTo>
                  <a:lnTo>
                    <a:pt x="5914" y="765"/>
                  </a:lnTo>
                  <a:lnTo>
                    <a:pt x="5983" y="830"/>
                  </a:lnTo>
                  <a:lnTo>
                    <a:pt x="6055" y="903"/>
                  </a:lnTo>
                  <a:lnTo>
                    <a:pt x="6124" y="971"/>
                  </a:lnTo>
                  <a:lnTo>
                    <a:pt x="6196" y="1048"/>
                  </a:lnTo>
                  <a:lnTo>
                    <a:pt x="6260" y="1124"/>
                  </a:lnTo>
                  <a:lnTo>
                    <a:pt x="6333" y="1204"/>
                  </a:lnTo>
                  <a:lnTo>
                    <a:pt x="6401" y="1285"/>
                  </a:lnTo>
                  <a:lnTo>
                    <a:pt x="6470" y="1369"/>
                  </a:lnTo>
                  <a:lnTo>
                    <a:pt x="6538" y="1455"/>
                  </a:lnTo>
                  <a:lnTo>
                    <a:pt x="6611" y="1547"/>
                  </a:lnTo>
                  <a:lnTo>
                    <a:pt x="6680" y="1636"/>
                  </a:lnTo>
                  <a:lnTo>
                    <a:pt x="6748" y="1728"/>
                  </a:lnTo>
                  <a:lnTo>
                    <a:pt x="6821" y="1826"/>
                  </a:lnTo>
                  <a:lnTo>
                    <a:pt x="6889" y="1922"/>
                  </a:lnTo>
                  <a:lnTo>
                    <a:pt x="6958" y="2019"/>
                  </a:lnTo>
                  <a:lnTo>
                    <a:pt x="7027" y="2120"/>
                  </a:lnTo>
                  <a:lnTo>
                    <a:pt x="7099" y="2224"/>
                  </a:lnTo>
                  <a:lnTo>
                    <a:pt x="7168" y="2329"/>
                  </a:lnTo>
                  <a:lnTo>
                    <a:pt x="7236" y="2438"/>
                  </a:lnTo>
                  <a:lnTo>
                    <a:pt x="7305" y="2543"/>
                  </a:lnTo>
                  <a:lnTo>
                    <a:pt x="7377" y="2655"/>
                  </a:lnTo>
                  <a:lnTo>
                    <a:pt x="7446" y="2768"/>
                  </a:lnTo>
                  <a:lnTo>
                    <a:pt x="7515" y="2881"/>
                  </a:lnTo>
                  <a:lnTo>
                    <a:pt x="7587" y="2998"/>
                  </a:lnTo>
                  <a:lnTo>
                    <a:pt x="7656" y="3115"/>
                  </a:lnTo>
                  <a:lnTo>
                    <a:pt x="7723" y="3232"/>
                  </a:lnTo>
                  <a:lnTo>
                    <a:pt x="7792" y="3353"/>
                  </a:lnTo>
                  <a:lnTo>
                    <a:pt x="7866" y="3474"/>
                  </a:lnTo>
                  <a:lnTo>
                    <a:pt x="7933" y="3598"/>
                  </a:lnTo>
                  <a:lnTo>
                    <a:pt x="8002" y="3723"/>
                  </a:lnTo>
                  <a:lnTo>
                    <a:pt x="8070" y="3849"/>
                  </a:lnTo>
                  <a:lnTo>
                    <a:pt x="8143" y="3973"/>
                  </a:lnTo>
                  <a:lnTo>
                    <a:pt x="8212" y="4102"/>
                  </a:lnTo>
                  <a:lnTo>
                    <a:pt x="8280" y="4232"/>
                  </a:lnTo>
                  <a:lnTo>
                    <a:pt x="8353" y="4360"/>
                  </a:lnTo>
                  <a:lnTo>
                    <a:pt x="8421" y="4494"/>
                  </a:lnTo>
                  <a:lnTo>
                    <a:pt x="8490" y="4626"/>
                  </a:lnTo>
                  <a:lnTo>
                    <a:pt x="8559" y="4755"/>
                  </a:lnTo>
                  <a:lnTo>
                    <a:pt x="8631" y="4892"/>
                  </a:lnTo>
                  <a:lnTo>
                    <a:pt x="8696" y="5025"/>
                  </a:lnTo>
                  <a:lnTo>
                    <a:pt x="8768" y="5162"/>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8"/>
            <p:cNvSpPr>
              <a:spLocks/>
            </p:cNvSpPr>
            <p:nvPr/>
          </p:nvSpPr>
          <p:spPr bwMode="auto">
            <a:xfrm>
              <a:off x="4783" y="2051"/>
              <a:ext cx="737" cy="1095"/>
            </a:xfrm>
            <a:custGeom>
              <a:avLst/>
              <a:gdLst>
                <a:gd name="T0" fmla="*/ 0 w 5157"/>
                <a:gd name="T1" fmla="*/ 0 h 7665"/>
                <a:gd name="T2" fmla="*/ 0 w 5157"/>
                <a:gd name="T3" fmla="*/ 0 h 7665"/>
                <a:gd name="T4" fmla="*/ 0 w 5157"/>
                <a:gd name="T5" fmla="*/ 0 h 7665"/>
                <a:gd name="T6" fmla="*/ 0 w 5157"/>
                <a:gd name="T7" fmla="*/ 0 h 7665"/>
                <a:gd name="T8" fmla="*/ 0 w 5157"/>
                <a:gd name="T9" fmla="*/ 0 h 7665"/>
                <a:gd name="T10" fmla="*/ 0 w 5157"/>
                <a:gd name="T11" fmla="*/ 0 h 7665"/>
                <a:gd name="T12" fmla="*/ 0 w 5157"/>
                <a:gd name="T13" fmla="*/ 0 h 7665"/>
                <a:gd name="T14" fmla="*/ 0 w 5157"/>
                <a:gd name="T15" fmla="*/ 0 h 7665"/>
                <a:gd name="T16" fmla="*/ 0 w 5157"/>
                <a:gd name="T17" fmla="*/ 0 h 7665"/>
                <a:gd name="T18" fmla="*/ 0 w 5157"/>
                <a:gd name="T19" fmla="*/ 0 h 7665"/>
                <a:gd name="T20" fmla="*/ 0 w 5157"/>
                <a:gd name="T21" fmla="*/ 0 h 7665"/>
                <a:gd name="T22" fmla="*/ 0 w 5157"/>
                <a:gd name="T23" fmla="*/ 0 h 7665"/>
                <a:gd name="T24" fmla="*/ 0 w 5157"/>
                <a:gd name="T25" fmla="*/ 0 h 7665"/>
                <a:gd name="T26" fmla="*/ 0 w 5157"/>
                <a:gd name="T27" fmla="*/ 0 h 7665"/>
                <a:gd name="T28" fmla="*/ 0 w 5157"/>
                <a:gd name="T29" fmla="*/ 0 h 7665"/>
                <a:gd name="T30" fmla="*/ 0 w 5157"/>
                <a:gd name="T31" fmla="*/ 0 h 7665"/>
                <a:gd name="T32" fmla="*/ 0 w 5157"/>
                <a:gd name="T33" fmla="*/ 0 h 7665"/>
                <a:gd name="T34" fmla="*/ 0 w 5157"/>
                <a:gd name="T35" fmla="*/ 0 h 7665"/>
                <a:gd name="T36" fmla="*/ 0 w 5157"/>
                <a:gd name="T37" fmla="*/ 0 h 7665"/>
                <a:gd name="T38" fmla="*/ 0 w 5157"/>
                <a:gd name="T39" fmla="*/ 0 h 7665"/>
                <a:gd name="T40" fmla="*/ 0 w 5157"/>
                <a:gd name="T41" fmla="*/ 0 h 7665"/>
                <a:gd name="T42" fmla="*/ 0 w 5157"/>
                <a:gd name="T43" fmla="*/ 0 h 7665"/>
                <a:gd name="T44" fmla="*/ 0 w 5157"/>
                <a:gd name="T45" fmla="*/ 0 h 7665"/>
                <a:gd name="T46" fmla="*/ 0 w 5157"/>
                <a:gd name="T47" fmla="*/ 0 h 7665"/>
                <a:gd name="T48" fmla="*/ 0 w 5157"/>
                <a:gd name="T49" fmla="*/ 0 h 7665"/>
                <a:gd name="T50" fmla="*/ 0 w 5157"/>
                <a:gd name="T51" fmla="*/ 0 h 7665"/>
                <a:gd name="T52" fmla="*/ 0 w 5157"/>
                <a:gd name="T53" fmla="*/ 0 h 7665"/>
                <a:gd name="T54" fmla="*/ 0 w 5157"/>
                <a:gd name="T55" fmla="*/ 0 h 7665"/>
                <a:gd name="T56" fmla="*/ 0 w 5157"/>
                <a:gd name="T57" fmla="*/ 0 h 7665"/>
                <a:gd name="T58" fmla="*/ 0 w 5157"/>
                <a:gd name="T59" fmla="*/ 0 h 7665"/>
                <a:gd name="T60" fmla="*/ 0 w 5157"/>
                <a:gd name="T61" fmla="*/ 0 h 7665"/>
                <a:gd name="T62" fmla="*/ 0 w 5157"/>
                <a:gd name="T63" fmla="*/ 0 h 7665"/>
                <a:gd name="T64" fmla="*/ 0 w 5157"/>
                <a:gd name="T65" fmla="*/ 0 h 7665"/>
                <a:gd name="T66" fmla="*/ 0 w 5157"/>
                <a:gd name="T67" fmla="*/ 0 h 7665"/>
                <a:gd name="T68" fmla="*/ 0 w 5157"/>
                <a:gd name="T69" fmla="*/ 0 h 7665"/>
                <a:gd name="T70" fmla="*/ 0 w 5157"/>
                <a:gd name="T71" fmla="*/ 0 h 7665"/>
                <a:gd name="T72" fmla="*/ 0 w 5157"/>
                <a:gd name="T73" fmla="*/ 0 h 7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7665"/>
                <a:gd name="T113" fmla="*/ 5157 w 5157"/>
                <a:gd name="T114" fmla="*/ 7665 h 7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7665">
                  <a:moveTo>
                    <a:pt x="0" y="0"/>
                  </a:moveTo>
                  <a:lnTo>
                    <a:pt x="72" y="137"/>
                  </a:lnTo>
                  <a:lnTo>
                    <a:pt x="141" y="275"/>
                  </a:lnTo>
                  <a:lnTo>
                    <a:pt x="213" y="411"/>
                  </a:lnTo>
                  <a:lnTo>
                    <a:pt x="282" y="548"/>
                  </a:lnTo>
                  <a:lnTo>
                    <a:pt x="351" y="685"/>
                  </a:lnTo>
                  <a:lnTo>
                    <a:pt x="423" y="823"/>
                  </a:lnTo>
                  <a:lnTo>
                    <a:pt x="492" y="964"/>
                  </a:lnTo>
                  <a:lnTo>
                    <a:pt x="560" y="1100"/>
                  </a:lnTo>
                  <a:lnTo>
                    <a:pt x="628" y="1241"/>
                  </a:lnTo>
                  <a:lnTo>
                    <a:pt x="702" y="1382"/>
                  </a:lnTo>
                  <a:lnTo>
                    <a:pt x="765" y="1523"/>
                  </a:lnTo>
                  <a:lnTo>
                    <a:pt x="838" y="1665"/>
                  </a:lnTo>
                  <a:lnTo>
                    <a:pt x="906" y="1806"/>
                  </a:lnTo>
                  <a:lnTo>
                    <a:pt x="979" y="1947"/>
                  </a:lnTo>
                  <a:lnTo>
                    <a:pt x="1048" y="2084"/>
                  </a:lnTo>
                  <a:lnTo>
                    <a:pt x="1116" y="2225"/>
                  </a:lnTo>
                  <a:lnTo>
                    <a:pt x="1189" y="2365"/>
                  </a:lnTo>
                  <a:lnTo>
                    <a:pt x="1254" y="2503"/>
                  </a:lnTo>
                  <a:lnTo>
                    <a:pt x="1326" y="2644"/>
                  </a:lnTo>
                  <a:lnTo>
                    <a:pt x="1395" y="2781"/>
                  </a:lnTo>
                  <a:lnTo>
                    <a:pt x="1467" y="2918"/>
                  </a:lnTo>
                  <a:lnTo>
                    <a:pt x="1532" y="3054"/>
                  </a:lnTo>
                  <a:lnTo>
                    <a:pt x="1604" y="3196"/>
                  </a:lnTo>
                  <a:lnTo>
                    <a:pt x="1673" y="3333"/>
                  </a:lnTo>
                  <a:lnTo>
                    <a:pt x="1742" y="3466"/>
                  </a:lnTo>
                  <a:lnTo>
                    <a:pt x="1814" y="3603"/>
                  </a:lnTo>
                  <a:lnTo>
                    <a:pt x="1883" y="3740"/>
                  </a:lnTo>
                  <a:lnTo>
                    <a:pt x="1955" y="3869"/>
                  </a:lnTo>
                  <a:lnTo>
                    <a:pt x="2019" y="4002"/>
                  </a:lnTo>
                  <a:lnTo>
                    <a:pt x="2093" y="4135"/>
                  </a:lnTo>
                  <a:lnTo>
                    <a:pt x="2160" y="4264"/>
                  </a:lnTo>
                  <a:lnTo>
                    <a:pt x="2234" y="4393"/>
                  </a:lnTo>
                  <a:lnTo>
                    <a:pt x="2297" y="4522"/>
                  </a:lnTo>
                  <a:lnTo>
                    <a:pt x="2370" y="4646"/>
                  </a:lnTo>
                  <a:lnTo>
                    <a:pt x="2438" y="4772"/>
                  </a:lnTo>
                  <a:lnTo>
                    <a:pt x="2507" y="4893"/>
                  </a:lnTo>
                  <a:lnTo>
                    <a:pt x="2580" y="5018"/>
                  </a:lnTo>
                  <a:lnTo>
                    <a:pt x="2648" y="5135"/>
                  </a:lnTo>
                  <a:lnTo>
                    <a:pt x="2721" y="5255"/>
                  </a:lnTo>
                  <a:lnTo>
                    <a:pt x="2785" y="5372"/>
                  </a:lnTo>
                  <a:lnTo>
                    <a:pt x="2858" y="5485"/>
                  </a:lnTo>
                  <a:lnTo>
                    <a:pt x="2927" y="5598"/>
                  </a:lnTo>
                  <a:lnTo>
                    <a:pt x="2995" y="5711"/>
                  </a:lnTo>
                  <a:lnTo>
                    <a:pt x="3064" y="5815"/>
                  </a:lnTo>
                  <a:lnTo>
                    <a:pt x="3136" y="5924"/>
                  </a:lnTo>
                  <a:lnTo>
                    <a:pt x="3205" y="6029"/>
                  </a:lnTo>
                  <a:lnTo>
                    <a:pt x="3274" y="6130"/>
                  </a:lnTo>
                  <a:lnTo>
                    <a:pt x="3346" y="6227"/>
                  </a:lnTo>
                  <a:lnTo>
                    <a:pt x="3415" y="6323"/>
                  </a:lnTo>
                  <a:lnTo>
                    <a:pt x="3483" y="6420"/>
                  </a:lnTo>
                  <a:lnTo>
                    <a:pt x="3551" y="6509"/>
                  </a:lnTo>
                  <a:lnTo>
                    <a:pt x="3624" y="6601"/>
                  </a:lnTo>
                  <a:lnTo>
                    <a:pt x="3692" y="6682"/>
                  </a:lnTo>
                  <a:lnTo>
                    <a:pt x="3761" y="6766"/>
                  </a:lnTo>
                  <a:lnTo>
                    <a:pt x="3829" y="6847"/>
                  </a:lnTo>
                  <a:lnTo>
                    <a:pt x="3902" y="6924"/>
                  </a:lnTo>
                  <a:lnTo>
                    <a:pt x="3971" y="6996"/>
                  </a:lnTo>
                  <a:lnTo>
                    <a:pt x="4039" y="7065"/>
                  </a:lnTo>
                  <a:lnTo>
                    <a:pt x="4112" y="7133"/>
                  </a:lnTo>
                  <a:lnTo>
                    <a:pt x="4180" y="7198"/>
                  </a:lnTo>
                  <a:lnTo>
                    <a:pt x="4249" y="7254"/>
                  </a:lnTo>
                  <a:lnTo>
                    <a:pt x="4318" y="7310"/>
                  </a:lnTo>
                  <a:lnTo>
                    <a:pt x="4390" y="7367"/>
                  </a:lnTo>
                  <a:lnTo>
                    <a:pt x="4459" y="7412"/>
                  </a:lnTo>
                  <a:lnTo>
                    <a:pt x="4527" y="7455"/>
                  </a:lnTo>
                  <a:lnTo>
                    <a:pt x="4596" y="7496"/>
                  </a:lnTo>
                  <a:lnTo>
                    <a:pt x="4668" y="7533"/>
                  </a:lnTo>
                  <a:lnTo>
                    <a:pt x="4737" y="7568"/>
                  </a:lnTo>
                  <a:lnTo>
                    <a:pt x="4806" y="7593"/>
                  </a:lnTo>
                  <a:lnTo>
                    <a:pt x="4878" y="7617"/>
                  </a:lnTo>
                  <a:lnTo>
                    <a:pt x="4947" y="7633"/>
                  </a:lnTo>
                  <a:lnTo>
                    <a:pt x="5015" y="7650"/>
                  </a:lnTo>
                  <a:lnTo>
                    <a:pt x="5083" y="7661"/>
                  </a:lnTo>
                  <a:lnTo>
                    <a:pt x="5157" y="7665"/>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Line 149"/>
            <p:cNvSpPr>
              <a:spLocks noChangeShapeType="1"/>
            </p:cNvSpPr>
            <p:nvPr/>
          </p:nvSpPr>
          <p:spPr bwMode="auto">
            <a:xfrm>
              <a:off x="3911" y="2440"/>
              <a:ext cx="242"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Rectangle 150"/>
            <p:cNvSpPr>
              <a:spLocks noChangeArrowheads="1"/>
            </p:cNvSpPr>
            <p:nvPr/>
          </p:nvSpPr>
          <p:spPr bwMode="auto">
            <a:xfrm>
              <a:off x="4200" y="2367"/>
              <a:ext cx="20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386" name="Rectangle 57"/>
              <p:cNvSpPr>
                <a:spLocks noChangeArrowheads="1"/>
              </p:cNvSpPr>
              <p:nvPr/>
            </p:nvSpPr>
            <p:spPr bwMode="auto">
              <a:xfrm>
                <a:off x="0" y="23813"/>
                <a:ext cx="9144000" cy="812800"/>
              </a:xfrm>
              <a:prstGeom prst="rect">
                <a:avLst/>
              </a:prstGeom>
              <a:solidFill>
                <a:srgbClr val="FFCC00"/>
              </a:solidFill>
              <a:ln>
                <a:noFill/>
              </a:ln>
              <a:extLst>
                <a:ext uri="{91240B29-F687-4F45-9708-019B960494DF}">
                  <a14:hiddenLine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The Fierz </a:t>
                </a:r>
                <a:r>
                  <a:rPr lang="en-US" sz="2800" b="1" dirty="0">
                    <a:solidFill>
                      <a:srgbClr val="000000"/>
                    </a:solidFill>
                    <a:latin typeface="Times New Roman" pitchFamily="18" charset="0"/>
                    <a:cs typeface="Times New Roman" pitchFamily="18" charset="0"/>
                  </a:rPr>
                  <a:t>Interference </a:t>
                </a:r>
                <a:r>
                  <a:rPr lang="en-US" sz="2800" b="1" dirty="0" smtClean="0">
                    <a:solidFill>
                      <a:srgbClr val="000000"/>
                    </a:solidFill>
                    <a:latin typeface="Times New Roman" pitchFamily="18" charset="0"/>
                    <a:cs typeface="Times New Roman" pitchFamily="18" charset="0"/>
                  </a:rPr>
                  <a:t>Term </a:t>
                </a:r>
                <a14:m>
                  <m:oMath xmlns:m="http://schemas.openxmlformats.org/officeDocument/2006/math">
                    <m:r>
                      <a:rPr lang="en-US" sz="2800" b="1" i="1" smtClean="0">
                        <a:solidFill>
                          <a:srgbClr val="000000"/>
                        </a:solidFill>
                        <a:latin typeface="Cambria Math"/>
                        <a:cs typeface="Times New Roman" pitchFamily="18" charset="0"/>
                      </a:rPr>
                      <m:t>𝒃</m:t>
                    </m:r>
                  </m:oMath>
                </a14:m>
                <a:r>
                  <a:rPr lang="en-US" sz="2800" b="1" dirty="0" smtClean="0">
                    <a:solidFill>
                      <a:srgbClr val="000000"/>
                    </a:solidFill>
                    <a:latin typeface="Times New Roman" pitchFamily="18" charset="0"/>
                    <a:cs typeface="Times New Roman" pitchFamily="18" charset="0"/>
                  </a:rPr>
                  <a:t> </a:t>
                </a:r>
                <a:endParaRPr lang="en-US" sz="2800" b="1" dirty="0">
                  <a:solidFill>
                    <a:srgbClr val="000000"/>
                  </a:solidFill>
                  <a:latin typeface="Times New Roman" pitchFamily="18" charset="0"/>
                  <a:cs typeface="Times New Roman" pitchFamily="18" charset="0"/>
                </a:endParaRPr>
              </a:p>
            </p:txBody>
          </p:sp>
        </mc:Choice>
        <mc:Fallback xmlns="">
          <p:sp>
            <p:nvSpPr>
              <p:cNvPr id="386" name="Rectangle 57"/>
              <p:cNvSpPr>
                <a:spLocks noRot="1" noChangeAspect="1" noMove="1" noResize="1" noEditPoints="1" noAdjustHandles="1" noChangeArrowheads="1" noChangeShapeType="1" noTextEdit="1"/>
              </p:cNvSpPr>
              <p:nvPr/>
            </p:nvSpPr>
            <p:spPr bwMode="auto">
              <a:xfrm>
                <a:off x="0" y="23813"/>
                <a:ext cx="9144000" cy="812800"/>
              </a:xfrm>
              <a:prstGeom prst="rect">
                <a:avLst/>
              </a:prstGeom>
              <a:blipFill rotWithShape="1">
                <a:blip r:embed="rId3"/>
                <a:stretch>
                  <a:fillRect b="-3008"/>
                </a:stretch>
              </a:blip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noFill/>
                  </a:rPr>
                  <a:t> </a:t>
                </a:r>
              </a:p>
            </p:txBody>
          </p:sp>
        </mc:Fallback>
      </mc:AlternateContent>
      <p:sp>
        <p:nvSpPr>
          <p:cNvPr id="387" name="Slide Number Placeholder 1"/>
          <p:cNvSpPr>
            <a:spLocks noGrp="1"/>
          </p:cNvSpPr>
          <p:nvPr>
            <p:ph type="sldNum" sz="quarter" idx="12"/>
          </p:nvPr>
        </p:nvSpPr>
        <p:spPr>
          <a:xfrm>
            <a:off x="6553200" y="6245225"/>
            <a:ext cx="2133600" cy="476250"/>
          </a:xfrm>
        </p:spPr>
        <p:txBody>
          <a:bodyPr/>
          <a:lstStyle/>
          <a:p>
            <a:pPr>
              <a:defRPr/>
            </a:pPr>
            <a:fld id="{F0334121-F8DE-458F-B242-0D924A9A864E}" type="slidenum">
              <a:rPr lang="en-US" smtClean="0"/>
              <a:pPr>
                <a:defRPr/>
              </a:pPr>
              <a:t>3</a:t>
            </a:fld>
            <a:endParaRPr lang="en-US" dirty="0"/>
          </a:p>
        </p:txBody>
      </p:sp>
      <mc:AlternateContent xmlns:mc="http://schemas.openxmlformats.org/markup-compatibility/2006" xmlns:a14="http://schemas.microsoft.com/office/drawing/2010/main">
        <mc:Choice Requires="a14">
          <p:sp>
            <p:nvSpPr>
              <p:cNvPr id="388" name="TextBox 387"/>
              <p:cNvSpPr txBox="1"/>
              <p:nvPr/>
            </p:nvSpPr>
            <p:spPr>
              <a:xfrm>
                <a:off x="3631076" y="1147083"/>
                <a:ext cx="39326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r>
                        <a:rPr lang="el-GR" b="0" i="1" smtClean="0">
                          <a:solidFill>
                            <a:srgbClr val="0000FF"/>
                          </a:solidFill>
                          <a:latin typeface="Cambria Math"/>
                          <a:ea typeface="Cambria Math"/>
                        </a:rPr>
                        <m:t>𝜚</m:t>
                      </m:r>
                      <m:d>
                        <m:dPr>
                          <m:ctrlPr>
                            <a:rPr lang="el-GR" b="0" i="1" smtClean="0">
                              <a:solidFill>
                                <a:srgbClr val="0000FF"/>
                              </a:solidFill>
                              <a:latin typeface="Cambria Math"/>
                              <a:ea typeface="Cambria Math"/>
                            </a:rPr>
                          </m:ctrlPr>
                        </m:dPr>
                        <m:e>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e>
                      </m:d>
                      <m:d>
                        <m:dPr>
                          <m:ctrlPr>
                            <a:rPr lang="el-GR" b="0" i="1" smtClean="0">
                              <a:solidFill>
                                <a:srgbClr val="0000FF"/>
                              </a:solidFill>
                              <a:latin typeface="Cambria Math"/>
                              <a:ea typeface="Cambria Math"/>
                            </a:rPr>
                          </m:ctrlPr>
                        </m:dPr>
                        <m:e>
                          <m:r>
                            <a:rPr lang="en-US" b="0" i="1" smtClean="0">
                              <a:solidFill>
                                <a:srgbClr val="0000FF"/>
                              </a:solidFill>
                              <a:latin typeface="Cambria Math"/>
                              <a:ea typeface="Cambria Math"/>
                            </a:rPr>
                            <m:t>1+</m:t>
                          </m:r>
                          <m:r>
                            <a:rPr lang="en-US" b="0" i="1" smtClean="0">
                              <a:solidFill>
                                <a:srgbClr val="0000FF"/>
                              </a:solidFill>
                              <a:latin typeface="Cambria Math"/>
                              <a:ea typeface="Cambria Math"/>
                            </a:rPr>
                            <m:t>𝑎</m:t>
                          </m:r>
                          <m:f>
                            <m:fPr>
                              <m:ctrlPr>
                                <a:rPr lang="en-US" b="0" i="1" smtClean="0">
                                  <a:solidFill>
                                    <a:srgbClr val="0000FF"/>
                                  </a:solidFill>
                                  <a:latin typeface="Cambria Math"/>
                                  <a:ea typeface="Cambria Math"/>
                                </a:rPr>
                              </m:ctrlPr>
                            </m:fPr>
                            <m:num>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smtClean="0">
                              <a:solidFill>
                                <a:srgbClr val="FF0000"/>
                              </a:solidFill>
                              <a:latin typeface="Cambria Math"/>
                              <a:ea typeface="Cambria Math"/>
                            </a:rPr>
                            <m:t>𝑏</m:t>
                          </m:r>
                          <m:f>
                            <m:fPr>
                              <m:ctrlPr>
                                <a:rPr lang="en-US" i="1">
                                  <a:solidFill>
                                    <a:srgbClr val="0000FF"/>
                                  </a:solidFill>
                                  <a:latin typeface="Cambria Math"/>
                                  <a:ea typeface="Cambria Math"/>
                                </a:rPr>
                              </m:ctrlPr>
                            </m:fPr>
                            <m:num>
                              <m:sSub>
                                <m:sSubPr>
                                  <m:ctrlPr>
                                    <a:rPr lang="en-US" i="1">
                                      <a:solidFill>
                                        <a:srgbClr val="0000FF"/>
                                      </a:solidFill>
                                      <a:latin typeface="Cambria Math"/>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388" name="TextBox 387"/>
              <p:cNvSpPr txBox="1">
                <a:spLocks noRot="1" noChangeAspect="1" noMove="1" noResize="1" noEditPoints="1" noAdjustHandles="1" noChangeArrowheads="1" noChangeShapeType="1" noTextEdit="1"/>
              </p:cNvSpPr>
              <p:nvPr/>
            </p:nvSpPr>
            <p:spPr>
              <a:xfrm>
                <a:off x="3631076" y="1147083"/>
                <a:ext cx="3932615" cy="714683"/>
              </a:xfrm>
              <a:prstGeom prst="rect">
                <a:avLst/>
              </a:prstGeom>
              <a:blipFill rotWithShape="1">
                <a:blip r:embed="rId7"/>
                <a:stretch>
                  <a:fillRect/>
                </a:stretch>
              </a:blipFill>
            </p:spPr>
            <p:txBody>
              <a:bodyPr/>
              <a:lstStyle/>
              <a:p>
                <a:r>
                  <a:rPr lang="en-US">
                    <a:noFill/>
                  </a:rPr>
                  <a:t> </a:t>
                </a:r>
              </a:p>
            </p:txBody>
          </p:sp>
        </mc:Fallback>
      </mc:AlternateContent>
      <p:grpSp>
        <p:nvGrpSpPr>
          <p:cNvPr id="389" name="Group 388"/>
          <p:cNvGrpSpPr/>
          <p:nvPr/>
        </p:nvGrpSpPr>
        <p:grpSpPr>
          <a:xfrm>
            <a:off x="469900" y="781050"/>
            <a:ext cx="2661940" cy="1217082"/>
            <a:chOff x="469900" y="781050"/>
            <a:chExt cx="2661940" cy="1217082"/>
          </a:xfrm>
        </p:grpSpPr>
        <p:sp>
          <p:nvSpPr>
            <p:cNvPr id="390" name="Oval 140"/>
            <p:cNvSpPr>
              <a:spLocks noChangeArrowheads="1"/>
            </p:cNvSpPr>
            <p:nvPr/>
          </p:nvSpPr>
          <p:spPr bwMode="auto">
            <a:xfrm>
              <a:off x="625475" y="1055687"/>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1" name="Oval 141"/>
            <p:cNvSpPr>
              <a:spLocks noChangeArrowheads="1"/>
            </p:cNvSpPr>
            <p:nvPr/>
          </p:nvSpPr>
          <p:spPr bwMode="auto">
            <a:xfrm>
              <a:off x="1616075" y="1208087"/>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2" name="Oval 142"/>
            <p:cNvSpPr>
              <a:spLocks noChangeArrowheads="1"/>
            </p:cNvSpPr>
            <p:nvPr/>
          </p:nvSpPr>
          <p:spPr bwMode="auto">
            <a:xfrm>
              <a:off x="2911475" y="1131887"/>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3" name="Oval 143"/>
            <p:cNvSpPr>
              <a:spLocks noChangeArrowheads="1"/>
            </p:cNvSpPr>
            <p:nvPr/>
          </p:nvSpPr>
          <p:spPr bwMode="auto">
            <a:xfrm>
              <a:off x="2530475" y="1741487"/>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4" name="Line 144"/>
            <p:cNvSpPr>
              <a:spLocks noChangeShapeType="1"/>
            </p:cNvSpPr>
            <p:nvPr/>
          </p:nvSpPr>
          <p:spPr bwMode="auto">
            <a:xfrm flipH="1" flipV="1">
              <a:off x="1006475" y="1208087"/>
              <a:ext cx="457200" cy="76200"/>
            </a:xfrm>
            <a:prstGeom prst="line">
              <a:avLst/>
            </a:prstGeom>
            <a:noFill/>
            <a:ln w="38100">
              <a:solidFill>
                <a:schemeClr val="tx1"/>
              </a:solidFill>
              <a:round/>
              <a:headEnd/>
              <a:tailEnd type="triangle" w="med" len="med"/>
            </a:ln>
          </p:spPr>
          <p:txBody>
            <a:bodyPr/>
            <a:lstStyle/>
            <a:p>
              <a:endParaRPr lang="en-US"/>
            </a:p>
          </p:txBody>
        </p:sp>
        <p:sp>
          <p:nvSpPr>
            <p:cNvPr id="395" name="Line 145"/>
            <p:cNvSpPr>
              <a:spLocks noChangeShapeType="1"/>
            </p:cNvSpPr>
            <p:nvPr/>
          </p:nvSpPr>
          <p:spPr bwMode="auto">
            <a:xfrm flipV="1">
              <a:off x="1997075" y="1208087"/>
              <a:ext cx="762000" cy="152400"/>
            </a:xfrm>
            <a:prstGeom prst="line">
              <a:avLst/>
            </a:prstGeom>
            <a:noFill/>
            <a:ln w="38100">
              <a:solidFill>
                <a:schemeClr val="tx1"/>
              </a:solidFill>
              <a:round/>
              <a:headEnd/>
              <a:tailEnd type="triangle" w="med" len="med"/>
            </a:ln>
          </p:spPr>
          <p:txBody>
            <a:bodyPr/>
            <a:lstStyle/>
            <a:p>
              <a:endParaRPr lang="en-US"/>
            </a:p>
          </p:txBody>
        </p:sp>
        <p:sp>
          <p:nvSpPr>
            <p:cNvPr id="396" name="Line 146"/>
            <p:cNvSpPr>
              <a:spLocks noChangeShapeType="1"/>
            </p:cNvSpPr>
            <p:nvPr/>
          </p:nvSpPr>
          <p:spPr bwMode="auto">
            <a:xfrm>
              <a:off x="1997075" y="1512887"/>
              <a:ext cx="457200" cy="228600"/>
            </a:xfrm>
            <a:prstGeom prst="line">
              <a:avLst/>
            </a:prstGeom>
            <a:noFill/>
            <a:ln w="38100">
              <a:solidFill>
                <a:schemeClr val="tx1"/>
              </a:solidFill>
              <a:round/>
              <a:headEnd/>
              <a:tailEnd type="triangle" w="med" len="med"/>
            </a:ln>
          </p:spPr>
          <p:txBody>
            <a:bodyPr/>
            <a:lstStyle/>
            <a:p>
              <a:endParaRPr lang="en-US"/>
            </a:p>
          </p:txBody>
        </p:sp>
        <p:sp>
          <p:nvSpPr>
            <p:cNvPr id="397" name="Text Box 147"/>
            <p:cNvSpPr txBox="1">
              <a:spLocks noChangeArrowheads="1"/>
            </p:cNvSpPr>
            <p:nvPr/>
          </p:nvSpPr>
          <p:spPr bwMode="auto">
            <a:xfrm>
              <a:off x="1463675" y="1436687"/>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n</a:t>
              </a:r>
            </a:p>
          </p:txBody>
        </p:sp>
        <p:sp>
          <p:nvSpPr>
            <p:cNvPr id="398" name="Text Box 148"/>
            <p:cNvSpPr txBox="1">
              <a:spLocks noChangeArrowheads="1"/>
            </p:cNvSpPr>
            <p:nvPr/>
          </p:nvSpPr>
          <p:spPr bwMode="auto">
            <a:xfrm>
              <a:off x="2778125" y="781050"/>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99" name="Text Box 149"/>
                <p:cNvSpPr txBox="1">
                  <a:spLocks noChangeArrowheads="1"/>
                </p:cNvSpPr>
                <p:nvPr/>
              </p:nvSpPr>
              <p:spPr bwMode="auto">
                <a:xfrm>
                  <a:off x="2675946" y="1628800"/>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cs typeface="Times New Roman" pitchFamily="18" charset="0"/>
                              </a:rPr>
                            </m:ctrlPr>
                          </m:accPr>
                          <m:e>
                            <m:sSub>
                              <m:sSubPr>
                                <m:ctrlPr>
                                  <a:rPr lang="en-US" i="1" smtClean="0">
                                    <a:latin typeface="Cambria Math"/>
                                    <a:cs typeface="Times New Roman" pitchFamily="18" charset="0"/>
                                  </a:rPr>
                                </m:ctrlPr>
                              </m:sSubPr>
                              <m:e>
                                <m:r>
                                  <a:rPr lang="en-US" i="1" smtClean="0">
                                    <a:latin typeface="Cambria Math"/>
                                    <a:ea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399" name="Text Box 149"/>
                <p:cNvSpPr txBox="1">
                  <a:spLocks noRot="1" noChangeAspect="1" noMove="1" noResize="1" noEditPoints="1" noAdjustHandles="1" noChangeArrowheads="1" noChangeShapeType="1" noTextEdit="1"/>
                </p:cNvSpPr>
                <p:nvPr/>
              </p:nvSpPr>
              <p:spPr bwMode="auto">
                <a:xfrm>
                  <a:off x="2675946" y="1628800"/>
                  <a:ext cx="455894" cy="369332"/>
                </a:xfrm>
                <a:prstGeom prst="rect">
                  <a:avLst/>
                </a:prstGeom>
                <a:blipFill rotWithShape="1">
                  <a:blip r:embed="rId8"/>
                  <a:stretch>
                    <a:fillRect/>
                  </a:stretch>
                </a:blipFill>
                <a:ln w="9525">
                  <a:noFill/>
                  <a:miter lim="800000"/>
                  <a:headEnd/>
                  <a:tailEnd/>
                </a:ln>
              </p:spPr>
              <p:txBody>
                <a:bodyPr/>
                <a:lstStyle/>
                <a:p>
                  <a:r>
                    <a:rPr lang="en-US">
                      <a:noFill/>
                    </a:rPr>
                    <a:t> </a:t>
                  </a:r>
                </a:p>
              </p:txBody>
            </p:sp>
          </mc:Fallback>
        </mc:AlternateContent>
        <p:sp>
          <p:nvSpPr>
            <p:cNvPr id="400" name="Arc 151"/>
            <p:cNvSpPr>
              <a:spLocks/>
            </p:cNvSpPr>
            <p:nvPr/>
          </p:nvSpPr>
          <p:spPr bwMode="auto">
            <a:xfrm flipV="1">
              <a:off x="2052638" y="1271587"/>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401" name="Text Box 147"/>
            <p:cNvSpPr txBox="1">
              <a:spLocks noChangeArrowheads="1"/>
            </p:cNvSpPr>
            <p:nvPr/>
          </p:nvSpPr>
          <p:spPr bwMode="auto">
            <a:xfrm>
              <a:off x="469900" y="1222374"/>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402" name="TextBox 401"/>
                <p:cNvSpPr txBox="1"/>
                <p:nvPr/>
              </p:nvSpPr>
              <p:spPr>
                <a:xfrm>
                  <a:off x="2207311" y="1308326"/>
                  <a:ext cx="567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𝑒</m:t>
                            </m:r>
                            <m:r>
                              <a:rPr lang="en-US" i="1">
                                <a:latin typeface="Cambria Math"/>
                                <a:ea typeface="Cambria Math"/>
                              </a:rPr>
                              <m:t>𝜈</m:t>
                            </m:r>
                          </m:sub>
                        </m:sSub>
                      </m:oMath>
                    </m:oMathPara>
                  </a14:m>
                  <a:endParaRPr lang="en-US" dirty="0"/>
                </a:p>
              </p:txBody>
            </p:sp>
          </mc:Choice>
          <mc:Fallback xmlns="">
            <p:sp>
              <p:nvSpPr>
                <p:cNvPr id="402" name="TextBox 401"/>
                <p:cNvSpPr txBox="1">
                  <a:spLocks noRot="1" noChangeAspect="1" noMove="1" noResize="1" noEditPoints="1" noAdjustHandles="1" noChangeArrowheads="1" noChangeShapeType="1" noTextEdit="1"/>
                </p:cNvSpPr>
                <p:nvPr/>
              </p:nvSpPr>
              <p:spPr>
                <a:xfrm>
                  <a:off x="2207311" y="1308326"/>
                  <a:ext cx="567144" cy="369332"/>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89229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89241433"/>
              </p:ext>
            </p:extLst>
          </p:nvPr>
        </p:nvGraphicFramePr>
        <p:xfrm>
          <a:off x="107504" y="3356992"/>
          <a:ext cx="8883812" cy="2270760"/>
        </p:xfrm>
        <a:graphic>
          <a:graphicData uri="http://schemas.openxmlformats.org/drawingml/2006/table">
            <a:tbl>
              <a:tblPr firstRow="1" bandRow="1">
                <a:tableStyleId>{5C22544A-7EE6-4342-B048-85BDC9FD1C3A}</a:tableStyleId>
              </a:tblPr>
              <a:tblGrid>
                <a:gridCol w="4441906"/>
                <a:gridCol w="4441906"/>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a</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Department of Physics, Arizona State University, Tempe, AZ 85287-1504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b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Virginia, Charlottesville, VA 22904-4714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c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Physics Division, Oak Ridge National Laboratory,  Oak Ridge, TN 37831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d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Sussex, Brighton BN19RH,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e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Chemistry and Physics, University of Tennessee at Chattanooga, Chattanooga, TN 37403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f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Kentucky, Lexington, KY 40506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g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Manitoba, Winnipeg, Manitoba, R3T 2N2, Canada</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h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KIT, </a:t>
                      </a:r>
                      <a:r>
                        <a:rPr kumimoji="0" lang="en-U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Universität</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Karlsruhe (TH), </a:t>
                      </a:r>
                      <a:r>
                        <a:rPr kumimoji="0" lang="en-U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Kaiserstraße</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12, 76131 Karlsruhe, Germany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err="1" smtClean="0">
                          <a:ln>
                            <a:noFill/>
                          </a:ln>
                          <a:solidFill>
                            <a:srgbClr val="000000"/>
                          </a:solidFill>
                          <a:effectLst/>
                          <a:uLnTx/>
                          <a:uFillTx/>
                          <a:latin typeface="Times New Roman" pitchFamily="18" charset="0"/>
                          <a:ea typeface="+mn-ea"/>
                          <a:cs typeface="Times New Roman" pitchFamily="18" charset="0"/>
                        </a:rPr>
                        <a:t>i</a:t>
                      </a: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Tennessee, Knoxville, TN 37996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j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and Astronomy, University of South Carolina, Columbia, SC 29208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k </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Los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Alamos</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National</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Laboratory</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Los </a:t>
                      </a:r>
                      <a:r>
                        <a:rPr kumimoji="0" lang="es-ES" sz="11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Alamos</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NM 87545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l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University of Winnipeg, Winnipeg, Manitoba R3B2E9,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m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Department of Physics, North Carolina State University, Raleigh, NC 27695-8202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n </a:t>
                      </a:r>
                      <a:r>
                        <a:rPr kumimoji="0" lang="es-E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Universidad Nacional Autónoma de México, México, D.F. 04510, México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smtClean="0">
                          <a:ln>
                            <a:noFill/>
                          </a:ln>
                          <a:solidFill>
                            <a:srgbClr val="000000"/>
                          </a:solidFill>
                          <a:effectLst/>
                          <a:uLnTx/>
                          <a:uFillTx/>
                          <a:latin typeface="Times New Roman" pitchFamily="18" charset="0"/>
                          <a:ea typeface="+mn-ea"/>
                          <a:cs typeface="Times New Roman" pitchFamily="18" charset="0"/>
                        </a:rPr>
                        <a:t>o </a:t>
                      </a:r>
                      <a:r>
                        <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University of Michigan, Ann Arbor, MI 48109</a:t>
                      </a:r>
                      <a:endParaRPr lang="en-US" sz="1100" dirty="0"/>
                    </a:p>
                  </a:txBody>
                  <a:tcPr>
                    <a:noFill/>
                  </a:tcPr>
                </a:tc>
              </a:tr>
            </a:tbl>
          </a:graphicData>
        </a:graphic>
      </p:graphicFrame>
      <p:sp>
        <p:nvSpPr>
          <p:cNvPr id="506881" name="Rectangle 3"/>
          <p:cNvSpPr>
            <a:spLocks noChangeArrowheads="1"/>
          </p:cNvSpPr>
          <p:nvPr/>
        </p:nvSpPr>
        <p:spPr bwMode="auto">
          <a:xfrm>
            <a:off x="0" y="44450"/>
            <a:ext cx="9144000" cy="792163"/>
          </a:xfrm>
          <a:prstGeom prst="rect">
            <a:avLst/>
          </a:prstGeom>
          <a:solidFill>
            <a:srgbClr val="FFCC00"/>
          </a:solidFill>
          <a:ln w="38100">
            <a:noFill/>
            <a:miter lim="800000"/>
            <a:headEnd/>
            <a:tailEnd/>
          </a:ln>
        </p:spPr>
        <p:txBody>
          <a:bodyPr anchor="ctr"/>
          <a:lstStyle/>
          <a:p>
            <a:pPr algn="ctr"/>
            <a:r>
              <a:rPr lang="en-US" sz="2800" b="1">
                <a:latin typeface="Times New Roman" pitchFamily="18" charset="0"/>
                <a:cs typeface="Times New Roman" pitchFamily="18" charset="0"/>
              </a:rPr>
              <a:t>The Nab collaboration</a:t>
            </a:r>
          </a:p>
        </p:txBody>
      </p:sp>
      <p:sp>
        <p:nvSpPr>
          <p:cNvPr id="506882" name="Rectangle 2"/>
          <p:cNvSpPr>
            <a:spLocks noChangeArrowheads="1"/>
          </p:cNvSpPr>
          <p:nvPr/>
        </p:nvSpPr>
        <p:spPr bwMode="auto">
          <a:xfrm>
            <a:off x="246549" y="1052736"/>
            <a:ext cx="8897451" cy="2308324"/>
          </a:xfrm>
          <a:prstGeom prst="rect">
            <a:avLst/>
          </a:prstGeom>
          <a:noFill/>
          <a:ln w="9525">
            <a:noFill/>
            <a:miter lim="800000"/>
            <a:headEnd/>
            <a:tailEnd/>
          </a:ln>
        </p:spPr>
        <p:txBody>
          <a:bodyPr wrap="square">
            <a:spAutoFit/>
          </a:bodyPr>
          <a:lstStyle/>
          <a:p>
            <a:r>
              <a:rPr lang="en-US" sz="1600" dirty="0">
                <a:solidFill>
                  <a:srgbClr val="000000"/>
                </a:solidFill>
                <a:latin typeface="Times New Roman" pitchFamily="18" charset="0"/>
                <a:cs typeface="Times New Roman" pitchFamily="18" charset="0"/>
              </a:rPr>
              <a:t>R. </a:t>
            </a:r>
            <a:r>
              <a:rPr lang="en-US" sz="1600" dirty="0" err="1">
                <a:solidFill>
                  <a:srgbClr val="000000"/>
                </a:solidFill>
                <a:latin typeface="Times New Roman" pitchFamily="18" charset="0"/>
                <a:cs typeface="Times New Roman" pitchFamily="18" charset="0"/>
              </a:rPr>
              <a:t>Alarcon</a:t>
            </a:r>
            <a:r>
              <a:rPr lang="en-US" sz="1600" baseline="30000" dirty="0" err="1">
                <a:solidFill>
                  <a:srgbClr val="000000"/>
                </a:solidFill>
                <a:latin typeface="Times New Roman" pitchFamily="18" charset="0"/>
                <a:cs typeface="Times New Roman" pitchFamily="18" charset="0"/>
              </a:rPr>
              <a:t>a</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S.B.</a:t>
            </a:r>
            <a:r>
              <a:rPr lang="en-US" sz="1600" baseline="30000" dirty="0" err="1" smtClean="0">
                <a:solidFill>
                  <a:srgbClr val="000000"/>
                </a:solidFill>
                <a:latin typeface="Times New Roman" pitchFamily="18" charset="0"/>
                <a:cs typeface="Times New Roman" pitchFamily="18" charset="0"/>
              </a:rPr>
              <a:t>b,c</a:t>
            </a:r>
            <a:r>
              <a:rPr lang="en-US" sz="1600" dirty="0" smtClean="0">
                <a:solidFill>
                  <a:srgbClr val="000000"/>
                </a:solidFill>
                <a:latin typeface="Times New Roman" pitchFamily="18" charset="0"/>
                <a:cs typeface="Times New Roman" pitchFamily="18" charset="0"/>
              </a:rPr>
              <a:t> (Project </a:t>
            </a:r>
            <a:r>
              <a:rPr lang="en-US" sz="1600" dirty="0">
                <a:solidFill>
                  <a:srgbClr val="000000"/>
                </a:solidFill>
                <a:latin typeface="Times New Roman" pitchFamily="18" charset="0"/>
                <a:cs typeface="Times New Roman" pitchFamily="18" charset="0"/>
              </a:rPr>
              <a:t>Manager</a:t>
            </a:r>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Balascuta</a:t>
            </a:r>
            <a:r>
              <a:rPr lang="en-US" sz="1600" baseline="30000" dirty="0" err="1">
                <a:latin typeface="Times New Roman" pitchFamily="18" charset="0"/>
                <a:cs typeface="Times New Roman" pitchFamily="18" charset="0"/>
              </a:rPr>
              <a:t>a</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Barrón</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Palos</a:t>
            </a:r>
            <a:r>
              <a:rPr lang="en-US" sz="1600" baseline="30000" dirty="0" err="1" smtClean="0">
                <a:solidFill>
                  <a:srgbClr val="000000"/>
                </a:solidFill>
                <a:latin typeface="Times New Roman" pitchFamily="18" charset="0"/>
                <a:cs typeface="Times New Roman" pitchFamily="18" charset="0"/>
              </a:rPr>
              <a:t>n</a:t>
            </a:r>
            <a:r>
              <a:rPr lang="en-US" sz="1600" dirty="0" smtClean="0">
                <a:solidFill>
                  <a:srgbClr val="000000"/>
                </a:solidFill>
                <a:latin typeface="Times New Roman" pitchFamily="18" charset="0"/>
                <a:cs typeface="Times New Roman" pitchFamily="18" charset="0"/>
              </a:rPr>
              <a:t>, K. </a:t>
            </a:r>
            <a:r>
              <a:rPr lang="en-US" sz="1600" dirty="0" err="1" smtClean="0">
                <a:solidFill>
                  <a:srgbClr val="000000"/>
                </a:solidFill>
                <a:latin typeface="Times New Roman" pitchFamily="18" charset="0"/>
                <a:cs typeface="Times New Roman" pitchFamily="18" charset="0"/>
              </a:rPr>
              <a:t>Bass</a:t>
            </a:r>
            <a:r>
              <a:rPr lang="en-US" sz="1600" baseline="30000" dirty="0" err="1">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N. </a:t>
            </a:r>
            <a:r>
              <a:rPr lang="en-US" sz="1600" dirty="0" err="1" smtClean="0">
                <a:solidFill>
                  <a:srgbClr val="FF0000"/>
                </a:solidFill>
                <a:latin typeface="Times New Roman" pitchFamily="18" charset="0"/>
                <a:cs typeface="Times New Roman" pitchFamily="18" charset="0"/>
              </a:rPr>
              <a:t>Birge</a:t>
            </a:r>
            <a:r>
              <a:rPr lang="en-US" sz="1600" baseline="30000" dirty="0" err="1">
                <a:solidFill>
                  <a:srgbClr val="FF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 </a:t>
            </a:r>
            <a:r>
              <a:rPr lang="en-US" sz="1600" dirty="0" err="1" smtClean="0">
                <a:solidFill>
                  <a:srgbClr val="000000"/>
                </a:solidFill>
                <a:latin typeface="Times New Roman" pitchFamily="18" charset="0"/>
                <a:cs typeface="Times New Roman" pitchFamily="18" charset="0"/>
              </a:rPr>
              <a:t>Blose</a:t>
            </a:r>
            <a:r>
              <a:rPr lang="en-US" sz="1600" baseline="30000" dirty="0" err="1">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D. </a:t>
            </a:r>
            <a:r>
              <a:rPr lang="en-US" sz="1600" dirty="0" err="1" smtClean="0">
                <a:latin typeface="Times New Roman" pitchFamily="18" charset="0"/>
                <a:cs typeface="Times New Roman" pitchFamily="18" charset="0"/>
              </a:rPr>
              <a:t>Borissenko</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a:t>
            </a:r>
            <a:r>
              <a:rPr lang="en-US" sz="1600" dirty="0" smtClean="0">
                <a:solidFill>
                  <a:srgbClr val="0000FF"/>
                </a:solidFill>
                <a:latin typeface="Times New Roman" pitchFamily="18" charset="0"/>
                <a:cs typeface="Times New Roman" pitchFamily="18" charset="0"/>
              </a:rPr>
              <a:t>J.D</a:t>
            </a:r>
            <a:r>
              <a:rPr lang="en-US" sz="1600" dirty="0">
                <a:solidFill>
                  <a:srgbClr val="0000FF"/>
                </a:solidFill>
                <a:latin typeface="Times New Roman" pitchFamily="18" charset="0"/>
                <a:cs typeface="Times New Roman" pitchFamily="18" charset="0"/>
              </a:rPr>
              <a:t>. </a:t>
            </a:r>
            <a:r>
              <a:rPr lang="en-US" sz="1600" dirty="0" err="1">
                <a:solidFill>
                  <a:srgbClr val="0000FF"/>
                </a:solidFill>
                <a:latin typeface="Times New Roman" pitchFamily="18" charset="0"/>
                <a:cs typeface="Times New Roman" pitchFamily="18" charset="0"/>
              </a:rPr>
              <a:t>Bowman</a:t>
            </a:r>
            <a:r>
              <a:rPr lang="en-US" sz="1600" baseline="30000" dirty="0" err="1">
                <a:solidFill>
                  <a:srgbClr val="0000FF"/>
                </a:solidFill>
                <a:latin typeface="Times New Roman" pitchFamily="18" charset="0"/>
                <a:cs typeface="Times New Roman" pitchFamily="18" charset="0"/>
              </a:rPr>
              <a:t>c</a:t>
            </a:r>
            <a:r>
              <a:rPr lang="en-US" sz="1600" baseline="30000" dirty="0">
                <a:solidFill>
                  <a:srgbClr val="0000FF"/>
                </a:solidFill>
                <a:latin typeface="Times New Roman" pitchFamily="18" charset="0"/>
                <a:cs typeface="Times New Roman" pitchFamily="18" charset="0"/>
              </a:rPr>
              <a:t> </a:t>
            </a:r>
            <a:r>
              <a:rPr lang="en-US" sz="1600" dirty="0">
                <a:solidFill>
                  <a:srgbClr val="0000FF"/>
                </a:solidFill>
                <a:latin typeface="Times New Roman" pitchFamily="18" charset="0"/>
                <a:cs typeface="Times New Roman" pitchFamily="18" charset="0"/>
              </a:rPr>
              <a:t>(</a:t>
            </a:r>
            <a:r>
              <a:rPr lang="en-US" sz="1600" dirty="0" smtClean="0">
                <a:solidFill>
                  <a:srgbClr val="0000FF"/>
                </a:solidFill>
                <a:latin typeface="Times New Roman" pitchFamily="18" charset="0"/>
                <a:cs typeface="Times New Roman" pitchFamily="18" charset="0"/>
              </a:rPr>
              <a:t>Co-Spokesperson)</a:t>
            </a:r>
            <a:r>
              <a:rPr lang="en-US" sz="1600" dirty="0" smtClean="0">
                <a:solidFill>
                  <a:srgbClr val="000000"/>
                </a:solidFill>
                <a:latin typeface="Times New Roman" pitchFamily="18" charset="0"/>
                <a:cs typeface="Times New Roman" pitchFamily="18" charset="0"/>
              </a:rPr>
              <a:t>, L. </a:t>
            </a:r>
            <a:r>
              <a:rPr lang="en-US" sz="1600" dirty="0" err="1" smtClean="0">
                <a:solidFill>
                  <a:srgbClr val="000000"/>
                </a:solidFill>
                <a:latin typeface="Times New Roman" pitchFamily="18" charset="0"/>
                <a:cs typeface="Times New Roman" pitchFamily="18" charset="0"/>
              </a:rPr>
              <a:t>Broussard</a:t>
            </a:r>
            <a:r>
              <a:rPr lang="en-US" sz="1600" baseline="30000" dirty="0" err="1"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A.T. </a:t>
            </a:r>
            <a:r>
              <a:rPr lang="en-US" sz="1600" dirty="0" err="1" smtClean="0">
                <a:solidFill>
                  <a:srgbClr val="000000"/>
                </a:solidFill>
                <a:latin typeface="Times New Roman" pitchFamily="18" charset="0"/>
                <a:cs typeface="Times New Roman" pitchFamily="18" charset="0"/>
              </a:rPr>
              <a:t>Bryant</a:t>
            </a:r>
            <a:r>
              <a:rPr lang="en-US" sz="1600" baseline="30000" dirty="0" err="1">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J</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Byrne</a:t>
            </a:r>
            <a:r>
              <a:rPr lang="en-US" sz="1600" baseline="30000" dirty="0" err="1">
                <a:solidFill>
                  <a:srgbClr val="000000"/>
                </a:solidFill>
                <a:latin typeface="Times New Roman" pitchFamily="18" charset="0"/>
                <a:cs typeface="Times New Roman" pitchFamily="18" charset="0"/>
              </a:rPr>
              <a:t>d</a:t>
            </a:r>
            <a:r>
              <a:rPr lang="en-US" sz="1600" dirty="0">
                <a:solidFill>
                  <a:srgbClr val="000000"/>
                </a:solidFill>
                <a:latin typeface="Times New Roman" pitchFamily="18" charset="0"/>
                <a:cs typeface="Times New Roman" pitchFamily="18" charset="0"/>
              </a:rPr>
              <a:t>, J.R. </a:t>
            </a:r>
            <a:r>
              <a:rPr lang="en-US" sz="1600" dirty="0" err="1" smtClean="0">
                <a:solidFill>
                  <a:srgbClr val="000000"/>
                </a:solidFill>
                <a:latin typeface="Times New Roman" pitchFamily="18" charset="0"/>
                <a:cs typeface="Times New Roman" pitchFamily="18" charset="0"/>
              </a:rPr>
              <a:t>Calarco</a:t>
            </a:r>
            <a:r>
              <a:rPr lang="en-US" sz="1600" baseline="30000" dirty="0" err="1" smtClean="0">
                <a:solidFill>
                  <a:srgbClr val="000000"/>
                </a:solidFill>
                <a:latin typeface="Times New Roman" pitchFamily="18" charset="0"/>
                <a:cs typeface="Times New Roman" pitchFamily="18" charset="0"/>
              </a:rPr>
              <a:t>c,i</a:t>
            </a:r>
            <a:r>
              <a:rPr lang="en-US" sz="1600" dirty="0" smtClean="0">
                <a:solidFill>
                  <a:srgbClr val="000000"/>
                </a:solidFill>
                <a:latin typeface="Times New Roman" pitchFamily="18" charset="0"/>
                <a:cs typeface="Times New Roman" pitchFamily="18" charset="0"/>
              </a:rPr>
              <a:t>, T. </a:t>
            </a:r>
            <a:r>
              <a:rPr lang="en-US" sz="1600" dirty="0" err="1" smtClean="0">
                <a:solidFill>
                  <a:srgbClr val="000000"/>
                </a:solidFill>
                <a:latin typeface="Times New Roman" pitchFamily="18" charset="0"/>
                <a:cs typeface="Times New Roman" pitchFamily="18" charset="0"/>
              </a:rPr>
              <a:t>Chupp</a:t>
            </a:r>
            <a:r>
              <a:rPr lang="en-US" sz="1600" baseline="30000" dirty="0" err="1" smtClean="0">
                <a:solidFill>
                  <a:srgbClr val="000000"/>
                </a:solidFill>
                <a:latin typeface="Times New Roman" pitchFamily="18" charset="0"/>
                <a:cs typeface="Times New Roman" pitchFamily="18" charset="0"/>
              </a:rPr>
              <a:t>o</a:t>
            </a:r>
            <a:r>
              <a:rPr lang="en-US" sz="1600" dirty="0" smtClean="0">
                <a:solidFill>
                  <a:srgbClr val="000000"/>
                </a:solidFill>
                <a:latin typeface="Times New Roman" pitchFamily="18" charset="0"/>
                <a:cs typeface="Times New Roman" pitchFamily="18" charset="0"/>
              </a:rPr>
              <a:t>, T.V</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Cianciolo</a:t>
            </a:r>
            <a:r>
              <a:rPr lang="en-US" sz="1600" baseline="30000" dirty="0" err="1">
                <a:solidFill>
                  <a:srgbClr val="000000"/>
                </a:solidFill>
                <a:latin typeface="Times New Roman" pitchFamily="18" charset="0"/>
                <a:cs typeface="Times New Roman" pitchFamily="18" charset="0"/>
              </a:rPr>
              <a:t>c</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J.N. </a:t>
            </a:r>
            <a:r>
              <a:rPr lang="en-US" sz="1600" dirty="0" err="1" smtClean="0">
                <a:solidFill>
                  <a:srgbClr val="000000"/>
                </a:solidFill>
                <a:latin typeface="Times New Roman" pitchFamily="18" charset="0"/>
                <a:cs typeface="Times New Roman" pitchFamily="18" charset="0"/>
              </a:rPr>
              <a:t>Clement</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C</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Crawford</a:t>
            </a:r>
            <a:r>
              <a:rPr lang="en-US" sz="1600" baseline="30000" dirty="0" err="1">
                <a:solidFill>
                  <a:srgbClr val="000000"/>
                </a:solidFill>
                <a:latin typeface="Times New Roman" pitchFamily="18" charset="0"/>
                <a:cs typeface="Times New Roman" pitchFamily="18" charset="0"/>
              </a:rPr>
              <a:t>f</a:t>
            </a:r>
            <a:r>
              <a:rPr lang="en-US" sz="1600" dirty="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W. </a:t>
            </a:r>
            <a:r>
              <a:rPr lang="en-US" sz="1600" dirty="0" err="1" smtClean="0">
                <a:solidFill>
                  <a:srgbClr val="FF0000"/>
                </a:solidFill>
                <a:latin typeface="Times New Roman" pitchFamily="18" charset="0"/>
                <a:cs typeface="Times New Roman" pitchFamily="18" charset="0"/>
              </a:rPr>
              <a:t>Fan</a:t>
            </a:r>
            <a:r>
              <a:rPr lang="en-US" sz="1600" baseline="30000" dirty="0" err="1">
                <a:solidFill>
                  <a:srgbClr val="FF0000"/>
                </a:solidFill>
                <a:latin typeface="Times New Roman" pitchFamily="18" charset="0"/>
                <a:cs typeface="Times New Roman" pitchFamily="18" charset="0"/>
              </a:rPr>
              <a:t>b</a:t>
            </a:r>
            <a:r>
              <a:rPr lang="en-US" sz="1600" dirty="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W. </a:t>
            </a:r>
            <a:r>
              <a:rPr lang="en-US" sz="1600" dirty="0" err="1" smtClean="0">
                <a:latin typeface="Times New Roman" pitchFamily="18" charset="0"/>
                <a:cs typeface="Times New Roman" pitchFamily="18" charset="0"/>
              </a:rPr>
              <a:t>Farrar</a:t>
            </a:r>
            <a:r>
              <a:rPr lang="en-US" sz="1600" baseline="30000" dirty="0" err="1">
                <a:latin typeface="Times New Roman" pitchFamily="18" charset="0"/>
                <a:cs typeface="Times New Roman" pitchFamily="18" charset="0"/>
              </a:rPr>
              <a:t>b</a:t>
            </a:r>
            <a:r>
              <a:rPr lang="en-US" sz="1600" dirty="0">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N. </a:t>
            </a:r>
            <a:r>
              <a:rPr lang="en-US" sz="1600" dirty="0" err="1" smtClean="0">
                <a:solidFill>
                  <a:srgbClr val="000000"/>
                </a:solidFill>
                <a:latin typeface="Times New Roman" pitchFamily="18" charset="0"/>
                <a:cs typeface="Times New Roman" pitchFamily="18" charset="0"/>
              </a:rPr>
              <a:t>Fomin</a:t>
            </a:r>
            <a:r>
              <a:rPr lang="en-US" sz="1600" baseline="30000" dirty="0" err="1" smtClean="0">
                <a:solidFill>
                  <a:srgbClr val="00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E. </a:t>
            </a:r>
            <a:r>
              <a:rPr lang="en-US" sz="1600" dirty="0" err="1">
                <a:solidFill>
                  <a:srgbClr val="000000"/>
                </a:solidFill>
                <a:latin typeface="Times New Roman" pitchFamily="18" charset="0"/>
                <a:cs typeface="Times New Roman" pitchFamily="18" charset="0"/>
              </a:rPr>
              <a:t>Frlež</a:t>
            </a:r>
            <a:r>
              <a:rPr lang="en-US" sz="1600" baseline="30000" dirty="0" err="1">
                <a:solidFill>
                  <a:srgbClr val="000000"/>
                </a:solidFill>
                <a:latin typeface="Times New Roman" pitchFamily="18" charset="0"/>
                <a:cs typeface="Times New Roman" pitchFamily="18" charset="0"/>
              </a:rPr>
              <a:t>b</a:t>
            </a:r>
            <a:r>
              <a:rPr lang="en-US" sz="1600" dirty="0">
                <a:solidFill>
                  <a:srgbClr val="000000"/>
                </a:solidFill>
                <a:latin typeface="Times New Roman" pitchFamily="18" charset="0"/>
                <a:cs typeface="Times New Roman" pitchFamily="18" charset="0"/>
              </a:rPr>
              <a:t>, J</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Fry</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M.T. </a:t>
            </a:r>
            <a:r>
              <a:rPr lang="en-US" sz="1600" dirty="0" err="1">
                <a:solidFill>
                  <a:srgbClr val="000000"/>
                </a:solidFill>
                <a:latin typeface="Times New Roman" pitchFamily="18" charset="0"/>
                <a:cs typeface="Times New Roman" pitchFamily="18" charset="0"/>
              </a:rPr>
              <a:t>Gericke</a:t>
            </a:r>
            <a:r>
              <a:rPr lang="en-US" sz="1600" baseline="30000" dirty="0" err="1">
                <a:solidFill>
                  <a:srgbClr val="000000"/>
                </a:solidFill>
                <a:latin typeface="Times New Roman" pitchFamily="18" charset="0"/>
                <a:cs typeface="Times New Roman" pitchFamily="18" charset="0"/>
              </a:rPr>
              <a:t>g</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M. </a:t>
            </a:r>
            <a:r>
              <a:rPr lang="en-US" sz="1600" dirty="0" err="1" smtClean="0">
                <a:solidFill>
                  <a:srgbClr val="000000"/>
                </a:solidFill>
                <a:latin typeface="Times New Roman" pitchFamily="18" charset="0"/>
                <a:cs typeface="Times New Roman" pitchFamily="18" charset="0"/>
              </a:rPr>
              <a:t>Gervais</a:t>
            </a:r>
            <a:r>
              <a:rPr lang="en-US" sz="1600" baseline="30000" dirty="0" err="1">
                <a:solidFill>
                  <a:srgbClr val="000000"/>
                </a:solidFill>
                <a:latin typeface="Times New Roman" pitchFamily="18" charset="0"/>
                <a:cs typeface="Times New Roman" pitchFamily="18" charset="0"/>
              </a:rPr>
              <a:t>f</a:t>
            </a:r>
            <a:r>
              <a:rPr lang="en-US" sz="1600" dirty="0" smtClean="0">
                <a:solidFill>
                  <a:srgbClr val="000000"/>
                </a:solidFill>
                <a:latin typeface="Times New Roman" pitchFamily="18" charset="0"/>
                <a:cs typeface="Times New Roman" pitchFamily="18" charset="0"/>
              </a:rPr>
              <a:t>, F</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Glück</a:t>
            </a:r>
            <a:r>
              <a:rPr lang="en-US" sz="1600" baseline="30000" dirty="0" err="1">
                <a:solidFill>
                  <a:srgbClr val="000000"/>
                </a:solidFill>
                <a:latin typeface="Times New Roman" pitchFamily="18" charset="0"/>
                <a:cs typeface="Times New Roman" pitchFamily="18" charset="0"/>
              </a:rPr>
              <a:t>h</a:t>
            </a:r>
            <a:r>
              <a:rPr lang="en-US" sz="1600" dirty="0">
                <a:solidFill>
                  <a:srgbClr val="000000"/>
                </a:solidFill>
                <a:latin typeface="Times New Roman" pitchFamily="18" charset="0"/>
                <a:cs typeface="Times New Roman" pitchFamily="18" charset="0"/>
              </a:rPr>
              <a:t>, G.L. </a:t>
            </a:r>
            <a:r>
              <a:rPr lang="en-US" sz="1600" dirty="0" err="1" smtClean="0">
                <a:solidFill>
                  <a:srgbClr val="000000"/>
                </a:solidFill>
                <a:latin typeface="Times New Roman" pitchFamily="18" charset="0"/>
                <a:cs typeface="Times New Roman" pitchFamily="18" charset="0"/>
              </a:rPr>
              <a:t>Greene</a:t>
            </a:r>
            <a:r>
              <a:rPr lang="en-US" sz="1600" baseline="30000" dirty="0" err="1" smtClean="0">
                <a:solidFill>
                  <a:srgbClr val="000000"/>
                </a:solidFill>
                <a:latin typeface="Times New Roman" pitchFamily="18" charset="0"/>
                <a:cs typeface="Times New Roman" pitchFamily="18" charset="0"/>
              </a:rPr>
              <a:t>c,i</a:t>
            </a:r>
            <a:r>
              <a:rPr lang="en-US" sz="1600" dirty="0" smtClean="0">
                <a:solidFill>
                  <a:srgbClr val="000000"/>
                </a:solidFill>
                <a:latin typeface="Times New Roman" pitchFamily="18" charset="0"/>
                <a:cs typeface="Times New Roman" pitchFamily="18" charset="0"/>
              </a:rPr>
              <a:t>, </a:t>
            </a:r>
            <a:r>
              <a:rPr lang="en-US" sz="1600" dirty="0">
                <a:solidFill>
                  <a:srgbClr val="000000"/>
                </a:solidFill>
                <a:latin typeface="Times New Roman" pitchFamily="18" charset="0"/>
                <a:cs typeface="Times New Roman" pitchFamily="18" charset="0"/>
              </a:rPr>
              <a:t>R.K. </a:t>
            </a:r>
            <a:r>
              <a:rPr lang="en-US" sz="1600" dirty="0" err="1">
                <a:solidFill>
                  <a:srgbClr val="000000"/>
                </a:solidFill>
                <a:latin typeface="Times New Roman" pitchFamily="18" charset="0"/>
                <a:cs typeface="Times New Roman" pitchFamily="18" charset="0"/>
              </a:rPr>
              <a:t>Grzywacz</a:t>
            </a:r>
            <a:r>
              <a:rPr lang="en-US" sz="1600" baseline="30000" dirty="0" err="1">
                <a:solidFill>
                  <a:srgbClr val="000000"/>
                </a:solidFill>
                <a:latin typeface="Times New Roman" pitchFamily="18" charset="0"/>
                <a:cs typeface="Times New Roman" pitchFamily="18" charset="0"/>
              </a:rPr>
              <a:t>i</a:t>
            </a:r>
            <a:r>
              <a:rPr lang="en-US" sz="1600" dirty="0">
                <a:solidFill>
                  <a:srgbClr val="000000"/>
                </a:solidFill>
                <a:latin typeface="Times New Roman" pitchFamily="18" charset="0"/>
                <a:cs typeface="Times New Roman" pitchFamily="18" charset="0"/>
              </a:rPr>
              <a:t>,  V. </a:t>
            </a:r>
            <a:r>
              <a:rPr lang="en-US" sz="1600" dirty="0" err="1">
                <a:solidFill>
                  <a:srgbClr val="000000"/>
                </a:solidFill>
                <a:latin typeface="Times New Roman" pitchFamily="18" charset="0"/>
                <a:cs typeface="Times New Roman" pitchFamily="18" charset="0"/>
              </a:rPr>
              <a:t>Gudkov</a:t>
            </a:r>
            <a:r>
              <a:rPr lang="en-US" sz="1600" baseline="30000" dirty="0" err="1">
                <a:solidFill>
                  <a:srgbClr val="000000"/>
                </a:solidFill>
                <a:latin typeface="Times New Roman" pitchFamily="18" charset="0"/>
                <a:cs typeface="Times New Roman" pitchFamily="18" charset="0"/>
              </a:rPr>
              <a:t>j</a:t>
            </a:r>
            <a:r>
              <a:rPr lang="en-US" sz="1600" dirty="0" smtClean="0">
                <a:solidFill>
                  <a:srgbClr val="000000"/>
                </a:solidFill>
                <a:latin typeface="Times New Roman" pitchFamily="18" charset="0"/>
                <a:cs typeface="Times New Roman" pitchFamily="18" charset="0"/>
              </a:rPr>
              <a:t>, J. </a:t>
            </a:r>
            <a:r>
              <a:rPr lang="en-US" sz="1600" dirty="0" err="1" smtClean="0">
                <a:solidFill>
                  <a:srgbClr val="000000"/>
                </a:solidFill>
                <a:latin typeface="Times New Roman" pitchFamily="18" charset="0"/>
                <a:cs typeface="Times New Roman" pitchFamily="18" charset="0"/>
              </a:rPr>
              <a:t>Hamblen</a:t>
            </a:r>
            <a:r>
              <a:rPr lang="en-US" sz="1600" baseline="30000" dirty="0" err="1">
                <a:solidFill>
                  <a:srgbClr val="000000"/>
                </a:solidFill>
                <a:latin typeface="Times New Roman" pitchFamily="18" charset="0"/>
                <a:cs typeface="Times New Roman" pitchFamily="18" charset="0"/>
              </a:rPr>
              <a:t>e</a:t>
            </a:r>
            <a:r>
              <a:rPr lang="en-US" sz="1600" dirty="0" smtClean="0">
                <a:solidFill>
                  <a:srgbClr val="000000"/>
                </a:solidFill>
                <a:latin typeface="Times New Roman" pitchFamily="18" charset="0"/>
                <a:cs typeface="Times New Roman" pitchFamily="18" charset="0"/>
              </a:rPr>
              <a:t>, C. </a:t>
            </a:r>
            <a:r>
              <a:rPr lang="en-US" sz="1600" dirty="0" err="1" smtClean="0">
                <a:solidFill>
                  <a:srgbClr val="000000"/>
                </a:solidFill>
                <a:latin typeface="Times New Roman" pitchFamily="18" charset="0"/>
                <a:cs typeface="Times New Roman" pitchFamily="18" charset="0"/>
              </a:rPr>
              <a:t>Hayes</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C. </a:t>
            </a:r>
            <a:r>
              <a:rPr lang="en-US" sz="1600" dirty="0" err="1" smtClean="0">
                <a:solidFill>
                  <a:srgbClr val="FF0000"/>
                </a:solidFill>
                <a:latin typeface="Times New Roman" pitchFamily="18" charset="0"/>
                <a:cs typeface="Times New Roman" pitchFamily="18" charset="0"/>
              </a:rPr>
              <a:t>Hendrus</a:t>
            </a:r>
            <a:r>
              <a:rPr lang="en-US" sz="1600" baseline="30000" dirty="0" err="1" smtClean="0">
                <a:solidFill>
                  <a:srgbClr val="FF0000"/>
                </a:solidFill>
                <a:latin typeface="Times New Roman" pitchFamily="18" charset="0"/>
                <a:cs typeface="Times New Roman" pitchFamily="18" charset="0"/>
              </a:rPr>
              <a:t>o</a:t>
            </a:r>
            <a:r>
              <a:rPr lang="en-US" sz="1600" dirty="0" smtClean="0">
                <a:solidFill>
                  <a:srgbClr val="000000"/>
                </a:solidFill>
                <a:latin typeface="Times New Roman" pitchFamily="18" charset="0"/>
                <a:cs typeface="Times New Roman" pitchFamily="18" charset="0"/>
              </a:rPr>
              <a:t>, T. </a:t>
            </a:r>
            <a:r>
              <a:rPr lang="en-US" sz="1600" dirty="0" err="1" smtClean="0">
                <a:solidFill>
                  <a:srgbClr val="000000"/>
                </a:solidFill>
                <a:latin typeface="Times New Roman" pitchFamily="18" charset="0"/>
                <a:cs typeface="Times New Roman" pitchFamily="18" charset="0"/>
              </a:rPr>
              <a:t>Ito</a:t>
            </a:r>
            <a:r>
              <a:rPr lang="en-US" sz="1600" baseline="30000" dirty="0" err="1" smtClean="0">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H. Li</a:t>
            </a:r>
            <a:r>
              <a:rPr lang="en-US" sz="1600" baseline="30000" dirty="0">
                <a:solidFill>
                  <a:srgbClr val="FF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C.C. </a:t>
            </a:r>
            <a:r>
              <a:rPr lang="en-US" sz="1600" dirty="0" err="1" smtClean="0">
                <a:solidFill>
                  <a:srgbClr val="000000"/>
                </a:solidFill>
                <a:latin typeface="Times New Roman" pitchFamily="18" charset="0"/>
                <a:cs typeface="Times New Roman" pitchFamily="18" charset="0"/>
              </a:rPr>
              <a:t>Lu</a:t>
            </a:r>
            <a:r>
              <a:rPr lang="en-US" sz="1600" baseline="30000" dirty="0" err="1">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M. </a:t>
            </a:r>
            <a:r>
              <a:rPr lang="en-US" sz="1600" dirty="0" err="1" smtClean="0">
                <a:solidFill>
                  <a:srgbClr val="000000"/>
                </a:solidFill>
                <a:latin typeface="Times New Roman" pitchFamily="18" charset="0"/>
                <a:cs typeface="Times New Roman" pitchFamily="18" charset="0"/>
              </a:rPr>
              <a:t>Makela</a:t>
            </a:r>
            <a:r>
              <a:rPr lang="en-US" sz="1600" baseline="30000" dirty="0" err="1" smtClean="0">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R. </a:t>
            </a:r>
            <a:r>
              <a:rPr lang="en-US" sz="1600" dirty="0" err="1" smtClean="0">
                <a:solidFill>
                  <a:srgbClr val="000000"/>
                </a:solidFill>
                <a:latin typeface="Times New Roman" pitchFamily="18" charset="0"/>
                <a:cs typeface="Times New Roman" pitchFamily="18" charset="0"/>
              </a:rPr>
              <a:t>Mammei</a:t>
            </a:r>
            <a:r>
              <a:rPr lang="en-US" sz="1600" baseline="30000" dirty="0" err="1">
                <a:solidFill>
                  <a:srgbClr val="000000"/>
                </a:solidFill>
                <a:latin typeface="Times New Roman" pitchFamily="18" charset="0"/>
                <a:cs typeface="Times New Roman" pitchFamily="18" charset="0"/>
              </a:rPr>
              <a:t>g</a:t>
            </a:r>
            <a:r>
              <a:rPr lang="en-US" sz="1600" dirty="0" smtClean="0">
                <a:solidFill>
                  <a:srgbClr val="000000"/>
                </a:solidFill>
                <a:latin typeface="Times New Roman" pitchFamily="18" charset="0"/>
                <a:cs typeface="Times New Roman" pitchFamily="18" charset="0"/>
              </a:rPr>
              <a:t>, J</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Martin</a:t>
            </a:r>
            <a:r>
              <a:rPr lang="en-US" sz="1600" baseline="30000" dirty="0" err="1">
                <a:solidFill>
                  <a:srgbClr val="000000"/>
                </a:solidFill>
                <a:latin typeface="Times New Roman" pitchFamily="18" charset="0"/>
                <a:cs typeface="Times New Roman" pitchFamily="18" charset="0"/>
              </a:rPr>
              <a:t>l</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M. </a:t>
            </a:r>
            <a:r>
              <a:rPr lang="en-US" sz="1600" dirty="0" err="1" smtClean="0">
                <a:latin typeface="Times New Roman" pitchFamily="18" charset="0"/>
                <a:cs typeface="Times New Roman" pitchFamily="18" charset="0"/>
              </a:rPr>
              <a:t>Martinez</a:t>
            </a:r>
            <a:r>
              <a:rPr lang="en-US" sz="1600" baseline="30000" dirty="0" err="1" smtClean="0">
                <a:latin typeface="Times New Roman" pitchFamily="18" charset="0"/>
                <a:cs typeface="Times New Roman" pitchFamily="18" charset="0"/>
              </a:rPr>
              <a:t>a</a:t>
            </a:r>
            <a:r>
              <a:rPr lang="en-US" sz="1600" dirty="0" smtClean="0">
                <a:solidFill>
                  <a:srgbClr val="000000"/>
                </a:solidFill>
                <a:latin typeface="Times New Roman" pitchFamily="18" charset="0"/>
                <a:cs typeface="Times New Roman" pitchFamily="18" charset="0"/>
              </a:rPr>
              <a:t>, D.G. </a:t>
            </a:r>
            <a:r>
              <a:rPr lang="en-US" sz="1600" dirty="0" err="1" smtClean="0">
                <a:solidFill>
                  <a:srgbClr val="000000"/>
                </a:solidFill>
                <a:latin typeface="Times New Roman" pitchFamily="18" charset="0"/>
                <a:cs typeface="Times New Roman" pitchFamily="18" charset="0"/>
              </a:rPr>
              <a:t>Matthews</a:t>
            </a:r>
            <a:r>
              <a:rPr lang="en-US" sz="1600" baseline="30000" dirty="0" err="1">
                <a:solidFill>
                  <a:srgbClr val="000000"/>
                </a:solidFill>
                <a:latin typeface="Times New Roman" pitchFamily="18" charset="0"/>
                <a:cs typeface="Times New Roman" pitchFamily="18" charset="0"/>
              </a:rPr>
              <a:t>f</a:t>
            </a:r>
            <a:r>
              <a:rPr lang="en-US" sz="1600" dirty="0">
                <a:solidFill>
                  <a:srgbClr val="000000"/>
                </a:solidFill>
                <a:latin typeface="Times New Roman" pitchFamily="18" charset="0"/>
                <a:cs typeface="Times New Roman" pitchFamily="18" charset="0"/>
              </a:rPr>
              <a:t>, P</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McGaughey</a:t>
            </a:r>
            <a:r>
              <a:rPr lang="en-US" sz="1600" baseline="30000" dirty="0" err="1">
                <a:solidFill>
                  <a:srgbClr val="000000"/>
                </a:solidFill>
                <a:latin typeface="Times New Roman" pitchFamily="18" charset="0"/>
                <a:cs typeface="Times New Roman" pitchFamily="18" charset="0"/>
              </a:rPr>
              <a:t>k</a:t>
            </a:r>
            <a:r>
              <a:rPr lang="en-US" sz="1600" dirty="0" smtClean="0">
                <a:solidFill>
                  <a:srgbClr val="00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C.D. </a:t>
            </a:r>
            <a:r>
              <a:rPr lang="en-US" sz="1600" dirty="0" err="1" smtClean="0">
                <a:latin typeface="Times New Roman" pitchFamily="18" charset="0"/>
                <a:cs typeface="Times New Roman" pitchFamily="18" charset="0"/>
              </a:rPr>
              <a:t>McLaughlin</a:t>
            </a:r>
            <a:r>
              <a:rPr lang="en-US" sz="1600" baseline="30000" dirty="0" err="1">
                <a:latin typeface="Times New Roman" pitchFamily="18" charset="0"/>
                <a:cs typeface="Times New Roman" pitchFamily="18" charset="0"/>
              </a:rPr>
              <a:t>b</a:t>
            </a:r>
            <a:r>
              <a:rPr lang="en-US" sz="1600" dirty="0" smtClean="0">
                <a:latin typeface="Times New Roman" pitchFamily="18" charset="0"/>
                <a:cs typeface="Times New Roman" pitchFamily="18" charset="0"/>
              </a:rPr>
              <a:t>, P. </a:t>
            </a:r>
            <a:r>
              <a:rPr lang="en-US" sz="1600" dirty="0" err="1" smtClean="0">
                <a:solidFill>
                  <a:srgbClr val="000000"/>
                </a:solidFill>
                <a:latin typeface="Times New Roman" pitchFamily="18" charset="0"/>
                <a:cs typeface="Times New Roman" pitchFamily="18" charset="0"/>
              </a:rPr>
              <a:t>Mueller</a:t>
            </a:r>
            <a:r>
              <a:rPr lang="en-US" sz="1600" baseline="30000" dirty="0" err="1" smtClean="0">
                <a:solidFill>
                  <a:srgbClr val="000000"/>
                </a:solidFill>
                <a:latin typeface="Times New Roman" pitchFamily="18" charset="0"/>
                <a:cs typeface="Times New Roman" pitchFamily="18" charset="0"/>
              </a:rPr>
              <a:t>c</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D. van </a:t>
            </a:r>
            <a:r>
              <a:rPr lang="en-US" sz="1600" dirty="0" err="1" smtClean="0">
                <a:solidFill>
                  <a:srgbClr val="FF0000"/>
                </a:solidFill>
                <a:latin typeface="Times New Roman" pitchFamily="18" charset="0"/>
                <a:cs typeface="Times New Roman" pitchFamily="18" charset="0"/>
              </a:rPr>
              <a:t>Petten</a:t>
            </a:r>
            <a:r>
              <a:rPr lang="en-US" sz="1600" baseline="30000" dirty="0" err="1" smtClean="0">
                <a:solidFill>
                  <a:srgbClr val="FF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S.I</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Penttilä</a:t>
            </a:r>
            <a:r>
              <a:rPr lang="en-US" sz="1600" baseline="30000" dirty="0" err="1">
                <a:solidFill>
                  <a:srgbClr val="000000"/>
                </a:solidFill>
                <a:latin typeface="Times New Roman" pitchFamily="18" charset="0"/>
                <a:cs typeface="Times New Roman" pitchFamily="18" charset="0"/>
              </a:rPr>
              <a:t>c</a:t>
            </a:r>
            <a:r>
              <a:rPr lang="en-US" sz="1600" dirty="0">
                <a:solidFill>
                  <a:srgbClr val="000000"/>
                </a:solidFill>
                <a:latin typeface="Times New Roman" pitchFamily="18" charset="0"/>
                <a:cs typeface="Times New Roman" pitchFamily="18" charset="0"/>
              </a:rPr>
              <a:t> (On-site Manager), </a:t>
            </a:r>
            <a:r>
              <a:rPr lang="en-US" sz="1600" dirty="0">
                <a:solidFill>
                  <a:srgbClr val="0000FF"/>
                </a:solidFill>
                <a:latin typeface="Times New Roman" pitchFamily="18" charset="0"/>
                <a:cs typeface="Times New Roman" pitchFamily="18" charset="0"/>
              </a:rPr>
              <a:t>D. </a:t>
            </a:r>
            <a:r>
              <a:rPr lang="en-US" sz="1600" dirty="0" err="1">
                <a:solidFill>
                  <a:srgbClr val="0000FF"/>
                </a:solidFill>
                <a:latin typeface="Times New Roman" pitchFamily="18" charset="0"/>
                <a:cs typeface="Times New Roman" pitchFamily="18" charset="0"/>
              </a:rPr>
              <a:t>Počanić</a:t>
            </a:r>
            <a:r>
              <a:rPr lang="en-US" sz="1600" baseline="30000" dirty="0" err="1">
                <a:solidFill>
                  <a:srgbClr val="0000FF"/>
                </a:solidFill>
                <a:latin typeface="Times New Roman" pitchFamily="18" charset="0"/>
                <a:cs typeface="Times New Roman" pitchFamily="18" charset="0"/>
              </a:rPr>
              <a:t>c</a:t>
            </a:r>
            <a:r>
              <a:rPr lang="en-US" sz="1600" dirty="0">
                <a:solidFill>
                  <a:srgbClr val="0000FF"/>
                </a:solidFill>
                <a:latin typeface="Times New Roman" pitchFamily="18" charset="0"/>
                <a:cs typeface="Times New Roman" pitchFamily="18" charset="0"/>
              </a:rPr>
              <a:t> (</a:t>
            </a:r>
            <a:r>
              <a:rPr lang="en-US" sz="1600" dirty="0" smtClean="0">
                <a:solidFill>
                  <a:srgbClr val="0000FF"/>
                </a:solidFill>
                <a:latin typeface="Times New Roman" pitchFamily="18" charset="0"/>
                <a:cs typeface="Times New Roman" pitchFamily="18" charset="0"/>
              </a:rPr>
              <a:t>Co-Spokesperson)</a:t>
            </a:r>
            <a:r>
              <a:rPr lang="en-US" sz="1600" dirty="0" smtClean="0">
                <a:solidFill>
                  <a:srgbClr val="000000"/>
                </a:solidFill>
                <a:latin typeface="Times New Roman" pitchFamily="18" charset="0"/>
                <a:cs typeface="Times New Roman" pitchFamily="18" charset="0"/>
              </a:rPr>
              <a:t>, G. </a:t>
            </a:r>
            <a:r>
              <a:rPr lang="en-US" sz="1600" dirty="0" err="1" smtClean="0">
                <a:solidFill>
                  <a:srgbClr val="000000"/>
                </a:solidFill>
                <a:latin typeface="Times New Roman" pitchFamily="18" charset="0"/>
                <a:cs typeface="Times New Roman" pitchFamily="18" charset="0"/>
              </a:rPr>
              <a:t>Randall</a:t>
            </a:r>
            <a:r>
              <a:rPr lang="en-US" sz="1600" baseline="30000" dirty="0" err="1">
                <a:solidFill>
                  <a:srgbClr val="000000"/>
                </a:solidFill>
                <a:latin typeface="Times New Roman" pitchFamily="18" charset="0"/>
                <a:cs typeface="Times New Roman" pitchFamily="18" charset="0"/>
              </a:rPr>
              <a:t>a</a:t>
            </a:r>
            <a:r>
              <a:rPr lang="en-US" sz="1600" dirty="0" smtClean="0">
                <a:solidFill>
                  <a:srgbClr val="000000"/>
                </a:solidFill>
                <a:latin typeface="Times New Roman" pitchFamily="18" charset="0"/>
                <a:cs typeface="Times New Roman" pitchFamily="18" charset="0"/>
              </a:rPr>
              <a:t>, N. </a:t>
            </a:r>
            <a:r>
              <a:rPr lang="en-US" sz="1600" dirty="0" err="1" smtClean="0">
                <a:solidFill>
                  <a:srgbClr val="000000"/>
                </a:solidFill>
                <a:latin typeface="Times New Roman" pitchFamily="18" charset="0"/>
                <a:cs typeface="Times New Roman" pitchFamily="18" charset="0"/>
              </a:rPr>
              <a:t>Roane</a:t>
            </a:r>
            <a:r>
              <a:rPr lang="en-US" sz="1600" baseline="30000" dirty="0" err="1">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C.A. </a:t>
            </a:r>
            <a:r>
              <a:rPr lang="en-US" sz="1600" dirty="0" err="1" smtClean="0">
                <a:solidFill>
                  <a:srgbClr val="000000"/>
                </a:solidFill>
                <a:latin typeface="Times New Roman" pitchFamily="18" charset="0"/>
                <a:cs typeface="Times New Roman" pitchFamily="18" charset="0"/>
              </a:rPr>
              <a:t>Royse</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K.P</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Rykaczewski</a:t>
            </a:r>
            <a:r>
              <a:rPr lang="en-US" sz="1600" baseline="30000" dirty="0" err="1">
                <a:solidFill>
                  <a:srgbClr val="000000"/>
                </a:solidFill>
                <a:latin typeface="Times New Roman" pitchFamily="18" charset="0"/>
                <a:cs typeface="Times New Roman" pitchFamily="18" charset="0"/>
              </a:rPr>
              <a:t>c</a:t>
            </a:r>
            <a:r>
              <a:rPr lang="en-US" sz="1600" dirty="0">
                <a:solidFill>
                  <a:srgbClr val="000000"/>
                </a:solidFill>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A. Salas-</a:t>
            </a:r>
            <a:r>
              <a:rPr lang="en-US" sz="1600" dirty="0" err="1" smtClean="0">
                <a:solidFill>
                  <a:srgbClr val="000000"/>
                </a:solidFill>
                <a:latin typeface="Times New Roman" pitchFamily="18" charset="0"/>
                <a:cs typeface="Times New Roman" pitchFamily="18" charset="0"/>
              </a:rPr>
              <a:t>Bacci</a:t>
            </a:r>
            <a:r>
              <a:rPr lang="en-US" sz="1600" baseline="30000" dirty="0" err="1" smtClean="0">
                <a:solidFill>
                  <a:srgbClr val="000000"/>
                </a:solidFill>
                <a:latin typeface="Times New Roman" pitchFamily="18" charset="0"/>
                <a:cs typeface="Times New Roman" pitchFamily="18" charset="0"/>
              </a:rPr>
              <a:t>b</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E.M. Scott</a:t>
            </a:r>
            <a:r>
              <a:rPr lang="en-US" sz="1600" baseline="30000" dirty="0" smtClean="0">
                <a:solidFill>
                  <a:srgbClr val="FF0000"/>
                </a:solidFill>
                <a:latin typeface="Times New Roman" pitchFamily="18" charset="0"/>
                <a:cs typeface="Times New Roman" pitchFamily="18" charset="0"/>
              </a:rPr>
              <a:t>i</a:t>
            </a:r>
            <a:r>
              <a:rPr lang="en-US" sz="1600" dirty="0" smtClean="0">
                <a:latin typeface="Times New Roman" pitchFamily="18" charset="0"/>
                <a:cs typeface="Times New Roman" pitchFamily="18" charset="0"/>
              </a:rPr>
              <a:t>,</a:t>
            </a:r>
            <a:r>
              <a:rPr lang="en-US" sz="1600" dirty="0" smtClean="0">
                <a:solidFill>
                  <a:srgbClr val="FF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S.K. </a:t>
            </a:r>
            <a:r>
              <a:rPr lang="en-US" sz="1600" dirty="0" err="1" smtClean="0">
                <a:latin typeface="Times New Roman" pitchFamily="18" charset="0"/>
                <a:cs typeface="Times New Roman" pitchFamily="18" charset="0"/>
              </a:rPr>
              <a:t>Sjue</a:t>
            </a:r>
            <a:r>
              <a:rPr lang="en-US" sz="1600" baseline="30000" dirty="0" err="1" smtClean="0">
                <a:latin typeface="Times New Roman" pitchFamily="18" charset="0"/>
                <a:cs typeface="Times New Roman" pitchFamily="18" charset="0"/>
              </a:rPr>
              <a:t>k</a:t>
            </a:r>
            <a:r>
              <a:rPr lang="en-US" sz="1600" dirty="0" smtClean="0">
                <a:latin typeface="Times New Roman" pitchFamily="18" charset="0"/>
                <a:cs typeface="Times New Roman" pitchFamily="18" charset="0"/>
              </a:rPr>
              <a:t>,</a:t>
            </a:r>
            <a:r>
              <a:rPr lang="en-US" sz="1600" dirty="0" smtClean="0">
                <a:solidFill>
                  <a:srgbClr val="FF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A. </a:t>
            </a:r>
            <a:r>
              <a:rPr lang="en-US" sz="1600" dirty="0" err="1" smtClean="0">
                <a:latin typeface="Times New Roman" pitchFamily="18" charset="0"/>
                <a:cs typeface="Times New Roman" pitchFamily="18" charset="0"/>
              </a:rPr>
              <a:t>Smith</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E. </a:t>
            </a:r>
            <a:r>
              <a:rPr lang="en-US" sz="1600" dirty="0" err="1" smtClean="0">
                <a:latin typeface="Times New Roman" pitchFamily="18" charset="0"/>
                <a:cs typeface="Times New Roman" pitchFamily="18" charset="0"/>
              </a:rPr>
              <a:t>Smith</a:t>
            </a:r>
            <a:r>
              <a:rPr lang="en-US" sz="1600" baseline="30000" dirty="0" err="1">
                <a:solidFill>
                  <a:srgbClr val="000000"/>
                </a:solidFill>
                <a:latin typeface="Times New Roman" pitchFamily="18" charset="0"/>
                <a:cs typeface="Times New Roman" pitchFamily="18" charset="0"/>
              </a:rPr>
              <a:t>k</a:t>
            </a:r>
            <a:r>
              <a:rPr lang="en-US" sz="16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A. </a:t>
            </a:r>
            <a:r>
              <a:rPr lang="en-US" sz="1600" dirty="0" err="1" smtClean="0">
                <a:solidFill>
                  <a:srgbClr val="FF0000"/>
                </a:solidFill>
                <a:latin typeface="Times New Roman" pitchFamily="18" charset="0"/>
                <a:cs typeface="Times New Roman" pitchFamily="18" charset="0"/>
              </a:rPr>
              <a:t>Sprow</a:t>
            </a:r>
            <a:r>
              <a:rPr lang="en-US" sz="1600" baseline="30000" dirty="0" err="1">
                <a:solidFill>
                  <a:srgbClr val="FF0000"/>
                </a:solidFill>
                <a:latin typeface="Times New Roman" pitchFamily="18" charset="0"/>
                <a:cs typeface="Times New Roman" pitchFamily="18" charset="0"/>
              </a:rPr>
              <a:t>f</a:t>
            </a:r>
            <a:r>
              <a:rPr lang="en-US" sz="1600" dirty="0" smtClean="0">
                <a:latin typeface="Times New Roman" pitchFamily="18" charset="0"/>
                <a:cs typeface="Times New Roman" pitchFamily="18" charset="0"/>
              </a:rPr>
              <a:t>,</a:t>
            </a:r>
            <a:r>
              <a:rPr lang="en-US" sz="1600" dirty="0" smtClean="0">
                <a:solidFill>
                  <a:srgbClr val="FF0000"/>
                </a:solidFill>
                <a:latin typeface="Times New Roman" pitchFamily="18" charset="0"/>
                <a:cs typeface="Times New Roman" pitchFamily="18" charset="0"/>
              </a:rPr>
              <a:t> </a:t>
            </a:r>
            <a:r>
              <a:rPr lang="en-US" sz="1600" dirty="0" smtClean="0">
                <a:latin typeface="Times New Roman" pitchFamily="18" charset="0"/>
                <a:cs typeface="Times New Roman" pitchFamily="18" charset="0"/>
              </a:rPr>
              <a:t>E. </a:t>
            </a:r>
            <a:r>
              <a:rPr lang="en-US" sz="1600" dirty="0" err="1" smtClean="0">
                <a:latin typeface="Times New Roman" pitchFamily="18" charset="0"/>
                <a:cs typeface="Times New Roman" pitchFamily="18" charset="0"/>
              </a:rPr>
              <a:t>Stevens</a:t>
            </a:r>
            <a:r>
              <a:rPr lang="en-US" sz="1600" baseline="30000" dirty="0" err="1"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 </a:t>
            </a:r>
            <a:r>
              <a:rPr lang="en-US" sz="1600" dirty="0" smtClean="0">
                <a:solidFill>
                  <a:srgbClr val="000000"/>
                </a:solidFill>
                <a:latin typeface="Times New Roman" pitchFamily="18" charset="0"/>
                <a:cs typeface="Times New Roman" pitchFamily="18" charset="0"/>
              </a:rPr>
              <a:t>J. </a:t>
            </a:r>
            <a:r>
              <a:rPr lang="en-US" sz="1600" dirty="0" err="1" smtClean="0">
                <a:solidFill>
                  <a:srgbClr val="000000"/>
                </a:solidFill>
                <a:latin typeface="Times New Roman" pitchFamily="18" charset="0"/>
                <a:cs typeface="Times New Roman" pitchFamily="18" charset="0"/>
              </a:rPr>
              <a:t>Wexler</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R. </a:t>
            </a:r>
            <a:r>
              <a:rPr lang="en-US" sz="1600" dirty="0" err="1" smtClean="0">
                <a:solidFill>
                  <a:srgbClr val="FF0000"/>
                </a:solidFill>
                <a:latin typeface="Times New Roman" pitchFamily="18" charset="0"/>
                <a:cs typeface="Times New Roman" pitchFamily="18" charset="0"/>
              </a:rPr>
              <a:t>Whitehead</a:t>
            </a:r>
            <a:r>
              <a:rPr lang="en-US" sz="1600" baseline="30000" dirty="0" err="1">
                <a:solidFill>
                  <a:srgbClr val="FF0000"/>
                </a:solidFill>
                <a:latin typeface="Times New Roman" pitchFamily="18" charset="0"/>
                <a:cs typeface="Times New Roman" pitchFamily="18" charset="0"/>
              </a:rPr>
              <a:t>i</a:t>
            </a:r>
            <a:r>
              <a:rPr lang="en-US" sz="1600" dirty="0" smtClean="0">
                <a:solidFill>
                  <a:srgbClr val="000000"/>
                </a:solidFill>
                <a:latin typeface="Times New Roman" pitchFamily="18" charset="0"/>
                <a:cs typeface="Times New Roman" pitchFamily="18" charset="0"/>
              </a:rPr>
              <a:t>, W.S</a:t>
            </a:r>
            <a:r>
              <a:rPr lang="en-US" sz="1600" dirty="0">
                <a:solidFill>
                  <a:srgbClr val="000000"/>
                </a:solidFill>
                <a:latin typeface="Times New Roman" pitchFamily="18" charset="0"/>
                <a:cs typeface="Times New Roman" pitchFamily="18" charset="0"/>
              </a:rPr>
              <a:t>. </a:t>
            </a:r>
            <a:r>
              <a:rPr lang="en-US" sz="1600" dirty="0" err="1">
                <a:solidFill>
                  <a:srgbClr val="000000"/>
                </a:solidFill>
                <a:latin typeface="Times New Roman" pitchFamily="18" charset="0"/>
                <a:cs typeface="Times New Roman" pitchFamily="18" charset="0"/>
              </a:rPr>
              <a:t>Wilburn</a:t>
            </a:r>
            <a:r>
              <a:rPr lang="en-US" sz="1600" baseline="30000" dirty="0" err="1">
                <a:solidFill>
                  <a:srgbClr val="000000"/>
                </a:solidFill>
                <a:latin typeface="Times New Roman" pitchFamily="18" charset="0"/>
                <a:cs typeface="Times New Roman" pitchFamily="18" charset="0"/>
              </a:rPr>
              <a:t>k</a:t>
            </a:r>
            <a:r>
              <a:rPr lang="en-US" sz="1600" dirty="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A.Young</a:t>
            </a:r>
            <a:r>
              <a:rPr lang="en-US" sz="1600" baseline="30000" dirty="0" err="1" smtClean="0">
                <a:solidFill>
                  <a:srgbClr val="000000"/>
                </a:solidFill>
                <a:latin typeface="Times New Roman" pitchFamily="18" charset="0"/>
                <a:cs typeface="Times New Roman" pitchFamily="18" charset="0"/>
              </a:rPr>
              <a:t>m</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B.Zeck</a:t>
            </a:r>
            <a:r>
              <a:rPr lang="en-US" sz="1600" baseline="30000" dirty="0" err="1" smtClean="0">
                <a:solidFill>
                  <a:srgbClr val="000000"/>
                </a:solidFill>
                <a:latin typeface="Times New Roman" pitchFamily="18" charset="0"/>
                <a:cs typeface="Times New Roman" pitchFamily="18" charset="0"/>
              </a:rPr>
              <a:t>m</a:t>
            </a:r>
            <a:endParaRPr lang="en-US" sz="1600" baseline="30000" dirty="0">
              <a:solidFill>
                <a:srgbClr val="0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30</a:t>
            </a:fld>
            <a:endParaRPr lang="de-DE"/>
          </a:p>
        </p:txBody>
      </p:sp>
      <p:pic>
        <p:nvPicPr>
          <p:cNvPr id="7" name="Picture 2" descr="http://www.nsf.gov/images/logos/nsf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5764996"/>
            <a:ext cx="985918" cy="99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cience.energy.gov/~/media/_/images/about/resources/logos/jpg/high-res/RGB_Color-Seal_Green-Mark_SC_Vertic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5736" y="5842808"/>
            <a:ext cx="2864380" cy="927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2888" y="5900108"/>
            <a:ext cx="1403994" cy="880833"/>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48064" y="5900108"/>
            <a:ext cx="171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6" y="5446365"/>
            <a:ext cx="2431115" cy="369332"/>
          </a:xfrm>
          <a:prstGeom prst="rect">
            <a:avLst/>
          </a:prstGeom>
          <a:noFill/>
        </p:spPr>
        <p:txBody>
          <a:bodyPr wrap="none" rtlCol="0">
            <a:spAutoFit/>
          </a:bodyPr>
          <a:lstStyle/>
          <a:p>
            <a:r>
              <a:rPr lang="en-US" b="1" dirty="0" smtClean="0">
                <a:solidFill>
                  <a:schemeClr val="tx2"/>
                </a:solidFill>
                <a:latin typeface="Times New Roman" panose="02020603050405020304" pitchFamily="18" charset="0"/>
                <a:cs typeface="Times New Roman" panose="02020603050405020304" pitchFamily="18" charset="0"/>
              </a:rPr>
              <a:t>Main project funding: </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763" y="806668"/>
            <a:ext cx="3354444" cy="369332"/>
          </a:xfrm>
          <a:prstGeom prst="rect">
            <a:avLst/>
          </a:prstGeom>
          <a:noFill/>
        </p:spPr>
        <p:txBody>
          <a:bodyPr wrap="none" rtlCol="0">
            <a:spAutoFit/>
          </a:bodyPr>
          <a:lstStyle/>
          <a:p>
            <a:r>
              <a:rPr lang="en-US" b="1" dirty="0" smtClean="0">
                <a:solidFill>
                  <a:schemeClr val="tx2"/>
                </a:solidFill>
                <a:latin typeface="Times New Roman" panose="02020603050405020304" pitchFamily="18" charset="0"/>
                <a:cs typeface="Times New Roman" panose="02020603050405020304" pitchFamily="18" charset="0"/>
              </a:rPr>
              <a:t>Active and recent collaborators:</a:t>
            </a: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1048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67784" y="1856139"/>
            <a:ext cx="4602163" cy="4160199"/>
            <a:chOff x="4367784" y="1856139"/>
            <a:chExt cx="4602163" cy="4160199"/>
          </a:xfrm>
        </p:grpSpPr>
        <mc:AlternateContent xmlns:mc="http://schemas.openxmlformats.org/markup-compatibility/2006" xmlns:a14="http://schemas.microsoft.com/office/drawing/2010/main">
          <mc:Choice Requires="a14">
            <p:sp>
              <p:nvSpPr>
                <p:cNvPr id="4" name="TextBox 1"/>
                <p:cNvSpPr txBox="1">
                  <a:spLocks noChangeArrowheads="1"/>
                </p:cNvSpPr>
                <p:nvPr/>
              </p:nvSpPr>
              <p:spPr bwMode="auto">
                <a:xfrm>
                  <a:off x="5748911" y="5672205"/>
                  <a:ext cx="2208797" cy="344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b="1" dirty="0" smtClean="0">
                      <a:solidFill>
                        <a:srgbClr val="000000"/>
                      </a:solidFill>
                      <a:latin typeface="Times New Roman" pitchFamily="18" charset="0"/>
                      <a:cs typeface="Times New Roman" pitchFamily="18" charset="0"/>
                    </a:rPr>
                    <a:t>Goal: </a:t>
                  </a:r>
                  <a14:m>
                    <m:oMath xmlns:m="http://schemas.openxmlformats.org/officeDocument/2006/math">
                      <m:r>
                        <a:rPr lang="en-US" sz="1600" b="1" i="0" smtClean="0">
                          <a:solidFill>
                            <a:srgbClr val="000000"/>
                          </a:solidFill>
                          <a:latin typeface="Cambria Math"/>
                          <a:cs typeface="Times New Roman" pitchFamily="18" charset="0"/>
                        </a:rPr>
                        <m:t>𝚫</m:t>
                      </m:r>
                      <m:r>
                        <a:rPr lang="en-US" sz="1600" b="1" i="0" smtClean="0">
                          <a:solidFill>
                            <a:srgbClr val="000000"/>
                          </a:solidFill>
                          <a:latin typeface="Cambria Math"/>
                          <a:cs typeface="Times New Roman" pitchFamily="18" charset="0"/>
                        </a:rPr>
                        <m:t>𝐛</m:t>
                      </m:r>
                      <m:r>
                        <a:rPr lang="en-US" sz="1600" b="1" i="0" smtClean="0">
                          <a:solidFill>
                            <a:srgbClr val="000000"/>
                          </a:solidFill>
                          <a:latin typeface="Cambria Math"/>
                          <a:cs typeface="Times New Roman" pitchFamily="18" charset="0"/>
                        </a:rPr>
                        <m:t>&lt;</m:t>
                      </m:r>
                      <m:r>
                        <a:rPr lang="en-US" sz="1600" b="1" i="0" smtClean="0">
                          <a:solidFill>
                            <a:srgbClr val="000000"/>
                          </a:solidFill>
                          <a:latin typeface="Cambria Math"/>
                          <a:cs typeface="Times New Roman" pitchFamily="18" charset="0"/>
                        </a:rPr>
                        <m:t>𝟑</m:t>
                      </m:r>
                      <m:r>
                        <a:rPr lang="en-US" sz="1600" b="1" i="1" smtClean="0">
                          <a:solidFill>
                            <a:srgbClr val="000000"/>
                          </a:solidFill>
                          <a:latin typeface="Cambria Math"/>
                          <a:cs typeface="Times New Roman" pitchFamily="18" charset="0"/>
                        </a:rPr>
                        <m:t>⋅</m:t>
                      </m:r>
                      <m:r>
                        <a:rPr lang="en-US" sz="1600" b="1" i="1" smtClean="0">
                          <a:solidFill>
                            <a:srgbClr val="000000"/>
                          </a:solidFill>
                          <a:latin typeface="Cambria Math"/>
                          <a:cs typeface="Times New Roman" pitchFamily="18" charset="0"/>
                        </a:rPr>
                        <m:t>𝟏</m:t>
                      </m:r>
                      <m:sSup>
                        <m:sSupPr>
                          <m:ctrlPr>
                            <a:rPr lang="en-US" sz="1600" b="1" i="1" smtClean="0">
                              <a:solidFill>
                                <a:srgbClr val="000000"/>
                              </a:solidFill>
                              <a:latin typeface="Cambria Math"/>
                              <a:cs typeface="Times New Roman" pitchFamily="18" charset="0"/>
                            </a:rPr>
                          </m:ctrlPr>
                        </m:sSupPr>
                        <m:e>
                          <m:r>
                            <a:rPr lang="en-US" sz="1600" b="1" i="1" smtClean="0">
                              <a:solidFill>
                                <a:srgbClr val="000000"/>
                              </a:solidFill>
                              <a:latin typeface="Cambria Math"/>
                              <a:cs typeface="Times New Roman" pitchFamily="18" charset="0"/>
                            </a:rPr>
                            <m:t>𝟎</m:t>
                          </m:r>
                        </m:e>
                        <m:sup>
                          <m:r>
                            <a:rPr lang="en-US" sz="1600" b="1" i="1" smtClean="0">
                              <a:solidFill>
                                <a:srgbClr val="000000"/>
                              </a:solidFill>
                              <a:latin typeface="Cambria Math"/>
                              <a:cs typeface="Times New Roman" pitchFamily="18" charset="0"/>
                            </a:rPr>
                            <m:t>−</m:t>
                          </m:r>
                          <m:r>
                            <a:rPr lang="en-US" sz="1600" b="1" i="1" smtClean="0">
                              <a:solidFill>
                                <a:srgbClr val="000000"/>
                              </a:solidFill>
                              <a:latin typeface="Cambria Math"/>
                              <a:cs typeface="Times New Roman" pitchFamily="18" charset="0"/>
                            </a:rPr>
                            <m:t>𝟑</m:t>
                          </m:r>
                        </m:sup>
                      </m:sSup>
                    </m:oMath>
                  </a14:m>
                  <a:endParaRPr lang="en-US" sz="1600" b="1" dirty="0">
                    <a:solidFill>
                      <a:srgbClr val="000000"/>
                    </a:solidFill>
                    <a:latin typeface="Times New Roman" pitchFamily="18" charset="0"/>
                    <a:cs typeface="Times New Roman" pitchFamily="18" charset="0"/>
                  </a:endParaRPr>
                </a:p>
              </p:txBody>
            </p:sp>
          </mc:Choice>
          <mc:Fallback xmlns="">
            <p:sp>
              <p:nvSpPr>
                <p:cNvPr id="4" name="TextBox 1"/>
                <p:cNvSpPr txBox="1">
                  <a:spLocks noRot="1" noChangeAspect="1" noMove="1" noResize="1" noEditPoints="1" noAdjustHandles="1" noChangeArrowheads="1" noChangeShapeType="1" noTextEdit="1"/>
                </p:cNvSpPr>
                <p:nvPr/>
              </p:nvSpPr>
              <p:spPr bwMode="auto">
                <a:xfrm>
                  <a:off x="5748911" y="5672205"/>
                  <a:ext cx="2208797" cy="344133"/>
                </a:xfrm>
                <a:prstGeom prst="rect">
                  <a:avLst/>
                </a:prstGeom>
                <a:blipFill rotWithShape="1">
                  <a:blip r:embed="rId2"/>
                  <a:stretch>
                    <a:fillRect l="-1381" t="-3509" b="-210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p:cNvSpPr txBox="1"/>
            <p:nvPr/>
          </p:nvSpPr>
          <p:spPr bwMode="auto">
            <a:xfrm>
              <a:off x="4367784" y="1856139"/>
              <a:ext cx="4410075" cy="3786188"/>
            </a:xfrm>
            <a:prstGeom prst="rect">
              <a:avLst/>
            </a:prstGeom>
            <a:noFill/>
          </p:spPr>
          <p:txBody>
            <a:bodyPr>
              <a:spAutoFit/>
            </a:bodyPr>
            <a:lstStyle/>
            <a:p>
              <a:pPr fontAlgn="auto">
                <a:spcBef>
                  <a:spcPts val="0"/>
                </a:spcBef>
                <a:spcAft>
                  <a:spcPts val="0"/>
                </a:spcAft>
                <a:defRPr/>
              </a:pPr>
              <a:r>
                <a:rPr lang="en-US" sz="1600" dirty="0">
                  <a:solidFill>
                    <a:srgbClr val="000000"/>
                  </a:solidFill>
                  <a:latin typeface="Times New Roman" pitchFamily="18" charset="0"/>
                  <a:cs typeface="Times New Roman" pitchFamily="18" charset="0"/>
                </a:rPr>
                <a:t>Systematic uncertainties:</a:t>
              </a:r>
            </a:p>
            <a:p>
              <a:pPr marL="342900" indent="-342900" fontAlgn="auto">
                <a:spcBef>
                  <a:spcPts val="0"/>
                </a:spcBef>
                <a:spcAft>
                  <a:spcPts val="0"/>
                </a:spcAft>
                <a:buFont typeface="+mj-lt"/>
                <a:buAutoNum type="arabicPeriod"/>
                <a:defRPr/>
              </a:pPr>
              <a:r>
                <a:rPr lang="en-US" sz="1600" dirty="0">
                  <a:solidFill>
                    <a:srgbClr val="000000"/>
                  </a:solidFill>
                  <a:latin typeface="Times New Roman" pitchFamily="18" charset="0"/>
                  <a:cs typeface="Times New Roman" pitchFamily="18" charset="0"/>
                </a:rPr>
                <a:t>Electron energy determination</a:t>
              </a: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endParaRPr lang="en-US" sz="1600" dirty="0">
                <a:solidFill>
                  <a:srgbClr val="000000"/>
                </a:solidFill>
                <a:latin typeface="Times New Roman" pitchFamily="18" charset="0"/>
                <a:cs typeface="Times New Roman" pitchFamily="18" charset="0"/>
              </a:endParaRPr>
            </a:p>
            <a:p>
              <a:pPr marL="342900" indent="-342900" fontAlgn="auto">
                <a:spcBef>
                  <a:spcPts val="0"/>
                </a:spcBef>
                <a:spcAft>
                  <a:spcPts val="0"/>
                </a:spcAft>
                <a:buFont typeface="+mj-lt"/>
                <a:buAutoNum type="arabicPeriod"/>
                <a:defRPr/>
              </a:pPr>
              <a:r>
                <a:rPr lang="en-US" sz="1600" dirty="0">
                  <a:solidFill>
                    <a:srgbClr val="000000"/>
                  </a:solidFill>
                  <a:latin typeface="Times New Roman" pitchFamily="18" charset="0"/>
                  <a:cs typeface="Times New Roman" pitchFamily="18" charset="0"/>
                </a:rPr>
                <a:t>Background</a:t>
              </a:r>
            </a:p>
          </p:txBody>
        </p:sp>
        <p:sp>
          <p:nvSpPr>
            <p:cNvPr id="155" name="Rectangle 13"/>
            <p:cNvSpPr>
              <a:spLocks noChangeArrowheads="1"/>
            </p:cNvSpPr>
            <p:nvPr/>
          </p:nvSpPr>
          <p:spPr bwMode="auto">
            <a:xfrm>
              <a:off x="6336121" y="4267881"/>
              <a:ext cx="2169975"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400" dirty="0">
                  <a:solidFill>
                    <a:srgbClr val="000000"/>
                  </a:solidFill>
                  <a:latin typeface="Times New Roman" pitchFamily="18" charset="0"/>
                  <a:cs typeface="Arial" charset="0"/>
                </a:rPr>
                <a:t>2% of events in tail</a:t>
              </a:r>
            </a:p>
            <a:p>
              <a:r>
                <a:rPr lang="en-US" sz="1400" dirty="0">
                  <a:solidFill>
                    <a:srgbClr val="000000"/>
                  </a:solidFill>
                  <a:latin typeface="Times New Roman" pitchFamily="18" charset="0"/>
                  <a:cs typeface="Arial" charset="0"/>
                </a:rPr>
                <a:t>(</a:t>
              </a:r>
              <a:r>
                <a:rPr lang="en-US" sz="1400" dirty="0" err="1">
                  <a:solidFill>
                    <a:srgbClr val="000000"/>
                  </a:solidFill>
                  <a:latin typeface="Times New Roman" pitchFamily="18" charset="0"/>
                  <a:cs typeface="Arial" charset="0"/>
                </a:rPr>
                <a:t>deadlayer</a:t>
              </a:r>
              <a:r>
                <a:rPr lang="en-US" sz="1400" dirty="0" smtClean="0">
                  <a:solidFill>
                    <a:srgbClr val="000000"/>
                  </a:solidFill>
                  <a:latin typeface="Times New Roman" pitchFamily="18" charset="0"/>
                  <a:cs typeface="Arial" charset="0"/>
                </a:rPr>
                <a:t>, bremsstrahlung</a:t>
              </a:r>
              <a:r>
                <a:rPr lang="en-US" sz="1400" dirty="0">
                  <a:solidFill>
                    <a:srgbClr val="000000"/>
                  </a:solidFill>
                  <a:latin typeface="Times New Roman" pitchFamily="18" charset="0"/>
                  <a:cs typeface="Arial" charset="0"/>
                </a:rPr>
                <a:t>)</a:t>
              </a:r>
              <a:endParaRPr lang="en-US" dirty="0">
                <a:cs typeface="Arial" charset="0"/>
              </a:endParaRPr>
            </a:p>
          </p:txBody>
        </p:sp>
        <p:grpSp>
          <p:nvGrpSpPr>
            <p:cNvPr id="156" name="Group 213"/>
            <p:cNvGrpSpPr>
              <a:grpSpLocks noChangeAspect="1"/>
            </p:cNvGrpSpPr>
            <p:nvPr/>
          </p:nvGrpSpPr>
          <p:grpSpPr bwMode="auto">
            <a:xfrm>
              <a:off x="4663059" y="2507014"/>
              <a:ext cx="4306888" cy="2771775"/>
              <a:chOff x="311" y="2106"/>
              <a:chExt cx="2524" cy="1625"/>
            </a:xfrm>
          </p:grpSpPr>
          <p:sp>
            <p:nvSpPr>
              <p:cNvPr id="157" name="AutoShape 212"/>
              <p:cNvSpPr>
                <a:spLocks noChangeAspect="1" noChangeArrowheads="1" noTextEdit="1"/>
              </p:cNvSpPr>
              <p:nvPr/>
            </p:nvSpPr>
            <p:spPr bwMode="auto">
              <a:xfrm>
                <a:off x="336" y="2112"/>
                <a:ext cx="249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58" name="Group 414"/>
              <p:cNvGrpSpPr>
                <a:grpSpLocks/>
              </p:cNvGrpSpPr>
              <p:nvPr/>
            </p:nvGrpSpPr>
            <p:grpSpPr bwMode="auto">
              <a:xfrm>
                <a:off x="311" y="2106"/>
                <a:ext cx="2523" cy="1312"/>
                <a:chOff x="311" y="2106"/>
                <a:chExt cx="2523" cy="1312"/>
              </a:xfrm>
            </p:grpSpPr>
            <p:sp>
              <p:nvSpPr>
                <p:cNvPr id="169" name="Rectangle 214"/>
                <p:cNvSpPr>
                  <a:spLocks noChangeArrowheads="1"/>
                </p:cNvSpPr>
                <p:nvPr/>
              </p:nvSpPr>
              <p:spPr bwMode="auto">
                <a:xfrm rot="-5400000">
                  <a:off x="322" y="2822"/>
                  <a:ext cx="12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Y</a:t>
                  </a:r>
                  <a:endParaRPr lang="en-US">
                    <a:cs typeface="Arial" charset="0"/>
                  </a:endParaRPr>
                </a:p>
              </p:txBody>
            </p:sp>
            <p:sp>
              <p:nvSpPr>
                <p:cNvPr id="170" name="Rectangle 215"/>
                <p:cNvSpPr>
                  <a:spLocks noChangeArrowheads="1"/>
                </p:cNvSpPr>
                <p:nvPr/>
              </p:nvSpPr>
              <p:spPr bwMode="auto">
                <a:xfrm rot="-5400000">
                  <a:off x="347" y="2772"/>
                  <a:ext cx="7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i</a:t>
                  </a:r>
                  <a:endParaRPr lang="en-US">
                    <a:cs typeface="Arial" charset="0"/>
                  </a:endParaRPr>
                </a:p>
              </p:txBody>
            </p:sp>
            <p:sp>
              <p:nvSpPr>
                <p:cNvPr id="171" name="Rectangle 216"/>
                <p:cNvSpPr>
                  <a:spLocks noChangeArrowheads="1"/>
                </p:cNvSpPr>
                <p:nvPr/>
              </p:nvSpPr>
              <p:spPr bwMode="auto">
                <a:xfrm rot="-5400000">
                  <a:off x="338" y="2732"/>
                  <a:ext cx="9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e</a:t>
                  </a:r>
                  <a:endParaRPr lang="en-US">
                    <a:cs typeface="Arial" charset="0"/>
                  </a:endParaRPr>
                </a:p>
              </p:txBody>
            </p:sp>
            <p:sp>
              <p:nvSpPr>
                <p:cNvPr id="172" name="Rectangle 217"/>
                <p:cNvSpPr>
                  <a:spLocks noChangeArrowheads="1"/>
                </p:cNvSpPr>
                <p:nvPr/>
              </p:nvSpPr>
              <p:spPr bwMode="auto">
                <a:xfrm rot="-5400000">
                  <a:off x="347" y="2691"/>
                  <a:ext cx="7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l</a:t>
                  </a:r>
                  <a:endParaRPr lang="en-US">
                    <a:cs typeface="Arial" charset="0"/>
                  </a:endParaRPr>
                </a:p>
              </p:txBody>
            </p:sp>
            <p:sp>
              <p:nvSpPr>
                <p:cNvPr id="173" name="Rectangle 218"/>
                <p:cNvSpPr>
                  <a:spLocks noChangeArrowheads="1"/>
                </p:cNvSpPr>
                <p:nvPr/>
              </p:nvSpPr>
              <p:spPr bwMode="auto">
                <a:xfrm rot="-5400000">
                  <a:off x="334" y="2647"/>
                  <a:ext cx="10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a:t>
                  </a:r>
                  <a:endParaRPr lang="en-US">
                    <a:cs typeface="Arial" charset="0"/>
                  </a:endParaRPr>
                </a:p>
              </p:txBody>
            </p:sp>
            <p:sp>
              <p:nvSpPr>
                <p:cNvPr id="174" name="Rectangle 219"/>
                <p:cNvSpPr>
                  <a:spLocks noChangeArrowheads="1"/>
                </p:cNvSpPr>
                <p:nvPr/>
              </p:nvSpPr>
              <p:spPr bwMode="auto">
                <a:xfrm>
                  <a:off x="537" y="3291"/>
                  <a:ext cx="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a:t>
                  </a:r>
                  <a:endParaRPr lang="en-US">
                    <a:cs typeface="Arial" charset="0"/>
                  </a:endParaRPr>
                </a:p>
              </p:txBody>
            </p:sp>
            <p:sp>
              <p:nvSpPr>
                <p:cNvPr id="175" name="Rectangle 220"/>
                <p:cNvSpPr>
                  <a:spLocks noChangeArrowheads="1"/>
                </p:cNvSpPr>
                <p:nvPr/>
              </p:nvSpPr>
              <p:spPr bwMode="auto">
                <a:xfrm>
                  <a:off x="459" y="3060"/>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76" name="Rectangle 221"/>
                <p:cNvSpPr>
                  <a:spLocks noChangeArrowheads="1"/>
                </p:cNvSpPr>
                <p:nvPr/>
              </p:nvSpPr>
              <p:spPr bwMode="auto">
                <a:xfrm>
                  <a:off x="555" y="3054"/>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1</a:t>
                  </a:r>
                  <a:endParaRPr lang="en-US">
                    <a:cs typeface="Arial" charset="0"/>
                  </a:endParaRPr>
                </a:p>
              </p:txBody>
            </p:sp>
            <p:sp>
              <p:nvSpPr>
                <p:cNvPr id="177" name="Rectangle 222"/>
                <p:cNvSpPr>
                  <a:spLocks noChangeArrowheads="1"/>
                </p:cNvSpPr>
                <p:nvPr/>
              </p:nvSpPr>
              <p:spPr bwMode="auto">
                <a:xfrm>
                  <a:off x="455" y="2824"/>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78" name="Rectangle 223"/>
                <p:cNvSpPr>
                  <a:spLocks noChangeArrowheads="1"/>
                </p:cNvSpPr>
                <p:nvPr/>
              </p:nvSpPr>
              <p:spPr bwMode="auto">
                <a:xfrm>
                  <a:off x="551" y="2818"/>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2</a:t>
                  </a:r>
                  <a:endParaRPr lang="en-US">
                    <a:cs typeface="Arial" charset="0"/>
                  </a:endParaRPr>
                </a:p>
              </p:txBody>
            </p:sp>
            <p:sp>
              <p:nvSpPr>
                <p:cNvPr id="179" name="Rectangle 224"/>
                <p:cNvSpPr>
                  <a:spLocks noChangeArrowheads="1"/>
                </p:cNvSpPr>
                <p:nvPr/>
              </p:nvSpPr>
              <p:spPr bwMode="auto">
                <a:xfrm>
                  <a:off x="457" y="2586"/>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0" name="Rectangle 225"/>
                <p:cNvSpPr>
                  <a:spLocks noChangeArrowheads="1"/>
                </p:cNvSpPr>
                <p:nvPr/>
              </p:nvSpPr>
              <p:spPr bwMode="auto">
                <a:xfrm>
                  <a:off x="553" y="2580"/>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3</a:t>
                  </a:r>
                  <a:endParaRPr lang="en-US">
                    <a:cs typeface="Arial" charset="0"/>
                  </a:endParaRPr>
                </a:p>
              </p:txBody>
            </p:sp>
            <p:sp>
              <p:nvSpPr>
                <p:cNvPr id="181" name="Rectangle 226"/>
                <p:cNvSpPr>
                  <a:spLocks noChangeArrowheads="1"/>
                </p:cNvSpPr>
                <p:nvPr/>
              </p:nvSpPr>
              <p:spPr bwMode="auto">
                <a:xfrm>
                  <a:off x="455" y="2350"/>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2" name="Rectangle 227"/>
                <p:cNvSpPr>
                  <a:spLocks noChangeArrowheads="1"/>
                </p:cNvSpPr>
                <p:nvPr/>
              </p:nvSpPr>
              <p:spPr bwMode="auto">
                <a:xfrm>
                  <a:off x="551" y="2344"/>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4</a:t>
                  </a:r>
                  <a:endParaRPr lang="en-US">
                    <a:cs typeface="Arial" charset="0"/>
                  </a:endParaRPr>
                </a:p>
              </p:txBody>
            </p:sp>
            <p:sp>
              <p:nvSpPr>
                <p:cNvPr id="183" name="Rectangle 228"/>
                <p:cNvSpPr>
                  <a:spLocks noChangeArrowheads="1"/>
                </p:cNvSpPr>
                <p:nvPr/>
              </p:nvSpPr>
              <p:spPr bwMode="auto">
                <a:xfrm>
                  <a:off x="456" y="2112"/>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New Roman" pitchFamily="18" charset="0"/>
                      <a:cs typeface="Arial" charset="0"/>
                    </a:rPr>
                    <a:t>10</a:t>
                  </a:r>
                  <a:endParaRPr lang="en-US">
                    <a:cs typeface="Arial" charset="0"/>
                  </a:endParaRPr>
                </a:p>
              </p:txBody>
            </p:sp>
            <p:sp>
              <p:nvSpPr>
                <p:cNvPr id="184" name="Rectangle 229"/>
                <p:cNvSpPr>
                  <a:spLocks noChangeArrowheads="1"/>
                </p:cNvSpPr>
                <p:nvPr/>
              </p:nvSpPr>
              <p:spPr bwMode="auto">
                <a:xfrm>
                  <a:off x="552" y="2106"/>
                  <a:ext cx="4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a:solidFill>
                        <a:srgbClr val="000000"/>
                      </a:solidFill>
                      <a:latin typeface="Times New Roman" pitchFamily="18" charset="0"/>
                      <a:cs typeface="Arial" charset="0"/>
                    </a:rPr>
                    <a:t>5</a:t>
                  </a:r>
                  <a:endParaRPr lang="en-US">
                    <a:cs typeface="Arial" charset="0"/>
                  </a:endParaRPr>
                </a:p>
              </p:txBody>
            </p:sp>
            <p:sp>
              <p:nvSpPr>
                <p:cNvPr id="185" name="Rectangle 230"/>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6" name="Rectangle 231"/>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7" name="Rectangle 232"/>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8" name="Rectangle 233"/>
                <p:cNvSpPr>
                  <a:spLocks noChangeArrowheads="1"/>
                </p:cNvSpPr>
                <p:nvPr/>
              </p:nvSpPr>
              <p:spPr bwMode="auto">
                <a:xfrm>
                  <a:off x="612" y="2114"/>
                  <a:ext cx="2221" cy="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89" name="Freeform 234"/>
                <p:cNvSpPr>
                  <a:spLocks noEditPoints="1"/>
                </p:cNvSpPr>
                <p:nvPr/>
              </p:nvSpPr>
              <p:spPr bwMode="auto">
                <a:xfrm>
                  <a:off x="612" y="2176"/>
                  <a:ext cx="2221" cy="1242"/>
                </a:xfrm>
                <a:custGeom>
                  <a:avLst/>
                  <a:gdLst>
                    <a:gd name="T0" fmla="*/ 377 w 15547"/>
                    <a:gd name="T1" fmla="*/ 8168 h 8690"/>
                    <a:gd name="T2" fmla="*/ 703 w 15547"/>
                    <a:gd name="T3" fmla="*/ 8639 h 8690"/>
                    <a:gd name="T4" fmla="*/ 728 w 15547"/>
                    <a:gd name="T5" fmla="*/ 8168 h 8690"/>
                    <a:gd name="T6" fmla="*/ 703 w 15547"/>
                    <a:gd name="T7" fmla="*/ 8194 h 8690"/>
                    <a:gd name="T8" fmla="*/ 1791 w 15547"/>
                    <a:gd name="T9" fmla="*/ 8168 h 8690"/>
                    <a:gd name="T10" fmla="*/ 2143 w 15547"/>
                    <a:gd name="T11" fmla="*/ 8665 h 8690"/>
                    <a:gd name="T12" fmla="*/ 2091 w 15547"/>
                    <a:gd name="T13" fmla="*/ 7139 h 8690"/>
                    <a:gd name="T14" fmla="*/ 2469 w 15547"/>
                    <a:gd name="T15" fmla="*/ 7190 h 8690"/>
                    <a:gd name="T16" fmla="*/ 2469 w 15547"/>
                    <a:gd name="T17" fmla="*/ 7011 h 8690"/>
                    <a:gd name="T18" fmla="*/ 3531 w 15547"/>
                    <a:gd name="T19" fmla="*/ 6985 h 8690"/>
                    <a:gd name="T20" fmla="*/ 3531 w 15547"/>
                    <a:gd name="T21" fmla="*/ 7645 h 8690"/>
                    <a:gd name="T22" fmla="*/ 3857 w 15547"/>
                    <a:gd name="T23" fmla="*/ 7379 h 8690"/>
                    <a:gd name="T24" fmla="*/ 4242 w 15547"/>
                    <a:gd name="T25" fmla="*/ 7404 h 8690"/>
                    <a:gd name="T26" fmla="*/ 4217 w 15547"/>
                    <a:gd name="T27" fmla="*/ 7379 h 8690"/>
                    <a:gd name="T28" fmla="*/ 4242 w 15547"/>
                    <a:gd name="T29" fmla="*/ 8142 h 8690"/>
                    <a:gd name="T30" fmla="*/ 4568 w 15547"/>
                    <a:gd name="T31" fmla="*/ 6873 h 8690"/>
                    <a:gd name="T32" fmla="*/ 5322 w 15547"/>
                    <a:gd name="T33" fmla="*/ 6848 h 8690"/>
                    <a:gd name="T34" fmla="*/ 5271 w 15547"/>
                    <a:gd name="T35" fmla="*/ 7165 h 8690"/>
                    <a:gd name="T36" fmla="*/ 5648 w 15547"/>
                    <a:gd name="T37" fmla="*/ 7165 h 8690"/>
                    <a:gd name="T38" fmla="*/ 5622 w 15547"/>
                    <a:gd name="T39" fmla="*/ 6762 h 8690"/>
                    <a:gd name="T40" fmla="*/ 5983 w 15547"/>
                    <a:gd name="T41" fmla="*/ 6762 h 8690"/>
                    <a:gd name="T42" fmla="*/ 6360 w 15547"/>
                    <a:gd name="T43" fmla="*/ 6479 h 8690"/>
                    <a:gd name="T44" fmla="*/ 6385 w 15547"/>
                    <a:gd name="T45" fmla="*/ 6377 h 8690"/>
                    <a:gd name="T46" fmla="*/ 6360 w 15547"/>
                    <a:gd name="T47" fmla="*/ 6402 h 8690"/>
                    <a:gd name="T48" fmla="*/ 6684 w 15547"/>
                    <a:gd name="T49" fmla="*/ 6377 h 8690"/>
                    <a:gd name="T50" fmla="*/ 7088 w 15547"/>
                    <a:gd name="T51" fmla="*/ 6317 h 8690"/>
                    <a:gd name="T52" fmla="*/ 7037 w 15547"/>
                    <a:gd name="T53" fmla="*/ 5948 h 8690"/>
                    <a:gd name="T54" fmla="*/ 7448 w 15547"/>
                    <a:gd name="T55" fmla="*/ 5973 h 8690"/>
                    <a:gd name="T56" fmla="*/ 7422 w 15547"/>
                    <a:gd name="T57" fmla="*/ 6317 h 8690"/>
                    <a:gd name="T58" fmla="*/ 7800 w 15547"/>
                    <a:gd name="T59" fmla="*/ 6317 h 8690"/>
                    <a:gd name="T60" fmla="*/ 7773 w 15547"/>
                    <a:gd name="T61" fmla="*/ 5948 h 8690"/>
                    <a:gd name="T62" fmla="*/ 8099 w 15547"/>
                    <a:gd name="T63" fmla="*/ 5845 h 8690"/>
                    <a:gd name="T64" fmla="*/ 8476 w 15547"/>
                    <a:gd name="T65" fmla="*/ 5870 h 8690"/>
                    <a:gd name="T66" fmla="*/ 8502 w 15547"/>
                    <a:gd name="T67" fmla="*/ 5845 h 8690"/>
                    <a:gd name="T68" fmla="*/ 8476 w 15547"/>
                    <a:gd name="T69" fmla="*/ 5468 h 8690"/>
                    <a:gd name="T70" fmla="*/ 8836 w 15547"/>
                    <a:gd name="T71" fmla="*/ 5553 h 8690"/>
                    <a:gd name="T72" fmla="*/ 9213 w 15547"/>
                    <a:gd name="T73" fmla="*/ 5553 h 8690"/>
                    <a:gd name="T74" fmla="*/ 9188 w 15547"/>
                    <a:gd name="T75" fmla="*/ 5254 h 8690"/>
                    <a:gd name="T76" fmla="*/ 9539 w 15547"/>
                    <a:gd name="T77" fmla="*/ 5279 h 8690"/>
                    <a:gd name="T78" fmla="*/ 9513 w 15547"/>
                    <a:gd name="T79" fmla="*/ 5040 h 8690"/>
                    <a:gd name="T80" fmla="*/ 9865 w 15547"/>
                    <a:gd name="T81" fmla="*/ 5040 h 8690"/>
                    <a:gd name="T82" fmla="*/ 10242 w 15547"/>
                    <a:gd name="T83" fmla="*/ 4731 h 8690"/>
                    <a:gd name="T84" fmla="*/ 10267 w 15547"/>
                    <a:gd name="T85" fmla="*/ 4568 h 8690"/>
                    <a:gd name="T86" fmla="*/ 10242 w 15547"/>
                    <a:gd name="T87" fmla="*/ 4593 h 8690"/>
                    <a:gd name="T88" fmla="*/ 10576 w 15547"/>
                    <a:gd name="T89" fmla="*/ 4568 h 8690"/>
                    <a:gd name="T90" fmla="*/ 10979 w 15547"/>
                    <a:gd name="T91" fmla="*/ 4448 h 8690"/>
                    <a:gd name="T92" fmla="*/ 10928 w 15547"/>
                    <a:gd name="T93" fmla="*/ 4294 h 8690"/>
                    <a:gd name="T94" fmla="*/ 11305 w 15547"/>
                    <a:gd name="T95" fmla="*/ 4345 h 8690"/>
                    <a:gd name="T96" fmla="*/ 11305 w 15547"/>
                    <a:gd name="T97" fmla="*/ 3702 h 8690"/>
                    <a:gd name="T98" fmla="*/ 11682 w 15547"/>
                    <a:gd name="T99" fmla="*/ 3702 h 8690"/>
                    <a:gd name="T100" fmla="*/ 11656 w 15547"/>
                    <a:gd name="T101" fmla="*/ 3548 h 8690"/>
                    <a:gd name="T102" fmla="*/ 12042 w 15547"/>
                    <a:gd name="T103" fmla="*/ 3600 h 8690"/>
                    <a:gd name="T104" fmla="*/ 12368 w 15547"/>
                    <a:gd name="T105" fmla="*/ 3625 h 8690"/>
                    <a:gd name="T106" fmla="*/ 12393 w 15547"/>
                    <a:gd name="T107" fmla="*/ 3600 h 8690"/>
                    <a:gd name="T108" fmla="*/ 12368 w 15547"/>
                    <a:gd name="T109" fmla="*/ 3557 h 8690"/>
                    <a:gd name="T110" fmla="*/ 12693 w 15547"/>
                    <a:gd name="T111" fmla="*/ 3300 h 8690"/>
                    <a:gd name="T112" fmla="*/ 13096 w 15547"/>
                    <a:gd name="T113" fmla="*/ 3325 h 8690"/>
                    <a:gd name="T114" fmla="*/ 13071 w 15547"/>
                    <a:gd name="T115" fmla="*/ 0 h 8690"/>
                    <a:gd name="T116" fmla="*/ 13430 w 15547"/>
                    <a:gd name="T117" fmla="*/ 26 h 8690"/>
                    <a:gd name="T118" fmla="*/ 13430 w 15547"/>
                    <a:gd name="T119" fmla="*/ 8690 h 8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47"/>
                    <a:gd name="T181" fmla="*/ 0 h 8690"/>
                    <a:gd name="T182" fmla="*/ 15547 w 15547"/>
                    <a:gd name="T183" fmla="*/ 8690 h 8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47" h="8690">
                      <a:moveTo>
                        <a:pt x="0" y="8142"/>
                      </a:moveTo>
                      <a:lnTo>
                        <a:pt x="351" y="8142"/>
                      </a:lnTo>
                      <a:lnTo>
                        <a:pt x="351" y="8194"/>
                      </a:lnTo>
                      <a:lnTo>
                        <a:pt x="0" y="8194"/>
                      </a:lnTo>
                      <a:lnTo>
                        <a:pt x="0" y="8142"/>
                      </a:lnTo>
                      <a:close/>
                      <a:moveTo>
                        <a:pt x="351" y="8142"/>
                      </a:moveTo>
                      <a:lnTo>
                        <a:pt x="377" y="8142"/>
                      </a:lnTo>
                      <a:lnTo>
                        <a:pt x="377" y="8168"/>
                      </a:lnTo>
                      <a:lnTo>
                        <a:pt x="351" y="8168"/>
                      </a:lnTo>
                      <a:lnTo>
                        <a:pt x="351" y="8142"/>
                      </a:lnTo>
                      <a:close/>
                      <a:moveTo>
                        <a:pt x="377" y="8168"/>
                      </a:moveTo>
                      <a:lnTo>
                        <a:pt x="377" y="8665"/>
                      </a:lnTo>
                      <a:lnTo>
                        <a:pt x="326" y="8665"/>
                      </a:lnTo>
                      <a:lnTo>
                        <a:pt x="326" y="8168"/>
                      </a:lnTo>
                      <a:lnTo>
                        <a:pt x="377" y="8168"/>
                      </a:lnTo>
                      <a:close/>
                      <a:moveTo>
                        <a:pt x="351" y="8690"/>
                      </a:moveTo>
                      <a:lnTo>
                        <a:pt x="326" y="8690"/>
                      </a:lnTo>
                      <a:lnTo>
                        <a:pt x="326" y="8665"/>
                      </a:lnTo>
                      <a:lnTo>
                        <a:pt x="351" y="8665"/>
                      </a:lnTo>
                      <a:lnTo>
                        <a:pt x="351" y="8690"/>
                      </a:lnTo>
                      <a:close/>
                      <a:moveTo>
                        <a:pt x="351" y="8639"/>
                      </a:moveTo>
                      <a:lnTo>
                        <a:pt x="703" y="8639"/>
                      </a:lnTo>
                      <a:lnTo>
                        <a:pt x="703" y="8690"/>
                      </a:lnTo>
                      <a:lnTo>
                        <a:pt x="351" y="8690"/>
                      </a:lnTo>
                      <a:lnTo>
                        <a:pt x="351" y="8639"/>
                      </a:lnTo>
                      <a:close/>
                      <a:moveTo>
                        <a:pt x="728" y="8665"/>
                      </a:moveTo>
                      <a:lnTo>
                        <a:pt x="728" y="8690"/>
                      </a:lnTo>
                      <a:lnTo>
                        <a:pt x="703" y="8690"/>
                      </a:lnTo>
                      <a:lnTo>
                        <a:pt x="703" y="8665"/>
                      </a:lnTo>
                      <a:lnTo>
                        <a:pt x="728" y="8665"/>
                      </a:lnTo>
                      <a:close/>
                      <a:moveTo>
                        <a:pt x="677" y="8665"/>
                      </a:moveTo>
                      <a:lnTo>
                        <a:pt x="677" y="8168"/>
                      </a:lnTo>
                      <a:lnTo>
                        <a:pt x="728" y="8168"/>
                      </a:lnTo>
                      <a:lnTo>
                        <a:pt x="728" y="8665"/>
                      </a:lnTo>
                      <a:lnTo>
                        <a:pt x="677" y="8665"/>
                      </a:lnTo>
                      <a:close/>
                      <a:moveTo>
                        <a:pt x="677" y="8168"/>
                      </a:moveTo>
                      <a:lnTo>
                        <a:pt x="677" y="8142"/>
                      </a:lnTo>
                      <a:lnTo>
                        <a:pt x="703" y="8142"/>
                      </a:lnTo>
                      <a:lnTo>
                        <a:pt x="703" y="8168"/>
                      </a:lnTo>
                      <a:lnTo>
                        <a:pt x="677" y="8168"/>
                      </a:lnTo>
                      <a:close/>
                      <a:moveTo>
                        <a:pt x="703" y="8142"/>
                      </a:moveTo>
                      <a:lnTo>
                        <a:pt x="1766" y="8142"/>
                      </a:lnTo>
                      <a:lnTo>
                        <a:pt x="1766" y="8194"/>
                      </a:lnTo>
                      <a:lnTo>
                        <a:pt x="703" y="8194"/>
                      </a:lnTo>
                      <a:lnTo>
                        <a:pt x="703" y="8142"/>
                      </a:lnTo>
                      <a:close/>
                      <a:moveTo>
                        <a:pt x="1766" y="8142"/>
                      </a:moveTo>
                      <a:lnTo>
                        <a:pt x="1791" y="8142"/>
                      </a:lnTo>
                      <a:lnTo>
                        <a:pt x="1791" y="8168"/>
                      </a:lnTo>
                      <a:lnTo>
                        <a:pt x="1766" y="8168"/>
                      </a:lnTo>
                      <a:lnTo>
                        <a:pt x="1766" y="8142"/>
                      </a:lnTo>
                      <a:close/>
                      <a:moveTo>
                        <a:pt x="1791" y="8168"/>
                      </a:moveTo>
                      <a:lnTo>
                        <a:pt x="1791" y="8665"/>
                      </a:lnTo>
                      <a:lnTo>
                        <a:pt x="1739" y="8665"/>
                      </a:lnTo>
                      <a:lnTo>
                        <a:pt x="1739" y="8168"/>
                      </a:lnTo>
                      <a:lnTo>
                        <a:pt x="1791" y="8168"/>
                      </a:lnTo>
                      <a:close/>
                      <a:moveTo>
                        <a:pt x="1766" y="8690"/>
                      </a:moveTo>
                      <a:lnTo>
                        <a:pt x="1739" y="8690"/>
                      </a:lnTo>
                      <a:lnTo>
                        <a:pt x="1739" y="8665"/>
                      </a:lnTo>
                      <a:lnTo>
                        <a:pt x="1766" y="8665"/>
                      </a:lnTo>
                      <a:lnTo>
                        <a:pt x="1766" y="8690"/>
                      </a:lnTo>
                      <a:close/>
                      <a:moveTo>
                        <a:pt x="1766" y="8639"/>
                      </a:moveTo>
                      <a:lnTo>
                        <a:pt x="2117" y="8639"/>
                      </a:lnTo>
                      <a:lnTo>
                        <a:pt x="2117" y="8690"/>
                      </a:lnTo>
                      <a:lnTo>
                        <a:pt x="1766" y="8690"/>
                      </a:lnTo>
                      <a:lnTo>
                        <a:pt x="1766" y="8639"/>
                      </a:lnTo>
                      <a:close/>
                      <a:moveTo>
                        <a:pt x="2143" y="8665"/>
                      </a:moveTo>
                      <a:lnTo>
                        <a:pt x="2143" y="8690"/>
                      </a:lnTo>
                      <a:lnTo>
                        <a:pt x="2117" y="8690"/>
                      </a:lnTo>
                      <a:lnTo>
                        <a:pt x="2117" y="8665"/>
                      </a:lnTo>
                      <a:lnTo>
                        <a:pt x="2143" y="8665"/>
                      </a:lnTo>
                      <a:close/>
                      <a:moveTo>
                        <a:pt x="2091" y="8665"/>
                      </a:moveTo>
                      <a:lnTo>
                        <a:pt x="2091" y="7165"/>
                      </a:lnTo>
                      <a:lnTo>
                        <a:pt x="2143" y="7165"/>
                      </a:lnTo>
                      <a:lnTo>
                        <a:pt x="2143" y="8665"/>
                      </a:lnTo>
                      <a:lnTo>
                        <a:pt x="2091" y="8665"/>
                      </a:lnTo>
                      <a:close/>
                      <a:moveTo>
                        <a:pt x="2091" y="7165"/>
                      </a:moveTo>
                      <a:lnTo>
                        <a:pt x="2091" y="7139"/>
                      </a:lnTo>
                      <a:lnTo>
                        <a:pt x="2117" y="7139"/>
                      </a:lnTo>
                      <a:lnTo>
                        <a:pt x="2117" y="7165"/>
                      </a:lnTo>
                      <a:lnTo>
                        <a:pt x="2091" y="7165"/>
                      </a:lnTo>
                      <a:close/>
                      <a:moveTo>
                        <a:pt x="2117" y="7139"/>
                      </a:moveTo>
                      <a:lnTo>
                        <a:pt x="2469" y="7139"/>
                      </a:lnTo>
                      <a:lnTo>
                        <a:pt x="2469" y="7190"/>
                      </a:lnTo>
                      <a:lnTo>
                        <a:pt x="2117" y="7190"/>
                      </a:lnTo>
                      <a:lnTo>
                        <a:pt x="2117" y="7139"/>
                      </a:lnTo>
                      <a:close/>
                      <a:moveTo>
                        <a:pt x="2494" y="7165"/>
                      </a:moveTo>
                      <a:lnTo>
                        <a:pt x="2494" y="7190"/>
                      </a:lnTo>
                      <a:lnTo>
                        <a:pt x="2469" y="7190"/>
                      </a:lnTo>
                      <a:lnTo>
                        <a:pt x="2469" y="7165"/>
                      </a:lnTo>
                      <a:lnTo>
                        <a:pt x="2494" y="7165"/>
                      </a:lnTo>
                      <a:close/>
                      <a:moveTo>
                        <a:pt x="2442" y="7165"/>
                      </a:moveTo>
                      <a:lnTo>
                        <a:pt x="2442" y="7011"/>
                      </a:lnTo>
                      <a:lnTo>
                        <a:pt x="2494" y="7011"/>
                      </a:lnTo>
                      <a:lnTo>
                        <a:pt x="2494" y="7165"/>
                      </a:lnTo>
                      <a:lnTo>
                        <a:pt x="2442" y="7165"/>
                      </a:lnTo>
                      <a:close/>
                      <a:moveTo>
                        <a:pt x="2442" y="7011"/>
                      </a:moveTo>
                      <a:lnTo>
                        <a:pt x="2442" y="6985"/>
                      </a:lnTo>
                      <a:lnTo>
                        <a:pt x="2469" y="6985"/>
                      </a:lnTo>
                      <a:lnTo>
                        <a:pt x="2469" y="7011"/>
                      </a:lnTo>
                      <a:lnTo>
                        <a:pt x="2442" y="7011"/>
                      </a:lnTo>
                      <a:close/>
                      <a:moveTo>
                        <a:pt x="2469" y="6985"/>
                      </a:moveTo>
                      <a:lnTo>
                        <a:pt x="3531" y="6985"/>
                      </a:lnTo>
                      <a:lnTo>
                        <a:pt x="3531" y="7036"/>
                      </a:lnTo>
                      <a:lnTo>
                        <a:pt x="2469" y="7036"/>
                      </a:lnTo>
                      <a:lnTo>
                        <a:pt x="2469" y="6985"/>
                      </a:lnTo>
                      <a:close/>
                      <a:moveTo>
                        <a:pt x="3531" y="6985"/>
                      </a:moveTo>
                      <a:lnTo>
                        <a:pt x="3557" y="6985"/>
                      </a:lnTo>
                      <a:lnTo>
                        <a:pt x="3557" y="7011"/>
                      </a:lnTo>
                      <a:lnTo>
                        <a:pt x="3531" y="7011"/>
                      </a:lnTo>
                      <a:lnTo>
                        <a:pt x="3531" y="6985"/>
                      </a:lnTo>
                      <a:close/>
                      <a:moveTo>
                        <a:pt x="3557" y="7011"/>
                      </a:moveTo>
                      <a:lnTo>
                        <a:pt x="3557" y="7670"/>
                      </a:lnTo>
                      <a:lnTo>
                        <a:pt x="3505" y="7670"/>
                      </a:lnTo>
                      <a:lnTo>
                        <a:pt x="3505" y="7011"/>
                      </a:lnTo>
                      <a:lnTo>
                        <a:pt x="3557" y="7011"/>
                      </a:lnTo>
                      <a:close/>
                      <a:moveTo>
                        <a:pt x="3531" y="7696"/>
                      </a:moveTo>
                      <a:lnTo>
                        <a:pt x="3505" y="7696"/>
                      </a:lnTo>
                      <a:lnTo>
                        <a:pt x="3505" y="7670"/>
                      </a:lnTo>
                      <a:lnTo>
                        <a:pt x="3531" y="7670"/>
                      </a:lnTo>
                      <a:lnTo>
                        <a:pt x="3531" y="7696"/>
                      </a:lnTo>
                      <a:close/>
                      <a:moveTo>
                        <a:pt x="3531" y="7645"/>
                      </a:moveTo>
                      <a:lnTo>
                        <a:pt x="3882" y="7645"/>
                      </a:lnTo>
                      <a:lnTo>
                        <a:pt x="3882" y="7696"/>
                      </a:lnTo>
                      <a:lnTo>
                        <a:pt x="3531" y="7696"/>
                      </a:lnTo>
                      <a:lnTo>
                        <a:pt x="3531" y="7645"/>
                      </a:lnTo>
                      <a:close/>
                      <a:moveTo>
                        <a:pt x="3909" y="7670"/>
                      </a:moveTo>
                      <a:lnTo>
                        <a:pt x="3909" y="7696"/>
                      </a:lnTo>
                      <a:lnTo>
                        <a:pt x="3882" y="7696"/>
                      </a:lnTo>
                      <a:lnTo>
                        <a:pt x="3882" y="7670"/>
                      </a:lnTo>
                      <a:lnTo>
                        <a:pt x="3909" y="7670"/>
                      </a:lnTo>
                      <a:close/>
                      <a:moveTo>
                        <a:pt x="3857" y="7670"/>
                      </a:moveTo>
                      <a:lnTo>
                        <a:pt x="3857" y="7379"/>
                      </a:lnTo>
                      <a:lnTo>
                        <a:pt x="3909" y="7379"/>
                      </a:lnTo>
                      <a:lnTo>
                        <a:pt x="3909" y="7670"/>
                      </a:lnTo>
                      <a:lnTo>
                        <a:pt x="3857" y="7670"/>
                      </a:lnTo>
                      <a:close/>
                      <a:moveTo>
                        <a:pt x="3857" y="7379"/>
                      </a:moveTo>
                      <a:lnTo>
                        <a:pt x="3857" y="7353"/>
                      </a:lnTo>
                      <a:lnTo>
                        <a:pt x="3882" y="7353"/>
                      </a:lnTo>
                      <a:lnTo>
                        <a:pt x="3882" y="7379"/>
                      </a:lnTo>
                      <a:lnTo>
                        <a:pt x="3857" y="7379"/>
                      </a:lnTo>
                      <a:close/>
                      <a:moveTo>
                        <a:pt x="3882" y="7353"/>
                      </a:moveTo>
                      <a:lnTo>
                        <a:pt x="4242" y="7353"/>
                      </a:lnTo>
                      <a:lnTo>
                        <a:pt x="4242" y="7404"/>
                      </a:lnTo>
                      <a:lnTo>
                        <a:pt x="3882" y="7404"/>
                      </a:lnTo>
                      <a:lnTo>
                        <a:pt x="3882" y="7353"/>
                      </a:lnTo>
                      <a:close/>
                      <a:moveTo>
                        <a:pt x="4242" y="7353"/>
                      </a:moveTo>
                      <a:lnTo>
                        <a:pt x="4268" y="7353"/>
                      </a:lnTo>
                      <a:lnTo>
                        <a:pt x="4268" y="7379"/>
                      </a:lnTo>
                      <a:lnTo>
                        <a:pt x="4242" y="7379"/>
                      </a:lnTo>
                      <a:lnTo>
                        <a:pt x="4242" y="7353"/>
                      </a:lnTo>
                      <a:close/>
                      <a:moveTo>
                        <a:pt x="4268" y="7379"/>
                      </a:moveTo>
                      <a:lnTo>
                        <a:pt x="4268" y="8168"/>
                      </a:lnTo>
                      <a:lnTo>
                        <a:pt x="4217" y="8168"/>
                      </a:lnTo>
                      <a:lnTo>
                        <a:pt x="4217" y="7379"/>
                      </a:lnTo>
                      <a:lnTo>
                        <a:pt x="4268" y="7379"/>
                      </a:lnTo>
                      <a:close/>
                      <a:moveTo>
                        <a:pt x="4242" y="8194"/>
                      </a:moveTo>
                      <a:lnTo>
                        <a:pt x="4217" y="8194"/>
                      </a:lnTo>
                      <a:lnTo>
                        <a:pt x="4217" y="8168"/>
                      </a:lnTo>
                      <a:lnTo>
                        <a:pt x="4242" y="8168"/>
                      </a:lnTo>
                      <a:lnTo>
                        <a:pt x="4242" y="8194"/>
                      </a:lnTo>
                      <a:close/>
                      <a:moveTo>
                        <a:pt x="4242" y="8142"/>
                      </a:moveTo>
                      <a:lnTo>
                        <a:pt x="4594" y="8142"/>
                      </a:lnTo>
                      <a:lnTo>
                        <a:pt x="4594" y="8194"/>
                      </a:lnTo>
                      <a:lnTo>
                        <a:pt x="4242" y="8194"/>
                      </a:lnTo>
                      <a:lnTo>
                        <a:pt x="4242" y="8142"/>
                      </a:lnTo>
                      <a:close/>
                      <a:moveTo>
                        <a:pt x="4619" y="8168"/>
                      </a:moveTo>
                      <a:lnTo>
                        <a:pt x="4619" y="8194"/>
                      </a:lnTo>
                      <a:lnTo>
                        <a:pt x="4594" y="8194"/>
                      </a:lnTo>
                      <a:lnTo>
                        <a:pt x="4594" y="8168"/>
                      </a:lnTo>
                      <a:lnTo>
                        <a:pt x="4619" y="8168"/>
                      </a:lnTo>
                      <a:close/>
                      <a:moveTo>
                        <a:pt x="4568" y="8168"/>
                      </a:moveTo>
                      <a:lnTo>
                        <a:pt x="4568" y="6873"/>
                      </a:lnTo>
                      <a:lnTo>
                        <a:pt x="4619" y="6873"/>
                      </a:lnTo>
                      <a:lnTo>
                        <a:pt x="4619" y="8168"/>
                      </a:lnTo>
                      <a:lnTo>
                        <a:pt x="4568" y="8168"/>
                      </a:lnTo>
                      <a:close/>
                      <a:moveTo>
                        <a:pt x="4568" y="6873"/>
                      </a:moveTo>
                      <a:lnTo>
                        <a:pt x="4568" y="6848"/>
                      </a:lnTo>
                      <a:lnTo>
                        <a:pt x="4594" y="6848"/>
                      </a:lnTo>
                      <a:lnTo>
                        <a:pt x="4594" y="6873"/>
                      </a:lnTo>
                      <a:lnTo>
                        <a:pt x="4568" y="6873"/>
                      </a:lnTo>
                      <a:close/>
                      <a:moveTo>
                        <a:pt x="4594" y="6848"/>
                      </a:moveTo>
                      <a:lnTo>
                        <a:pt x="5297" y="6848"/>
                      </a:lnTo>
                      <a:lnTo>
                        <a:pt x="5297" y="6899"/>
                      </a:lnTo>
                      <a:lnTo>
                        <a:pt x="4594" y="6899"/>
                      </a:lnTo>
                      <a:lnTo>
                        <a:pt x="4594" y="6848"/>
                      </a:lnTo>
                      <a:close/>
                      <a:moveTo>
                        <a:pt x="5297" y="6848"/>
                      </a:moveTo>
                      <a:lnTo>
                        <a:pt x="5322" y="6848"/>
                      </a:lnTo>
                      <a:lnTo>
                        <a:pt x="5322" y="6873"/>
                      </a:lnTo>
                      <a:lnTo>
                        <a:pt x="5297" y="6873"/>
                      </a:lnTo>
                      <a:lnTo>
                        <a:pt x="5297" y="6848"/>
                      </a:lnTo>
                      <a:close/>
                      <a:moveTo>
                        <a:pt x="5322" y="6873"/>
                      </a:moveTo>
                      <a:lnTo>
                        <a:pt x="5322" y="7165"/>
                      </a:lnTo>
                      <a:lnTo>
                        <a:pt x="5271" y="7165"/>
                      </a:lnTo>
                      <a:lnTo>
                        <a:pt x="5271" y="6873"/>
                      </a:lnTo>
                      <a:lnTo>
                        <a:pt x="5322" y="6873"/>
                      </a:lnTo>
                      <a:close/>
                      <a:moveTo>
                        <a:pt x="5297" y="7190"/>
                      </a:moveTo>
                      <a:lnTo>
                        <a:pt x="5271" y="7190"/>
                      </a:lnTo>
                      <a:lnTo>
                        <a:pt x="5271" y="7165"/>
                      </a:lnTo>
                      <a:lnTo>
                        <a:pt x="5297" y="7165"/>
                      </a:lnTo>
                      <a:lnTo>
                        <a:pt x="5297" y="7190"/>
                      </a:lnTo>
                      <a:close/>
                      <a:moveTo>
                        <a:pt x="5297" y="7139"/>
                      </a:moveTo>
                      <a:lnTo>
                        <a:pt x="5648" y="7139"/>
                      </a:lnTo>
                      <a:lnTo>
                        <a:pt x="5648" y="7190"/>
                      </a:lnTo>
                      <a:lnTo>
                        <a:pt x="5297" y="7190"/>
                      </a:lnTo>
                      <a:lnTo>
                        <a:pt x="5297" y="7139"/>
                      </a:lnTo>
                      <a:close/>
                      <a:moveTo>
                        <a:pt x="5673" y="7165"/>
                      </a:moveTo>
                      <a:lnTo>
                        <a:pt x="5673" y="7190"/>
                      </a:lnTo>
                      <a:lnTo>
                        <a:pt x="5648" y="7190"/>
                      </a:lnTo>
                      <a:lnTo>
                        <a:pt x="5648" y="7165"/>
                      </a:lnTo>
                      <a:lnTo>
                        <a:pt x="5673" y="7165"/>
                      </a:lnTo>
                      <a:close/>
                      <a:moveTo>
                        <a:pt x="5622" y="7165"/>
                      </a:moveTo>
                      <a:lnTo>
                        <a:pt x="5622" y="6762"/>
                      </a:lnTo>
                      <a:lnTo>
                        <a:pt x="5673" y="6762"/>
                      </a:lnTo>
                      <a:lnTo>
                        <a:pt x="5673" y="7165"/>
                      </a:lnTo>
                      <a:lnTo>
                        <a:pt x="5622" y="7165"/>
                      </a:lnTo>
                      <a:close/>
                      <a:moveTo>
                        <a:pt x="5622" y="6762"/>
                      </a:moveTo>
                      <a:lnTo>
                        <a:pt x="5622" y="6736"/>
                      </a:lnTo>
                      <a:lnTo>
                        <a:pt x="5648" y="6736"/>
                      </a:lnTo>
                      <a:lnTo>
                        <a:pt x="5648" y="6762"/>
                      </a:lnTo>
                      <a:lnTo>
                        <a:pt x="5622" y="6762"/>
                      </a:lnTo>
                      <a:close/>
                      <a:moveTo>
                        <a:pt x="5648" y="6736"/>
                      </a:moveTo>
                      <a:lnTo>
                        <a:pt x="6008" y="6736"/>
                      </a:lnTo>
                      <a:lnTo>
                        <a:pt x="6008" y="6788"/>
                      </a:lnTo>
                      <a:lnTo>
                        <a:pt x="5648" y="6788"/>
                      </a:lnTo>
                      <a:lnTo>
                        <a:pt x="5648" y="6736"/>
                      </a:lnTo>
                      <a:close/>
                      <a:moveTo>
                        <a:pt x="6034" y="6762"/>
                      </a:moveTo>
                      <a:lnTo>
                        <a:pt x="6034" y="6788"/>
                      </a:lnTo>
                      <a:lnTo>
                        <a:pt x="6008" y="6788"/>
                      </a:lnTo>
                      <a:lnTo>
                        <a:pt x="6008" y="6762"/>
                      </a:lnTo>
                      <a:lnTo>
                        <a:pt x="6034" y="6762"/>
                      </a:lnTo>
                      <a:close/>
                      <a:moveTo>
                        <a:pt x="5983" y="6762"/>
                      </a:moveTo>
                      <a:lnTo>
                        <a:pt x="5983" y="6505"/>
                      </a:lnTo>
                      <a:lnTo>
                        <a:pt x="6034" y="6505"/>
                      </a:lnTo>
                      <a:lnTo>
                        <a:pt x="6034" y="6762"/>
                      </a:lnTo>
                      <a:lnTo>
                        <a:pt x="5983" y="6762"/>
                      </a:lnTo>
                      <a:close/>
                      <a:moveTo>
                        <a:pt x="5983" y="6505"/>
                      </a:moveTo>
                      <a:lnTo>
                        <a:pt x="5983" y="6479"/>
                      </a:lnTo>
                      <a:lnTo>
                        <a:pt x="6008" y="6479"/>
                      </a:lnTo>
                      <a:lnTo>
                        <a:pt x="6008" y="6505"/>
                      </a:lnTo>
                      <a:lnTo>
                        <a:pt x="5983" y="6505"/>
                      </a:lnTo>
                      <a:close/>
                      <a:moveTo>
                        <a:pt x="6008" y="6479"/>
                      </a:moveTo>
                      <a:lnTo>
                        <a:pt x="6360" y="6479"/>
                      </a:lnTo>
                      <a:lnTo>
                        <a:pt x="6360" y="6531"/>
                      </a:lnTo>
                      <a:lnTo>
                        <a:pt x="6008" y="6531"/>
                      </a:lnTo>
                      <a:lnTo>
                        <a:pt x="6008" y="6479"/>
                      </a:lnTo>
                      <a:close/>
                      <a:moveTo>
                        <a:pt x="6385" y="6505"/>
                      </a:moveTo>
                      <a:lnTo>
                        <a:pt x="6385" y="6531"/>
                      </a:lnTo>
                      <a:lnTo>
                        <a:pt x="6360" y="6531"/>
                      </a:lnTo>
                      <a:lnTo>
                        <a:pt x="6360" y="6505"/>
                      </a:lnTo>
                      <a:lnTo>
                        <a:pt x="6385" y="6505"/>
                      </a:lnTo>
                      <a:close/>
                      <a:moveTo>
                        <a:pt x="6334" y="6505"/>
                      </a:moveTo>
                      <a:lnTo>
                        <a:pt x="6334" y="6377"/>
                      </a:lnTo>
                      <a:lnTo>
                        <a:pt x="6385" y="6377"/>
                      </a:lnTo>
                      <a:lnTo>
                        <a:pt x="6385" y="6505"/>
                      </a:lnTo>
                      <a:lnTo>
                        <a:pt x="6334" y="6505"/>
                      </a:lnTo>
                      <a:close/>
                      <a:moveTo>
                        <a:pt x="6334" y="6377"/>
                      </a:moveTo>
                      <a:lnTo>
                        <a:pt x="6334" y="6350"/>
                      </a:lnTo>
                      <a:lnTo>
                        <a:pt x="6360" y="6350"/>
                      </a:lnTo>
                      <a:lnTo>
                        <a:pt x="6360" y="6377"/>
                      </a:lnTo>
                      <a:lnTo>
                        <a:pt x="6334" y="6377"/>
                      </a:lnTo>
                      <a:close/>
                      <a:moveTo>
                        <a:pt x="6360" y="6350"/>
                      </a:moveTo>
                      <a:lnTo>
                        <a:pt x="6711" y="6350"/>
                      </a:lnTo>
                      <a:lnTo>
                        <a:pt x="6711" y="6402"/>
                      </a:lnTo>
                      <a:lnTo>
                        <a:pt x="6360" y="6402"/>
                      </a:lnTo>
                      <a:lnTo>
                        <a:pt x="6360" y="6350"/>
                      </a:lnTo>
                      <a:close/>
                      <a:moveTo>
                        <a:pt x="6737" y="6377"/>
                      </a:moveTo>
                      <a:lnTo>
                        <a:pt x="6737" y="6402"/>
                      </a:lnTo>
                      <a:lnTo>
                        <a:pt x="6711" y="6402"/>
                      </a:lnTo>
                      <a:lnTo>
                        <a:pt x="6711" y="6377"/>
                      </a:lnTo>
                      <a:lnTo>
                        <a:pt x="6737" y="6377"/>
                      </a:lnTo>
                      <a:close/>
                      <a:moveTo>
                        <a:pt x="6684" y="6377"/>
                      </a:moveTo>
                      <a:lnTo>
                        <a:pt x="6684" y="6317"/>
                      </a:lnTo>
                      <a:lnTo>
                        <a:pt x="6737" y="6317"/>
                      </a:lnTo>
                      <a:lnTo>
                        <a:pt x="6737" y="6377"/>
                      </a:lnTo>
                      <a:lnTo>
                        <a:pt x="6684" y="6377"/>
                      </a:lnTo>
                      <a:close/>
                      <a:moveTo>
                        <a:pt x="6684" y="6317"/>
                      </a:moveTo>
                      <a:lnTo>
                        <a:pt x="6684" y="6290"/>
                      </a:lnTo>
                      <a:lnTo>
                        <a:pt x="6711" y="6290"/>
                      </a:lnTo>
                      <a:lnTo>
                        <a:pt x="6711" y="6317"/>
                      </a:lnTo>
                      <a:lnTo>
                        <a:pt x="6684" y="6317"/>
                      </a:lnTo>
                      <a:close/>
                      <a:moveTo>
                        <a:pt x="6711" y="6290"/>
                      </a:moveTo>
                      <a:lnTo>
                        <a:pt x="7062" y="6290"/>
                      </a:lnTo>
                      <a:lnTo>
                        <a:pt x="7062" y="6342"/>
                      </a:lnTo>
                      <a:lnTo>
                        <a:pt x="6711" y="6342"/>
                      </a:lnTo>
                      <a:lnTo>
                        <a:pt x="6711" y="6290"/>
                      </a:lnTo>
                      <a:close/>
                      <a:moveTo>
                        <a:pt x="7088" y="6317"/>
                      </a:moveTo>
                      <a:lnTo>
                        <a:pt x="7088" y="6342"/>
                      </a:lnTo>
                      <a:lnTo>
                        <a:pt x="7062" y="6342"/>
                      </a:lnTo>
                      <a:lnTo>
                        <a:pt x="7062" y="6317"/>
                      </a:lnTo>
                      <a:lnTo>
                        <a:pt x="7088" y="6317"/>
                      </a:lnTo>
                      <a:close/>
                      <a:moveTo>
                        <a:pt x="7037" y="6317"/>
                      </a:moveTo>
                      <a:lnTo>
                        <a:pt x="7037" y="5973"/>
                      </a:lnTo>
                      <a:lnTo>
                        <a:pt x="7088" y="5973"/>
                      </a:lnTo>
                      <a:lnTo>
                        <a:pt x="7088" y="6317"/>
                      </a:lnTo>
                      <a:lnTo>
                        <a:pt x="7037" y="6317"/>
                      </a:lnTo>
                      <a:close/>
                      <a:moveTo>
                        <a:pt x="7037" y="5973"/>
                      </a:moveTo>
                      <a:lnTo>
                        <a:pt x="7037" y="5948"/>
                      </a:lnTo>
                      <a:lnTo>
                        <a:pt x="7062" y="5948"/>
                      </a:lnTo>
                      <a:lnTo>
                        <a:pt x="7062" y="5973"/>
                      </a:lnTo>
                      <a:lnTo>
                        <a:pt x="7037" y="5973"/>
                      </a:lnTo>
                      <a:close/>
                      <a:moveTo>
                        <a:pt x="7062" y="5948"/>
                      </a:moveTo>
                      <a:lnTo>
                        <a:pt x="7422" y="5948"/>
                      </a:lnTo>
                      <a:lnTo>
                        <a:pt x="7422" y="5999"/>
                      </a:lnTo>
                      <a:lnTo>
                        <a:pt x="7062" y="5999"/>
                      </a:lnTo>
                      <a:lnTo>
                        <a:pt x="7062" y="5948"/>
                      </a:lnTo>
                      <a:close/>
                      <a:moveTo>
                        <a:pt x="7422" y="5948"/>
                      </a:moveTo>
                      <a:lnTo>
                        <a:pt x="7448" y="5948"/>
                      </a:lnTo>
                      <a:lnTo>
                        <a:pt x="7448" y="5973"/>
                      </a:lnTo>
                      <a:lnTo>
                        <a:pt x="7422" y="5973"/>
                      </a:lnTo>
                      <a:lnTo>
                        <a:pt x="7422" y="5948"/>
                      </a:lnTo>
                      <a:close/>
                      <a:moveTo>
                        <a:pt x="7448" y="5973"/>
                      </a:moveTo>
                      <a:lnTo>
                        <a:pt x="7448" y="6317"/>
                      </a:lnTo>
                      <a:lnTo>
                        <a:pt x="7396" y="6317"/>
                      </a:lnTo>
                      <a:lnTo>
                        <a:pt x="7396" y="5973"/>
                      </a:lnTo>
                      <a:lnTo>
                        <a:pt x="7448" y="5973"/>
                      </a:lnTo>
                      <a:close/>
                      <a:moveTo>
                        <a:pt x="7422" y="6342"/>
                      </a:moveTo>
                      <a:lnTo>
                        <a:pt x="7396" y="6342"/>
                      </a:lnTo>
                      <a:lnTo>
                        <a:pt x="7396" y="6317"/>
                      </a:lnTo>
                      <a:lnTo>
                        <a:pt x="7422" y="6317"/>
                      </a:lnTo>
                      <a:lnTo>
                        <a:pt x="7422" y="6342"/>
                      </a:lnTo>
                      <a:close/>
                      <a:moveTo>
                        <a:pt x="7422" y="6290"/>
                      </a:moveTo>
                      <a:lnTo>
                        <a:pt x="7773" y="6290"/>
                      </a:lnTo>
                      <a:lnTo>
                        <a:pt x="7773" y="6342"/>
                      </a:lnTo>
                      <a:lnTo>
                        <a:pt x="7422" y="6342"/>
                      </a:lnTo>
                      <a:lnTo>
                        <a:pt x="7422" y="6290"/>
                      </a:lnTo>
                      <a:close/>
                      <a:moveTo>
                        <a:pt x="7800" y="6317"/>
                      </a:moveTo>
                      <a:lnTo>
                        <a:pt x="7800" y="6342"/>
                      </a:lnTo>
                      <a:lnTo>
                        <a:pt x="7773" y="6342"/>
                      </a:lnTo>
                      <a:lnTo>
                        <a:pt x="7773" y="6317"/>
                      </a:lnTo>
                      <a:lnTo>
                        <a:pt x="7800" y="6317"/>
                      </a:lnTo>
                      <a:close/>
                      <a:moveTo>
                        <a:pt x="7748" y="6317"/>
                      </a:moveTo>
                      <a:lnTo>
                        <a:pt x="7748" y="5973"/>
                      </a:lnTo>
                      <a:lnTo>
                        <a:pt x="7800" y="5973"/>
                      </a:lnTo>
                      <a:lnTo>
                        <a:pt x="7800" y="6317"/>
                      </a:lnTo>
                      <a:lnTo>
                        <a:pt x="7748" y="6317"/>
                      </a:lnTo>
                      <a:close/>
                      <a:moveTo>
                        <a:pt x="7748" y="5973"/>
                      </a:moveTo>
                      <a:lnTo>
                        <a:pt x="7748" y="5948"/>
                      </a:lnTo>
                      <a:lnTo>
                        <a:pt x="7773" y="5948"/>
                      </a:lnTo>
                      <a:lnTo>
                        <a:pt x="7773" y="5973"/>
                      </a:lnTo>
                      <a:lnTo>
                        <a:pt x="7748" y="5973"/>
                      </a:lnTo>
                      <a:close/>
                      <a:moveTo>
                        <a:pt x="7773" y="5948"/>
                      </a:moveTo>
                      <a:lnTo>
                        <a:pt x="8124" y="5948"/>
                      </a:lnTo>
                      <a:lnTo>
                        <a:pt x="8124" y="5999"/>
                      </a:lnTo>
                      <a:lnTo>
                        <a:pt x="7773" y="5999"/>
                      </a:lnTo>
                      <a:lnTo>
                        <a:pt x="7773" y="5948"/>
                      </a:lnTo>
                      <a:close/>
                      <a:moveTo>
                        <a:pt x="8151" y="5973"/>
                      </a:moveTo>
                      <a:lnTo>
                        <a:pt x="8151" y="5999"/>
                      </a:lnTo>
                      <a:lnTo>
                        <a:pt x="8124" y="5999"/>
                      </a:lnTo>
                      <a:lnTo>
                        <a:pt x="8124" y="5973"/>
                      </a:lnTo>
                      <a:lnTo>
                        <a:pt x="8151" y="5973"/>
                      </a:lnTo>
                      <a:close/>
                      <a:moveTo>
                        <a:pt x="8099" y="5973"/>
                      </a:moveTo>
                      <a:lnTo>
                        <a:pt x="8099" y="5845"/>
                      </a:lnTo>
                      <a:lnTo>
                        <a:pt x="8151" y="5845"/>
                      </a:lnTo>
                      <a:lnTo>
                        <a:pt x="8151" y="5973"/>
                      </a:lnTo>
                      <a:lnTo>
                        <a:pt x="8099" y="5973"/>
                      </a:lnTo>
                      <a:close/>
                      <a:moveTo>
                        <a:pt x="8099" y="5845"/>
                      </a:moveTo>
                      <a:lnTo>
                        <a:pt x="8099" y="5819"/>
                      </a:lnTo>
                      <a:lnTo>
                        <a:pt x="8124" y="5819"/>
                      </a:lnTo>
                      <a:lnTo>
                        <a:pt x="8124" y="5845"/>
                      </a:lnTo>
                      <a:lnTo>
                        <a:pt x="8099" y="5845"/>
                      </a:lnTo>
                      <a:close/>
                      <a:moveTo>
                        <a:pt x="8124" y="5819"/>
                      </a:moveTo>
                      <a:lnTo>
                        <a:pt x="8476" y="5819"/>
                      </a:lnTo>
                      <a:lnTo>
                        <a:pt x="8476" y="5870"/>
                      </a:lnTo>
                      <a:lnTo>
                        <a:pt x="8124" y="5870"/>
                      </a:lnTo>
                      <a:lnTo>
                        <a:pt x="8124" y="5819"/>
                      </a:lnTo>
                      <a:close/>
                      <a:moveTo>
                        <a:pt x="8502" y="5845"/>
                      </a:moveTo>
                      <a:lnTo>
                        <a:pt x="8502" y="5870"/>
                      </a:lnTo>
                      <a:lnTo>
                        <a:pt x="8476" y="5870"/>
                      </a:lnTo>
                      <a:lnTo>
                        <a:pt x="8476" y="5845"/>
                      </a:lnTo>
                      <a:lnTo>
                        <a:pt x="8502" y="5845"/>
                      </a:lnTo>
                      <a:close/>
                      <a:moveTo>
                        <a:pt x="8450" y="5845"/>
                      </a:moveTo>
                      <a:lnTo>
                        <a:pt x="8450" y="5493"/>
                      </a:lnTo>
                      <a:lnTo>
                        <a:pt x="8502" y="5493"/>
                      </a:lnTo>
                      <a:lnTo>
                        <a:pt x="8502" y="5845"/>
                      </a:lnTo>
                      <a:lnTo>
                        <a:pt x="8450" y="5845"/>
                      </a:lnTo>
                      <a:close/>
                      <a:moveTo>
                        <a:pt x="8450" y="5493"/>
                      </a:moveTo>
                      <a:lnTo>
                        <a:pt x="8450" y="5468"/>
                      </a:lnTo>
                      <a:lnTo>
                        <a:pt x="8476" y="5468"/>
                      </a:lnTo>
                      <a:lnTo>
                        <a:pt x="8476" y="5493"/>
                      </a:lnTo>
                      <a:lnTo>
                        <a:pt x="8450" y="5493"/>
                      </a:lnTo>
                      <a:close/>
                      <a:moveTo>
                        <a:pt x="8476" y="5468"/>
                      </a:moveTo>
                      <a:lnTo>
                        <a:pt x="8836" y="5468"/>
                      </a:lnTo>
                      <a:lnTo>
                        <a:pt x="8836" y="5520"/>
                      </a:lnTo>
                      <a:lnTo>
                        <a:pt x="8476" y="5520"/>
                      </a:lnTo>
                      <a:lnTo>
                        <a:pt x="8476" y="5468"/>
                      </a:lnTo>
                      <a:close/>
                      <a:moveTo>
                        <a:pt x="8836" y="5468"/>
                      </a:moveTo>
                      <a:lnTo>
                        <a:pt x="8862" y="5468"/>
                      </a:lnTo>
                      <a:lnTo>
                        <a:pt x="8862" y="5493"/>
                      </a:lnTo>
                      <a:lnTo>
                        <a:pt x="8836" y="5493"/>
                      </a:lnTo>
                      <a:lnTo>
                        <a:pt x="8836" y="5468"/>
                      </a:lnTo>
                      <a:close/>
                      <a:moveTo>
                        <a:pt x="8862" y="5493"/>
                      </a:moveTo>
                      <a:lnTo>
                        <a:pt x="8862" y="5528"/>
                      </a:lnTo>
                      <a:lnTo>
                        <a:pt x="8811" y="5528"/>
                      </a:lnTo>
                      <a:lnTo>
                        <a:pt x="8811" y="5493"/>
                      </a:lnTo>
                      <a:lnTo>
                        <a:pt x="8862" y="5493"/>
                      </a:lnTo>
                      <a:close/>
                      <a:moveTo>
                        <a:pt x="8836" y="5553"/>
                      </a:moveTo>
                      <a:lnTo>
                        <a:pt x="8811" y="5553"/>
                      </a:lnTo>
                      <a:lnTo>
                        <a:pt x="8811" y="5528"/>
                      </a:lnTo>
                      <a:lnTo>
                        <a:pt x="8836" y="5528"/>
                      </a:lnTo>
                      <a:lnTo>
                        <a:pt x="8836" y="5553"/>
                      </a:lnTo>
                      <a:close/>
                      <a:moveTo>
                        <a:pt x="8836" y="5502"/>
                      </a:moveTo>
                      <a:lnTo>
                        <a:pt x="9188" y="5502"/>
                      </a:lnTo>
                      <a:lnTo>
                        <a:pt x="9188" y="5553"/>
                      </a:lnTo>
                      <a:lnTo>
                        <a:pt x="8836" y="5553"/>
                      </a:lnTo>
                      <a:lnTo>
                        <a:pt x="8836" y="5502"/>
                      </a:lnTo>
                      <a:close/>
                      <a:moveTo>
                        <a:pt x="9213" y="5528"/>
                      </a:moveTo>
                      <a:lnTo>
                        <a:pt x="9213" y="5553"/>
                      </a:lnTo>
                      <a:lnTo>
                        <a:pt x="9188" y="5553"/>
                      </a:lnTo>
                      <a:lnTo>
                        <a:pt x="9188" y="5528"/>
                      </a:lnTo>
                      <a:lnTo>
                        <a:pt x="9213" y="5528"/>
                      </a:lnTo>
                      <a:close/>
                      <a:moveTo>
                        <a:pt x="9162" y="5528"/>
                      </a:moveTo>
                      <a:lnTo>
                        <a:pt x="9162" y="5279"/>
                      </a:lnTo>
                      <a:lnTo>
                        <a:pt x="9213" y="5279"/>
                      </a:lnTo>
                      <a:lnTo>
                        <a:pt x="9213" y="5528"/>
                      </a:lnTo>
                      <a:lnTo>
                        <a:pt x="9162" y="5528"/>
                      </a:lnTo>
                      <a:close/>
                      <a:moveTo>
                        <a:pt x="9162" y="5279"/>
                      </a:moveTo>
                      <a:lnTo>
                        <a:pt x="9162" y="5254"/>
                      </a:lnTo>
                      <a:lnTo>
                        <a:pt x="9188" y="5254"/>
                      </a:lnTo>
                      <a:lnTo>
                        <a:pt x="9188" y="5279"/>
                      </a:lnTo>
                      <a:lnTo>
                        <a:pt x="9162" y="5279"/>
                      </a:lnTo>
                      <a:close/>
                      <a:moveTo>
                        <a:pt x="9188" y="5254"/>
                      </a:moveTo>
                      <a:lnTo>
                        <a:pt x="9539" y="5254"/>
                      </a:lnTo>
                      <a:lnTo>
                        <a:pt x="9539" y="5305"/>
                      </a:lnTo>
                      <a:lnTo>
                        <a:pt x="9188" y="5305"/>
                      </a:lnTo>
                      <a:lnTo>
                        <a:pt x="9188" y="5254"/>
                      </a:lnTo>
                      <a:close/>
                      <a:moveTo>
                        <a:pt x="9564" y="5279"/>
                      </a:moveTo>
                      <a:lnTo>
                        <a:pt x="9564" y="5305"/>
                      </a:lnTo>
                      <a:lnTo>
                        <a:pt x="9539" y="5305"/>
                      </a:lnTo>
                      <a:lnTo>
                        <a:pt x="9539" y="5279"/>
                      </a:lnTo>
                      <a:lnTo>
                        <a:pt x="9564" y="5279"/>
                      </a:lnTo>
                      <a:close/>
                      <a:moveTo>
                        <a:pt x="9513" y="5279"/>
                      </a:moveTo>
                      <a:lnTo>
                        <a:pt x="9513" y="5040"/>
                      </a:lnTo>
                      <a:lnTo>
                        <a:pt x="9564" y="5040"/>
                      </a:lnTo>
                      <a:lnTo>
                        <a:pt x="9564" y="5279"/>
                      </a:lnTo>
                      <a:lnTo>
                        <a:pt x="9513" y="5279"/>
                      </a:lnTo>
                      <a:close/>
                      <a:moveTo>
                        <a:pt x="9513" y="5040"/>
                      </a:moveTo>
                      <a:lnTo>
                        <a:pt x="9513" y="5013"/>
                      </a:lnTo>
                      <a:lnTo>
                        <a:pt x="9539" y="5013"/>
                      </a:lnTo>
                      <a:lnTo>
                        <a:pt x="9539" y="5040"/>
                      </a:lnTo>
                      <a:lnTo>
                        <a:pt x="9513" y="5040"/>
                      </a:lnTo>
                      <a:close/>
                      <a:moveTo>
                        <a:pt x="9539" y="5013"/>
                      </a:moveTo>
                      <a:lnTo>
                        <a:pt x="9890" y="5013"/>
                      </a:lnTo>
                      <a:lnTo>
                        <a:pt x="9890" y="5065"/>
                      </a:lnTo>
                      <a:lnTo>
                        <a:pt x="9539" y="5065"/>
                      </a:lnTo>
                      <a:lnTo>
                        <a:pt x="9539" y="5013"/>
                      </a:lnTo>
                      <a:close/>
                      <a:moveTo>
                        <a:pt x="9916" y="5040"/>
                      </a:moveTo>
                      <a:lnTo>
                        <a:pt x="9916" y="5065"/>
                      </a:lnTo>
                      <a:lnTo>
                        <a:pt x="9890" y="5065"/>
                      </a:lnTo>
                      <a:lnTo>
                        <a:pt x="9890" y="5040"/>
                      </a:lnTo>
                      <a:lnTo>
                        <a:pt x="9916" y="5040"/>
                      </a:lnTo>
                      <a:close/>
                      <a:moveTo>
                        <a:pt x="9865" y="5040"/>
                      </a:moveTo>
                      <a:lnTo>
                        <a:pt x="9865" y="4756"/>
                      </a:lnTo>
                      <a:lnTo>
                        <a:pt x="9916" y="4756"/>
                      </a:lnTo>
                      <a:lnTo>
                        <a:pt x="9916" y="5040"/>
                      </a:lnTo>
                      <a:lnTo>
                        <a:pt x="9865" y="5040"/>
                      </a:lnTo>
                      <a:close/>
                      <a:moveTo>
                        <a:pt x="9865" y="4756"/>
                      </a:moveTo>
                      <a:lnTo>
                        <a:pt x="9865" y="4731"/>
                      </a:lnTo>
                      <a:lnTo>
                        <a:pt x="9890" y="4731"/>
                      </a:lnTo>
                      <a:lnTo>
                        <a:pt x="9890" y="4756"/>
                      </a:lnTo>
                      <a:lnTo>
                        <a:pt x="9865" y="4756"/>
                      </a:lnTo>
                      <a:close/>
                      <a:moveTo>
                        <a:pt x="9890" y="4731"/>
                      </a:moveTo>
                      <a:lnTo>
                        <a:pt x="10242" y="4731"/>
                      </a:lnTo>
                      <a:lnTo>
                        <a:pt x="10242" y="4783"/>
                      </a:lnTo>
                      <a:lnTo>
                        <a:pt x="9890" y="4783"/>
                      </a:lnTo>
                      <a:lnTo>
                        <a:pt x="9890" y="4731"/>
                      </a:lnTo>
                      <a:close/>
                      <a:moveTo>
                        <a:pt x="10267" y="4756"/>
                      </a:moveTo>
                      <a:lnTo>
                        <a:pt x="10267" y="4783"/>
                      </a:lnTo>
                      <a:lnTo>
                        <a:pt x="10242" y="4783"/>
                      </a:lnTo>
                      <a:lnTo>
                        <a:pt x="10242" y="4756"/>
                      </a:lnTo>
                      <a:lnTo>
                        <a:pt x="10267" y="4756"/>
                      </a:lnTo>
                      <a:close/>
                      <a:moveTo>
                        <a:pt x="10216" y="4756"/>
                      </a:moveTo>
                      <a:lnTo>
                        <a:pt x="10216" y="4568"/>
                      </a:lnTo>
                      <a:lnTo>
                        <a:pt x="10267" y="4568"/>
                      </a:lnTo>
                      <a:lnTo>
                        <a:pt x="10267" y="4756"/>
                      </a:lnTo>
                      <a:lnTo>
                        <a:pt x="10216" y="4756"/>
                      </a:lnTo>
                      <a:close/>
                      <a:moveTo>
                        <a:pt x="10216" y="4568"/>
                      </a:moveTo>
                      <a:lnTo>
                        <a:pt x="10216" y="4542"/>
                      </a:lnTo>
                      <a:lnTo>
                        <a:pt x="10242" y="4542"/>
                      </a:lnTo>
                      <a:lnTo>
                        <a:pt x="10242" y="4568"/>
                      </a:lnTo>
                      <a:lnTo>
                        <a:pt x="10216" y="4568"/>
                      </a:lnTo>
                      <a:close/>
                      <a:moveTo>
                        <a:pt x="10242" y="4542"/>
                      </a:moveTo>
                      <a:lnTo>
                        <a:pt x="10602" y="4542"/>
                      </a:lnTo>
                      <a:lnTo>
                        <a:pt x="10602" y="4593"/>
                      </a:lnTo>
                      <a:lnTo>
                        <a:pt x="10242" y="4593"/>
                      </a:lnTo>
                      <a:lnTo>
                        <a:pt x="10242" y="4542"/>
                      </a:lnTo>
                      <a:close/>
                      <a:moveTo>
                        <a:pt x="10628" y="4568"/>
                      </a:moveTo>
                      <a:lnTo>
                        <a:pt x="10628" y="4593"/>
                      </a:lnTo>
                      <a:lnTo>
                        <a:pt x="10602" y="4593"/>
                      </a:lnTo>
                      <a:lnTo>
                        <a:pt x="10602" y="4568"/>
                      </a:lnTo>
                      <a:lnTo>
                        <a:pt x="10628" y="4568"/>
                      </a:lnTo>
                      <a:close/>
                      <a:moveTo>
                        <a:pt x="10576" y="4568"/>
                      </a:moveTo>
                      <a:lnTo>
                        <a:pt x="10576" y="4448"/>
                      </a:lnTo>
                      <a:lnTo>
                        <a:pt x="10628" y="4448"/>
                      </a:lnTo>
                      <a:lnTo>
                        <a:pt x="10628" y="4568"/>
                      </a:lnTo>
                      <a:lnTo>
                        <a:pt x="10576" y="4568"/>
                      </a:lnTo>
                      <a:close/>
                      <a:moveTo>
                        <a:pt x="10576" y="4448"/>
                      </a:moveTo>
                      <a:lnTo>
                        <a:pt x="10576" y="4422"/>
                      </a:lnTo>
                      <a:lnTo>
                        <a:pt x="10602" y="4422"/>
                      </a:lnTo>
                      <a:lnTo>
                        <a:pt x="10602" y="4448"/>
                      </a:lnTo>
                      <a:lnTo>
                        <a:pt x="10576" y="4448"/>
                      </a:lnTo>
                      <a:close/>
                      <a:moveTo>
                        <a:pt x="10602" y="4422"/>
                      </a:moveTo>
                      <a:lnTo>
                        <a:pt x="10953" y="4422"/>
                      </a:lnTo>
                      <a:lnTo>
                        <a:pt x="10953" y="4473"/>
                      </a:lnTo>
                      <a:lnTo>
                        <a:pt x="10602" y="4473"/>
                      </a:lnTo>
                      <a:lnTo>
                        <a:pt x="10602" y="4422"/>
                      </a:lnTo>
                      <a:close/>
                      <a:moveTo>
                        <a:pt x="10979" y="4448"/>
                      </a:moveTo>
                      <a:lnTo>
                        <a:pt x="10979" y="4473"/>
                      </a:lnTo>
                      <a:lnTo>
                        <a:pt x="10953" y="4473"/>
                      </a:lnTo>
                      <a:lnTo>
                        <a:pt x="10953" y="4448"/>
                      </a:lnTo>
                      <a:lnTo>
                        <a:pt x="10979" y="4448"/>
                      </a:lnTo>
                      <a:close/>
                      <a:moveTo>
                        <a:pt x="10928" y="4448"/>
                      </a:moveTo>
                      <a:lnTo>
                        <a:pt x="10928" y="4319"/>
                      </a:lnTo>
                      <a:lnTo>
                        <a:pt x="10979" y="4319"/>
                      </a:lnTo>
                      <a:lnTo>
                        <a:pt x="10979" y="4448"/>
                      </a:lnTo>
                      <a:lnTo>
                        <a:pt x="10928" y="4448"/>
                      </a:lnTo>
                      <a:close/>
                      <a:moveTo>
                        <a:pt x="10928" y="4319"/>
                      </a:moveTo>
                      <a:lnTo>
                        <a:pt x="10928" y="4294"/>
                      </a:lnTo>
                      <a:lnTo>
                        <a:pt x="10953" y="4294"/>
                      </a:lnTo>
                      <a:lnTo>
                        <a:pt x="10953" y="4319"/>
                      </a:lnTo>
                      <a:lnTo>
                        <a:pt x="10928" y="4319"/>
                      </a:lnTo>
                      <a:close/>
                      <a:moveTo>
                        <a:pt x="10953" y="4294"/>
                      </a:moveTo>
                      <a:lnTo>
                        <a:pt x="11305" y="4294"/>
                      </a:lnTo>
                      <a:lnTo>
                        <a:pt x="11305" y="4345"/>
                      </a:lnTo>
                      <a:lnTo>
                        <a:pt x="10953" y="4345"/>
                      </a:lnTo>
                      <a:lnTo>
                        <a:pt x="10953" y="4294"/>
                      </a:lnTo>
                      <a:close/>
                      <a:moveTo>
                        <a:pt x="11330" y="4319"/>
                      </a:moveTo>
                      <a:lnTo>
                        <a:pt x="11330" y="4345"/>
                      </a:lnTo>
                      <a:lnTo>
                        <a:pt x="11305" y="4345"/>
                      </a:lnTo>
                      <a:lnTo>
                        <a:pt x="11305" y="4319"/>
                      </a:lnTo>
                      <a:lnTo>
                        <a:pt x="11330" y="4319"/>
                      </a:lnTo>
                      <a:close/>
                      <a:moveTo>
                        <a:pt x="11279" y="4319"/>
                      </a:moveTo>
                      <a:lnTo>
                        <a:pt x="11279" y="3702"/>
                      </a:lnTo>
                      <a:lnTo>
                        <a:pt x="11330" y="3702"/>
                      </a:lnTo>
                      <a:lnTo>
                        <a:pt x="11330" y="4319"/>
                      </a:lnTo>
                      <a:lnTo>
                        <a:pt x="11279" y="4319"/>
                      </a:lnTo>
                      <a:close/>
                      <a:moveTo>
                        <a:pt x="11279" y="3702"/>
                      </a:moveTo>
                      <a:lnTo>
                        <a:pt x="11279" y="3676"/>
                      </a:lnTo>
                      <a:lnTo>
                        <a:pt x="11305" y="3676"/>
                      </a:lnTo>
                      <a:lnTo>
                        <a:pt x="11305" y="3702"/>
                      </a:lnTo>
                      <a:lnTo>
                        <a:pt x="11279" y="3702"/>
                      </a:lnTo>
                      <a:close/>
                      <a:moveTo>
                        <a:pt x="11305" y="3676"/>
                      </a:moveTo>
                      <a:lnTo>
                        <a:pt x="11656" y="3676"/>
                      </a:lnTo>
                      <a:lnTo>
                        <a:pt x="11656" y="3729"/>
                      </a:lnTo>
                      <a:lnTo>
                        <a:pt x="11305" y="3729"/>
                      </a:lnTo>
                      <a:lnTo>
                        <a:pt x="11305" y="3676"/>
                      </a:lnTo>
                      <a:close/>
                      <a:moveTo>
                        <a:pt x="11682" y="3702"/>
                      </a:moveTo>
                      <a:lnTo>
                        <a:pt x="11682" y="3729"/>
                      </a:lnTo>
                      <a:lnTo>
                        <a:pt x="11656" y="3729"/>
                      </a:lnTo>
                      <a:lnTo>
                        <a:pt x="11656" y="3702"/>
                      </a:lnTo>
                      <a:lnTo>
                        <a:pt x="11682" y="3702"/>
                      </a:lnTo>
                      <a:close/>
                      <a:moveTo>
                        <a:pt x="11631" y="3702"/>
                      </a:moveTo>
                      <a:lnTo>
                        <a:pt x="11631" y="3573"/>
                      </a:lnTo>
                      <a:lnTo>
                        <a:pt x="11682" y="3573"/>
                      </a:lnTo>
                      <a:lnTo>
                        <a:pt x="11682" y="3702"/>
                      </a:lnTo>
                      <a:lnTo>
                        <a:pt x="11631" y="3702"/>
                      </a:lnTo>
                      <a:close/>
                      <a:moveTo>
                        <a:pt x="11631" y="3573"/>
                      </a:moveTo>
                      <a:lnTo>
                        <a:pt x="11631" y="3548"/>
                      </a:lnTo>
                      <a:lnTo>
                        <a:pt x="11656" y="3548"/>
                      </a:lnTo>
                      <a:lnTo>
                        <a:pt x="11656" y="3573"/>
                      </a:lnTo>
                      <a:lnTo>
                        <a:pt x="11631" y="3573"/>
                      </a:lnTo>
                      <a:close/>
                      <a:moveTo>
                        <a:pt x="11656" y="3548"/>
                      </a:moveTo>
                      <a:lnTo>
                        <a:pt x="12015" y="3548"/>
                      </a:lnTo>
                      <a:lnTo>
                        <a:pt x="12015" y="3600"/>
                      </a:lnTo>
                      <a:lnTo>
                        <a:pt x="11656" y="3600"/>
                      </a:lnTo>
                      <a:lnTo>
                        <a:pt x="11656" y="3548"/>
                      </a:lnTo>
                      <a:close/>
                      <a:moveTo>
                        <a:pt x="12015" y="3548"/>
                      </a:moveTo>
                      <a:lnTo>
                        <a:pt x="12042" y="3548"/>
                      </a:lnTo>
                      <a:lnTo>
                        <a:pt x="12042" y="3573"/>
                      </a:lnTo>
                      <a:lnTo>
                        <a:pt x="12015" y="3573"/>
                      </a:lnTo>
                      <a:lnTo>
                        <a:pt x="12015" y="3548"/>
                      </a:lnTo>
                      <a:close/>
                      <a:moveTo>
                        <a:pt x="12042" y="3573"/>
                      </a:moveTo>
                      <a:lnTo>
                        <a:pt x="12042" y="3600"/>
                      </a:lnTo>
                      <a:lnTo>
                        <a:pt x="11990" y="3600"/>
                      </a:lnTo>
                      <a:lnTo>
                        <a:pt x="11990" y="3573"/>
                      </a:lnTo>
                      <a:lnTo>
                        <a:pt x="12042" y="3573"/>
                      </a:lnTo>
                      <a:close/>
                      <a:moveTo>
                        <a:pt x="12015" y="3625"/>
                      </a:moveTo>
                      <a:lnTo>
                        <a:pt x="11990" y="3625"/>
                      </a:lnTo>
                      <a:lnTo>
                        <a:pt x="11990" y="3600"/>
                      </a:lnTo>
                      <a:lnTo>
                        <a:pt x="12015" y="3600"/>
                      </a:lnTo>
                      <a:lnTo>
                        <a:pt x="12015" y="3625"/>
                      </a:lnTo>
                      <a:close/>
                      <a:moveTo>
                        <a:pt x="12015" y="3573"/>
                      </a:moveTo>
                      <a:lnTo>
                        <a:pt x="12368" y="3573"/>
                      </a:lnTo>
                      <a:lnTo>
                        <a:pt x="12368" y="3625"/>
                      </a:lnTo>
                      <a:lnTo>
                        <a:pt x="12015" y="3625"/>
                      </a:lnTo>
                      <a:lnTo>
                        <a:pt x="12015" y="3573"/>
                      </a:lnTo>
                      <a:close/>
                      <a:moveTo>
                        <a:pt x="12393" y="3600"/>
                      </a:moveTo>
                      <a:lnTo>
                        <a:pt x="12393" y="3625"/>
                      </a:lnTo>
                      <a:lnTo>
                        <a:pt x="12368" y="3625"/>
                      </a:lnTo>
                      <a:lnTo>
                        <a:pt x="12368" y="3600"/>
                      </a:lnTo>
                      <a:lnTo>
                        <a:pt x="12393" y="3600"/>
                      </a:lnTo>
                      <a:close/>
                      <a:moveTo>
                        <a:pt x="12341" y="3600"/>
                      </a:moveTo>
                      <a:lnTo>
                        <a:pt x="12341" y="3582"/>
                      </a:lnTo>
                      <a:lnTo>
                        <a:pt x="12393" y="3582"/>
                      </a:lnTo>
                      <a:lnTo>
                        <a:pt x="12393" y="3600"/>
                      </a:lnTo>
                      <a:lnTo>
                        <a:pt x="12341" y="3600"/>
                      </a:lnTo>
                      <a:close/>
                      <a:moveTo>
                        <a:pt x="12341" y="3582"/>
                      </a:moveTo>
                      <a:lnTo>
                        <a:pt x="12341" y="3557"/>
                      </a:lnTo>
                      <a:lnTo>
                        <a:pt x="12368" y="3557"/>
                      </a:lnTo>
                      <a:lnTo>
                        <a:pt x="12368" y="3582"/>
                      </a:lnTo>
                      <a:lnTo>
                        <a:pt x="12341" y="3582"/>
                      </a:lnTo>
                      <a:close/>
                      <a:moveTo>
                        <a:pt x="12368" y="3557"/>
                      </a:moveTo>
                      <a:lnTo>
                        <a:pt x="12718" y="3557"/>
                      </a:lnTo>
                      <a:lnTo>
                        <a:pt x="12718" y="3608"/>
                      </a:lnTo>
                      <a:lnTo>
                        <a:pt x="12368" y="3608"/>
                      </a:lnTo>
                      <a:lnTo>
                        <a:pt x="12368" y="3557"/>
                      </a:lnTo>
                      <a:close/>
                      <a:moveTo>
                        <a:pt x="12745" y="3582"/>
                      </a:moveTo>
                      <a:lnTo>
                        <a:pt x="12745" y="3608"/>
                      </a:lnTo>
                      <a:lnTo>
                        <a:pt x="12718" y="3608"/>
                      </a:lnTo>
                      <a:lnTo>
                        <a:pt x="12718" y="3582"/>
                      </a:lnTo>
                      <a:lnTo>
                        <a:pt x="12745" y="3582"/>
                      </a:lnTo>
                      <a:close/>
                      <a:moveTo>
                        <a:pt x="12693" y="3582"/>
                      </a:moveTo>
                      <a:lnTo>
                        <a:pt x="12693" y="3300"/>
                      </a:lnTo>
                      <a:lnTo>
                        <a:pt x="12745" y="3300"/>
                      </a:lnTo>
                      <a:lnTo>
                        <a:pt x="12745" y="3582"/>
                      </a:lnTo>
                      <a:lnTo>
                        <a:pt x="12693" y="3582"/>
                      </a:lnTo>
                      <a:close/>
                      <a:moveTo>
                        <a:pt x="12693" y="3300"/>
                      </a:moveTo>
                      <a:lnTo>
                        <a:pt x="12693" y="3274"/>
                      </a:lnTo>
                      <a:lnTo>
                        <a:pt x="12718" y="3274"/>
                      </a:lnTo>
                      <a:lnTo>
                        <a:pt x="12718" y="3300"/>
                      </a:lnTo>
                      <a:lnTo>
                        <a:pt x="12693" y="3300"/>
                      </a:lnTo>
                      <a:close/>
                      <a:moveTo>
                        <a:pt x="12718" y="3274"/>
                      </a:moveTo>
                      <a:lnTo>
                        <a:pt x="13071" y="3274"/>
                      </a:lnTo>
                      <a:lnTo>
                        <a:pt x="13071" y="3325"/>
                      </a:lnTo>
                      <a:lnTo>
                        <a:pt x="12718" y="3325"/>
                      </a:lnTo>
                      <a:lnTo>
                        <a:pt x="12718" y="3274"/>
                      </a:lnTo>
                      <a:close/>
                      <a:moveTo>
                        <a:pt x="13096" y="3300"/>
                      </a:moveTo>
                      <a:lnTo>
                        <a:pt x="13096" y="3325"/>
                      </a:lnTo>
                      <a:lnTo>
                        <a:pt x="13071" y="3325"/>
                      </a:lnTo>
                      <a:lnTo>
                        <a:pt x="13071" y="3300"/>
                      </a:lnTo>
                      <a:lnTo>
                        <a:pt x="13096" y="3300"/>
                      </a:lnTo>
                      <a:close/>
                      <a:moveTo>
                        <a:pt x="13044" y="3300"/>
                      </a:moveTo>
                      <a:lnTo>
                        <a:pt x="13044" y="26"/>
                      </a:lnTo>
                      <a:lnTo>
                        <a:pt x="13096" y="26"/>
                      </a:lnTo>
                      <a:lnTo>
                        <a:pt x="13096" y="3300"/>
                      </a:lnTo>
                      <a:lnTo>
                        <a:pt x="13044" y="3300"/>
                      </a:lnTo>
                      <a:close/>
                      <a:moveTo>
                        <a:pt x="13044" y="26"/>
                      </a:moveTo>
                      <a:lnTo>
                        <a:pt x="13044" y="0"/>
                      </a:lnTo>
                      <a:lnTo>
                        <a:pt x="13071" y="0"/>
                      </a:lnTo>
                      <a:lnTo>
                        <a:pt x="13071" y="26"/>
                      </a:lnTo>
                      <a:lnTo>
                        <a:pt x="13044" y="26"/>
                      </a:lnTo>
                      <a:close/>
                      <a:moveTo>
                        <a:pt x="13071" y="0"/>
                      </a:moveTo>
                      <a:lnTo>
                        <a:pt x="13430" y="0"/>
                      </a:lnTo>
                      <a:lnTo>
                        <a:pt x="13430" y="52"/>
                      </a:lnTo>
                      <a:lnTo>
                        <a:pt x="13071" y="52"/>
                      </a:lnTo>
                      <a:lnTo>
                        <a:pt x="13071" y="0"/>
                      </a:lnTo>
                      <a:close/>
                      <a:moveTo>
                        <a:pt x="13430" y="0"/>
                      </a:moveTo>
                      <a:lnTo>
                        <a:pt x="13455" y="0"/>
                      </a:lnTo>
                      <a:lnTo>
                        <a:pt x="13455" y="26"/>
                      </a:lnTo>
                      <a:lnTo>
                        <a:pt x="13430" y="26"/>
                      </a:lnTo>
                      <a:lnTo>
                        <a:pt x="13430" y="0"/>
                      </a:lnTo>
                      <a:close/>
                      <a:moveTo>
                        <a:pt x="13455" y="26"/>
                      </a:moveTo>
                      <a:lnTo>
                        <a:pt x="13455" y="8665"/>
                      </a:lnTo>
                      <a:lnTo>
                        <a:pt x="13404" y="8665"/>
                      </a:lnTo>
                      <a:lnTo>
                        <a:pt x="13404" y="26"/>
                      </a:lnTo>
                      <a:lnTo>
                        <a:pt x="13455" y="26"/>
                      </a:lnTo>
                      <a:close/>
                      <a:moveTo>
                        <a:pt x="13430" y="8690"/>
                      </a:moveTo>
                      <a:lnTo>
                        <a:pt x="13404" y="8690"/>
                      </a:lnTo>
                      <a:lnTo>
                        <a:pt x="13404" y="8665"/>
                      </a:lnTo>
                      <a:lnTo>
                        <a:pt x="13430" y="8665"/>
                      </a:lnTo>
                      <a:lnTo>
                        <a:pt x="13430" y="8690"/>
                      </a:lnTo>
                      <a:close/>
                      <a:moveTo>
                        <a:pt x="13430" y="8639"/>
                      </a:moveTo>
                      <a:lnTo>
                        <a:pt x="15547" y="8639"/>
                      </a:lnTo>
                      <a:lnTo>
                        <a:pt x="15547" y="8690"/>
                      </a:lnTo>
                      <a:lnTo>
                        <a:pt x="13430" y="8690"/>
                      </a:lnTo>
                      <a:lnTo>
                        <a:pt x="13430" y="8639"/>
                      </a:lnTo>
                      <a:close/>
                    </a:path>
                  </a:pathLst>
                </a:custGeom>
                <a:solidFill>
                  <a:srgbClr val="ED32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Line 235"/>
                <p:cNvSpPr>
                  <a:spLocks noChangeShapeType="1"/>
                </p:cNvSpPr>
                <p:nvPr/>
              </p:nvSpPr>
              <p:spPr bwMode="auto">
                <a:xfrm>
                  <a:off x="612" y="3414"/>
                  <a:ext cx="222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236"/>
                <p:cNvSpPr>
                  <a:spLocks noChangeShapeType="1"/>
                </p:cNvSpPr>
                <p:nvPr/>
              </p:nvSpPr>
              <p:spPr bwMode="auto">
                <a:xfrm>
                  <a:off x="612"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237"/>
                <p:cNvSpPr>
                  <a:spLocks noChangeShapeType="1"/>
                </p:cNvSpPr>
                <p:nvPr/>
              </p:nvSpPr>
              <p:spPr bwMode="auto">
                <a:xfrm>
                  <a:off x="67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238"/>
                <p:cNvSpPr>
                  <a:spLocks noChangeShapeType="1"/>
                </p:cNvSpPr>
                <p:nvPr/>
              </p:nvSpPr>
              <p:spPr bwMode="auto">
                <a:xfrm>
                  <a:off x="738"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Line 239"/>
                <p:cNvSpPr>
                  <a:spLocks noChangeShapeType="1"/>
                </p:cNvSpPr>
                <p:nvPr/>
              </p:nvSpPr>
              <p:spPr bwMode="auto">
                <a:xfrm>
                  <a:off x="80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Line 240"/>
                <p:cNvSpPr>
                  <a:spLocks noChangeShapeType="1"/>
                </p:cNvSpPr>
                <p:nvPr/>
              </p:nvSpPr>
              <p:spPr bwMode="auto">
                <a:xfrm>
                  <a:off x="864"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 name="Line 241"/>
                <p:cNvSpPr>
                  <a:spLocks noChangeShapeType="1"/>
                </p:cNvSpPr>
                <p:nvPr/>
              </p:nvSpPr>
              <p:spPr bwMode="auto">
                <a:xfrm>
                  <a:off x="927"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Line 242"/>
                <p:cNvSpPr>
                  <a:spLocks noChangeShapeType="1"/>
                </p:cNvSpPr>
                <p:nvPr/>
              </p:nvSpPr>
              <p:spPr bwMode="auto">
                <a:xfrm>
                  <a:off x="990"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43"/>
                <p:cNvSpPr>
                  <a:spLocks noChangeShapeType="1"/>
                </p:cNvSpPr>
                <p:nvPr/>
              </p:nvSpPr>
              <p:spPr bwMode="auto">
                <a:xfrm>
                  <a:off x="1054"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44"/>
                <p:cNvSpPr>
                  <a:spLocks noChangeShapeType="1"/>
                </p:cNvSpPr>
                <p:nvPr/>
              </p:nvSpPr>
              <p:spPr bwMode="auto">
                <a:xfrm>
                  <a:off x="111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45"/>
                <p:cNvSpPr>
                  <a:spLocks noChangeShapeType="1"/>
                </p:cNvSpPr>
                <p:nvPr/>
              </p:nvSpPr>
              <p:spPr bwMode="auto">
                <a:xfrm>
                  <a:off x="1180"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Line 246"/>
                <p:cNvSpPr>
                  <a:spLocks noChangeShapeType="1"/>
                </p:cNvSpPr>
                <p:nvPr/>
              </p:nvSpPr>
              <p:spPr bwMode="auto">
                <a:xfrm>
                  <a:off x="1243"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 name="Line 247"/>
                <p:cNvSpPr>
                  <a:spLocks noChangeShapeType="1"/>
                </p:cNvSpPr>
                <p:nvPr/>
              </p:nvSpPr>
              <p:spPr bwMode="auto">
                <a:xfrm>
                  <a:off x="1306"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248"/>
                <p:cNvSpPr>
                  <a:spLocks noChangeShapeType="1"/>
                </p:cNvSpPr>
                <p:nvPr/>
              </p:nvSpPr>
              <p:spPr bwMode="auto">
                <a:xfrm>
                  <a:off x="1369"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249"/>
                <p:cNvSpPr>
                  <a:spLocks noChangeShapeType="1"/>
                </p:cNvSpPr>
                <p:nvPr/>
              </p:nvSpPr>
              <p:spPr bwMode="auto">
                <a:xfrm>
                  <a:off x="1432"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Line 250"/>
                <p:cNvSpPr>
                  <a:spLocks noChangeShapeType="1"/>
                </p:cNvSpPr>
                <p:nvPr/>
              </p:nvSpPr>
              <p:spPr bwMode="auto">
                <a:xfrm>
                  <a:off x="149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 name="Line 251"/>
                <p:cNvSpPr>
                  <a:spLocks noChangeShapeType="1"/>
                </p:cNvSpPr>
                <p:nvPr/>
              </p:nvSpPr>
              <p:spPr bwMode="auto">
                <a:xfrm>
                  <a:off x="1559"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Line 252"/>
                <p:cNvSpPr>
                  <a:spLocks noChangeShapeType="1"/>
                </p:cNvSpPr>
                <p:nvPr/>
              </p:nvSpPr>
              <p:spPr bwMode="auto">
                <a:xfrm>
                  <a:off x="162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 name="Line 253"/>
                <p:cNvSpPr>
                  <a:spLocks noChangeShapeType="1"/>
                </p:cNvSpPr>
                <p:nvPr/>
              </p:nvSpPr>
              <p:spPr bwMode="auto">
                <a:xfrm>
                  <a:off x="168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254"/>
                <p:cNvSpPr>
                  <a:spLocks noChangeShapeType="1"/>
                </p:cNvSpPr>
                <p:nvPr/>
              </p:nvSpPr>
              <p:spPr bwMode="auto">
                <a:xfrm>
                  <a:off x="174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255"/>
                <p:cNvSpPr>
                  <a:spLocks noChangeShapeType="1"/>
                </p:cNvSpPr>
                <p:nvPr/>
              </p:nvSpPr>
              <p:spPr bwMode="auto">
                <a:xfrm>
                  <a:off x="181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256"/>
                <p:cNvSpPr>
                  <a:spLocks noChangeShapeType="1"/>
                </p:cNvSpPr>
                <p:nvPr/>
              </p:nvSpPr>
              <p:spPr bwMode="auto">
                <a:xfrm>
                  <a:off x="1874"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Line 257"/>
                <p:cNvSpPr>
                  <a:spLocks noChangeShapeType="1"/>
                </p:cNvSpPr>
                <p:nvPr/>
              </p:nvSpPr>
              <p:spPr bwMode="auto">
                <a:xfrm>
                  <a:off x="193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Line 258"/>
                <p:cNvSpPr>
                  <a:spLocks noChangeShapeType="1"/>
                </p:cNvSpPr>
                <p:nvPr/>
              </p:nvSpPr>
              <p:spPr bwMode="auto">
                <a:xfrm>
                  <a:off x="200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 name="Line 259"/>
                <p:cNvSpPr>
                  <a:spLocks noChangeShapeType="1"/>
                </p:cNvSpPr>
                <p:nvPr/>
              </p:nvSpPr>
              <p:spPr bwMode="auto">
                <a:xfrm>
                  <a:off x="2063"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260"/>
                <p:cNvSpPr>
                  <a:spLocks noChangeShapeType="1"/>
                </p:cNvSpPr>
                <p:nvPr/>
              </p:nvSpPr>
              <p:spPr bwMode="auto">
                <a:xfrm>
                  <a:off x="212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Line 261"/>
                <p:cNvSpPr>
                  <a:spLocks noChangeShapeType="1"/>
                </p:cNvSpPr>
                <p:nvPr/>
              </p:nvSpPr>
              <p:spPr bwMode="auto">
                <a:xfrm>
                  <a:off x="2189"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Line 262"/>
                <p:cNvSpPr>
                  <a:spLocks noChangeShapeType="1"/>
                </p:cNvSpPr>
                <p:nvPr/>
              </p:nvSpPr>
              <p:spPr bwMode="auto">
                <a:xfrm>
                  <a:off x="2253"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263"/>
                <p:cNvSpPr>
                  <a:spLocks noChangeShapeType="1"/>
                </p:cNvSpPr>
                <p:nvPr/>
              </p:nvSpPr>
              <p:spPr bwMode="auto">
                <a:xfrm>
                  <a:off x="231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264"/>
                <p:cNvSpPr>
                  <a:spLocks noChangeShapeType="1"/>
                </p:cNvSpPr>
                <p:nvPr/>
              </p:nvSpPr>
              <p:spPr bwMode="auto">
                <a:xfrm>
                  <a:off x="2379"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265"/>
                <p:cNvSpPr>
                  <a:spLocks noChangeShapeType="1"/>
                </p:cNvSpPr>
                <p:nvPr/>
              </p:nvSpPr>
              <p:spPr bwMode="auto">
                <a:xfrm>
                  <a:off x="244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Line 266"/>
                <p:cNvSpPr>
                  <a:spLocks noChangeShapeType="1"/>
                </p:cNvSpPr>
                <p:nvPr/>
              </p:nvSpPr>
              <p:spPr bwMode="auto">
                <a:xfrm>
                  <a:off x="2505"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 name="Line 267"/>
                <p:cNvSpPr>
                  <a:spLocks noChangeShapeType="1"/>
                </p:cNvSpPr>
                <p:nvPr/>
              </p:nvSpPr>
              <p:spPr bwMode="auto">
                <a:xfrm>
                  <a:off x="256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268"/>
                <p:cNvSpPr>
                  <a:spLocks noChangeShapeType="1"/>
                </p:cNvSpPr>
                <p:nvPr/>
              </p:nvSpPr>
              <p:spPr bwMode="auto">
                <a:xfrm>
                  <a:off x="2631"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269"/>
                <p:cNvSpPr>
                  <a:spLocks noChangeShapeType="1"/>
                </p:cNvSpPr>
                <p:nvPr/>
              </p:nvSpPr>
              <p:spPr bwMode="auto">
                <a:xfrm>
                  <a:off x="2695"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270"/>
                <p:cNvSpPr>
                  <a:spLocks noChangeShapeType="1"/>
                </p:cNvSpPr>
                <p:nvPr/>
              </p:nvSpPr>
              <p:spPr bwMode="auto">
                <a:xfrm>
                  <a:off x="2757" y="3403"/>
                  <a:ext cx="1"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271"/>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272"/>
                <p:cNvSpPr>
                  <a:spLocks noChangeShapeType="1"/>
                </p:cNvSpPr>
                <p:nvPr/>
              </p:nvSpPr>
              <p:spPr bwMode="auto">
                <a:xfrm>
                  <a:off x="2821" y="3391"/>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273"/>
                <p:cNvSpPr>
                  <a:spLocks noChangeShapeType="1"/>
                </p:cNvSpPr>
                <p:nvPr/>
              </p:nvSpPr>
              <p:spPr bwMode="auto">
                <a:xfrm>
                  <a:off x="612" y="2114"/>
                  <a:ext cx="222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274"/>
                <p:cNvSpPr>
                  <a:spLocks noChangeShapeType="1"/>
                </p:cNvSpPr>
                <p:nvPr/>
              </p:nvSpPr>
              <p:spPr bwMode="auto">
                <a:xfrm flipV="1">
                  <a:off x="612"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275"/>
                <p:cNvSpPr>
                  <a:spLocks noChangeShapeType="1"/>
                </p:cNvSpPr>
                <p:nvPr/>
              </p:nvSpPr>
              <p:spPr bwMode="auto">
                <a:xfrm flipV="1">
                  <a:off x="67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Line 276"/>
                <p:cNvSpPr>
                  <a:spLocks noChangeShapeType="1"/>
                </p:cNvSpPr>
                <p:nvPr/>
              </p:nvSpPr>
              <p:spPr bwMode="auto">
                <a:xfrm flipV="1">
                  <a:off x="738"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 name="Line 277"/>
                <p:cNvSpPr>
                  <a:spLocks noChangeShapeType="1"/>
                </p:cNvSpPr>
                <p:nvPr/>
              </p:nvSpPr>
              <p:spPr bwMode="auto">
                <a:xfrm flipV="1">
                  <a:off x="80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278"/>
                <p:cNvSpPr>
                  <a:spLocks noChangeShapeType="1"/>
                </p:cNvSpPr>
                <p:nvPr/>
              </p:nvSpPr>
              <p:spPr bwMode="auto">
                <a:xfrm flipV="1">
                  <a:off x="864"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279"/>
                <p:cNvSpPr>
                  <a:spLocks noChangeShapeType="1"/>
                </p:cNvSpPr>
                <p:nvPr/>
              </p:nvSpPr>
              <p:spPr bwMode="auto">
                <a:xfrm flipV="1">
                  <a:off x="927"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280"/>
                <p:cNvSpPr>
                  <a:spLocks noChangeShapeType="1"/>
                </p:cNvSpPr>
                <p:nvPr/>
              </p:nvSpPr>
              <p:spPr bwMode="auto">
                <a:xfrm flipV="1">
                  <a:off x="990"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 name="Line 281"/>
                <p:cNvSpPr>
                  <a:spLocks noChangeShapeType="1"/>
                </p:cNvSpPr>
                <p:nvPr/>
              </p:nvSpPr>
              <p:spPr bwMode="auto">
                <a:xfrm flipV="1">
                  <a:off x="1054"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Line 282"/>
                <p:cNvSpPr>
                  <a:spLocks noChangeShapeType="1"/>
                </p:cNvSpPr>
                <p:nvPr/>
              </p:nvSpPr>
              <p:spPr bwMode="auto">
                <a:xfrm flipV="1">
                  <a:off x="111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283"/>
                <p:cNvSpPr>
                  <a:spLocks noChangeShapeType="1"/>
                </p:cNvSpPr>
                <p:nvPr/>
              </p:nvSpPr>
              <p:spPr bwMode="auto">
                <a:xfrm flipV="1">
                  <a:off x="1180"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284"/>
                <p:cNvSpPr>
                  <a:spLocks noChangeShapeType="1"/>
                </p:cNvSpPr>
                <p:nvPr/>
              </p:nvSpPr>
              <p:spPr bwMode="auto">
                <a:xfrm flipV="1">
                  <a:off x="1243"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285"/>
                <p:cNvSpPr>
                  <a:spLocks noChangeShapeType="1"/>
                </p:cNvSpPr>
                <p:nvPr/>
              </p:nvSpPr>
              <p:spPr bwMode="auto">
                <a:xfrm flipV="1">
                  <a:off x="1306"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Line 286"/>
                <p:cNvSpPr>
                  <a:spLocks noChangeShapeType="1"/>
                </p:cNvSpPr>
                <p:nvPr/>
              </p:nvSpPr>
              <p:spPr bwMode="auto">
                <a:xfrm flipV="1">
                  <a:off x="1369"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287"/>
                <p:cNvSpPr>
                  <a:spLocks noChangeShapeType="1"/>
                </p:cNvSpPr>
                <p:nvPr/>
              </p:nvSpPr>
              <p:spPr bwMode="auto">
                <a:xfrm flipV="1">
                  <a:off x="1432"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288"/>
                <p:cNvSpPr>
                  <a:spLocks noChangeShapeType="1"/>
                </p:cNvSpPr>
                <p:nvPr/>
              </p:nvSpPr>
              <p:spPr bwMode="auto">
                <a:xfrm flipV="1">
                  <a:off x="149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289"/>
                <p:cNvSpPr>
                  <a:spLocks noChangeShapeType="1"/>
                </p:cNvSpPr>
                <p:nvPr/>
              </p:nvSpPr>
              <p:spPr bwMode="auto">
                <a:xfrm flipV="1">
                  <a:off x="1559"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290"/>
                <p:cNvSpPr>
                  <a:spLocks noChangeShapeType="1"/>
                </p:cNvSpPr>
                <p:nvPr/>
              </p:nvSpPr>
              <p:spPr bwMode="auto">
                <a:xfrm flipV="1">
                  <a:off x="162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 name="Line 291"/>
                <p:cNvSpPr>
                  <a:spLocks noChangeShapeType="1"/>
                </p:cNvSpPr>
                <p:nvPr/>
              </p:nvSpPr>
              <p:spPr bwMode="auto">
                <a:xfrm flipV="1">
                  <a:off x="168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292"/>
                <p:cNvSpPr>
                  <a:spLocks noChangeShapeType="1"/>
                </p:cNvSpPr>
                <p:nvPr/>
              </p:nvSpPr>
              <p:spPr bwMode="auto">
                <a:xfrm flipV="1">
                  <a:off x="174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293"/>
                <p:cNvSpPr>
                  <a:spLocks noChangeShapeType="1"/>
                </p:cNvSpPr>
                <p:nvPr/>
              </p:nvSpPr>
              <p:spPr bwMode="auto">
                <a:xfrm flipV="1">
                  <a:off x="181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294"/>
                <p:cNvSpPr>
                  <a:spLocks noChangeShapeType="1"/>
                </p:cNvSpPr>
                <p:nvPr/>
              </p:nvSpPr>
              <p:spPr bwMode="auto">
                <a:xfrm flipV="1">
                  <a:off x="1874"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295"/>
                <p:cNvSpPr>
                  <a:spLocks noChangeShapeType="1"/>
                </p:cNvSpPr>
                <p:nvPr/>
              </p:nvSpPr>
              <p:spPr bwMode="auto">
                <a:xfrm flipV="1">
                  <a:off x="193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296"/>
                <p:cNvSpPr>
                  <a:spLocks noChangeShapeType="1"/>
                </p:cNvSpPr>
                <p:nvPr/>
              </p:nvSpPr>
              <p:spPr bwMode="auto">
                <a:xfrm flipV="1">
                  <a:off x="200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297"/>
                <p:cNvSpPr>
                  <a:spLocks noChangeShapeType="1"/>
                </p:cNvSpPr>
                <p:nvPr/>
              </p:nvSpPr>
              <p:spPr bwMode="auto">
                <a:xfrm flipV="1">
                  <a:off x="2063"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298"/>
                <p:cNvSpPr>
                  <a:spLocks noChangeShapeType="1"/>
                </p:cNvSpPr>
                <p:nvPr/>
              </p:nvSpPr>
              <p:spPr bwMode="auto">
                <a:xfrm flipV="1">
                  <a:off x="212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299"/>
                <p:cNvSpPr>
                  <a:spLocks noChangeShapeType="1"/>
                </p:cNvSpPr>
                <p:nvPr/>
              </p:nvSpPr>
              <p:spPr bwMode="auto">
                <a:xfrm flipV="1">
                  <a:off x="2189"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300"/>
                <p:cNvSpPr>
                  <a:spLocks noChangeShapeType="1"/>
                </p:cNvSpPr>
                <p:nvPr/>
              </p:nvSpPr>
              <p:spPr bwMode="auto">
                <a:xfrm flipV="1">
                  <a:off x="2253"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301"/>
                <p:cNvSpPr>
                  <a:spLocks noChangeShapeType="1"/>
                </p:cNvSpPr>
                <p:nvPr/>
              </p:nvSpPr>
              <p:spPr bwMode="auto">
                <a:xfrm flipV="1">
                  <a:off x="231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302"/>
                <p:cNvSpPr>
                  <a:spLocks noChangeShapeType="1"/>
                </p:cNvSpPr>
                <p:nvPr/>
              </p:nvSpPr>
              <p:spPr bwMode="auto">
                <a:xfrm flipV="1">
                  <a:off x="2379"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303"/>
                <p:cNvSpPr>
                  <a:spLocks noChangeShapeType="1"/>
                </p:cNvSpPr>
                <p:nvPr/>
              </p:nvSpPr>
              <p:spPr bwMode="auto">
                <a:xfrm flipV="1">
                  <a:off x="244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304"/>
                <p:cNvSpPr>
                  <a:spLocks noChangeShapeType="1"/>
                </p:cNvSpPr>
                <p:nvPr/>
              </p:nvSpPr>
              <p:spPr bwMode="auto">
                <a:xfrm flipV="1">
                  <a:off x="2505"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305"/>
                <p:cNvSpPr>
                  <a:spLocks noChangeShapeType="1"/>
                </p:cNvSpPr>
                <p:nvPr/>
              </p:nvSpPr>
              <p:spPr bwMode="auto">
                <a:xfrm flipV="1">
                  <a:off x="256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306"/>
                <p:cNvSpPr>
                  <a:spLocks noChangeShapeType="1"/>
                </p:cNvSpPr>
                <p:nvPr/>
              </p:nvSpPr>
              <p:spPr bwMode="auto">
                <a:xfrm flipV="1">
                  <a:off x="2631"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307"/>
                <p:cNvSpPr>
                  <a:spLocks noChangeShapeType="1"/>
                </p:cNvSpPr>
                <p:nvPr/>
              </p:nvSpPr>
              <p:spPr bwMode="auto">
                <a:xfrm flipV="1">
                  <a:off x="2695"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308"/>
                <p:cNvSpPr>
                  <a:spLocks noChangeShapeType="1"/>
                </p:cNvSpPr>
                <p:nvPr/>
              </p:nvSpPr>
              <p:spPr bwMode="auto">
                <a:xfrm flipV="1">
                  <a:off x="2757" y="2114"/>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309"/>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310"/>
                <p:cNvSpPr>
                  <a:spLocks noChangeShapeType="1"/>
                </p:cNvSpPr>
                <p:nvPr/>
              </p:nvSpPr>
              <p:spPr bwMode="auto">
                <a:xfrm flipV="1">
                  <a:off x="2821" y="2114"/>
                  <a:ext cx="1" cy="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311"/>
                <p:cNvSpPr>
                  <a:spLocks noChangeShapeType="1"/>
                </p:cNvSpPr>
                <p:nvPr/>
              </p:nvSpPr>
              <p:spPr bwMode="auto">
                <a:xfrm flipV="1">
                  <a:off x="612" y="2114"/>
                  <a:ext cx="1"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312"/>
                <p:cNvSpPr>
                  <a:spLocks noChangeShapeType="1"/>
                </p:cNvSpPr>
                <p:nvPr/>
              </p:nvSpPr>
              <p:spPr bwMode="auto">
                <a:xfrm flipH="1">
                  <a:off x="612" y="341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313"/>
                <p:cNvSpPr>
                  <a:spLocks noChangeShapeType="1"/>
                </p:cNvSpPr>
                <p:nvPr/>
              </p:nvSpPr>
              <p:spPr bwMode="auto">
                <a:xfrm flipH="1">
                  <a:off x="612" y="339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314"/>
                <p:cNvSpPr>
                  <a:spLocks noChangeShapeType="1"/>
                </p:cNvSpPr>
                <p:nvPr/>
              </p:nvSpPr>
              <p:spPr bwMode="auto">
                <a:xfrm flipH="1">
                  <a:off x="612" y="338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315"/>
                <p:cNvSpPr>
                  <a:spLocks noChangeShapeType="1"/>
                </p:cNvSpPr>
                <p:nvPr/>
              </p:nvSpPr>
              <p:spPr bwMode="auto">
                <a:xfrm flipH="1">
                  <a:off x="612" y="336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316"/>
                <p:cNvSpPr>
                  <a:spLocks noChangeShapeType="1"/>
                </p:cNvSpPr>
                <p:nvPr/>
              </p:nvSpPr>
              <p:spPr bwMode="auto">
                <a:xfrm flipH="1">
                  <a:off x="612" y="335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317"/>
                <p:cNvSpPr>
                  <a:spLocks noChangeShapeType="1"/>
                </p:cNvSpPr>
                <p:nvPr/>
              </p:nvSpPr>
              <p:spPr bwMode="auto">
                <a:xfrm flipH="1">
                  <a:off x="612" y="3343"/>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318"/>
                <p:cNvSpPr>
                  <a:spLocks noChangeShapeType="1"/>
                </p:cNvSpPr>
                <p:nvPr/>
              </p:nvSpPr>
              <p:spPr bwMode="auto">
                <a:xfrm flipH="1">
                  <a:off x="612" y="327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319"/>
                <p:cNvSpPr>
                  <a:spLocks noChangeShapeType="1"/>
                </p:cNvSpPr>
                <p:nvPr/>
              </p:nvSpPr>
              <p:spPr bwMode="auto">
                <a:xfrm flipH="1">
                  <a:off x="612" y="323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320"/>
                <p:cNvSpPr>
                  <a:spLocks noChangeShapeType="1"/>
                </p:cNvSpPr>
                <p:nvPr/>
              </p:nvSpPr>
              <p:spPr bwMode="auto">
                <a:xfrm flipH="1">
                  <a:off x="612" y="320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321"/>
                <p:cNvSpPr>
                  <a:spLocks noChangeShapeType="1"/>
                </p:cNvSpPr>
                <p:nvPr/>
              </p:nvSpPr>
              <p:spPr bwMode="auto">
                <a:xfrm flipH="1">
                  <a:off x="612" y="317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322"/>
                <p:cNvSpPr>
                  <a:spLocks noChangeShapeType="1"/>
                </p:cNvSpPr>
                <p:nvPr/>
              </p:nvSpPr>
              <p:spPr bwMode="auto">
                <a:xfrm flipH="1">
                  <a:off x="612" y="315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323"/>
                <p:cNvSpPr>
                  <a:spLocks noChangeShapeType="1"/>
                </p:cNvSpPr>
                <p:nvPr/>
              </p:nvSpPr>
              <p:spPr bwMode="auto">
                <a:xfrm flipH="1">
                  <a:off x="612" y="314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324"/>
                <p:cNvSpPr>
                  <a:spLocks noChangeShapeType="1"/>
                </p:cNvSpPr>
                <p:nvPr/>
              </p:nvSpPr>
              <p:spPr bwMode="auto">
                <a:xfrm flipH="1">
                  <a:off x="612" y="312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325"/>
                <p:cNvSpPr>
                  <a:spLocks noChangeShapeType="1"/>
                </p:cNvSpPr>
                <p:nvPr/>
              </p:nvSpPr>
              <p:spPr bwMode="auto">
                <a:xfrm flipH="1">
                  <a:off x="612" y="3117"/>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326"/>
                <p:cNvSpPr>
                  <a:spLocks noChangeShapeType="1"/>
                </p:cNvSpPr>
                <p:nvPr/>
              </p:nvSpPr>
              <p:spPr bwMode="auto">
                <a:xfrm flipH="1">
                  <a:off x="612" y="3106"/>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327"/>
                <p:cNvSpPr>
                  <a:spLocks noChangeShapeType="1"/>
                </p:cNvSpPr>
                <p:nvPr/>
              </p:nvSpPr>
              <p:spPr bwMode="auto">
                <a:xfrm flipH="1">
                  <a:off x="612" y="303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328"/>
                <p:cNvSpPr>
                  <a:spLocks noChangeShapeType="1"/>
                </p:cNvSpPr>
                <p:nvPr/>
              </p:nvSpPr>
              <p:spPr bwMode="auto">
                <a:xfrm flipH="1">
                  <a:off x="612" y="2993"/>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329"/>
                <p:cNvSpPr>
                  <a:spLocks noChangeShapeType="1"/>
                </p:cNvSpPr>
                <p:nvPr/>
              </p:nvSpPr>
              <p:spPr bwMode="auto">
                <a:xfrm flipH="1">
                  <a:off x="612" y="296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330"/>
                <p:cNvSpPr>
                  <a:spLocks noChangeShapeType="1"/>
                </p:cNvSpPr>
                <p:nvPr/>
              </p:nvSpPr>
              <p:spPr bwMode="auto">
                <a:xfrm flipH="1">
                  <a:off x="612" y="294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331"/>
                <p:cNvSpPr>
                  <a:spLocks noChangeShapeType="1"/>
                </p:cNvSpPr>
                <p:nvPr/>
              </p:nvSpPr>
              <p:spPr bwMode="auto">
                <a:xfrm flipH="1">
                  <a:off x="612" y="292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332"/>
                <p:cNvSpPr>
                  <a:spLocks noChangeShapeType="1"/>
                </p:cNvSpPr>
                <p:nvPr/>
              </p:nvSpPr>
              <p:spPr bwMode="auto">
                <a:xfrm flipH="1">
                  <a:off x="612" y="290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333"/>
                <p:cNvSpPr>
                  <a:spLocks noChangeShapeType="1"/>
                </p:cNvSpPr>
                <p:nvPr/>
              </p:nvSpPr>
              <p:spPr bwMode="auto">
                <a:xfrm flipH="1">
                  <a:off x="612" y="289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334"/>
                <p:cNvSpPr>
                  <a:spLocks noChangeShapeType="1"/>
                </p:cNvSpPr>
                <p:nvPr/>
              </p:nvSpPr>
              <p:spPr bwMode="auto">
                <a:xfrm flipH="1">
                  <a:off x="612" y="288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335"/>
                <p:cNvSpPr>
                  <a:spLocks noChangeShapeType="1"/>
                </p:cNvSpPr>
                <p:nvPr/>
              </p:nvSpPr>
              <p:spPr bwMode="auto">
                <a:xfrm flipH="1">
                  <a:off x="612" y="2869"/>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336"/>
                <p:cNvSpPr>
                  <a:spLocks noChangeShapeType="1"/>
                </p:cNvSpPr>
                <p:nvPr/>
              </p:nvSpPr>
              <p:spPr bwMode="auto">
                <a:xfrm flipH="1">
                  <a:off x="612" y="279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337"/>
                <p:cNvSpPr>
                  <a:spLocks noChangeShapeType="1"/>
                </p:cNvSpPr>
                <p:nvPr/>
              </p:nvSpPr>
              <p:spPr bwMode="auto">
                <a:xfrm flipH="1">
                  <a:off x="612" y="2757"/>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338"/>
                <p:cNvSpPr>
                  <a:spLocks noChangeShapeType="1"/>
                </p:cNvSpPr>
                <p:nvPr/>
              </p:nvSpPr>
              <p:spPr bwMode="auto">
                <a:xfrm flipH="1">
                  <a:off x="612" y="272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339"/>
                <p:cNvSpPr>
                  <a:spLocks noChangeShapeType="1"/>
                </p:cNvSpPr>
                <p:nvPr/>
              </p:nvSpPr>
              <p:spPr bwMode="auto">
                <a:xfrm flipH="1">
                  <a:off x="612" y="270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340"/>
                <p:cNvSpPr>
                  <a:spLocks noChangeShapeType="1"/>
                </p:cNvSpPr>
                <p:nvPr/>
              </p:nvSpPr>
              <p:spPr bwMode="auto">
                <a:xfrm flipH="1">
                  <a:off x="612" y="268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341"/>
                <p:cNvSpPr>
                  <a:spLocks noChangeShapeType="1"/>
                </p:cNvSpPr>
                <p:nvPr/>
              </p:nvSpPr>
              <p:spPr bwMode="auto">
                <a:xfrm flipH="1">
                  <a:off x="612" y="266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342"/>
                <p:cNvSpPr>
                  <a:spLocks noChangeShapeType="1"/>
                </p:cNvSpPr>
                <p:nvPr/>
              </p:nvSpPr>
              <p:spPr bwMode="auto">
                <a:xfrm flipH="1">
                  <a:off x="612" y="265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343"/>
                <p:cNvSpPr>
                  <a:spLocks noChangeShapeType="1"/>
                </p:cNvSpPr>
                <p:nvPr/>
              </p:nvSpPr>
              <p:spPr bwMode="auto">
                <a:xfrm flipH="1">
                  <a:off x="612" y="2643"/>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344"/>
                <p:cNvSpPr>
                  <a:spLocks noChangeShapeType="1"/>
                </p:cNvSpPr>
                <p:nvPr/>
              </p:nvSpPr>
              <p:spPr bwMode="auto">
                <a:xfrm flipH="1">
                  <a:off x="612" y="2632"/>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345"/>
                <p:cNvSpPr>
                  <a:spLocks noChangeShapeType="1"/>
                </p:cNvSpPr>
                <p:nvPr/>
              </p:nvSpPr>
              <p:spPr bwMode="auto">
                <a:xfrm flipH="1">
                  <a:off x="612" y="256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346"/>
                <p:cNvSpPr>
                  <a:spLocks noChangeShapeType="1"/>
                </p:cNvSpPr>
                <p:nvPr/>
              </p:nvSpPr>
              <p:spPr bwMode="auto">
                <a:xfrm flipH="1">
                  <a:off x="612" y="251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347"/>
                <p:cNvSpPr>
                  <a:spLocks noChangeShapeType="1"/>
                </p:cNvSpPr>
                <p:nvPr/>
              </p:nvSpPr>
              <p:spPr bwMode="auto">
                <a:xfrm flipH="1">
                  <a:off x="612" y="249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348"/>
                <p:cNvSpPr>
                  <a:spLocks noChangeShapeType="1"/>
                </p:cNvSpPr>
                <p:nvPr/>
              </p:nvSpPr>
              <p:spPr bwMode="auto">
                <a:xfrm flipH="1">
                  <a:off x="612" y="246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349"/>
                <p:cNvSpPr>
                  <a:spLocks noChangeShapeType="1"/>
                </p:cNvSpPr>
                <p:nvPr/>
              </p:nvSpPr>
              <p:spPr bwMode="auto">
                <a:xfrm flipH="1">
                  <a:off x="612" y="2448"/>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350"/>
                <p:cNvSpPr>
                  <a:spLocks noChangeShapeType="1"/>
                </p:cNvSpPr>
                <p:nvPr/>
              </p:nvSpPr>
              <p:spPr bwMode="auto">
                <a:xfrm flipH="1">
                  <a:off x="612" y="243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351"/>
                <p:cNvSpPr>
                  <a:spLocks noChangeShapeType="1"/>
                </p:cNvSpPr>
                <p:nvPr/>
              </p:nvSpPr>
              <p:spPr bwMode="auto">
                <a:xfrm flipH="1">
                  <a:off x="612" y="241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352"/>
                <p:cNvSpPr>
                  <a:spLocks noChangeShapeType="1"/>
                </p:cNvSpPr>
                <p:nvPr/>
              </p:nvSpPr>
              <p:spPr bwMode="auto">
                <a:xfrm flipH="1">
                  <a:off x="612" y="2406"/>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353"/>
                <p:cNvSpPr>
                  <a:spLocks noChangeShapeType="1"/>
                </p:cNvSpPr>
                <p:nvPr/>
              </p:nvSpPr>
              <p:spPr bwMode="auto">
                <a:xfrm flipH="1">
                  <a:off x="612" y="2395"/>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354"/>
                <p:cNvSpPr>
                  <a:spLocks noChangeShapeType="1"/>
                </p:cNvSpPr>
                <p:nvPr/>
              </p:nvSpPr>
              <p:spPr bwMode="auto">
                <a:xfrm flipH="1">
                  <a:off x="612" y="2324"/>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355"/>
                <p:cNvSpPr>
                  <a:spLocks noChangeShapeType="1"/>
                </p:cNvSpPr>
                <p:nvPr/>
              </p:nvSpPr>
              <p:spPr bwMode="auto">
                <a:xfrm flipH="1">
                  <a:off x="612" y="228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356"/>
                <p:cNvSpPr>
                  <a:spLocks noChangeShapeType="1"/>
                </p:cNvSpPr>
                <p:nvPr/>
              </p:nvSpPr>
              <p:spPr bwMode="auto">
                <a:xfrm flipH="1">
                  <a:off x="612" y="2252"/>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357"/>
                <p:cNvSpPr>
                  <a:spLocks noChangeShapeType="1"/>
                </p:cNvSpPr>
                <p:nvPr/>
              </p:nvSpPr>
              <p:spPr bwMode="auto">
                <a:xfrm flipH="1">
                  <a:off x="612" y="2230"/>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358"/>
                <p:cNvSpPr>
                  <a:spLocks noChangeShapeType="1"/>
                </p:cNvSpPr>
                <p:nvPr/>
              </p:nvSpPr>
              <p:spPr bwMode="auto">
                <a:xfrm flipH="1">
                  <a:off x="612" y="221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359"/>
                <p:cNvSpPr>
                  <a:spLocks noChangeShapeType="1"/>
                </p:cNvSpPr>
                <p:nvPr/>
              </p:nvSpPr>
              <p:spPr bwMode="auto">
                <a:xfrm flipH="1">
                  <a:off x="612" y="2195"/>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360"/>
                <p:cNvSpPr>
                  <a:spLocks noChangeShapeType="1"/>
                </p:cNvSpPr>
                <p:nvPr/>
              </p:nvSpPr>
              <p:spPr bwMode="auto">
                <a:xfrm flipH="1">
                  <a:off x="612" y="2181"/>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361"/>
                <p:cNvSpPr>
                  <a:spLocks noChangeShapeType="1"/>
                </p:cNvSpPr>
                <p:nvPr/>
              </p:nvSpPr>
              <p:spPr bwMode="auto">
                <a:xfrm flipH="1">
                  <a:off x="612" y="2169"/>
                  <a:ext cx="2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Line 362"/>
                <p:cNvSpPr>
                  <a:spLocks noChangeShapeType="1"/>
                </p:cNvSpPr>
                <p:nvPr/>
              </p:nvSpPr>
              <p:spPr bwMode="auto">
                <a:xfrm flipH="1">
                  <a:off x="612" y="2158"/>
                  <a:ext cx="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363"/>
                <p:cNvSpPr>
                  <a:spLocks noChangeShapeType="1"/>
                </p:cNvSpPr>
                <p:nvPr/>
              </p:nvSpPr>
              <p:spPr bwMode="auto">
                <a:xfrm flipV="1">
                  <a:off x="2833" y="2114"/>
                  <a:ext cx="1" cy="1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364"/>
                <p:cNvSpPr>
                  <a:spLocks noChangeShapeType="1"/>
                </p:cNvSpPr>
                <p:nvPr/>
              </p:nvSpPr>
              <p:spPr bwMode="auto">
                <a:xfrm>
                  <a:off x="2814" y="341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365"/>
                <p:cNvSpPr>
                  <a:spLocks noChangeShapeType="1"/>
                </p:cNvSpPr>
                <p:nvPr/>
              </p:nvSpPr>
              <p:spPr bwMode="auto">
                <a:xfrm>
                  <a:off x="2814" y="339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366"/>
                <p:cNvSpPr>
                  <a:spLocks noChangeShapeType="1"/>
                </p:cNvSpPr>
                <p:nvPr/>
              </p:nvSpPr>
              <p:spPr bwMode="auto">
                <a:xfrm>
                  <a:off x="2814" y="338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367"/>
                <p:cNvSpPr>
                  <a:spLocks noChangeShapeType="1"/>
                </p:cNvSpPr>
                <p:nvPr/>
              </p:nvSpPr>
              <p:spPr bwMode="auto">
                <a:xfrm>
                  <a:off x="2814" y="336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368"/>
                <p:cNvSpPr>
                  <a:spLocks noChangeShapeType="1"/>
                </p:cNvSpPr>
                <p:nvPr/>
              </p:nvSpPr>
              <p:spPr bwMode="auto">
                <a:xfrm>
                  <a:off x="2814" y="335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369"/>
                <p:cNvSpPr>
                  <a:spLocks noChangeShapeType="1"/>
                </p:cNvSpPr>
                <p:nvPr/>
              </p:nvSpPr>
              <p:spPr bwMode="auto">
                <a:xfrm>
                  <a:off x="2793" y="3343"/>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370"/>
                <p:cNvSpPr>
                  <a:spLocks noChangeShapeType="1"/>
                </p:cNvSpPr>
                <p:nvPr/>
              </p:nvSpPr>
              <p:spPr bwMode="auto">
                <a:xfrm>
                  <a:off x="2814" y="327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371"/>
                <p:cNvSpPr>
                  <a:spLocks noChangeShapeType="1"/>
                </p:cNvSpPr>
                <p:nvPr/>
              </p:nvSpPr>
              <p:spPr bwMode="auto">
                <a:xfrm>
                  <a:off x="2814" y="323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372"/>
                <p:cNvSpPr>
                  <a:spLocks noChangeShapeType="1"/>
                </p:cNvSpPr>
                <p:nvPr/>
              </p:nvSpPr>
              <p:spPr bwMode="auto">
                <a:xfrm>
                  <a:off x="2814" y="32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373"/>
                <p:cNvSpPr>
                  <a:spLocks noChangeShapeType="1"/>
                </p:cNvSpPr>
                <p:nvPr/>
              </p:nvSpPr>
              <p:spPr bwMode="auto">
                <a:xfrm>
                  <a:off x="2814" y="317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374"/>
                <p:cNvSpPr>
                  <a:spLocks noChangeShapeType="1"/>
                </p:cNvSpPr>
                <p:nvPr/>
              </p:nvSpPr>
              <p:spPr bwMode="auto">
                <a:xfrm>
                  <a:off x="2814" y="31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375"/>
                <p:cNvSpPr>
                  <a:spLocks noChangeShapeType="1"/>
                </p:cNvSpPr>
                <p:nvPr/>
              </p:nvSpPr>
              <p:spPr bwMode="auto">
                <a:xfrm>
                  <a:off x="2814" y="314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376"/>
                <p:cNvSpPr>
                  <a:spLocks noChangeShapeType="1"/>
                </p:cNvSpPr>
                <p:nvPr/>
              </p:nvSpPr>
              <p:spPr bwMode="auto">
                <a:xfrm>
                  <a:off x="2814" y="312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377"/>
                <p:cNvSpPr>
                  <a:spLocks noChangeShapeType="1"/>
                </p:cNvSpPr>
                <p:nvPr/>
              </p:nvSpPr>
              <p:spPr bwMode="auto">
                <a:xfrm>
                  <a:off x="2814" y="311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378"/>
                <p:cNvSpPr>
                  <a:spLocks noChangeShapeType="1"/>
                </p:cNvSpPr>
                <p:nvPr/>
              </p:nvSpPr>
              <p:spPr bwMode="auto">
                <a:xfrm>
                  <a:off x="2793" y="3106"/>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379"/>
                <p:cNvSpPr>
                  <a:spLocks noChangeShapeType="1"/>
                </p:cNvSpPr>
                <p:nvPr/>
              </p:nvSpPr>
              <p:spPr bwMode="auto">
                <a:xfrm>
                  <a:off x="2814" y="303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380"/>
                <p:cNvSpPr>
                  <a:spLocks noChangeShapeType="1"/>
                </p:cNvSpPr>
                <p:nvPr/>
              </p:nvSpPr>
              <p:spPr bwMode="auto">
                <a:xfrm>
                  <a:off x="2814" y="299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381"/>
                <p:cNvSpPr>
                  <a:spLocks noChangeShapeType="1"/>
                </p:cNvSpPr>
                <p:nvPr/>
              </p:nvSpPr>
              <p:spPr bwMode="auto">
                <a:xfrm>
                  <a:off x="2814" y="296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382"/>
                <p:cNvSpPr>
                  <a:spLocks noChangeShapeType="1"/>
                </p:cNvSpPr>
                <p:nvPr/>
              </p:nvSpPr>
              <p:spPr bwMode="auto">
                <a:xfrm>
                  <a:off x="2814" y="294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383"/>
                <p:cNvSpPr>
                  <a:spLocks noChangeShapeType="1"/>
                </p:cNvSpPr>
                <p:nvPr/>
              </p:nvSpPr>
              <p:spPr bwMode="auto">
                <a:xfrm>
                  <a:off x="2814" y="292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384"/>
                <p:cNvSpPr>
                  <a:spLocks noChangeShapeType="1"/>
                </p:cNvSpPr>
                <p:nvPr/>
              </p:nvSpPr>
              <p:spPr bwMode="auto">
                <a:xfrm>
                  <a:off x="2814" y="290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385"/>
                <p:cNvSpPr>
                  <a:spLocks noChangeShapeType="1"/>
                </p:cNvSpPr>
                <p:nvPr/>
              </p:nvSpPr>
              <p:spPr bwMode="auto">
                <a:xfrm>
                  <a:off x="2814" y="289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386"/>
                <p:cNvSpPr>
                  <a:spLocks noChangeShapeType="1"/>
                </p:cNvSpPr>
                <p:nvPr/>
              </p:nvSpPr>
              <p:spPr bwMode="auto">
                <a:xfrm>
                  <a:off x="2814" y="288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387"/>
                <p:cNvSpPr>
                  <a:spLocks noChangeShapeType="1"/>
                </p:cNvSpPr>
                <p:nvPr/>
              </p:nvSpPr>
              <p:spPr bwMode="auto">
                <a:xfrm>
                  <a:off x="2793" y="2869"/>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388"/>
                <p:cNvSpPr>
                  <a:spLocks noChangeShapeType="1"/>
                </p:cNvSpPr>
                <p:nvPr/>
              </p:nvSpPr>
              <p:spPr bwMode="auto">
                <a:xfrm>
                  <a:off x="2814" y="279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389"/>
                <p:cNvSpPr>
                  <a:spLocks noChangeShapeType="1"/>
                </p:cNvSpPr>
                <p:nvPr/>
              </p:nvSpPr>
              <p:spPr bwMode="auto">
                <a:xfrm>
                  <a:off x="2814" y="275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390"/>
                <p:cNvSpPr>
                  <a:spLocks noChangeShapeType="1"/>
                </p:cNvSpPr>
                <p:nvPr/>
              </p:nvSpPr>
              <p:spPr bwMode="auto">
                <a:xfrm>
                  <a:off x="2814" y="272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391"/>
                <p:cNvSpPr>
                  <a:spLocks noChangeShapeType="1"/>
                </p:cNvSpPr>
                <p:nvPr/>
              </p:nvSpPr>
              <p:spPr bwMode="auto">
                <a:xfrm>
                  <a:off x="2814" y="270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392"/>
                <p:cNvSpPr>
                  <a:spLocks noChangeShapeType="1"/>
                </p:cNvSpPr>
                <p:nvPr/>
              </p:nvSpPr>
              <p:spPr bwMode="auto">
                <a:xfrm>
                  <a:off x="2814" y="268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393"/>
                <p:cNvSpPr>
                  <a:spLocks noChangeShapeType="1"/>
                </p:cNvSpPr>
                <p:nvPr/>
              </p:nvSpPr>
              <p:spPr bwMode="auto">
                <a:xfrm>
                  <a:off x="2814" y="266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394"/>
                <p:cNvSpPr>
                  <a:spLocks noChangeShapeType="1"/>
                </p:cNvSpPr>
                <p:nvPr/>
              </p:nvSpPr>
              <p:spPr bwMode="auto">
                <a:xfrm>
                  <a:off x="2814" y="26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395"/>
                <p:cNvSpPr>
                  <a:spLocks noChangeShapeType="1"/>
                </p:cNvSpPr>
                <p:nvPr/>
              </p:nvSpPr>
              <p:spPr bwMode="auto">
                <a:xfrm>
                  <a:off x="2814" y="264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396"/>
                <p:cNvSpPr>
                  <a:spLocks noChangeShapeType="1"/>
                </p:cNvSpPr>
                <p:nvPr/>
              </p:nvSpPr>
              <p:spPr bwMode="auto">
                <a:xfrm>
                  <a:off x="2793" y="2632"/>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397"/>
                <p:cNvSpPr>
                  <a:spLocks noChangeShapeType="1"/>
                </p:cNvSpPr>
                <p:nvPr/>
              </p:nvSpPr>
              <p:spPr bwMode="auto">
                <a:xfrm>
                  <a:off x="2814" y="256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398"/>
                <p:cNvSpPr>
                  <a:spLocks noChangeShapeType="1"/>
                </p:cNvSpPr>
                <p:nvPr/>
              </p:nvSpPr>
              <p:spPr bwMode="auto">
                <a:xfrm>
                  <a:off x="2814" y="251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399"/>
                <p:cNvSpPr>
                  <a:spLocks noChangeShapeType="1"/>
                </p:cNvSpPr>
                <p:nvPr/>
              </p:nvSpPr>
              <p:spPr bwMode="auto">
                <a:xfrm>
                  <a:off x="2814" y="249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400"/>
                <p:cNvSpPr>
                  <a:spLocks noChangeShapeType="1"/>
                </p:cNvSpPr>
                <p:nvPr/>
              </p:nvSpPr>
              <p:spPr bwMode="auto">
                <a:xfrm>
                  <a:off x="2814" y="246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401"/>
                <p:cNvSpPr>
                  <a:spLocks noChangeShapeType="1"/>
                </p:cNvSpPr>
                <p:nvPr/>
              </p:nvSpPr>
              <p:spPr bwMode="auto">
                <a:xfrm>
                  <a:off x="2814" y="24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402"/>
                <p:cNvSpPr>
                  <a:spLocks noChangeShapeType="1"/>
                </p:cNvSpPr>
                <p:nvPr/>
              </p:nvSpPr>
              <p:spPr bwMode="auto">
                <a:xfrm>
                  <a:off x="2814" y="243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403"/>
                <p:cNvSpPr>
                  <a:spLocks noChangeShapeType="1"/>
                </p:cNvSpPr>
                <p:nvPr/>
              </p:nvSpPr>
              <p:spPr bwMode="auto">
                <a:xfrm>
                  <a:off x="2814" y="241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404"/>
                <p:cNvSpPr>
                  <a:spLocks noChangeShapeType="1"/>
                </p:cNvSpPr>
                <p:nvPr/>
              </p:nvSpPr>
              <p:spPr bwMode="auto">
                <a:xfrm>
                  <a:off x="2814" y="240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405"/>
                <p:cNvSpPr>
                  <a:spLocks noChangeShapeType="1"/>
                </p:cNvSpPr>
                <p:nvPr/>
              </p:nvSpPr>
              <p:spPr bwMode="auto">
                <a:xfrm>
                  <a:off x="2793" y="2395"/>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406"/>
                <p:cNvSpPr>
                  <a:spLocks noChangeShapeType="1"/>
                </p:cNvSpPr>
                <p:nvPr/>
              </p:nvSpPr>
              <p:spPr bwMode="auto">
                <a:xfrm>
                  <a:off x="2814" y="232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407"/>
                <p:cNvSpPr>
                  <a:spLocks noChangeShapeType="1"/>
                </p:cNvSpPr>
                <p:nvPr/>
              </p:nvSpPr>
              <p:spPr bwMode="auto">
                <a:xfrm>
                  <a:off x="2814" y="228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408"/>
                <p:cNvSpPr>
                  <a:spLocks noChangeShapeType="1"/>
                </p:cNvSpPr>
                <p:nvPr/>
              </p:nvSpPr>
              <p:spPr bwMode="auto">
                <a:xfrm>
                  <a:off x="2814" y="22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409"/>
                <p:cNvSpPr>
                  <a:spLocks noChangeShapeType="1"/>
                </p:cNvSpPr>
                <p:nvPr/>
              </p:nvSpPr>
              <p:spPr bwMode="auto">
                <a:xfrm>
                  <a:off x="2814" y="223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410"/>
                <p:cNvSpPr>
                  <a:spLocks noChangeShapeType="1"/>
                </p:cNvSpPr>
                <p:nvPr/>
              </p:nvSpPr>
              <p:spPr bwMode="auto">
                <a:xfrm>
                  <a:off x="2814" y="221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411"/>
                <p:cNvSpPr>
                  <a:spLocks noChangeShapeType="1"/>
                </p:cNvSpPr>
                <p:nvPr/>
              </p:nvSpPr>
              <p:spPr bwMode="auto">
                <a:xfrm>
                  <a:off x="2814" y="219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412"/>
                <p:cNvSpPr>
                  <a:spLocks noChangeShapeType="1"/>
                </p:cNvSpPr>
                <p:nvPr/>
              </p:nvSpPr>
              <p:spPr bwMode="auto">
                <a:xfrm>
                  <a:off x="2814" y="218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413"/>
                <p:cNvSpPr>
                  <a:spLocks noChangeShapeType="1"/>
                </p:cNvSpPr>
                <p:nvPr/>
              </p:nvSpPr>
              <p:spPr bwMode="auto">
                <a:xfrm>
                  <a:off x="2814" y="216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9" name="Line 415"/>
              <p:cNvSpPr>
                <a:spLocks noChangeShapeType="1"/>
              </p:cNvSpPr>
              <p:nvPr/>
            </p:nvSpPr>
            <p:spPr bwMode="auto">
              <a:xfrm>
                <a:off x="2793" y="2158"/>
                <a:ext cx="4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Rectangle 416"/>
              <p:cNvSpPr>
                <a:spLocks noChangeArrowheads="1"/>
              </p:cNvSpPr>
              <p:nvPr/>
            </p:nvSpPr>
            <p:spPr bwMode="auto">
              <a:xfrm>
                <a:off x="1204" y="3569"/>
                <a:ext cx="81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Arial" charset="0"/>
                  </a:rPr>
                  <a:t>detected </a:t>
                </a:r>
                <a:r>
                  <a:rPr lang="en-US" sz="1400" i="1">
                    <a:solidFill>
                      <a:srgbClr val="000000"/>
                    </a:solidFill>
                    <a:latin typeface="Times New Roman" pitchFamily="18" charset="0"/>
                    <a:cs typeface="Arial" charset="0"/>
                  </a:rPr>
                  <a:t>E</a:t>
                </a:r>
                <a:r>
                  <a:rPr lang="en-US" sz="1400" baseline="-25000">
                    <a:solidFill>
                      <a:srgbClr val="000000"/>
                    </a:solidFill>
                    <a:latin typeface="Times New Roman" pitchFamily="18" charset="0"/>
                    <a:cs typeface="Arial" charset="0"/>
                  </a:rPr>
                  <a:t>e</a:t>
                </a:r>
                <a:r>
                  <a:rPr lang="en-US" sz="1400">
                    <a:solidFill>
                      <a:srgbClr val="000000"/>
                    </a:solidFill>
                    <a:latin typeface="Times New Roman" pitchFamily="18" charset="0"/>
                    <a:cs typeface="Arial" charset="0"/>
                  </a:rPr>
                  <a:t> [keV]  </a:t>
                </a:r>
                <a:endParaRPr lang="en-US">
                  <a:cs typeface="Arial" charset="0"/>
                </a:endParaRPr>
              </a:p>
            </p:txBody>
          </p:sp>
          <p:sp>
            <p:nvSpPr>
              <p:cNvPr id="161" name="Rectangle 417"/>
              <p:cNvSpPr>
                <a:spLocks noChangeArrowheads="1"/>
              </p:cNvSpPr>
              <p:nvPr/>
            </p:nvSpPr>
            <p:spPr bwMode="auto">
              <a:xfrm>
                <a:off x="1568" y="3569"/>
                <a:ext cx="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cs typeface="Arial" charset="0"/>
                </a:endParaRPr>
              </a:p>
            </p:txBody>
          </p:sp>
          <p:sp>
            <p:nvSpPr>
              <p:cNvPr id="162" name="Rectangle 419"/>
              <p:cNvSpPr>
                <a:spLocks noChangeArrowheads="1"/>
              </p:cNvSpPr>
              <p:nvPr/>
            </p:nvSpPr>
            <p:spPr bwMode="auto">
              <a:xfrm>
                <a:off x="597" y="3432"/>
                <a:ext cx="8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0</a:t>
                </a:r>
                <a:endParaRPr lang="en-US">
                  <a:cs typeface="Arial" charset="0"/>
                </a:endParaRPr>
              </a:p>
            </p:txBody>
          </p:sp>
          <p:sp>
            <p:nvSpPr>
              <p:cNvPr id="163" name="Rectangle 420"/>
              <p:cNvSpPr>
                <a:spLocks noChangeArrowheads="1"/>
              </p:cNvSpPr>
              <p:nvPr/>
            </p:nvSpPr>
            <p:spPr bwMode="auto">
              <a:xfrm>
                <a:off x="883" y="3432"/>
                <a:ext cx="13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50</a:t>
                </a:r>
                <a:endParaRPr lang="en-US">
                  <a:cs typeface="Arial" charset="0"/>
                </a:endParaRPr>
              </a:p>
            </p:txBody>
          </p:sp>
          <p:sp>
            <p:nvSpPr>
              <p:cNvPr id="164" name="Rectangle 421"/>
              <p:cNvSpPr>
                <a:spLocks noChangeArrowheads="1"/>
              </p:cNvSpPr>
              <p:nvPr/>
            </p:nvSpPr>
            <p:spPr bwMode="auto">
              <a:xfrm>
                <a:off x="1177"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100</a:t>
                </a:r>
                <a:endParaRPr lang="en-US">
                  <a:cs typeface="Arial" charset="0"/>
                </a:endParaRPr>
              </a:p>
            </p:txBody>
          </p:sp>
          <p:sp>
            <p:nvSpPr>
              <p:cNvPr id="165" name="Rectangle 422"/>
              <p:cNvSpPr>
                <a:spLocks noChangeArrowheads="1"/>
              </p:cNvSpPr>
              <p:nvPr/>
            </p:nvSpPr>
            <p:spPr bwMode="auto">
              <a:xfrm>
                <a:off x="1490"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150</a:t>
                </a:r>
                <a:endParaRPr lang="en-US">
                  <a:cs typeface="Arial" charset="0"/>
                </a:endParaRPr>
              </a:p>
            </p:txBody>
          </p:sp>
          <p:sp>
            <p:nvSpPr>
              <p:cNvPr id="166" name="Rectangle 423"/>
              <p:cNvSpPr>
                <a:spLocks noChangeArrowheads="1"/>
              </p:cNvSpPr>
              <p:nvPr/>
            </p:nvSpPr>
            <p:spPr bwMode="auto">
              <a:xfrm>
                <a:off x="1807"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200</a:t>
                </a:r>
                <a:endParaRPr lang="en-US">
                  <a:cs typeface="Arial" charset="0"/>
                </a:endParaRPr>
              </a:p>
            </p:txBody>
          </p:sp>
          <p:sp>
            <p:nvSpPr>
              <p:cNvPr id="167" name="Rectangle 424"/>
              <p:cNvSpPr>
                <a:spLocks noChangeArrowheads="1"/>
              </p:cNvSpPr>
              <p:nvPr/>
            </p:nvSpPr>
            <p:spPr bwMode="auto">
              <a:xfrm>
                <a:off x="2120"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250</a:t>
                </a:r>
                <a:endParaRPr lang="en-US">
                  <a:cs typeface="Arial" charset="0"/>
                </a:endParaRPr>
              </a:p>
            </p:txBody>
          </p:sp>
          <p:sp>
            <p:nvSpPr>
              <p:cNvPr id="168" name="Rectangle 425"/>
              <p:cNvSpPr>
                <a:spLocks noChangeArrowheads="1"/>
              </p:cNvSpPr>
              <p:nvPr/>
            </p:nvSpPr>
            <p:spPr bwMode="auto">
              <a:xfrm>
                <a:off x="2438" y="3432"/>
                <a:ext cx="18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373435"/>
                    </a:solidFill>
                    <a:latin typeface="Times New Roman" pitchFamily="18" charset="0"/>
                    <a:cs typeface="Arial" charset="0"/>
                  </a:rPr>
                  <a:t>300</a:t>
                </a:r>
                <a:endParaRPr lang="en-US">
                  <a:cs typeface="Arial" charset="0"/>
                </a:endParaRPr>
              </a:p>
            </p:txBody>
          </p:sp>
        </p:grpSp>
        <mc:AlternateContent xmlns:mc="http://schemas.openxmlformats.org/markup-compatibility/2006" xmlns:a14="http://schemas.microsoft.com/office/drawing/2010/main">
          <mc:Choice Requires="a14">
            <p:sp>
              <p:nvSpPr>
                <p:cNvPr id="369" name="TextBox 577"/>
                <p:cNvSpPr txBox="1">
                  <a:spLocks noChangeArrowheads="1"/>
                </p:cNvSpPr>
                <p:nvPr/>
              </p:nvSpPr>
              <p:spPr bwMode="auto">
                <a:xfrm>
                  <a:off x="5348859" y="2741680"/>
                  <a:ext cx="243840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00" dirty="0" smtClean="0">
                      <a:latin typeface="Times New Roman" pitchFamily="18" charset="0"/>
                      <a:cs typeface="Times New Roman" pitchFamily="18" charset="0"/>
                    </a:rPr>
                    <a:t>Detector response to decay</a:t>
                  </a:r>
                </a:p>
                <a:p>
                  <a:r>
                    <a:rPr lang="en-US" sz="1400" dirty="0">
                      <a:latin typeface="Times New Roman" pitchFamily="18" charset="0"/>
                      <a:cs typeface="Times New Roman" pitchFamily="18" charset="0"/>
                    </a:rPr>
                    <a:t>electron with </a:t>
                  </a:r>
                  <a14:m>
                    <m:oMath xmlns:m="http://schemas.openxmlformats.org/officeDocument/2006/math">
                      <m:sSub>
                        <m:sSubPr>
                          <m:ctrlPr>
                            <a:rPr lang="en-US" sz="1400" i="1" smtClean="0">
                              <a:latin typeface="Cambria Math"/>
                              <a:cs typeface="Times New Roman" pitchFamily="18" charset="0"/>
                            </a:rPr>
                          </m:ctrlPr>
                        </m:sSubPr>
                        <m:e>
                          <m:r>
                            <a:rPr lang="en-US" sz="1400" b="0" i="1" smtClean="0">
                              <a:latin typeface="Cambria Math"/>
                              <a:cs typeface="Times New Roman" pitchFamily="18" charset="0"/>
                            </a:rPr>
                            <m:t>𝐸</m:t>
                          </m:r>
                        </m:e>
                        <m:sub>
                          <m:r>
                            <a:rPr lang="en-US" sz="1400" b="0" i="1" smtClean="0">
                              <a:latin typeface="Cambria Math"/>
                              <a:cs typeface="Times New Roman" pitchFamily="18" charset="0"/>
                            </a:rPr>
                            <m:t>𝑒</m:t>
                          </m:r>
                        </m:sub>
                      </m:sSub>
                      <m:r>
                        <a:rPr lang="en-US" sz="1400" b="0" i="1" smtClean="0">
                          <a:latin typeface="Cambria Math"/>
                          <a:cs typeface="Times New Roman" pitchFamily="18" charset="0"/>
                        </a:rPr>
                        <m:t>=300</m:t>
                      </m:r>
                    </m:oMath>
                  </a14:m>
                  <a:r>
                    <a:rPr lang="en-US" sz="1400" dirty="0" smtClean="0">
                      <a:latin typeface="Times New Roman" pitchFamily="18" charset="0"/>
                      <a:cs typeface="Times New Roman" pitchFamily="18" charset="0"/>
                    </a:rPr>
                    <a:t> keV</a:t>
                  </a:r>
                  <a:endParaRPr lang="en-US" sz="1400" dirty="0">
                    <a:latin typeface="Times New Roman" pitchFamily="18" charset="0"/>
                    <a:cs typeface="Times New Roman" pitchFamily="18" charset="0"/>
                  </a:endParaRPr>
                </a:p>
              </p:txBody>
            </p:sp>
          </mc:Choice>
          <mc:Fallback xmlns="">
            <p:sp>
              <p:nvSpPr>
                <p:cNvPr id="369" name="TextBox 577"/>
                <p:cNvSpPr txBox="1">
                  <a:spLocks noRot="1" noChangeAspect="1" noMove="1" noResize="1" noEditPoints="1" noAdjustHandles="1" noChangeArrowheads="1" noChangeShapeType="1" noTextEdit="1"/>
                </p:cNvSpPr>
                <p:nvPr/>
              </p:nvSpPr>
              <p:spPr bwMode="auto">
                <a:xfrm>
                  <a:off x="5348859" y="2741680"/>
                  <a:ext cx="2438400" cy="523220"/>
                </a:xfrm>
                <a:prstGeom prst="rect">
                  <a:avLst/>
                </a:prstGeom>
                <a:blipFill rotWithShape="1">
                  <a:blip r:embed="rId4"/>
                  <a:stretch>
                    <a:fillRect l="-500" t="-1163" b="-104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85" name="Rectangle 384"/>
          <p:cNvSpPr/>
          <p:nvPr/>
        </p:nvSpPr>
        <p:spPr>
          <a:xfrm>
            <a:off x="4067944" y="1589613"/>
            <a:ext cx="4968552" cy="456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3" name="Group 402"/>
          <p:cNvGrpSpPr/>
          <p:nvPr/>
        </p:nvGrpSpPr>
        <p:grpSpPr>
          <a:xfrm>
            <a:off x="4197236" y="1704132"/>
            <a:ext cx="4381501" cy="4338636"/>
            <a:chOff x="285120" y="1095247"/>
            <a:chExt cx="4381501" cy="4338636"/>
          </a:xfrm>
        </p:grpSpPr>
        <p:sp>
          <p:nvSpPr>
            <p:cNvPr id="404" name="Freeform 21"/>
            <p:cNvSpPr>
              <a:spLocks noChangeAspect="1"/>
            </p:cNvSpPr>
            <p:nvPr/>
          </p:nvSpPr>
          <p:spPr bwMode="auto">
            <a:xfrm rot="16200000">
              <a:off x="2090108" y="4547264"/>
              <a:ext cx="609600" cy="161925"/>
            </a:xfrm>
            <a:custGeom>
              <a:avLst/>
              <a:gdLst>
                <a:gd name="T0" fmla="*/ 1262162 w 108"/>
                <a:gd name="T1" fmla="*/ 897952 h 11"/>
                <a:gd name="T2" fmla="*/ 36060 w 108"/>
                <a:gd name="T3" fmla="*/ 897952 h 11"/>
                <a:gd name="T4" fmla="*/ 0 w 108"/>
                <a:gd name="T5" fmla="*/ 734687 h 11"/>
                <a:gd name="T6" fmla="*/ 0 w 108"/>
                <a:gd name="T7" fmla="*/ 244893 h 11"/>
                <a:gd name="T8" fmla="*/ 36060 w 108"/>
                <a:gd name="T9" fmla="*/ 0 h 11"/>
                <a:gd name="T10" fmla="*/ 1262162 w 108"/>
                <a:gd name="T11" fmla="*/ 0 h 11"/>
                <a:gd name="T12" fmla="*/ 1298222 w 108"/>
                <a:gd name="T13" fmla="*/ 244893 h 11"/>
                <a:gd name="T14" fmla="*/ 1298222 w 108"/>
                <a:gd name="T15" fmla="*/ 734687 h 11"/>
                <a:gd name="T16" fmla="*/ 1262162 w 108"/>
                <a:gd name="T17" fmla="*/ 897952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105" y="11"/>
                  </a:moveTo>
                  <a:lnTo>
                    <a:pt x="3" y="11"/>
                  </a:lnTo>
                  <a:cubicBezTo>
                    <a:pt x="1" y="11"/>
                    <a:pt x="0" y="10"/>
                    <a:pt x="0" y="9"/>
                  </a:cubicBezTo>
                  <a:lnTo>
                    <a:pt x="0" y="3"/>
                  </a:lnTo>
                  <a:cubicBezTo>
                    <a:pt x="0" y="1"/>
                    <a:pt x="1" y="0"/>
                    <a:pt x="3" y="0"/>
                  </a:cubicBezTo>
                  <a:lnTo>
                    <a:pt x="105" y="0"/>
                  </a:lnTo>
                  <a:cubicBezTo>
                    <a:pt x="107" y="0"/>
                    <a:pt x="108" y="1"/>
                    <a:pt x="108" y="3"/>
                  </a:cubicBezTo>
                  <a:lnTo>
                    <a:pt x="108" y="9"/>
                  </a:lnTo>
                  <a:cubicBezTo>
                    <a:pt x="108" y="10"/>
                    <a:pt x="107" y="11"/>
                    <a:pt x="105"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5" name="Freeform 12"/>
            <p:cNvSpPr>
              <a:spLocks noChangeAspect="1"/>
            </p:cNvSpPr>
            <p:nvPr/>
          </p:nvSpPr>
          <p:spPr bwMode="auto">
            <a:xfrm rot="16200000">
              <a:off x="1180470" y="4531389"/>
              <a:ext cx="611187" cy="160338"/>
            </a:xfrm>
            <a:custGeom>
              <a:avLst/>
              <a:gdLst>
                <a:gd name="T0" fmla="*/ 36311 w 108"/>
                <a:gd name="T1" fmla="*/ 0 h 11"/>
                <a:gd name="T2" fmla="*/ 1270949 w 108"/>
                <a:gd name="T3" fmla="*/ 0 h 11"/>
                <a:gd name="T4" fmla="*/ 1307260 w 108"/>
                <a:gd name="T5" fmla="*/ 161664 h 11"/>
                <a:gd name="T6" fmla="*/ 1307260 w 108"/>
                <a:gd name="T7" fmla="*/ 646648 h 11"/>
                <a:gd name="T8" fmla="*/ 1270949 w 108"/>
                <a:gd name="T9" fmla="*/ 889140 h 11"/>
                <a:gd name="T10" fmla="*/ 36311 w 108"/>
                <a:gd name="T11" fmla="*/ 889140 h 11"/>
                <a:gd name="T12" fmla="*/ 0 w 108"/>
                <a:gd name="T13" fmla="*/ 646648 h 11"/>
                <a:gd name="T14" fmla="*/ 0 w 108"/>
                <a:gd name="T15" fmla="*/ 161664 h 11"/>
                <a:gd name="T16" fmla="*/ 36311 w 10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11"/>
                <a:gd name="T29" fmla="*/ 108 w 10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11">
                  <a:moveTo>
                    <a:pt x="3" y="0"/>
                  </a:moveTo>
                  <a:lnTo>
                    <a:pt x="105" y="0"/>
                  </a:lnTo>
                  <a:cubicBezTo>
                    <a:pt x="107" y="0"/>
                    <a:pt x="108" y="1"/>
                    <a:pt x="108" y="2"/>
                  </a:cubicBezTo>
                  <a:lnTo>
                    <a:pt x="108" y="8"/>
                  </a:lnTo>
                  <a:cubicBezTo>
                    <a:pt x="108" y="10"/>
                    <a:pt x="107" y="11"/>
                    <a:pt x="105" y="11"/>
                  </a:cubicBezTo>
                  <a:lnTo>
                    <a:pt x="3" y="11"/>
                  </a:lnTo>
                  <a:cubicBezTo>
                    <a:pt x="1" y="11"/>
                    <a:pt x="0" y="10"/>
                    <a:pt x="0" y="8"/>
                  </a:cubicBezTo>
                  <a:lnTo>
                    <a:pt x="0" y="2"/>
                  </a:lnTo>
                  <a:cubicBezTo>
                    <a:pt x="0" y="1"/>
                    <a:pt x="1" y="0"/>
                    <a:pt x="3"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6" name="Freeform 16"/>
            <p:cNvSpPr>
              <a:spLocks noChangeAspect="1"/>
            </p:cNvSpPr>
            <p:nvPr/>
          </p:nvSpPr>
          <p:spPr bwMode="auto">
            <a:xfrm>
              <a:off x="2139320"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07" name="Rectangle 46"/>
            <p:cNvSpPr>
              <a:spLocks noChangeAspect="1" noChangeArrowheads="1"/>
            </p:cNvSpPr>
            <p:nvPr/>
          </p:nvSpPr>
          <p:spPr bwMode="auto">
            <a:xfrm>
              <a:off x="3283908" y="3572540"/>
              <a:ext cx="13827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decay volume</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
          <p:nvSpPr>
            <p:cNvPr id="408" name="Text Box 255"/>
            <p:cNvSpPr txBox="1">
              <a:spLocks noChangeAspect="1" noChangeArrowheads="1"/>
            </p:cNvSpPr>
            <p:nvPr/>
          </p:nvSpPr>
          <p:spPr bwMode="auto">
            <a:xfrm>
              <a:off x="3206120" y="4132927"/>
              <a:ext cx="955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imes New Roman" pitchFamily="18" charset="0"/>
                  <a:cs typeface="Times New Roman" pitchFamily="18" charset="0"/>
                </a:rPr>
                <a:t>0 kV</a:t>
              </a:r>
            </a:p>
          </p:txBody>
        </p:sp>
        <p:sp>
          <p:nvSpPr>
            <p:cNvPr id="409" name="Text Box 255"/>
            <p:cNvSpPr txBox="1">
              <a:spLocks noChangeAspect="1" noChangeArrowheads="1"/>
            </p:cNvSpPr>
            <p:nvPr/>
          </p:nvSpPr>
          <p:spPr bwMode="auto">
            <a:xfrm>
              <a:off x="3117220" y="5110827"/>
              <a:ext cx="81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- 30 </a:t>
              </a:r>
              <a:r>
                <a:rPr kumimoji="0" lang="en-US" sz="14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kV</a:t>
              </a:r>
            </a:p>
          </p:txBody>
        </p:sp>
        <p:sp>
          <p:nvSpPr>
            <p:cNvPr id="410" name="Freeform 16"/>
            <p:cNvSpPr>
              <a:spLocks noChangeAspect="1"/>
            </p:cNvSpPr>
            <p:nvPr/>
          </p:nvSpPr>
          <p:spPr bwMode="auto">
            <a:xfrm rot="5400000">
              <a:off x="1780546" y="3015327"/>
              <a:ext cx="2290762" cy="161925"/>
            </a:xfrm>
            <a:custGeom>
              <a:avLst/>
              <a:gdLst>
                <a:gd name="T0" fmla="*/ 381777 w 161"/>
                <a:gd name="T1" fmla="*/ 0 h 11"/>
                <a:gd name="T2" fmla="*/ 11911508 w 161"/>
                <a:gd name="T3" fmla="*/ 0 h 11"/>
                <a:gd name="T4" fmla="*/ 12293284 w 161"/>
                <a:gd name="T5" fmla="*/ 163265 h 11"/>
                <a:gd name="T6" fmla="*/ 12293284 w 161"/>
                <a:gd name="T7" fmla="*/ 653060 h 11"/>
                <a:gd name="T8" fmla="*/ 11911508 w 161"/>
                <a:gd name="T9" fmla="*/ 897952 h 11"/>
                <a:gd name="T10" fmla="*/ 381777 w 161"/>
                <a:gd name="T11" fmla="*/ 897952 h 11"/>
                <a:gd name="T12" fmla="*/ 0 w 161"/>
                <a:gd name="T13" fmla="*/ 653060 h 11"/>
                <a:gd name="T14" fmla="*/ 0 w 161"/>
                <a:gd name="T15" fmla="*/ 163265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1" name="Freeform 16"/>
            <p:cNvSpPr>
              <a:spLocks noChangeAspect="1"/>
            </p:cNvSpPr>
            <p:nvPr/>
          </p:nvSpPr>
          <p:spPr bwMode="auto">
            <a:xfrm>
              <a:off x="986795" y="4212302"/>
              <a:ext cx="723900" cy="153987"/>
            </a:xfrm>
            <a:custGeom>
              <a:avLst/>
              <a:gdLst>
                <a:gd name="T0" fmla="*/ 14 w 161"/>
                <a:gd name="T1" fmla="*/ 0 h 11"/>
                <a:gd name="T2" fmla="*/ 442 w 161"/>
                <a:gd name="T3" fmla="*/ 0 h 11"/>
                <a:gd name="T4" fmla="*/ 456 w 161"/>
                <a:gd name="T5" fmla="*/ 18 h 11"/>
                <a:gd name="T6" fmla="*/ 456 w 161"/>
                <a:gd name="T7" fmla="*/ 71 h 11"/>
                <a:gd name="T8" fmla="*/ 442 w 161"/>
                <a:gd name="T9" fmla="*/ 97 h 11"/>
                <a:gd name="T10" fmla="*/ 14 w 161"/>
                <a:gd name="T11" fmla="*/ 97 h 11"/>
                <a:gd name="T12" fmla="*/ 0 w 161"/>
                <a:gd name="T13" fmla="*/ 71 h 11"/>
                <a:gd name="T14" fmla="*/ 0 w 161"/>
                <a:gd name="T15" fmla="*/ 18 h 11"/>
                <a:gd name="T16" fmla="*/ 14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2" name="Freeform 16"/>
            <p:cNvSpPr>
              <a:spLocks noChangeAspect="1"/>
            </p:cNvSpPr>
            <p:nvPr/>
          </p:nvSpPr>
          <p:spPr bwMode="auto">
            <a:xfrm rot="16200000">
              <a:off x="-219705" y="3012152"/>
              <a:ext cx="2290762" cy="163513"/>
            </a:xfrm>
            <a:custGeom>
              <a:avLst/>
              <a:gdLst>
                <a:gd name="T0" fmla="*/ 381777 w 161"/>
                <a:gd name="T1" fmla="*/ 0 h 11"/>
                <a:gd name="T2" fmla="*/ 11911508 w 161"/>
                <a:gd name="T3" fmla="*/ 0 h 11"/>
                <a:gd name="T4" fmla="*/ 12293284 w 161"/>
                <a:gd name="T5" fmla="*/ 167562 h 11"/>
                <a:gd name="T6" fmla="*/ 12293284 w 161"/>
                <a:gd name="T7" fmla="*/ 670268 h 11"/>
                <a:gd name="T8" fmla="*/ 11911508 w 161"/>
                <a:gd name="T9" fmla="*/ 921616 h 11"/>
                <a:gd name="T10" fmla="*/ 381777 w 161"/>
                <a:gd name="T11" fmla="*/ 921616 h 11"/>
                <a:gd name="T12" fmla="*/ 0 w 161"/>
                <a:gd name="T13" fmla="*/ 670268 h 11"/>
                <a:gd name="T14" fmla="*/ 0 w 161"/>
                <a:gd name="T15" fmla="*/ 167562 h 11"/>
                <a:gd name="T16" fmla="*/ 381777 w 16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
                <a:gd name="T28" fmla="*/ 0 h 11"/>
                <a:gd name="T29" fmla="*/ 161 w 16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 h="11">
                  <a:moveTo>
                    <a:pt x="5" y="0"/>
                  </a:moveTo>
                  <a:lnTo>
                    <a:pt x="156" y="0"/>
                  </a:lnTo>
                  <a:cubicBezTo>
                    <a:pt x="159" y="0"/>
                    <a:pt x="161" y="1"/>
                    <a:pt x="161" y="2"/>
                  </a:cubicBezTo>
                  <a:lnTo>
                    <a:pt x="161" y="8"/>
                  </a:lnTo>
                  <a:cubicBezTo>
                    <a:pt x="161" y="10"/>
                    <a:pt x="159" y="11"/>
                    <a:pt x="156" y="11"/>
                  </a:cubicBezTo>
                  <a:lnTo>
                    <a:pt x="5" y="11"/>
                  </a:lnTo>
                  <a:cubicBezTo>
                    <a:pt x="2" y="11"/>
                    <a:pt x="0" y="10"/>
                    <a:pt x="0" y="8"/>
                  </a:cubicBezTo>
                  <a:lnTo>
                    <a:pt x="0" y="2"/>
                  </a:lnTo>
                  <a:cubicBezTo>
                    <a:pt x="0" y="1"/>
                    <a:pt x="2" y="0"/>
                    <a:pt x="5"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3" name="Freeform 24"/>
            <p:cNvSpPr>
              <a:spLocks noChangeAspect="1"/>
            </p:cNvSpPr>
            <p:nvPr/>
          </p:nvSpPr>
          <p:spPr bwMode="auto">
            <a:xfrm rot="16200000">
              <a:off x="815345" y="1299240"/>
              <a:ext cx="569912" cy="161925"/>
            </a:xfrm>
            <a:custGeom>
              <a:avLst/>
              <a:gdLst>
                <a:gd name="T0" fmla="*/ 43568 w 75"/>
                <a:gd name="T1" fmla="*/ 0 h 11"/>
                <a:gd name="T2" fmla="*/ 1590178 w 75"/>
                <a:gd name="T3" fmla="*/ 0 h 11"/>
                <a:gd name="T4" fmla="*/ 1633747 w 75"/>
                <a:gd name="T5" fmla="*/ 163265 h 11"/>
                <a:gd name="T6" fmla="*/ 1633747 w 75"/>
                <a:gd name="T7" fmla="*/ 653050 h 11"/>
                <a:gd name="T8" fmla="*/ 1590178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4" name="Freeform 25"/>
            <p:cNvSpPr>
              <a:spLocks noChangeAspect="1"/>
            </p:cNvSpPr>
            <p:nvPr/>
          </p:nvSpPr>
          <p:spPr bwMode="auto">
            <a:xfrm rot="16200000">
              <a:off x="2456820" y="5042564"/>
              <a:ext cx="569912" cy="161925"/>
            </a:xfrm>
            <a:custGeom>
              <a:avLst/>
              <a:gdLst>
                <a:gd name="T0" fmla="*/ 1590183 w 75"/>
                <a:gd name="T1" fmla="*/ 897943 h 11"/>
                <a:gd name="T2" fmla="*/ 43568 w 75"/>
                <a:gd name="T3" fmla="*/ 897943 h 11"/>
                <a:gd name="T4" fmla="*/ 0 w 75"/>
                <a:gd name="T5" fmla="*/ 734678 h 11"/>
                <a:gd name="T6" fmla="*/ 0 w 75"/>
                <a:gd name="T7" fmla="*/ 244893 h 11"/>
                <a:gd name="T8" fmla="*/ 43568 w 75"/>
                <a:gd name="T9" fmla="*/ 0 h 11"/>
                <a:gd name="T10" fmla="*/ 1590183 w 75"/>
                <a:gd name="T11" fmla="*/ 0 h 11"/>
                <a:gd name="T12" fmla="*/ 1633751 w 75"/>
                <a:gd name="T13" fmla="*/ 244893 h 11"/>
                <a:gd name="T14" fmla="*/ 1633751 w 75"/>
                <a:gd name="T15" fmla="*/ 734678 h 11"/>
                <a:gd name="T16" fmla="*/ 1590183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5" name="Freeform 27"/>
            <p:cNvSpPr>
              <a:spLocks noChangeAspect="1"/>
            </p:cNvSpPr>
            <p:nvPr/>
          </p:nvSpPr>
          <p:spPr bwMode="auto">
            <a:xfrm rot="16200000">
              <a:off x="804233" y="5067964"/>
              <a:ext cx="569912" cy="161925"/>
            </a:xfrm>
            <a:custGeom>
              <a:avLst/>
              <a:gdLst>
                <a:gd name="T0" fmla="*/ 43568 w 75"/>
                <a:gd name="T1" fmla="*/ 0 h 11"/>
                <a:gd name="T2" fmla="*/ 1590183 w 75"/>
                <a:gd name="T3" fmla="*/ 0 h 11"/>
                <a:gd name="T4" fmla="*/ 1633751 w 75"/>
                <a:gd name="T5" fmla="*/ 163265 h 11"/>
                <a:gd name="T6" fmla="*/ 1633751 w 75"/>
                <a:gd name="T7" fmla="*/ 653050 h 11"/>
                <a:gd name="T8" fmla="*/ 1590183 w 75"/>
                <a:gd name="T9" fmla="*/ 897943 h 11"/>
                <a:gd name="T10" fmla="*/ 43568 w 75"/>
                <a:gd name="T11" fmla="*/ 897943 h 11"/>
                <a:gd name="T12" fmla="*/ 0 w 75"/>
                <a:gd name="T13" fmla="*/ 653050 h 11"/>
                <a:gd name="T14" fmla="*/ 0 w 75"/>
                <a:gd name="T15" fmla="*/ 163265 h 11"/>
                <a:gd name="T16" fmla="*/ 43568 w 75"/>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2" y="0"/>
                  </a:moveTo>
                  <a:lnTo>
                    <a:pt x="73" y="0"/>
                  </a:lnTo>
                  <a:cubicBezTo>
                    <a:pt x="74" y="0"/>
                    <a:pt x="75" y="1"/>
                    <a:pt x="75" y="2"/>
                  </a:cubicBezTo>
                  <a:lnTo>
                    <a:pt x="75" y="8"/>
                  </a:lnTo>
                  <a:cubicBezTo>
                    <a:pt x="75" y="10"/>
                    <a:pt x="74" y="11"/>
                    <a:pt x="73" y="11"/>
                  </a:cubicBezTo>
                  <a:lnTo>
                    <a:pt x="2" y="11"/>
                  </a:lnTo>
                  <a:cubicBezTo>
                    <a:pt x="1" y="11"/>
                    <a:pt x="0" y="10"/>
                    <a:pt x="0" y="8"/>
                  </a:cubicBezTo>
                  <a:lnTo>
                    <a:pt x="0" y="2"/>
                  </a:lnTo>
                  <a:cubicBezTo>
                    <a:pt x="0" y="1"/>
                    <a:pt x="1" y="0"/>
                    <a:pt x="2" y="0"/>
                  </a:cubicBezTo>
                  <a:close/>
                </a:path>
              </a:pathLst>
            </a:custGeom>
            <a:solidFill>
              <a:srgbClr val="99CC00"/>
            </a:solidFill>
            <a:ln w="6350">
              <a:solidFill>
                <a:srgbClr val="000000"/>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16" name="Freeform 30"/>
            <p:cNvSpPr>
              <a:spLocks noChangeAspect="1"/>
            </p:cNvSpPr>
            <p:nvPr/>
          </p:nvSpPr>
          <p:spPr bwMode="auto">
            <a:xfrm rot="16200000">
              <a:off x="2464758" y="1299240"/>
              <a:ext cx="569912" cy="161925"/>
            </a:xfrm>
            <a:custGeom>
              <a:avLst/>
              <a:gdLst>
                <a:gd name="T0" fmla="*/ 1590178 w 75"/>
                <a:gd name="T1" fmla="*/ 897943 h 11"/>
                <a:gd name="T2" fmla="*/ 43568 w 75"/>
                <a:gd name="T3" fmla="*/ 897943 h 11"/>
                <a:gd name="T4" fmla="*/ 0 w 75"/>
                <a:gd name="T5" fmla="*/ 734678 h 11"/>
                <a:gd name="T6" fmla="*/ 0 w 75"/>
                <a:gd name="T7" fmla="*/ 244893 h 11"/>
                <a:gd name="T8" fmla="*/ 43568 w 75"/>
                <a:gd name="T9" fmla="*/ 0 h 11"/>
                <a:gd name="T10" fmla="*/ 1590178 w 75"/>
                <a:gd name="T11" fmla="*/ 0 h 11"/>
                <a:gd name="T12" fmla="*/ 1633747 w 75"/>
                <a:gd name="T13" fmla="*/ 244893 h 11"/>
                <a:gd name="T14" fmla="*/ 1633747 w 75"/>
                <a:gd name="T15" fmla="*/ 734678 h 11"/>
                <a:gd name="T16" fmla="*/ 1590178 w 75"/>
                <a:gd name="T17" fmla="*/ 897943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1"/>
                <a:gd name="T29" fmla="*/ 75 w 7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1">
                  <a:moveTo>
                    <a:pt x="73" y="11"/>
                  </a:moveTo>
                  <a:lnTo>
                    <a:pt x="2" y="11"/>
                  </a:lnTo>
                  <a:cubicBezTo>
                    <a:pt x="1" y="11"/>
                    <a:pt x="0" y="10"/>
                    <a:pt x="0" y="9"/>
                  </a:cubicBezTo>
                  <a:lnTo>
                    <a:pt x="0" y="3"/>
                  </a:lnTo>
                  <a:cubicBezTo>
                    <a:pt x="0" y="1"/>
                    <a:pt x="1" y="0"/>
                    <a:pt x="2" y="0"/>
                  </a:cubicBezTo>
                  <a:lnTo>
                    <a:pt x="73" y="0"/>
                  </a:lnTo>
                  <a:cubicBezTo>
                    <a:pt x="74" y="0"/>
                    <a:pt x="75" y="1"/>
                    <a:pt x="75" y="3"/>
                  </a:cubicBezTo>
                  <a:lnTo>
                    <a:pt x="75" y="9"/>
                  </a:lnTo>
                  <a:cubicBezTo>
                    <a:pt x="75" y="10"/>
                    <a:pt x="74" y="11"/>
                    <a:pt x="73" y="11"/>
                  </a:cubicBezTo>
                  <a:close/>
                </a:path>
              </a:pathLst>
            </a:custGeom>
            <a:solidFill>
              <a:srgbClr val="99CC00"/>
            </a:solidFill>
            <a:ln w="6350">
              <a:solidFill>
                <a:srgbClr val="24211D"/>
              </a:solidFill>
              <a:round/>
              <a:headEnd/>
              <a:tailEnd/>
            </a:ln>
          </p:spPr>
          <p:txBody>
            <a:bodyPr rot="10800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cxnSp>
          <p:nvCxnSpPr>
            <p:cNvPr id="417" name="Elbow Connector 416"/>
            <p:cNvCxnSpPr/>
            <p:nvPr/>
          </p:nvCxnSpPr>
          <p:spPr bwMode="auto">
            <a:xfrm flipH="1" flipV="1">
              <a:off x="2852108" y="4302789"/>
              <a:ext cx="382588" cy="3175"/>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18" name="Elbow Connector 417"/>
            <p:cNvCxnSpPr/>
            <p:nvPr/>
          </p:nvCxnSpPr>
          <p:spPr bwMode="auto">
            <a:xfrm rot="16200000" flipH="1">
              <a:off x="2806070" y="4020214"/>
              <a:ext cx="449262" cy="127000"/>
            </a:xfrm>
            <a:prstGeom prst="bentConnector3">
              <a:avLst>
                <a:gd name="adj1" fmla="val 588"/>
              </a:avLst>
            </a:prstGeom>
            <a:noFill/>
            <a:ln w="3175" cap="flat" cmpd="sng" algn="ctr">
              <a:solidFill>
                <a:srgbClr val="000000"/>
              </a:solidFill>
              <a:prstDash val="solid"/>
              <a:headEnd type="oval" w="sm" len="sm"/>
              <a:tailEnd type="oval" w="sm" len="sm"/>
            </a:ln>
            <a:effectLst/>
          </p:spPr>
        </p:cxnSp>
        <p:cxnSp>
          <p:nvCxnSpPr>
            <p:cNvPr id="419" name="Elbow Connector 418"/>
            <p:cNvCxnSpPr/>
            <p:nvPr/>
          </p:nvCxnSpPr>
          <p:spPr bwMode="auto">
            <a:xfrm flipH="1" flipV="1">
              <a:off x="2728283" y="5261639"/>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sp>
          <p:nvSpPr>
            <p:cNvPr id="420" name="Text Box 255"/>
            <p:cNvSpPr txBox="1">
              <a:spLocks noChangeAspect="1" noChangeArrowheads="1"/>
            </p:cNvSpPr>
            <p:nvPr/>
          </p:nvSpPr>
          <p:spPr bwMode="auto">
            <a:xfrm>
              <a:off x="3277483" y="4153564"/>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 kV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cxnSp>
          <p:nvCxnSpPr>
            <p:cNvPr id="421" name="Elbow Connector 420"/>
            <p:cNvCxnSpPr/>
            <p:nvPr/>
          </p:nvCxnSpPr>
          <p:spPr bwMode="auto">
            <a:xfrm flipH="1" flipV="1">
              <a:off x="2737808" y="1330990"/>
              <a:ext cx="382588"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22" name="Straight Arrow Connector 138"/>
            <p:cNvCxnSpPr>
              <a:cxnSpLocks noChangeAspect="1" noChangeShapeType="1"/>
              <a:stCxn id="407" idx="1"/>
              <a:endCxn id="425" idx="3"/>
            </p:cNvCxnSpPr>
            <p:nvPr/>
          </p:nvCxnSpPr>
          <p:spPr bwMode="auto">
            <a:xfrm flipH="1">
              <a:off x="1939296" y="3680262"/>
              <a:ext cx="1344612" cy="780484"/>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23" name="Right Arrow 422"/>
            <p:cNvSpPr/>
            <p:nvPr/>
          </p:nvSpPr>
          <p:spPr bwMode="auto">
            <a:xfrm>
              <a:off x="512133" y="4429789"/>
              <a:ext cx="3689350" cy="219075"/>
            </a:xfrm>
            <a:prstGeom prst="rightArrow">
              <a:avLst/>
            </a:prstGeom>
            <a:solidFill>
              <a:srgbClr val="FFFFFF">
                <a:lumMod val="85000"/>
              </a:srgbClr>
            </a:solidFill>
            <a:ln w="635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pic>
          <p:nvPicPr>
            <p:cNvPr id="424" name="Picture 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718633" y="4461539"/>
              <a:ext cx="4238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Rectangle 10"/>
            <p:cNvSpPr>
              <a:spLocks noChangeAspect="1" noChangeArrowheads="1"/>
            </p:cNvSpPr>
            <p:nvPr/>
          </p:nvSpPr>
          <p:spPr bwMode="auto">
            <a:xfrm rot="16200000">
              <a:off x="1856745" y="4331364"/>
              <a:ext cx="165100" cy="423863"/>
            </a:xfrm>
            <a:prstGeom prst="rect">
              <a:avLst/>
            </a:prstGeom>
            <a:noFill/>
            <a:ln w="0">
              <a:solidFill>
                <a:srgbClr val="24211D"/>
              </a:solidFill>
              <a:miter lim="800000"/>
              <a:headEnd/>
              <a:tailEnd/>
            </a:ln>
            <a:extLst>
              <a:ext uri="{909E8E84-426E-40DD-AFC4-6F175D3DCCD1}">
                <a14:hiddenFill xmlns:a14="http://schemas.microsoft.com/office/drawing/2010/main">
                  <a:solidFill>
                    <a:srgbClr val="FFFFFF"/>
                  </a:solidFill>
                </a14:hiddenFill>
              </a:ext>
            </a:extLst>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pitchFamily="34" charset="0"/>
                <a:cs typeface="Times New Roman" pitchFamily="18" charset="0"/>
              </a:endParaRPr>
            </a:p>
          </p:txBody>
        </p:sp>
        <p:sp>
          <p:nvSpPr>
            <p:cNvPr id="426" name="Rectangle 46"/>
            <p:cNvSpPr>
              <a:spLocks noChangeAspect="1" noChangeArrowheads="1"/>
            </p:cNvSpPr>
            <p:nvPr/>
          </p:nvSpPr>
          <p:spPr bwMode="auto">
            <a:xfrm>
              <a:off x="3054170" y="2794344"/>
              <a:ext cx="1527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region (field maximum)</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cxnSp>
          <p:nvCxnSpPr>
            <p:cNvPr id="427" name="Straight Arrow Connector 45"/>
            <p:cNvCxnSpPr>
              <a:cxnSpLocks noChangeAspect="1" noChangeShapeType="1"/>
            </p:cNvCxnSpPr>
            <p:nvPr/>
          </p:nvCxnSpPr>
          <p:spPr bwMode="auto">
            <a:xfrm flipH="1">
              <a:off x="1934533" y="3080415"/>
              <a:ext cx="1257300" cy="1196975"/>
            </a:xfrm>
            <a:prstGeom prst="straightConnector1">
              <a:avLst/>
            </a:prstGeom>
            <a:noFill/>
            <a:ln w="9525" algn="ctr">
              <a:solidFill>
                <a:srgbClr val="000000"/>
              </a:solidFill>
              <a:round/>
              <a:headEnd type="none" w="sm" len="sm"/>
              <a:tailEnd type="triangle" w="sm" len="sm"/>
            </a:ln>
            <a:extLst>
              <a:ext uri="{909E8E84-426E-40DD-AFC4-6F175D3DCCD1}">
                <a14:hiddenFill xmlns:a14="http://schemas.microsoft.com/office/drawing/2010/main">
                  <a:noFill/>
                </a14:hiddenFill>
              </a:ext>
            </a:extLst>
          </p:spPr>
        </p:cxnSp>
        <p:sp>
          <p:nvSpPr>
            <p:cNvPr id="428" name="Rectangle 45"/>
            <p:cNvSpPr>
              <a:spLocks noChangeAspect="1" noChangeArrowheads="1"/>
            </p:cNvSpPr>
            <p:nvPr/>
          </p:nvSpPr>
          <p:spPr bwMode="auto">
            <a:xfrm>
              <a:off x="285120" y="4318664"/>
              <a:ext cx="8905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Neutron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24211D"/>
                  </a:solidFill>
                  <a:effectLst/>
                  <a:uLnTx/>
                  <a:uFillTx/>
                  <a:latin typeface="Times New Roman" pitchFamily="18" charset="0"/>
                  <a:cs typeface="Times New Roman" pitchFamily="18" charset="0"/>
                </a:rPr>
                <a:t>beam</a:t>
              </a:r>
              <a:endParaRPr kumimoji="0" lang="en-US" sz="14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429" name="Rectangle 46"/>
            <p:cNvSpPr>
              <a:spLocks noChangeAspect="1" noChangeArrowheads="1"/>
            </p:cNvSpPr>
            <p:nvPr/>
          </p:nvSpPr>
          <p:spPr bwMode="auto">
            <a:xfrm>
              <a:off x="3195008" y="2193002"/>
              <a:ext cx="138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TOF region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24211D"/>
                  </a:solidFill>
                  <a:effectLst/>
                  <a:uLnTx/>
                  <a:uFillTx/>
                  <a:latin typeface="Times New Roman" pitchFamily="18" charset="0"/>
                  <a:cs typeface="Times New Roman" pitchFamily="18" charset="0"/>
                </a:rPr>
                <a:t> (low field)</a:t>
              </a:r>
              <a:endParaRPr kumimoji="0" lang="en-US" sz="14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grpSp>
          <p:nvGrpSpPr>
            <p:cNvPr id="430" name="Group 45"/>
            <p:cNvGrpSpPr>
              <a:grpSpLocks/>
            </p:cNvGrpSpPr>
            <p:nvPr/>
          </p:nvGrpSpPr>
          <p:grpSpPr bwMode="auto">
            <a:xfrm rot="16200000">
              <a:off x="-45079" y="2913727"/>
              <a:ext cx="3965574" cy="776288"/>
              <a:chOff x="2242" y="2166"/>
              <a:chExt cx="2498" cy="489"/>
            </a:xfrm>
          </p:grpSpPr>
          <p:sp>
            <p:nvSpPr>
              <p:cNvPr id="438" name="Freeform 46"/>
              <p:cNvSpPr>
                <a:spLocks/>
              </p:cNvSpPr>
              <p:nvPr/>
            </p:nvSpPr>
            <p:spPr bwMode="auto">
              <a:xfrm>
                <a:off x="2242" y="2166"/>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179"/>
                    </a:moveTo>
                    <a:lnTo>
                      <a:pt x="3" y="180"/>
                    </a:lnTo>
                    <a:lnTo>
                      <a:pt x="7" y="182"/>
                    </a:lnTo>
                    <a:lnTo>
                      <a:pt x="10" y="184"/>
                    </a:lnTo>
                    <a:lnTo>
                      <a:pt x="14" y="185"/>
                    </a:lnTo>
                    <a:lnTo>
                      <a:pt x="17" y="188"/>
                    </a:lnTo>
                    <a:lnTo>
                      <a:pt x="21" y="190"/>
                    </a:lnTo>
                    <a:lnTo>
                      <a:pt x="24" y="192"/>
                    </a:lnTo>
                    <a:lnTo>
                      <a:pt x="28" y="194"/>
                    </a:lnTo>
                    <a:lnTo>
                      <a:pt x="31" y="197"/>
                    </a:lnTo>
                    <a:lnTo>
                      <a:pt x="35" y="200"/>
                    </a:lnTo>
                    <a:lnTo>
                      <a:pt x="39" y="203"/>
                    </a:lnTo>
                    <a:lnTo>
                      <a:pt x="42" y="206"/>
                    </a:lnTo>
                    <a:lnTo>
                      <a:pt x="46" y="209"/>
                    </a:lnTo>
                    <a:lnTo>
                      <a:pt x="49" y="213"/>
                    </a:lnTo>
                    <a:lnTo>
                      <a:pt x="53" y="216"/>
                    </a:lnTo>
                    <a:lnTo>
                      <a:pt x="56" y="220"/>
                    </a:lnTo>
                    <a:lnTo>
                      <a:pt x="60" y="224"/>
                    </a:lnTo>
                    <a:lnTo>
                      <a:pt x="63" y="228"/>
                    </a:lnTo>
                    <a:lnTo>
                      <a:pt x="67" y="232"/>
                    </a:lnTo>
                    <a:lnTo>
                      <a:pt x="70" y="236"/>
                    </a:lnTo>
                    <a:lnTo>
                      <a:pt x="74" y="241"/>
                    </a:lnTo>
                    <a:lnTo>
                      <a:pt x="77" y="245"/>
                    </a:lnTo>
                    <a:lnTo>
                      <a:pt x="81" y="250"/>
                    </a:lnTo>
                    <a:lnTo>
                      <a:pt x="84" y="255"/>
                    </a:lnTo>
                    <a:lnTo>
                      <a:pt x="88" y="259"/>
                    </a:lnTo>
                    <a:lnTo>
                      <a:pt x="91" y="264"/>
                    </a:lnTo>
                    <a:lnTo>
                      <a:pt x="95" y="269"/>
                    </a:lnTo>
                    <a:lnTo>
                      <a:pt x="99" y="273"/>
                    </a:lnTo>
                    <a:lnTo>
                      <a:pt x="102" y="278"/>
                    </a:lnTo>
                    <a:lnTo>
                      <a:pt x="106" y="282"/>
                    </a:lnTo>
                    <a:lnTo>
                      <a:pt x="109" y="287"/>
                    </a:lnTo>
                    <a:lnTo>
                      <a:pt x="113" y="291"/>
                    </a:lnTo>
                    <a:lnTo>
                      <a:pt x="116" y="295"/>
                    </a:lnTo>
                    <a:lnTo>
                      <a:pt x="120" y="299"/>
                    </a:lnTo>
                    <a:lnTo>
                      <a:pt x="123" y="302"/>
                    </a:lnTo>
                    <a:lnTo>
                      <a:pt x="127" y="306"/>
                    </a:lnTo>
                    <a:lnTo>
                      <a:pt x="130" y="309"/>
                    </a:lnTo>
                    <a:lnTo>
                      <a:pt x="134" y="312"/>
                    </a:lnTo>
                    <a:lnTo>
                      <a:pt x="137" y="315"/>
                    </a:lnTo>
                    <a:lnTo>
                      <a:pt x="141" y="317"/>
                    </a:lnTo>
                    <a:lnTo>
                      <a:pt x="144" y="320"/>
                    </a:lnTo>
                    <a:lnTo>
                      <a:pt x="148" y="322"/>
                    </a:lnTo>
                    <a:lnTo>
                      <a:pt x="151" y="324"/>
                    </a:lnTo>
                    <a:lnTo>
                      <a:pt x="155" y="325"/>
                    </a:lnTo>
                    <a:lnTo>
                      <a:pt x="159" y="327"/>
                    </a:lnTo>
                    <a:lnTo>
                      <a:pt x="162" y="328"/>
                    </a:lnTo>
                    <a:lnTo>
                      <a:pt x="166" y="329"/>
                    </a:lnTo>
                    <a:lnTo>
                      <a:pt x="169" y="330"/>
                    </a:lnTo>
                    <a:lnTo>
                      <a:pt x="172" y="331"/>
                    </a:lnTo>
                    <a:lnTo>
                      <a:pt x="176" y="332"/>
                    </a:lnTo>
                    <a:lnTo>
                      <a:pt x="180" y="333"/>
                    </a:lnTo>
                    <a:lnTo>
                      <a:pt x="183" y="333"/>
                    </a:lnTo>
                    <a:lnTo>
                      <a:pt x="187" y="334"/>
                    </a:lnTo>
                    <a:lnTo>
                      <a:pt x="190" y="334"/>
                    </a:lnTo>
                    <a:lnTo>
                      <a:pt x="194" y="334"/>
                    </a:lnTo>
                    <a:lnTo>
                      <a:pt x="197" y="334"/>
                    </a:lnTo>
                    <a:lnTo>
                      <a:pt x="201" y="335"/>
                    </a:lnTo>
                    <a:lnTo>
                      <a:pt x="204" y="335"/>
                    </a:lnTo>
                    <a:lnTo>
                      <a:pt x="208" y="335"/>
                    </a:lnTo>
                    <a:lnTo>
                      <a:pt x="211" y="335"/>
                    </a:lnTo>
                    <a:lnTo>
                      <a:pt x="215" y="335"/>
                    </a:lnTo>
                    <a:lnTo>
                      <a:pt x="219" y="335"/>
                    </a:lnTo>
                    <a:lnTo>
                      <a:pt x="222" y="335"/>
                    </a:lnTo>
                    <a:lnTo>
                      <a:pt x="225" y="335"/>
                    </a:lnTo>
                    <a:lnTo>
                      <a:pt x="229" y="335"/>
                    </a:lnTo>
                    <a:lnTo>
                      <a:pt x="232" y="334"/>
                    </a:lnTo>
                    <a:lnTo>
                      <a:pt x="236" y="334"/>
                    </a:lnTo>
                    <a:lnTo>
                      <a:pt x="240" y="334"/>
                    </a:lnTo>
                    <a:lnTo>
                      <a:pt x="243" y="334"/>
                    </a:lnTo>
                    <a:lnTo>
                      <a:pt x="247" y="334"/>
                    </a:lnTo>
                    <a:lnTo>
                      <a:pt x="250" y="333"/>
                    </a:lnTo>
                    <a:lnTo>
                      <a:pt x="254" y="333"/>
                    </a:lnTo>
                    <a:lnTo>
                      <a:pt x="257" y="332"/>
                    </a:lnTo>
                    <a:lnTo>
                      <a:pt x="261" y="332"/>
                    </a:lnTo>
                    <a:lnTo>
                      <a:pt x="264" y="331"/>
                    </a:lnTo>
                    <a:lnTo>
                      <a:pt x="268" y="330"/>
                    </a:lnTo>
                    <a:lnTo>
                      <a:pt x="271" y="330"/>
                    </a:lnTo>
                    <a:lnTo>
                      <a:pt x="275" y="329"/>
                    </a:lnTo>
                    <a:lnTo>
                      <a:pt x="278" y="328"/>
                    </a:lnTo>
                    <a:lnTo>
                      <a:pt x="282" y="327"/>
                    </a:lnTo>
                    <a:lnTo>
                      <a:pt x="285" y="326"/>
                    </a:lnTo>
                    <a:lnTo>
                      <a:pt x="289" y="325"/>
                    </a:lnTo>
                    <a:lnTo>
                      <a:pt x="292" y="325"/>
                    </a:lnTo>
                    <a:lnTo>
                      <a:pt x="296" y="324"/>
                    </a:lnTo>
                    <a:lnTo>
                      <a:pt x="300" y="325"/>
                    </a:lnTo>
                    <a:lnTo>
                      <a:pt x="303" y="325"/>
                    </a:lnTo>
                    <a:lnTo>
                      <a:pt x="307" y="327"/>
                    </a:lnTo>
                    <a:lnTo>
                      <a:pt x="310" y="331"/>
                    </a:lnTo>
                    <a:lnTo>
                      <a:pt x="314" y="336"/>
                    </a:lnTo>
                    <a:lnTo>
                      <a:pt x="317" y="343"/>
                    </a:lnTo>
                    <a:lnTo>
                      <a:pt x="321" y="351"/>
                    </a:lnTo>
                    <a:lnTo>
                      <a:pt x="324" y="361"/>
                    </a:lnTo>
                    <a:lnTo>
                      <a:pt x="328" y="371"/>
                    </a:lnTo>
                    <a:lnTo>
                      <a:pt x="331" y="381"/>
                    </a:lnTo>
                    <a:lnTo>
                      <a:pt x="335" y="390"/>
                    </a:lnTo>
                    <a:lnTo>
                      <a:pt x="338" y="398"/>
                    </a:lnTo>
                    <a:lnTo>
                      <a:pt x="342" y="404"/>
                    </a:lnTo>
                    <a:lnTo>
                      <a:pt x="345" y="409"/>
                    </a:lnTo>
                    <a:lnTo>
                      <a:pt x="349" y="412"/>
                    </a:lnTo>
                    <a:lnTo>
                      <a:pt x="352" y="413"/>
                    </a:lnTo>
                    <a:lnTo>
                      <a:pt x="356" y="412"/>
                    </a:lnTo>
                    <a:lnTo>
                      <a:pt x="360" y="409"/>
                    </a:lnTo>
                    <a:lnTo>
                      <a:pt x="363" y="404"/>
                    </a:lnTo>
                    <a:lnTo>
                      <a:pt x="367" y="398"/>
                    </a:lnTo>
                    <a:lnTo>
                      <a:pt x="370" y="390"/>
                    </a:lnTo>
                    <a:lnTo>
                      <a:pt x="374" y="380"/>
                    </a:lnTo>
                    <a:lnTo>
                      <a:pt x="377" y="369"/>
                    </a:lnTo>
                    <a:lnTo>
                      <a:pt x="381" y="358"/>
                    </a:lnTo>
                    <a:lnTo>
                      <a:pt x="384" y="348"/>
                    </a:lnTo>
                    <a:lnTo>
                      <a:pt x="388" y="338"/>
                    </a:lnTo>
                    <a:lnTo>
                      <a:pt x="391" y="329"/>
                    </a:lnTo>
                    <a:lnTo>
                      <a:pt x="395" y="322"/>
                    </a:lnTo>
                    <a:lnTo>
                      <a:pt x="398" y="317"/>
                    </a:lnTo>
                    <a:lnTo>
                      <a:pt x="402" y="312"/>
                    </a:lnTo>
                    <a:lnTo>
                      <a:pt x="405" y="308"/>
                    </a:lnTo>
                    <a:lnTo>
                      <a:pt x="409" y="305"/>
                    </a:lnTo>
                    <a:lnTo>
                      <a:pt x="412" y="303"/>
                    </a:lnTo>
                    <a:lnTo>
                      <a:pt x="416" y="300"/>
                    </a:lnTo>
                    <a:lnTo>
                      <a:pt x="420" y="297"/>
                    </a:lnTo>
                    <a:lnTo>
                      <a:pt x="423" y="294"/>
                    </a:lnTo>
                    <a:lnTo>
                      <a:pt x="426" y="290"/>
                    </a:lnTo>
                    <a:lnTo>
                      <a:pt x="430" y="286"/>
                    </a:lnTo>
                    <a:lnTo>
                      <a:pt x="433" y="282"/>
                    </a:lnTo>
                    <a:lnTo>
                      <a:pt x="437" y="278"/>
                    </a:lnTo>
                    <a:lnTo>
                      <a:pt x="441" y="273"/>
                    </a:lnTo>
                    <a:lnTo>
                      <a:pt x="444" y="268"/>
                    </a:lnTo>
                    <a:lnTo>
                      <a:pt x="448" y="263"/>
                    </a:lnTo>
                    <a:lnTo>
                      <a:pt x="451" y="257"/>
                    </a:lnTo>
                    <a:lnTo>
                      <a:pt x="455" y="251"/>
                    </a:lnTo>
                    <a:lnTo>
                      <a:pt x="458" y="245"/>
                    </a:lnTo>
                    <a:lnTo>
                      <a:pt x="462" y="238"/>
                    </a:lnTo>
                    <a:lnTo>
                      <a:pt x="465" y="231"/>
                    </a:lnTo>
                    <a:lnTo>
                      <a:pt x="469" y="224"/>
                    </a:lnTo>
                    <a:lnTo>
                      <a:pt x="472" y="217"/>
                    </a:lnTo>
                    <a:lnTo>
                      <a:pt x="476" y="210"/>
                    </a:lnTo>
                    <a:lnTo>
                      <a:pt x="479" y="202"/>
                    </a:lnTo>
                    <a:lnTo>
                      <a:pt x="483" y="194"/>
                    </a:lnTo>
                    <a:lnTo>
                      <a:pt x="486" y="187"/>
                    </a:lnTo>
                    <a:lnTo>
                      <a:pt x="490" y="179"/>
                    </a:lnTo>
                    <a:lnTo>
                      <a:pt x="493" y="172"/>
                    </a:lnTo>
                    <a:lnTo>
                      <a:pt x="497" y="164"/>
                    </a:lnTo>
                    <a:lnTo>
                      <a:pt x="501" y="157"/>
                    </a:lnTo>
                    <a:lnTo>
                      <a:pt x="504" y="150"/>
                    </a:lnTo>
                    <a:lnTo>
                      <a:pt x="508" y="142"/>
                    </a:lnTo>
                    <a:lnTo>
                      <a:pt x="511" y="135"/>
                    </a:lnTo>
                    <a:lnTo>
                      <a:pt x="515" y="128"/>
                    </a:lnTo>
                    <a:lnTo>
                      <a:pt x="518" y="122"/>
                    </a:lnTo>
                    <a:lnTo>
                      <a:pt x="522" y="115"/>
                    </a:lnTo>
                    <a:lnTo>
                      <a:pt x="525" y="109"/>
                    </a:lnTo>
                    <a:lnTo>
                      <a:pt x="529" y="103"/>
                    </a:lnTo>
                    <a:lnTo>
                      <a:pt x="532" y="98"/>
                    </a:lnTo>
                    <a:lnTo>
                      <a:pt x="536" y="92"/>
                    </a:lnTo>
                    <a:lnTo>
                      <a:pt x="539" y="87"/>
                    </a:lnTo>
                    <a:lnTo>
                      <a:pt x="543" y="82"/>
                    </a:lnTo>
                    <a:lnTo>
                      <a:pt x="546" y="77"/>
                    </a:lnTo>
                    <a:lnTo>
                      <a:pt x="550" y="73"/>
                    </a:lnTo>
                    <a:lnTo>
                      <a:pt x="553" y="69"/>
                    </a:lnTo>
                    <a:lnTo>
                      <a:pt x="557" y="65"/>
                    </a:lnTo>
                    <a:lnTo>
                      <a:pt x="561" y="61"/>
                    </a:lnTo>
                    <a:lnTo>
                      <a:pt x="564" y="57"/>
                    </a:lnTo>
                    <a:lnTo>
                      <a:pt x="568" y="54"/>
                    </a:lnTo>
                    <a:lnTo>
                      <a:pt x="571" y="51"/>
                    </a:lnTo>
                    <a:lnTo>
                      <a:pt x="575" y="48"/>
                    </a:lnTo>
                    <a:lnTo>
                      <a:pt x="578" y="45"/>
                    </a:lnTo>
                    <a:lnTo>
                      <a:pt x="582" y="43"/>
                    </a:lnTo>
                    <a:lnTo>
                      <a:pt x="585" y="40"/>
                    </a:lnTo>
                    <a:lnTo>
                      <a:pt x="589" y="38"/>
                    </a:lnTo>
                    <a:lnTo>
                      <a:pt x="592" y="35"/>
                    </a:lnTo>
                    <a:lnTo>
                      <a:pt x="596" y="33"/>
                    </a:lnTo>
                    <a:lnTo>
                      <a:pt x="599" y="31"/>
                    </a:lnTo>
                    <a:lnTo>
                      <a:pt x="603" y="30"/>
                    </a:lnTo>
                    <a:lnTo>
                      <a:pt x="606" y="28"/>
                    </a:lnTo>
                    <a:lnTo>
                      <a:pt x="610" y="26"/>
                    </a:lnTo>
                    <a:lnTo>
                      <a:pt x="613" y="25"/>
                    </a:lnTo>
                    <a:lnTo>
                      <a:pt x="617" y="23"/>
                    </a:lnTo>
                    <a:lnTo>
                      <a:pt x="621" y="22"/>
                    </a:lnTo>
                    <a:lnTo>
                      <a:pt x="624" y="21"/>
                    </a:lnTo>
                    <a:lnTo>
                      <a:pt x="628" y="20"/>
                    </a:lnTo>
                    <a:lnTo>
                      <a:pt x="631" y="18"/>
                    </a:lnTo>
                    <a:lnTo>
                      <a:pt x="635" y="17"/>
                    </a:lnTo>
                    <a:lnTo>
                      <a:pt x="638" y="17"/>
                    </a:lnTo>
                    <a:lnTo>
                      <a:pt x="642" y="16"/>
                    </a:lnTo>
                    <a:lnTo>
                      <a:pt x="645" y="15"/>
                    </a:lnTo>
                    <a:lnTo>
                      <a:pt x="649" y="14"/>
                    </a:lnTo>
                    <a:lnTo>
                      <a:pt x="652" y="13"/>
                    </a:lnTo>
                    <a:lnTo>
                      <a:pt x="656" y="13"/>
                    </a:lnTo>
                    <a:lnTo>
                      <a:pt x="659" y="12"/>
                    </a:lnTo>
                    <a:lnTo>
                      <a:pt x="663" y="11"/>
                    </a:lnTo>
                    <a:lnTo>
                      <a:pt x="666" y="11"/>
                    </a:lnTo>
                    <a:lnTo>
                      <a:pt x="670" y="10"/>
                    </a:lnTo>
                    <a:lnTo>
                      <a:pt x="673" y="9"/>
                    </a:lnTo>
                    <a:lnTo>
                      <a:pt x="677" y="9"/>
                    </a:lnTo>
                    <a:lnTo>
                      <a:pt x="681" y="8"/>
                    </a:lnTo>
                    <a:lnTo>
                      <a:pt x="684" y="8"/>
                    </a:lnTo>
                    <a:lnTo>
                      <a:pt x="687" y="8"/>
                    </a:lnTo>
                    <a:lnTo>
                      <a:pt x="691" y="7"/>
                    </a:lnTo>
                    <a:lnTo>
                      <a:pt x="695" y="7"/>
                    </a:lnTo>
                    <a:lnTo>
                      <a:pt x="698" y="7"/>
                    </a:lnTo>
                    <a:lnTo>
                      <a:pt x="702" y="6"/>
                    </a:lnTo>
                    <a:lnTo>
                      <a:pt x="705" y="6"/>
                    </a:lnTo>
                    <a:lnTo>
                      <a:pt x="709" y="6"/>
                    </a:lnTo>
                    <a:lnTo>
                      <a:pt x="712" y="5"/>
                    </a:lnTo>
                    <a:lnTo>
                      <a:pt x="716" y="5"/>
                    </a:lnTo>
                    <a:lnTo>
                      <a:pt x="719" y="5"/>
                    </a:lnTo>
                    <a:lnTo>
                      <a:pt x="723" y="5"/>
                    </a:lnTo>
                    <a:lnTo>
                      <a:pt x="726" y="4"/>
                    </a:lnTo>
                    <a:lnTo>
                      <a:pt x="730" y="4"/>
                    </a:lnTo>
                    <a:lnTo>
                      <a:pt x="733" y="4"/>
                    </a:lnTo>
                    <a:lnTo>
                      <a:pt x="737" y="4"/>
                    </a:lnTo>
                    <a:lnTo>
                      <a:pt x="740" y="4"/>
                    </a:lnTo>
                    <a:lnTo>
                      <a:pt x="744" y="4"/>
                    </a:lnTo>
                    <a:lnTo>
                      <a:pt x="747" y="3"/>
                    </a:lnTo>
                    <a:lnTo>
                      <a:pt x="751" y="3"/>
                    </a:lnTo>
                    <a:lnTo>
                      <a:pt x="755" y="3"/>
                    </a:lnTo>
                    <a:lnTo>
                      <a:pt x="758" y="3"/>
                    </a:lnTo>
                    <a:lnTo>
                      <a:pt x="762" y="3"/>
                    </a:lnTo>
                    <a:lnTo>
                      <a:pt x="765" y="3"/>
                    </a:lnTo>
                    <a:lnTo>
                      <a:pt x="769" y="3"/>
                    </a:lnTo>
                    <a:lnTo>
                      <a:pt x="772" y="2"/>
                    </a:lnTo>
                    <a:lnTo>
                      <a:pt x="776" y="2"/>
                    </a:lnTo>
                    <a:lnTo>
                      <a:pt x="779" y="2"/>
                    </a:lnTo>
                    <a:lnTo>
                      <a:pt x="783" y="2"/>
                    </a:lnTo>
                    <a:lnTo>
                      <a:pt x="786" y="2"/>
                    </a:lnTo>
                    <a:lnTo>
                      <a:pt x="790" y="2"/>
                    </a:lnTo>
                    <a:lnTo>
                      <a:pt x="793" y="2"/>
                    </a:lnTo>
                    <a:lnTo>
                      <a:pt x="797" y="2"/>
                    </a:lnTo>
                    <a:lnTo>
                      <a:pt x="800" y="2"/>
                    </a:lnTo>
                    <a:lnTo>
                      <a:pt x="804" y="2"/>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1"/>
                    </a:lnTo>
                    <a:lnTo>
                      <a:pt x="875" y="1"/>
                    </a:lnTo>
                    <a:lnTo>
                      <a:pt x="878" y="1"/>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1"/>
                    </a:lnTo>
                    <a:lnTo>
                      <a:pt x="1241" y="1"/>
                    </a:lnTo>
                    <a:lnTo>
                      <a:pt x="1245" y="1"/>
                    </a:lnTo>
                    <a:lnTo>
                      <a:pt x="1248" y="1"/>
                    </a:lnTo>
                    <a:lnTo>
                      <a:pt x="1252" y="2"/>
                    </a:lnTo>
                    <a:lnTo>
                      <a:pt x="1255" y="2"/>
                    </a:lnTo>
                    <a:lnTo>
                      <a:pt x="1259" y="2"/>
                    </a:lnTo>
                    <a:lnTo>
                      <a:pt x="1262" y="3"/>
                    </a:lnTo>
                    <a:lnTo>
                      <a:pt x="1266" y="4"/>
                    </a:lnTo>
                    <a:lnTo>
                      <a:pt x="1269" y="4"/>
                    </a:lnTo>
                    <a:lnTo>
                      <a:pt x="1273" y="5"/>
                    </a:lnTo>
                    <a:lnTo>
                      <a:pt x="1277" y="7"/>
                    </a:lnTo>
                    <a:lnTo>
                      <a:pt x="1280" y="8"/>
                    </a:lnTo>
                    <a:lnTo>
                      <a:pt x="1284" y="10"/>
                    </a:lnTo>
                    <a:lnTo>
                      <a:pt x="1287" y="12"/>
                    </a:lnTo>
                    <a:lnTo>
                      <a:pt x="1291" y="14"/>
                    </a:lnTo>
                    <a:lnTo>
                      <a:pt x="1294" y="17"/>
                    </a:lnTo>
                    <a:lnTo>
                      <a:pt x="1298" y="20"/>
                    </a:lnTo>
                    <a:lnTo>
                      <a:pt x="1301" y="24"/>
                    </a:lnTo>
                    <a:lnTo>
                      <a:pt x="1305" y="28"/>
                    </a:lnTo>
                    <a:lnTo>
                      <a:pt x="1308" y="33"/>
                    </a:lnTo>
                    <a:lnTo>
                      <a:pt x="1312" y="38"/>
                    </a:lnTo>
                    <a:lnTo>
                      <a:pt x="1315" y="44"/>
                    </a:lnTo>
                    <a:lnTo>
                      <a:pt x="1319" y="51"/>
                    </a:lnTo>
                    <a:lnTo>
                      <a:pt x="1322" y="58"/>
                    </a:lnTo>
                    <a:lnTo>
                      <a:pt x="1326" y="65"/>
                    </a:lnTo>
                    <a:lnTo>
                      <a:pt x="1329" y="73"/>
                    </a:lnTo>
                    <a:lnTo>
                      <a:pt x="1333" y="81"/>
                    </a:lnTo>
                    <a:lnTo>
                      <a:pt x="1337" y="89"/>
                    </a:lnTo>
                    <a:lnTo>
                      <a:pt x="1340" y="96"/>
                    </a:lnTo>
                    <a:lnTo>
                      <a:pt x="1344" y="103"/>
                    </a:lnTo>
                    <a:lnTo>
                      <a:pt x="1347" y="110"/>
                    </a:lnTo>
                    <a:lnTo>
                      <a:pt x="1351" y="116"/>
                    </a:lnTo>
                    <a:lnTo>
                      <a:pt x="1354" y="121"/>
                    </a:lnTo>
                    <a:lnTo>
                      <a:pt x="1358" y="126"/>
                    </a:lnTo>
                    <a:lnTo>
                      <a:pt x="1361" y="131"/>
                    </a:lnTo>
                    <a:lnTo>
                      <a:pt x="1365" y="135"/>
                    </a:lnTo>
                    <a:lnTo>
                      <a:pt x="1368" y="138"/>
                    </a:lnTo>
                    <a:lnTo>
                      <a:pt x="1372" y="141"/>
                    </a:lnTo>
                    <a:lnTo>
                      <a:pt x="1375" y="143"/>
                    </a:lnTo>
                    <a:lnTo>
                      <a:pt x="1379" y="145"/>
                    </a:lnTo>
                    <a:lnTo>
                      <a:pt x="1382" y="147"/>
                    </a:lnTo>
                    <a:lnTo>
                      <a:pt x="1386" y="148"/>
                    </a:lnTo>
                    <a:lnTo>
                      <a:pt x="1389" y="150"/>
                    </a:lnTo>
                    <a:lnTo>
                      <a:pt x="1393" y="150"/>
                    </a:lnTo>
                    <a:lnTo>
                      <a:pt x="1397" y="151"/>
                    </a:lnTo>
                    <a:lnTo>
                      <a:pt x="1400" y="152"/>
                    </a:lnTo>
                    <a:lnTo>
                      <a:pt x="1404" y="153"/>
                    </a:lnTo>
                    <a:lnTo>
                      <a:pt x="1407" y="153"/>
                    </a:lnTo>
                    <a:lnTo>
                      <a:pt x="1410" y="153"/>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39" name="Freeform 47"/>
              <p:cNvSpPr>
                <a:spLocks/>
              </p:cNvSpPr>
              <p:nvPr/>
            </p:nvSpPr>
            <p:spPr bwMode="auto">
              <a:xfrm>
                <a:off x="2242" y="2288"/>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0" name="Freeform 48"/>
              <p:cNvSpPr>
                <a:spLocks/>
              </p:cNvSpPr>
              <p:nvPr/>
            </p:nvSpPr>
            <p:spPr bwMode="auto">
              <a:xfrm>
                <a:off x="2242" y="2410"/>
                <a:ext cx="2494" cy="0"/>
              </a:xfrm>
              <a:custGeom>
                <a:avLst/>
                <a:gdLst>
                  <a:gd name="T0" fmla="*/ 19441 w 1410"/>
                  <a:gd name="T1" fmla="*/ 42902 w 1410"/>
                  <a:gd name="T2" fmla="*/ 65649 w 1410"/>
                  <a:gd name="T3" fmla="*/ 88997 w 1410"/>
                  <a:gd name="T4" fmla="*/ 112384 w 1410"/>
                  <a:gd name="T5" fmla="*/ 135203 w 1410"/>
                  <a:gd name="T6" fmla="*/ 158656 w 1410"/>
                  <a:gd name="T7" fmla="*/ 182055 w 1410"/>
                  <a:gd name="T8" fmla="*/ 205392 w 1410"/>
                  <a:gd name="T9" fmla="*/ 228086 w 1410"/>
                  <a:gd name="T10" fmla="*/ 251118 w 1410"/>
                  <a:gd name="T11" fmla="*/ 273712 w 1410"/>
                  <a:gd name="T12" fmla="*/ 297398 w 1410"/>
                  <a:gd name="T13" fmla="*/ 320785 w 1410"/>
                  <a:gd name="T14" fmla="*/ 344176 w 1410"/>
                  <a:gd name="T15" fmla="*/ 366876 w 1410"/>
                  <a:gd name="T16" fmla="*/ 390329 w 1410"/>
                  <a:gd name="T17" fmla="*/ 413728 w 1410"/>
                  <a:gd name="T18" fmla="*/ 435834 w 1410"/>
                  <a:gd name="T19" fmla="*/ 459796 w 1410"/>
                  <a:gd name="T20" fmla="*/ 482976 w 1410"/>
                  <a:gd name="T21" fmla="*/ 505383 w 1410"/>
                  <a:gd name="T22" fmla="*/ 529071 w 1410"/>
                  <a:gd name="T23" fmla="*/ 552456 w 1410"/>
                  <a:gd name="T24" fmla="*/ 574651 w 1410"/>
                  <a:gd name="T25" fmla="*/ 598059 w 1410"/>
                  <a:gd name="T26" fmla="*/ 621922 w 1410"/>
                  <a:gd name="T27" fmla="*/ 644191 w 1410"/>
                  <a:gd name="T28" fmla="*/ 667506 w 1410"/>
                  <a:gd name="T29" fmla="*/ 691556 w 1410"/>
                  <a:gd name="T30" fmla="*/ 714655 w 1410"/>
                  <a:gd name="T31" fmla="*/ 737005 w 1410"/>
                  <a:gd name="T32" fmla="*/ 760242 w 1410"/>
                  <a:gd name="T33" fmla="*/ 784133 w 1410"/>
                  <a:gd name="T34" fmla="*/ 806324 w 1410"/>
                  <a:gd name="T35" fmla="*/ 829738 w 1410"/>
                  <a:gd name="T36" fmla="*/ 853797 w 1410"/>
                  <a:gd name="T37" fmla="*/ 877074 w 1410"/>
                  <a:gd name="T38" fmla="*/ 899179 w 1410"/>
                  <a:gd name="T39" fmla="*/ 922591 w 1410"/>
                  <a:gd name="T40" fmla="*/ 945458 w 1410"/>
                  <a:gd name="T41" fmla="*/ 968850 w 1410"/>
                  <a:gd name="T42" fmla="*/ 991915 w 1410"/>
                  <a:gd name="T43" fmla="*/ 1015805 w 1410"/>
                  <a:gd name="T44" fmla="*/ 1038006 w 1410"/>
                  <a:gd name="T45" fmla="*/ 1061432 w 1410"/>
                  <a:gd name="T46" fmla="*/ 1084763 w 1410"/>
                  <a:gd name="T47" fmla="*/ 1107667 w 1410"/>
                  <a:gd name="T48" fmla="*/ 1131082 w 1410"/>
                  <a:gd name="T49" fmla="*/ 1154441 w 1410"/>
                  <a:gd name="T50" fmla="*/ 1177136 w 1410"/>
                  <a:gd name="T51" fmla="*/ 1200520 w 1410"/>
                  <a:gd name="T52" fmla="*/ 1223581 w 1410"/>
                  <a:gd name="T53" fmla="*/ 1246407 w 1410"/>
                  <a:gd name="T54" fmla="*/ 1269922 w 1410"/>
                  <a:gd name="T55" fmla="*/ 1293258 w 1410"/>
                  <a:gd name="T56" fmla="*/ 1316660 w 1410"/>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0"/>
                  <a:gd name="T115" fmla="*/ 1410 w 1410"/>
                </a:gdLst>
                <a:ahLst/>
                <a:cxnLst>
                  <a:cxn ang="T57">
                    <a:pos x="T0" y="0"/>
                  </a:cxn>
                  <a:cxn ang="T58">
                    <a:pos x="T1" y="0"/>
                  </a:cxn>
                  <a:cxn ang="T59">
                    <a:pos x="T2" y="0"/>
                  </a:cxn>
                  <a:cxn ang="T60">
                    <a:pos x="T3" y="0"/>
                  </a:cxn>
                  <a:cxn ang="T61">
                    <a:pos x="T4" y="0"/>
                  </a:cxn>
                  <a:cxn ang="T62">
                    <a:pos x="T5" y="0"/>
                  </a:cxn>
                  <a:cxn ang="T63">
                    <a:pos x="T6" y="0"/>
                  </a:cxn>
                  <a:cxn ang="T64">
                    <a:pos x="T7" y="0"/>
                  </a:cxn>
                  <a:cxn ang="T65">
                    <a:pos x="T8" y="0"/>
                  </a:cxn>
                  <a:cxn ang="T66">
                    <a:pos x="T9" y="0"/>
                  </a:cxn>
                  <a:cxn ang="T67">
                    <a:pos x="T10" y="0"/>
                  </a:cxn>
                  <a:cxn ang="T68">
                    <a:pos x="T11" y="0"/>
                  </a:cxn>
                  <a:cxn ang="T69">
                    <a:pos x="T12" y="0"/>
                  </a:cxn>
                  <a:cxn ang="T70">
                    <a:pos x="T13" y="0"/>
                  </a:cxn>
                  <a:cxn ang="T71">
                    <a:pos x="T14" y="0"/>
                  </a:cxn>
                  <a:cxn ang="T72">
                    <a:pos x="T15" y="0"/>
                  </a:cxn>
                  <a:cxn ang="T73">
                    <a:pos x="T16" y="0"/>
                  </a:cxn>
                  <a:cxn ang="T74">
                    <a:pos x="T17" y="0"/>
                  </a:cxn>
                  <a:cxn ang="T75">
                    <a:pos x="T18" y="0"/>
                  </a:cxn>
                  <a:cxn ang="T76">
                    <a:pos x="T19" y="0"/>
                  </a:cxn>
                  <a:cxn ang="T77">
                    <a:pos x="T20" y="0"/>
                  </a:cxn>
                  <a:cxn ang="T78">
                    <a:pos x="T21" y="0"/>
                  </a:cxn>
                  <a:cxn ang="T79">
                    <a:pos x="T22" y="0"/>
                  </a:cxn>
                  <a:cxn ang="T80">
                    <a:pos x="T23" y="0"/>
                  </a:cxn>
                  <a:cxn ang="T81">
                    <a:pos x="T24" y="0"/>
                  </a:cxn>
                  <a:cxn ang="T82">
                    <a:pos x="T25" y="0"/>
                  </a:cxn>
                  <a:cxn ang="T83">
                    <a:pos x="T26" y="0"/>
                  </a:cxn>
                  <a:cxn ang="T84">
                    <a:pos x="T27" y="0"/>
                  </a:cxn>
                  <a:cxn ang="T85">
                    <a:pos x="T28" y="0"/>
                  </a:cxn>
                  <a:cxn ang="T86">
                    <a:pos x="T29" y="0"/>
                  </a:cxn>
                  <a:cxn ang="T87">
                    <a:pos x="T30" y="0"/>
                  </a:cxn>
                  <a:cxn ang="T88">
                    <a:pos x="T31" y="0"/>
                  </a:cxn>
                  <a:cxn ang="T89">
                    <a:pos x="T32" y="0"/>
                  </a:cxn>
                  <a:cxn ang="T90">
                    <a:pos x="T33" y="0"/>
                  </a:cxn>
                  <a:cxn ang="T91">
                    <a:pos x="T34" y="0"/>
                  </a:cxn>
                  <a:cxn ang="T92">
                    <a:pos x="T35" y="0"/>
                  </a:cxn>
                  <a:cxn ang="T93">
                    <a:pos x="T36" y="0"/>
                  </a:cxn>
                  <a:cxn ang="T94">
                    <a:pos x="T37" y="0"/>
                  </a:cxn>
                  <a:cxn ang="T95">
                    <a:pos x="T38" y="0"/>
                  </a:cxn>
                  <a:cxn ang="T96">
                    <a:pos x="T39" y="0"/>
                  </a:cxn>
                  <a:cxn ang="T97">
                    <a:pos x="T40" y="0"/>
                  </a:cxn>
                  <a:cxn ang="T98">
                    <a:pos x="T41" y="0"/>
                  </a:cxn>
                  <a:cxn ang="T99">
                    <a:pos x="T42" y="0"/>
                  </a:cxn>
                  <a:cxn ang="T100">
                    <a:pos x="T43" y="0"/>
                  </a:cxn>
                  <a:cxn ang="T101">
                    <a:pos x="T44" y="0"/>
                  </a:cxn>
                  <a:cxn ang="T102">
                    <a:pos x="T45" y="0"/>
                  </a:cxn>
                  <a:cxn ang="T103">
                    <a:pos x="T46" y="0"/>
                  </a:cxn>
                  <a:cxn ang="T104">
                    <a:pos x="T47" y="0"/>
                  </a:cxn>
                  <a:cxn ang="T105">
                    <a:pos x="T48" y="0"/>
                  </a:cxn>
                  <a:cxn ang="T106">
                    <a:pos x="T49" y="0"/>
                  </a:cxn>
                  <a:cxn ang="T107">
                    <a:pos x="T50" y="0"/>
                  </a:cxn>
                  <a:cxn ang="T108">
                    <a:pos x="T51" y="0"/>
                  </a:cxn>
                  <a:cxn ang="T109">
                    <a:pos x="T52" y="0"/>
                  </a:cxn>
                  <a:cxn ang="T110">
                    <a:pos x="T53" y="0"/>
                  </a:cxn>
                  <a:cxn ang="T111">
                    <a:pos x="T54" y="0"/>
                  </a:cxn>
                  <a:cxn ang="T112">
                    <a:pos x="T55" y="0"/>
                  </a:cxn>
                  <a:cxn ang="T113">
                    <a:pos x="T56" y="0"/>
                  </a:cxn>
                </a:cxnLst>
                <a:rect l="T114" t="0" r="T115" b="0"/>
                <a:pathLst>
                  <a:path w="1410">
                    <a:moveTo>
                      <a:pt x="0" y="0"/>
                    </a:moveTo>
                    <a:lnTo>
                      <a:pt x="3" y="0"/>
                    </a:lnTo>
                    <a:lnTo>
                      <a:pt x="7" y="0"/>
                    </a:lnTo>
                    <a:lnTo>
                      <a:pt x="10" y="0"/>
                    </a:lnTo>
                    <a:lnTo>
                      <a:pt x="14" y="0"/>
                    </a:lnTo>
                    <a:lnTo>
                      <a:pt x="17" y="0"/>
                    </a:lnTo>
                    <a:lnTo>
                      <a:pt x="21" y="0"/>
                    </a:lnTo>
                    <a:lnTo>
                      <a:pt x="24" y="0"/>
                    </a:lnTo>
                    <a:lnTo>
                      <a:pt x="28" y="0"/>
                    </a:lnTo>
                    <a:lnTo>
                      <a:pt x="31" y="0"/>
                    </a:lnTo>
                    <a:lnTo>
                      <a:pt x="35" y="0"/>
                    </a:lnTo>
                    <a:lnTo>
                      <a:pt x="39" y="0"/>
                    </a:lnTo>
                    <a:lnTo>
                      <a:pt x="42" y="0"/>
                    </a:lnTo>
                    <a:lnTo>
                      <a:pt x="46" y="0"/>
                    </a:lnTo>
                    <a:lnTo>
                      <a:pt x="49" y="0"/>
                    </a:lnTo>
                    <a:lnTo>
                      <a:pt x="53" y="0"/>
                    </a:lnTo>
                    <a:lnTo>
                      <a:pt x="56" y="0"/>
                    </a:lnTo>
                    <a:lnTo>
                      <a:pt x="60" y="0"/>
                    </a:lnTo>
                    <a:lnTo>
                      <a:pt x="63" y="0"/>
                    </a:lnTo>
                    <a:lnTo>
                      <a:pt x="67" y="0"/>
                    </a:lnTo>
                    <a:lnTo>
                      <a:pt x="70" y="0"/>
                    </a:lnTo>
                    <a:lnTo>
                      <a:pt x="74" y="0"/>
                    </a:lnTo>
                    <a:lnTo>
                      <a:pt x="77" y="0"/>
                    </a:lnTo>
                    <a:lnTo>
                      <a:pt x="81" y="0"/>
                    </a:lnTo>
                    <a:lnTo>
                      <a:pt x="84" y="0"/>
                    </a:lnTo>
                    <a:lnTo>
                      <a:pt x="88" y="0"/>
                    </a:lnTo>
                    <a:lnTo>
                      <a:pt x="91" y="0"/>
                    </a:lnTo>
                    <a:lnTo>
                      <a:pt x="95" y="0"/>
                    </a:lnTo>
                    <a:lnTo>
                      <a:pt x="99" y="0"/>
                    </a:lnTo>
                    <a:lnTo>
                      <a:pt x="102" y="0"/>
                    </a:lnTo>
                    <a:lnTo>
                      <a:pt x="106" y="0"/>
                    </a:lnTo>
                    <a:lnTo>
                      <a:pt x="109" y="0"/>
                    </a:lnTo>
                    <a:lnTo>
                      <a:pt x="113" y="0"/>
                    </a:lnTo>
                    <a:lnTo>
                      <a:pt x="116" y="0"/>
                    </a:lnTo>
                    <a:lnTo>
                      <a:pt x="120" y="0"/>
                    </a:lnTo>
                    <a:lnTo>
                      <a:pt x="123" y="0"/>
                    </a:lnTo>
                    <a:lnTo>
                      <a:pt x="127" y="0"/>
                    </a:lnTo>
                    <a:lnTo>
                      <a:pt x="130" y="0"/>
                    </a:lnTo>
                    <a:lnTo>
                      <a:pt x="134" y="0"/>
                    </a:lnTo>
                    <a:lnTo>
                      <a:pt x="137" y="0"/>
                    </a:lnTo>
                    <a:lnTo>
                      <a:pt x="141" y="0"/>
                    </a:lnTo>
                    <a:lnTo>
                      <a:pt x="144" y="0"/>
                    </a:lnTo>
                    <a:lnTo>
                      <a:pt x="148" y="0"/>
                    </a:lnTo>
                    <a:lnTo>
                      <a:pt x="151" y="0"/>
                    </a:lnTo>
                    <a:lnTo>
                      <a:pt x="155" y="0"/>
                    </a:lnTo>
                    <a:lnTo>
                      <a:pt x="159" y="0"/>
                    </a:lnTo>
                    <a:lnTo>
                      <a:pt x="162" y="0"/>
                    </a:lnTo>
                    <a:lnTo>
                      <a:pt x="166" y="0"/>
                    </a:lnTo>
                    <a:lnTo>
                      <a:pt x="169" y="0"/>
                    </a:lnTo>
                    <a:lnTo>
                      <a:pt x="172" y="0"/>
                    </a:lnTo>
                    <a:lnTo>
                      <a:pt x="176" y="0"/>
                    </a:lnTo>
                    <a:lnTo>
                      <a:pt x="180" y="0"/>
                    </a:lnTo>
                    <a:lnTo>
                      <a:pt x="183" y="0"/>
                    </a:lnTo>
                    <a:lnTo>
                      <a:pt x="187" y="0"/>
                    </a:lnTo>
                    <a:lnTo>
                      <a:pt x="190" y="0"/>
                    </a:lnTo>
                    <a:lnTo>
                      <a:pt x="194" y="0"/>
                    </a:lnTo>
                    <a:lnTo>
                      <a:pt x="197" y="0"/>
                    </a:lnTo>
                    <a:lnTo>
                      <a:pt x="201" y="0"/>
                    </a:lnTo>
                    <a:lnTo>
                      <a:pt x="204" y="0"/>
                    </a:lnTo>
                    <a:lnTo>
                      <a:pt x="208" y="0"/>
                    </a:lnTo>
                    <a:lnTo>
                      <a:pt x="211" y="0"/>
                    </a:lnTo>
                    <a:lnTo>
                      <a:pt x="215" y="0"/>
                    </a:lnTo>
                    <a:lnTo>
                      <a:pt x="219" y="0"/>
                    </a:lnTo>
                    <a:lnTo>
                      <a:pt x="222" y="0"/>
                    </a:lnTo>
                    <a:lnTo>
                      <a:pt x="225" y="0"/>
                    </a:lnTo>
                    <a:lnTo>
                      <a:pt x="229" y="0"/>
                    </a:lnTo>
                    <a:lnTo>
                      <a:pt x="232" y="0"/>
                    </a:lnTo>
                    <a:lnTo>
                      <a:pt x="236" y="0"/>
                    </a:lnTo>
                    <a:lnTo>
                      <a:pt x="240" y="0"/>
                    </a:lnTo>
                    <a:lnTo>
                      <a:pt x="243" y="0"/>
                    </a:lnTo>
                    <a:lnTo>
                      <a:pt x="247" y="0"/>
                    </a:lnTo>
                    <a:lnTo>
                      <a:pt x="250" y="0"/>
                    </a:lnTo>
                    <a:lnTo>
                      <a:pt x="254" y="0"/>
                    </a:lnTo>
                    <a:lnTo>
                      <a:pt x="257" y="0"/>
                    </a:lnTo>
                    <a:lnTo>
                      <a:pt x="261" y="0"/>
                    </a:lnTo>
                    <a:lnTo>
                      <a:pt x="264" y="0"/>
                    </a:lnTo>
                    <a:lnTo>
                      <a:pt x="268" y="0"/>
                    </a:lnTo>
                    <a:lnTo>
                      <a:pt x="271" y="0"/>
                    </a:lnTo>
                    <a:lnTo>
                      <a:pt x="275" y="0"/>
                    </a:lnTo>
                    <a:lnTo>
                      <a:pt x="278" y="0"/>
                    </a:lnTo>
                    <a:lnTo>
                      <a:pt x="282" y="0"/>
                    </a:lnTo>
                    <a:lnTo>
                      <a:pt x="285" y="0"/>
                    </a:lnTo>
                    <a:lnTo>
                      <a:pt x="289" y="0"/>
                    </a:lnTo>
                    <a:lnTo>
                      <a:pt x="292" y="0"/>
                    </a:lnTo>
                    <a:lnTo>
                      <a:pt x="296" y="0"/>
                    </a:lnTo>
                    <a:lnTo>
                      <a:pt x="300" y="0"/>
                    </a:lnTo>
                    <a:lnTo>
                      <a:pt x="303" y="0"/>
                    </a:lnTo>
                    <a:lnTo>
                      <a:pt x="307" y="0"/>
                    </a:lnTo>
                    <a:lnTo>
                      <a:pt x="310" y="0"/>
                    </a:lnTo>
                    <a:lnTo>
                      <a:pt x="314" y="0"/>
                    </a:lnTo>
                    <a:lnTo>
                      <a:pt x="317" y="0"/>
                    </a:lnTo>
                    <a:lnTo>
                      <a:pt x="321" y="0"/>
                    </a:lnTo>
                    <a:lnTo>
                      <a:pt x="324" y="0"/>
                    </a:lnTo>
                    <a:lnTo>
                      <a:pt x="328" y="0"/>
                    </a:lnTo>
                    <a:lnTo>
                      <a:pt x="331" y="0"/>
                    </a:lnTo>
                    <a:lnTo>
                      <a:pt x="335" y="0"/>
                    </a:lnTo>
                    <a:lnTo>
                      <a:pt x="338" y="0"/>
                    </a:lnTo>
                    <a:lnTo>
                      <a:pt x="342" y="0"/>
                    </a:lnTo>
                    <a:lnTo>
                      <a:pt x="345" y="0"/>
                    </a:lnTo>
                    <a:lnTo>
                      <a:pt x="349" y="0"/>
                    </a:lnTo>
                    <a:lnTo>
                      <a:pt x="352" y="0"/>
                    </a:lnTo>
                    <a:lnTo>
                      <a:pt x="356" y="0"/>
                    </a:lnTo>
                    <a:lnTo>
                      <a:pt x="360" y="0"/>
                    </a:lnTo>
                    <a:lnTo>
                      <a:pt x="363" y="0"/>
                    </a:lnTo>
                    <a:lnTo>
                      <a:pt x="367" y="0"/>
                    </a:lnTo>
                    <a:lnTo>
                      <a:pt x="370" y="0"/>
                    </a:lnTo>
                    <a:lnTo>
                      <a:pt x="374" y="0"/>
                    </a:lnTo>
                    <a:lnTo>
                      <a:pt x="377" y="0"/>
                    </a:lnTo>
                    <a:lnTo>
                      <a:pt x="381" y="0"/>
                    </a:lnTo>
                    <a:lnTo>
                      <a:pt x="384" y="0"/>
                    </a:lnTo>
                    <a:lnTo>
                      <a:pt x="388" y="0"/>
                    </a:lnTo>
                    <a:lnTo>
                      <a:pt x="391" y="0"/>
                    </a:lnTo>
                    <a:lnTo>
                      <a:pt x="395" y="0"/>
                    </a:lnTo>
                    <a:lnTo>
                      <a:pt x="398" y="0"/>
                    </a:lnTo>
                    <a:lnTo>
                      <a:pt x="402" y="0"/>
                    </a:lnTo>
                    <a:lnTo>
                      <a:pt x="405" y="0"/>
                    </a:lnTo>
                    <a:lnTo>
                      <a:pt x="409" y="0"/>
                    </a:lnTo>
                    <a:lnTo>
                      <a:pt x="412" y="0"/>
                    </a:lnTo>
                    <a:lnTo>
                      <a:pt x="416" y="0"/>
                    </a:lnTo>
                    <a:lnTo>
                      <a:pt x="420" y="0"/>
                    </a:lnTo>
                    <a:lnTo>
                      <a:pt x="423" y="0"/>
                    </a:lnTo>
                    <a:lnTo>
                      <a:pt x="426" y="0"/>
                    </a:lnTo>
                    <a:lnTo>
                      <a:pt x="430" y="0"/>
                    </a:lnTo>
                    <a:lnTo>
                      <a:pt x="433" y="0"/>
                    </a:lnTo>
                    <a:lnTo>
                      <a:pt x="437" y="0"/>
                    </a:lnTo>
                    <a:lnTo>
                      <a:pt x="441" y="0"/>
                    </a:lnTo>
                    <a:lnTo>
                      <a:pt x="444" y="0"/>
                    </a:lnTo>
                    <a:lnTo>
                      <a:pt x="448" y="0"/>
                    </a:lnTo>
                    <a:lnTo>
                      <a:pt x="451" y="0"/>
                    </a:lnTo>
                    <a:lnTo>
                      <a:pt x="455" y="0"/>
                    </a:lnTo>
                    <a:lnTo>
                      <a:pt x="458" y="0"/>
                    </a:lnTo>
                    <a:lnTo>
                      <a:pt x="462" y="0"/>
                    </a:lnTo>
                    <a:lnTo>
                      <a:pt x="465" y="0"/>
                    </a:lnTo>
                    <a:lnTo>
                      <a:pt x="469" y="0"/>
                    </a:lnTo>
                    <a:lnTo>
                      <a:pt x="472" y="0"/>
                    </a:lnTo>
                    <a:lnTo>
                      <a:pt x="476" y="0"/>
                    </a:lnTo>
                    <a:lnTo>
                      <a:pt x="479" y="0"/>
                    </a:lnTo>
                    <a:lnTo>
                      <a:pt x="483" y="0"/>
                    </a:lnTo>
                    <a:lnTo>
                      <a:pt x="486" y="0"/>
                    </a:lnTo>
                    <a:lnTo>
                      <a:pt x="490" y="0"/>
                    </a:lnTo>
                    <a:lnTo>
                      <a:pt x="493" y="0"/>
                    </a:lnTo>
                    <a:lnTo>
                      <a:pt x="497" y="0"/>
                    </a:lnTo>
                    <a:lnTo>
                      <a:pt x="501" y="0"/>
                    </a:lnTo>
                    <a:lnTo>
                      <a:pt x="504" y="0"/>
                    </a:lnTo>
                    <a:lnTo>
                      <a:pt x="508" y="0"/>
                    </a:lnTo>
                    <a:lnTo>
                      <a:pt x="511" y="0"/>
                    </a:lnTo>
                    <a:lnTo>
                      <a:pt x="515" y="0"/>
                    </a:lnTo>
                    <a:lnTo>
                      <a:pt x="518" y="0"/>
                    </a:lnTo>
                    <a:lnTo>
                      <a:pt x="522" y="0"/>
                    </a:lnTo>
                    <a:lnTo>
                      <a:pt x="525" y="0"/>
                    </a:lnTo>
                    <a:lnTo>
                      <a:pt x="529" y="0"/>
                    </a:lnTo>
                    <a:lnTo>
                      <a:pt x="532" y="0"/>
                    </a:lnTo>
                    <a:lnTo>
                      <a:pt x="536" y="0"/>
                    </a:lnTo>
                    <a:lnTo>
                      <a:pt x="539" y="0"/>
                    </a:lnTo>
                    <a:lnTo>
                      <a:pt x="543" y="0"/>
                    </a:lnTo>
                    <a:lnTo>
                      <a:pt x="546" y="0"/>
                    </a:lnTo>
                    <a:lnTo>
                      <a:pt x="550" y="0"/>
                    </a:lnTo>
                    <a:lnTo>
                      <a:pt x="553" y="0"/>
                    </a:lnTo>
                    <a:lnTo>
                      <a:pt x="557" y="0"/>
                    </a:lnTo>
                    <a:lnTo>
                      <a:pt x="561" y="0"/>
                    </a:lnTo>
                    <a:lnTo>
                      <a:pt x="564" y="0"/>
                    </a:lnTo>
                    <a:lnTo>
                      <a:pt x="568" y="0"/>
                    </a:lnTo>
                    <a:lnTo>
                      <a:pt x="571" y="0"/>
                    </a:lnTo>
                    <a:lnTo>
                      <a:pt x="575" y="0"/>
                    </a:lnTo>
                    <a:lnTo>
                      <a:pt x="578" y="0"/>
                    </a:lnTo>
                    <a:lnTo>
                      <a:pt x="582" y="0"/>
                    </a:lnTo>
                    <a:lnTo>
                      <a:pt x="585" y="0"/>
                    </a:lnTo>
                    <a:lnTo>
                      <a:pt x="589" y="0"/>
                    </a:lnTo>
                    <a:lnTo>
                      <a:pt x="592" y="0"/>
                    </a:lnTo>
                    <a:lnTo>
                      <a:pt x="596" y="0"/>
                    </a:lnTo>
                    <a:lnTo>
                      <a:pt x="599" y="0"/>
                    </a:lnTo>
                    <a:lnTo>
                      <a:pt x="603" y="0"/>
                    </a:lnTo>
                    <a:lnTo>
                      <a:pt x="606" y="0"/>
                    </a:lnTo>
                    <a:lnTo>
                      <a:pt x="610" y="0"/>
                    </a:lnTo>
                    <a:lnTo>
                      <a:pt x="613" y="0"/>
                    </a:lnTo>
                    <a:lnTo>
                      <a:pt x="617" y="0"/>
                    </a:lnTo>
                    <a:lnTo>
                      <a:pt x="621" y="0"/>
                    </a:lnTo>
                    <a:lnTo>
                      <a:pt x="624" y="0"/>
                    </a:lnTo>
                    <a:lnTo>
                      <a:pt x="628" y="0"/>
                    </a:lnTo>
                    <a:lnTo>
                      <a:pt x="631" y="0"/>
                    </a:lnTo>
                    <a:lnTo>
                      <a:pt x="635" y="0"/>
                    </a:lnTo>
                    <a:lnTo>
                      <a:pt x="638" y="0"/>
                    </a:lnTo>
                    <a:lnTo>
                      <a:pt x="642" y="0"/>
                    </a:lnTo>
                    <a:lnTo>
                      <a:pt x="645" y="0"/>
                    </a:lnTo>
                    <a:lnTo>
                      <a:pt x="649" y="0"/>
                    </a:lnTo>
                    <a:lnTo>
                      <a:pt x="652" y="0"/>
                    </a:lnTo>
                    <a:lnTo>
                      <a:pt x="656" y="0"/>
                    </a:lnTo>
                    <a:lnTo>
                      <a:pt x="659" y="0"/>
                    </a:lnTo>
                    <a:lnTo>
                      <a:pt x="663" y="0"/>
                    </a:lnTo>
                    <a:lnTo>
                      <a:pt x="666" y="0"/>
                    </a:lnTo>
                    <a:lnTo>
                      <a:pt x="670" y="0"/>
                    </a:lnTo>
                    <a:lnTo>
                      <a:pt x="673" y="0"/>
                    </a:lnTo>
                    <a:lnTo>
                      <a:pt x="677" y="0"/>
                    </a:lnTo>
                    <a:lnTo>
                      <a:pt x="681" y="0"/>
                    </a:lnTo>
                    <a:lnTo>
                      <a:pt x="684" y="0"/>
                    </a:lnTo>
                    <a:lnTo>
                      <a:pt x="687" y="0"/>
                    </a:lnTo>
                    <a:lnTo>
                      <a:pt x="691" y="0"/>
                    </a:lnTo>
                    <a:lnTo>
                      <a:pt x="695" y="0"/>
                    </a:lnTo>
                    <a:lnTo>
                      <a:pt x="698" y="0"/>
                    </a:lnTo>
                    <a:lnTo>
                      <a:pt x="702" y="0"/>
                    </a:lnTo>
                    <a:lnTo>
                      <a:pt x="705" y="0"/>
                    </a:lnTo>
                    <a:lnTo>
                      <a:pt x="709" y="0"/>
                    </a:lnTo>
                    <a:lnTo>
                      <a:pt x="712" y="0"/>
                    </a:lnTo>
                    <a:lnTo>
                      <a:pt x="716" y="0"/>
                    </a:lnTo>
                    <a:lnTo>
                      <a:pt x="719" y="0"/>
                    </a:lnTo>
                    <a:lnTo>
                      <a:pt x="723" y="0"/>
                    </a:lnTo>
                    <a:lnTo>
                      <a:pt x="726" y="0"/>
                    </a:lnTo>
                    <a:lnTo>
                      <a:pt x="730" y="0"/>
                    </a:lnTo>
                    <a:lnTo>
                      <a:pt x="733" y="0"/>
                    </a:lnTo>
                    <a:lnTo>
                      <a:pt x="737" y="0"/>
                    </a:lnTo>
                    <a:lnTo>
                      <a:pt x="740" y="0"/>
                    </a:lnTo>
                    <a:lnTo>
                      <a:pt x="744" y="0"/>
                    </a:lnTo>
                    <a:lnTo>
                      <a:pt x="747" y="0"/>
                    </a:lnTo>
                    <a:lnTo>
                      <a:pt x="751" y="0"/>
                    </a:lnTo>
                    <a:lnTo>
                      <a:pt x="755" y="0"/>
                    </a:lnTo>
                    <a:lnTo>
                      <a:pt x="758" y="0"/>
                    </a:lnTo>
                    <a:lnTo>
                      <a:pt x="762" y="0"/>
                    </a:lnTo>
                    <a:lnTo>
                      <a:pt x="765" y="0"/>
                    </a:lnTo>
                    <a:lnTo>
                      <a:pt x="769" y="0"/>
                    </a:lnTo>
                    <a:lnTo>
                      <a:pt x="772" y="0"/>
                    </a:lnTo>
                    <a:lnTo>
                      <a:pt x="776" y="0"/>
                    </a:lnTo>
                    <a:lnTo>
                      <a:pt x="779" y="0"/>
                    </a:lnTo>
                    <a:lnTo>
                      <a:pt x="783" y="0"/>
                    </a:lnTo>
                    <a:lnTo>
                      <a:pt x="786" y="0"/>
                    </a:lnTo>
                    <a:lnTo>
                      <a:pt x="790" y="0"/>
                    </a:lnTo>
                    <a:lnTo>
                      <a:pt x="793" y="0"/>
                    </a:lnTo>
                    <a:lnTo>
                      <a:pt x="797" y="0"/>
                    </a:lnTo>
                    <a:lnTo>
                      <a:pt x="800" y="0"/>
                    </a:lnTo>
                    <a:lnTo>
                      <a:pt x="804" y="0"/>
                    </a:lnTo>
                    <a:lnTo>
                      <a:pt x="807" y="0"/>
                    </a:lnTo>
                    <a:lnTo>
                      <a:pt x="811" y="0"/>
                    </a:lnTo>
                    <a:lnTo>
                      <a:pt x="815" y="0"/>
                    </a:lnTo>
                    <a:lnTo>
                      <a:pt x="818" y="0"/>
                    </a:lnTo>
                    <a:lnTo>
                      <a:pt x="822" y="0"/>
                    </a:lnTo>
                    <a:lnTo>
                      <a:pt x="825" y="0"/>
                    </a:lnTo>
                    <a:lnTo>
                      <a:pt x="829" y="0"/>
                    </a:lnTo>
                    <a:lnTo>
                      <a:pt x="832" y="0"/>
                    </a:lnTo>
                    <a:lnTo>
                      <a:pt x="836" y="0"/>
                    </a:lnTo>
                    <a:lnTo>
                      <a:pt x="839" y="0"/>
                    </a:lnTo>
                    <a:lnTo>
                      <a:pt x="843" y="0"/>
                    </a:lnTo>
                    <a:lnTo>
                      <a:pt x="846" y="0"/>
                    </a:lnTo>
                    <a:lnTo>
                      <a:pt x="850" y="0"/>
                    </a:lnTo>
                    <a:lnTo>
                      <a:pt x="853" y="0"/>
                    </a:lnTo>
                    <a:lnTo>
                      <a:pt x="857" y="0"/>
                    </a:lnTo>
                    <a:lnTo>
                      <a:pt x="860" y="0"/>
                    </a:lnTo>
                    <a:lnTo>
                      <a:pt x="864" y="0"/>
                    </a:lnTo>
                    <a:lnTo>
                      <a:pt x="867" y="0"/>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0"/>
                    </a:lnTo>
                    <a:lnTo>
                      <a:pt x="1245" y="0"/>
                    </a:lnTo>
                    <a:lnTo>
                      <a:pt x="1248" y="0"/>
                    </a:lnTo>
                    <a:lnTo>
                      <a:pt x="1252" y="0"/>
                    </a:lnTo>
                    <a:lnTo>
                      <a:pt x="1255" y="0"/>
                    </a:lnTo>
                    <a:lnTo>
                      <a:pt x="1259" y="0"/>
                    </a:lnTo>
                    <a:lnTo>
                      <a:pt x="1262" y="0"/>
                    </a:lnTo>
                    <a:lnTo>
                      <a:pt x="1266" y="0"/>
                    </a:lnTo>
                    <a:lnTo>
                      <a:pt x="1269" y="0"/>
                    </a:lnTo>
                    <a:lnTo>
                      <a:pt x="1273" y="0"/>
                    </a:lnTo>
                    <a:lnTo>
                      <a:pt x="1277" y="0"/>
                    </a:lnTo>
                    <a:lnTo>
                      <a:pt x="1280" y="0"/>
                    </a:lnTo>
                    <a:lnTo>
                      <a:pt x="1284" y="0"/>
                    </a:lnTo>
                    <a:lnTo>
                      <a:pt x="1287" y="0"/>
                    </a:lnTo>
                    <a:lnTo>
                      <a:pt x="1291" y="0"/>
                    </a:lnTo>
                    <a:lnTo>
                      <a:pt x="1294" y="0"/>
                    </a:lnTo>
                    <a:lnTo>
                      <a:pt x="1298" y="0"/>
                    </a:lnTo>
                    <a:lnTo>
                      <a:pt x="1301" y="0"/>
                    </a:lnTo>
                    <a:lnTo>
                      <a:pt x="1305" y="0"/>
                    </a:lnTo>
                    <a:lnTo>
                      <a:pt x="1308" y="0"/>
                    </a:lnTo>
                    <a:lnTo>
                      <a:pt x="1312" y="0"/>
                    </a:lnTo>
                    <a:lnTo>
                      <a:pt x="1315" y="0"/>
                    </a:lnTo>
                    <a:lnTo>
                      <a:pt x="1319" y="0"/>
                    </a:lnTo>
                    <a:lnTo>
                      <a:pt x="1322" y="0"/>
                    </a:lnTo>
                    <a:lnTo>
                      <a:pt x="1326" y="0"/>
                    </a:lnTo>
                    <a:lnTo>
                      <a:pt x="1329" y="0"/>
                    </a:lnTo>
                    <a:lnTo>
                      <a:pt x="1333" y="0"/>
                    </a:lnTo>
                    <a:lnTo>
                      <a:pt x="1337" y="0"/>
                    </a:lnTo>
                    <a:lnTo>
                      <a:pt x="1340" y="0"/>
                    </a:lnTo>
                    <a:lnTo>
                      <a:pt x="1344" y="0"/>
                    </a:lnTo>
                    <a:lnTo>
                      <a:pt x="1347" y="0"/>
                    </a:lnTo>
                    <a:lnTo>
                      <a:pt x="1351" y="0"/>
                    </a:lnTo>
                    <a:lnTo>
                      <a:pt x="1354" y="0"/>
                    </a:lnTo>
                    <a:lnTo>
                      <a:pt x="1358" y="0"/>
                    </a:lnTo>
                    <a:lnTo>
                      <a:pt x="1361" y="0"/>
                    </a:lnTo>
                    <a:lnTo>
                      <a:pt x="1365" y="0"/>
                    </a:lnTo>
                    <a:lnTo>
                      <a:pt x="1368" y="0"/>
                    </a:lnTo>
                    <a:lnTo>
                      <a:pt x="1372" y="0"/>
                    </a:lnTo>
                    <a:lnTo>
                      <a:pt x="1375" y="0"/>
                    </a:lnTo>
                    <a:lnTo>
                      <a:pt x="1379" y="0"/>
                    </a:lnTo>
                    <a:lnTo>
                      <a:pt x="1382" y="0"/>
                    </a:lnTo>
                    <a:lnTo>
                      <a:pt x="1386" y="0"/>
                    </a:lnTo>
                    <a:lnTo>
                      <a:pt x="1389" y="0"/>
                    </a:lnTo>
                    <a:lnTo>
                      <a:pt x="1393" y="0"/>
                    </a:lnTo>
                    <a:lnTo>
                      <a:pt x="1397" y="0"/>
                    </a:lnTo>
                    <a:lnTo>
                      <a:pt x="1400" y="0"/>
                    </a:lnTo>
                    <a:lnTo>
                      <a:pt x="1404" y="0"/>
                    </a:lnTo>
                    <a:lnTo>
                      <a:pt x="1407" y="0"/>
                    </a:lnTo>
                    <a:lnTo>
                      <a:pt x="1410" y="0"/>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1" name="Freeform 49"/>
              <p:cNvSpPr>
                <a:spLocks/>
              </p:cNvSpPr>
              <p:nvPr/>
            </p:nvSpPr>
            <p:spPr bwMode="auto">
              <a:xfrm>
                <a:off x="2242" y="2475"/>
                <a:ext cx="2494" cy="180"/>
              </a:xfrm>
              <a:custGeom>
                <a:avLst/>
                <a:gdLst>
                  <a:gd name="T0" fmla="*/ 19441 w 1410"/>
                  <a:gd name="T1" fmla="*/ 0 h 413"/>
                  <a:gd name="T2" fmla="*/ 42902 w 1410"/>
                  <a:gd name="T3" fmla="*/ 0 h 413"/>
                  <a:gd name="T4" fmla="*/ 65649 w 1410"/>
                  <a:gd name="T5" fmla="*/ 0 h 413"/>
                  <a:gd name="T6" fmla="*/ 88997 w 1410"/>
                  <a:gd name="T7" fmla="*/ 0 h 413"/>
                  <a:gd name="T8" fmla="*/ 112384 w 1410"/>
                  <a:gd name="T9" fmla="*/ 0 h 413"/>
                  <a:gd name="T10" fmla="*/ 135203 w 1410"/>
                  <a:gd name="T11" fmla="*/ 0 h 413"/>
                  <a:gd name="T12" fmla="*/ 158656 w 1410"/>
                  <a:gd name="T13" fmla="*/ 0 h 413"/>
                  <a:gd name="T14" fmla="*/ 182055 w 1410"/>
                  <a:gd name="T15" fmla="*/ 0 h 413"/>
                  <a:gd name="T16" fmla="*/ 205392 w 1410"/>
                  <a:gd name="T17" fmla="*/ 0 h 413"/>
                  <a:gd name="T18" fmla="*/ 228086 w 1410"/>
                  <a:gd name="T19" fmla="*/ 0 h 413"/>
                  <a:gd name="T20" fmla="*/ 251118 w 1410"/>
                  <a:gd name="T21" fmla="*/ 0 h 413"/>
                  <a:gd name="T22" fmla="*/ 273712 w 1410"/>
                  <a:gd name="T23" fmla="*/ 0 h 413"/>
                  <a:gd name="T24" fmla="*/ 297398 w 1410"/>
                  <a:gd name="T25" fmla="*/ 0 h 413"/>
                  <a:gd name="T26" fmla="*/ 320785 w 1410"/>
                  <a:gd name="T27" fmla="*/ 0 h 413"/>
                  <a:gd name="T28" fmla="*/ 344176 w 1410"/>
                  <a:gd name="T29" fmla="*/ 0 h 413"/>
                  <a:gd name="T30" fmla="*/ 366876 w 1410"/>
                  <a:gd name="T31" fmla="*/ 0 h 413"/>
                  <a:gd name="T32" fmla="*/ 390329 w 1410"/>
                  <a:gd name="T33" fmla="*/ 0 h 413"/>
                  <a:gd name="T34" fmla="*/ 413728 w 1410"/>
                  <a:gd name="T35" fmla="*/ 0 h 413"/>
                  <a:gd name="T36" fmla="*/ 435834 w 1410"/>
                  <a:gd name="T37" fmla="*/ 0 h 413"/>
                  <a:gd name="T38" fmla="*/ 459796 w 1410"/>
                  <a:gd name="T39" fmla="*/ 0 h 413"/>
                  <a:gd name="T40" fmla="*/ 482976 w 1410"/>
                  <a:gd name="T41" fmla="*/ 0 h 413"/>
                  <a:gd name="T42" fmla="*/ 505383 w 1410"/>
                  <a:gd name="T43" fmla="*/ 0 h 413"/>
                  <a:gd name="T44" fmla="*/ 529071 w 1410"/>
                  <a:gd name="T45" fmla="*/ 0 h 413"/>
                  <a:gd name="T46" fmla="*/ 552456 w 1410"/>
                  <a:gd name="T47" fmla="*/ 0 h 413"/>
                  <a:gd name="T48" fmla="*/ 574651 w 1410"/>
                  <a:gd name="T49" fmla="*/ 0 h 413"/>
                  <a:gd name="T50" fmla="*/ 598059 w 1410"/>
                  <a:gd name="T51" fmla="*/ 0 h 413"/>
                  <a:gd name="T52" fmla="*/ 621922 w 1410"/>
                  <a:gd name="T53" fmla="*/ 0 h 413"/>
                  <a:gd name="T54" fmla="*/ 644191 w 1410"/>
                  <a:gd name="T55" fmla="*/ 0 h 413"/>
                  <a:gd name="T56" fmla="*/ 667506 w 1410"/>
                  <a:gd name="T57" fmla="*/ 0 h 413"/>
                  <a:gd name="T58" fmla="*/ 691556 w 1410"/>
                  <a:gd name="T59" fmla="*/ 0 h 413"/>
                  <a:gd name="T60" fmla="*/ 714655 w 1410"/>
                  <a:gd name="T61" fmla="*/ 0 h 413"/>
                  <a:gd name="T62" fmla="*/ 737005 w 1410"/>
                  <a:gd name="T63" fmla="*/ 0 h 413"/>
                  <a:gd name="T64" fmla="*/ 760242 w 1410"/>
                  <a:gd name="T65" fmla="*/ 0 h 413"/>
                  <a:gd name="T66" fmla="*/ 784133 w 1410"/>
                  <a:gd name="T67" fmla="*/ 0 h 413"/>
                  <a:gd name="T68" fmla="*/ 806324 w 1410"/>
                  <a:gd name="T69" fmla="*/ 0 h 413"/>
                  <a:gd name="T70" fmla="*/ 829738 w 1410"/>
                  <a:gd name="T71" fmla="*/ 0 h 413"/>
                  <a:gd name="T72" fmla="*/ 853797 w 1410"/>
                  <a:gd name="T73" fmla="*/ 0 h 413"/>
                  <a:gd name="T74" fmla="*/ 877074 w 1410"/>
                  <a:gd name="T75" fmla="*/ 0 h 413"/>
                  <a:gd name="T76" fmla="*/ 899179 w 1410"/>
                  <a:gd name="T77" fmla="*/ 0 h 413"/>
                  <a:gd name="T78" fmla="*/ 922591 w 1410"/>
                  <a:gd name="T79" fmla="*/ 0 h 413"/>
                  <a:gd name="T80" fmla="*/ 945458 w 1410"/>
                  <a:gd name="T81" fmla="*/ 0 h 413"/>
                  <a:gd name="T82" fmla="*/ 968850 w 1410"/>
                  <a:gd name="T83" fmla="*/ 0 h 413"/>
                  <a:gd name="T84" fmla="*/ 991915 w 1410"/>
                  <a:gd name="T85" fmla="*/ 0 h 413"/>
                  <a:gd name="T86" fmla="*/ 1015805 w 1410"/>
                  <a:gd name="T87" fmla="*/ 0 h 413"/>
                  <a:gd name="T88" fmla="*/ 1038006 w 1410"/>
                  <a:gd name="T89" fmla="*/ 0 h 413"/>
                  <a:gd name="T90" fmla="*/ 1061432 w 1410"/>
                  <a:gd name="T91" fmla="*/ 0 h 413"/>
                  <a:gd name="T92" fmla="*/ 1084763 w 1410"/>
                  <a:gd name="T93" fmla="*/ 0 h 413"/>
                  <a:gd name="T94" fmla="*/ 1107667 w 1410"/>
                  <a:gd name="T95" fmla="*/ 0 h 413"/>
                  <a:gd name="T96" fmla="*/ 1131082 w 1410"/>
                  <a:gd name="T97" fmla="*/ 0 h 413"/>
                  <a:gd name="T98" fmla="*/ 1154441 w 1410"/>
                  <a:gd name="T99" fmla="*/ 0 h 413"/>
                  <a:gd name="T100" fmla="*/ 1177136 w 1410"/>
                  <a:gd name="T101" fmla="*/ 0 h 413"/>
                  <a:gd name="T102" fmla="*/ 1200520 w 1410"/>
                  <a:gd name="T103" fmla="*/ 0 h 413"/>
                  <a:gd name="T104" fmla="*/ 1223581 w 1410"/>
                  <a:gd name="T105" fmla="*/ 0 h 413"/>
                  <a:gd name="T106" fmla="*/ 1246407 w 1410"/>
                  <a:gd name="T107" fmla="*/ 0 h 413"/>
                  <a:gd name="T108" fmla="*/ 1269922 w 1410"/>
                  <a:gd name="T109" fmla="*/ 0 h 413"/>
                  <a:gd name="T110" fmla="*/ 1293258 w 1410"/>
                  <a:gd name="T111" fmla="*/ 0 h 413"/>
                  <a:gd name="T112" fmla="*/ 1316660 w 1410"/>
                  <a:gd name="T113" fmla="*/ 0 h 4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413"/>
                  <a:gd name="T173" fmla="*/ 1410 w 1410"/>
                  <a:gd name="T174" fmla="*/ 413 h 4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413">
                    <a:moveTo>
                      <a:pt x="0" y="234"/>
                    </a:moveTo>
                    <a:lnTo>
                      <a:pt x="3" y="233"/>
                    </a:lnTo>
                    <a:lnTo>
                      <a:pt x="7" y="231"/>
                    </a:lnTo>
                    <a:lnTo>
                      <a:pt x="10" y="229"/>
                    </a:lnTo>
                    <a:lnTo>
                      <a:pt x="14" y="227"/>
                    </a:lnTo>
                    <a:lnTo>
                      <a:pt x="17" y="225"/>
                    </a:lnTo>
                    <a:lnTo>
                      <a:pt x="21" y="223"/>
                    </a:lnTo>
                    <a:lnTo>
                      <a:pt x="24" y="221"/>
                    </a:lnTo>
                    <a:lnTo>
                      <a:pt x="28" y="218"/>
                    </a:lnTo>
                    <a:lnTo>
                      <a:pt x="31" y="216"/>
                    </a:lnTo>
                    <a:lnTo>
                      <a:pt x="35" y="213"/>
                    </a:lnTo>
                    <a:lnTo>
                      <a:pt x="39" y="210"/>
                    </a:lnTo>
                    <a:lnTo>
                      <a:pt x="42" y="207"/>
                    </a:lnTo>
                    <a:lnTo>
                      <a:pt x="46" y="204"/>
                    </a:lnTo>
                    <a:lnTo>
                      <a:pt x="49" y="200"/>
                    </a:lnTo>
                    <a:lnTo>
                      <a:pt x="53" y="196"/>
                    </a:lnTo>
                    <a:lnTo>
                      <a:pt x="56" y="193"/>
                    </a:lnTo>
                    <a:lnTo>
                      <a:pt x="60" y="189"/>
                    </a:lnTo>
                    <a:lnTo>
                      <a:pt x="63" y="185"/>
                    </a:lnTo>
                    <a:lnTo>
                      <a:pt x="67" y="181"/>
                    </a:lnTo>
                    <a:lnTo>
                      <a:pt x="70" y="176"/>
                    </a:lnTo>
                    <a:lnTo>
                      <a:pt x="74" y="172"/>
                    </a:lnTo>
                    <a:lnTo>
                      <a:pt x="77" y="167"/>
                    </a:lnTo>
                    <a:lnTo>
                      <a:pt x="81" y="163"/>
                    </a:lnTo>
                    <a:lnTo>
                      <a:pt x="84" y="158"/>
                    </a:lnTo>
                    <a:lnTo>
                      <a:pt x="88" y="153"/>
                    </a:lnTo>
                    <a:lnTo>
                      <a:pt x="91" y="149"/>
                    </a:lnTo>
                    <a:lnTo>
                      <a:pt x="95" y="144"/>
                    </a:lnTo>
                    <a:lnTo>
                      <a:pt x="99" y="139"/>
                    </a:lnTo>
                    <a:lnTo>
                      <a:pt x="102" y="135"/>
                    </a:lnTo>
                    <a:lnTo>
                      <a:pt x="106" y="130"/>
                    </a:lnTo>
                    <a:lnTo>
                      <a:pt x="109" y="126"/>
                    </a:lnTo>
                    <a:lnTo>
                      <a:pt x="113" y="122"/>
                    </a:lnTo>
                    <a:lnTo>
                      <a:pt x="116" y="118"/>
                    </a:lnTo>
                    <a:lnTo>
                      <a:pt x="120" y="114"/>
                    </a:lnTo>
                    <a:lnTo>
                      <a:pt x="123" y="110"/>
                    </a:lnTo>
                    <a:lnTo>
                      <a:pt x="127" y="107"/>
                    </a:lnTo>
                    <a:lnTo>
                      <a:pt x="130" y="104"/>
                    </a:lnTo>
                    <a:lnTo>
                      <a:pt x="134" y="101"/>
                    </a:lnTo>
                    <a:lnTo>
                      <a:pt x="137" y="98"/>
                    </a:lnTo>
                    <a:lnTo>
                      <a:pt x="141" y="95"/>
                    </a:lnTo>
                    <a:lnTo>
                      <a:pt x="144" y="93"/>
                    </a:lnTo>
                    <a:lnTo>
                      <a:pt x="148" y="91"/>
                    </a:lnTo>
                    <a:lnTo>
                      <a:pt x="151" y="89"/>
                    </a:lnTo>
                    <a:lnTo>
                      <a:pt x="155" y="87"/>
                    </a:lnTo>
                    <a:lnTo>
                      <a:pt x="159" y="86"/>
                    </a:lnTo>
                    <a:lnTo>
                      <a:pt x="162" y="85"/>
                    </a:lnTo>
                    <a:lnTo>
                      <a:pt x="166" y="83"/>
                    </a:lnTo>
                    <a:lnTo>
                      <a:pt x="169" y="82"/>
                    </a:lnTo>
                    <a:lnTo>
                      <a:pt x="172" y="81"/>
                    </a:lnTo>
                    <a:lnTo>
                      <a:pt x="176" y="81"/>
                    </a:lnTo>
                    <a:lnTo>
                      <a:pt x="180" y="80"/>
                    </a:lnTo>
                    <a:lnTo>
                      <a:pt x="183" y="80"/>
                    </a:lnTo>
                    <a:lnTo>
                      <a:pt x="187" y="79"/>
                    </a:lnTo>
                    <a:lnTo>
                      <a:pt x="190" y="79"/>
                    </a:lnTo>
                    <a:lnTo>
                      <a:pt x="194" y="78"/>
                    </a:lnTo>
                    <a:lnTo>
                      <a:pt x="197" y="78"/>
                    </a:lnTo>
                    <a:lnTo>
                      <a:pt x="201" y="78"/>
                    </a:lnTo>
                    <a:lnTo>
                      <a:pt x="204" y="78"/>
                    </a:lnTo>
                    <a:lnTo>
                      <a:pt x="208" y="78"/>
                    </a:lnTo>
                    <a:lnTo>
                      <a:pt x="211" y="78"/>
                    </a:lnTo>
                    <a:lnTo>
                      <a:pt x="215" y="78"/>
                    </a:lnTo>
                    <a:lnTo>
                      <a:pt x="219" y="78"/>
                    </a:lnTo>
                    <a:lnTo>
                      <a:pt x="222" y="78"/>
                    </a:lnTo>
                    <a:lnTo>
                      <a:pt x="225" y="78"/>
                    </a:lnTo>
                    <a:lnTo>
                      <a:pt x="229" y="78"/>
                    </a:lnTo>
                    <a:lnTo>
                      <a:pt x="232" y="78"/>
                    </a:lnTo>
                    <a:lnTo>
                      <a:pt x="236" y="78"/>
                    </a:lnTo>
                    <a:lnTo>
                      <a:pt x="240" y="79"/>
                    </a:lnTo>
                    <a:lnTo>
                      <a:pt x="243" y="79"/>
                    </a:lnTo>
                    <a:lnTo>
                      <a:pt x="247" y="79"/>
                    </a:lnTo>
                    <a:lnTo>
                      <a:pt x="250" y="80"/>
                    </a:lnTo>
                    <a:lnTo>
                      <a:pt x="254" y="80"/>
                    </a:lnTo>
                    <a:lnTo>
                      <a:pt x="257" y="80"/>
                    </a:lnTo>
                    <a:lnTo>
                      <a:pt x="261" y="81"/>
                    </a:lnTo>
                    <a:lnTo>
                      <a:pt x="264" y="82"/>
                    </a:lnTo>
                    <a:lnTo>
                      <a:pt x="268" y="82"/>
                    </a:lnTo>
                    <a:lnTo>
                      <a:pt x="271" y="83"/>
                    </a:lnTo>
                    <a:lnTo>
                      <a:pt x="275" y="84"/>
                    </a:lnTo>
                    <a:lnTo>
                      <a:pt x="278" y="85"/>
                    </a:lnTo>
                    <a:lnTo>
                      <a:pt x="282" y="86"/>
                    </a:lnTo>
                    <a:lnTo>
                      <a:pt x="285" y="87"/>
                    </a:lnTo>
                    <a:lnTo>
                      <a:pt x="289" y="87"/>
                    </a:lnTo>
                    <a:lnTo>
                      <a:pt x="292" y="88"/>
                    </a:lnTo>
                    <a:lnTo>
                      <a:pt x="296" y="88"/>
                    </a:lnTo>
                    <a:lnTo>
                      <a:pt x="300" y="88"/>
                    </a:lnTo>
                    <a:lnTo>
                      <a:pt x="303" y="87"/>
                    </a:lnTo>
                    <a:lnTo>
                      <a:pt x="307" y="85"/>
                    </a:lnTo>
                    <a:lnTo>
                      <a:pt x="310" y="82"/>
                    </a:lnTo>
                    <a:lnTo>
                      <a:pt x="314" y="77"/>
                    </a:lnTo>
                    <a:lnTo>
                      <a:pt x="317" y="70"/>
                    </a:lnTo>
                    <a:lnTo>
                      <a:pt x="321" y="61"/>
                    </a:lnTo>
                    <a:lnTo>
                      <a:pt x="324" y="52"/>
                    </a:lnTo>
                    <a:lnTo>
                      <a:pt x="328" y="42"/>
                    </a:lnTo>
                    <a:lnTo>
                      <a:pt x="331" y="32"/>
                    </a:lnTo>
                    <a:lnTo>
                      <a:pt x="335" y="22"/>
                    </a:lnTo>
                    <a:lnTo>
                      <a:pt x="338" y="15"/>
                    </a:lnTo>
                    <a:lnTo>
                      <a:pt x="342" y="8"/>
                    </a:lnTo>
                    <a:lnTo>
                      <a:pt x="345" y="4"/>
                    </a:lnTo>
                    <a:lnTo>
                      <a:pt x="349" y="1"/>
                    </a:lnTo>
                    <a:lnTo>
                      <a:pt x="352" y="0"/>
                    </a:lnTo>
                    <a:lnTo>
                      <a:pt x="356" y="1"/>
                    </a:lnTo>
                    <a:lnTo>
                      <a:pt x="360" y="4"/>
                    </a:lnTo>
                    <a:lnTo>
                      <a:pt x="363" y="9"/>
                    </a:lnTo>
                    <a:lnTo>
                      <a:pt x="367" y="15"/>
                    </a:lnTo>
                    <a:lnTo>
                      <a:pt x="370" y="23"/>
                    </a:lnTo>
                    <a:lnTo>
                      <a:pt x="374" y="33"/>
                    </a:lnTo>
                    <a:lnTo>
                      <a:pt x="377" y="43"/>
                    </a:lnTo>
                    <a:lnTo>
                      <a:pt x="381" y="54"/>
                    </a:lnTo>
                    <a:lnTo>
                      <a:pt x="384" y="65"/>
                    </a:lnTo>
                    <a:lnTo>
                      <a:pt x="388" y="75"/>
                    </a:lnTo>
                    <a:lnTo>
                      <a:pt x="391" y="83"/>
                    </a:lnTo>
                    <a:lnTo>
                      <a:pt x="395" y="90"/>
                    </a:lnTo>
                    <a:lnTo>
                      <a:pt x="398" y="96"/>
                    </a:lnTo>
                    <a:lnTo>
                      <a:pt x="402" y="101"/>
                    </a:lnTo>
                    <a:lnTo>
                      <a:pt x="405" y="104"/>
                    </a:lnTo>
                    <a:lnTo>
                      <a:pt x="409" y="107"/>
                    </a:lnTo>
                    <a:lnTo>
                      <a:pt x="412" y="110"/>
                    </a:lnTo>
                    <a:lnTo>
                      <a:pt x="416" y="113"/>
                    </a:lnTo>
                    <a:lnTo>
                      <a:pt x="420" y="116"/>
                    </a:lnTo>
                    <a:lnTo>
                      <a:pt x="423" y="119"/>
                    </a:lnTo>
                    <a:lnTo>
                      <a:pt x="426" y="123"/>
                    </a:lnTo>
                    <a:lnTo>
                      <a:pt x="430" y="126"/>
                    </a:lnTo>
                    <a:lnTo>
                      <a:pt x="433" y="130"/>
                    </a:lnTo>
                    <a:lnTo>
                      <a:pt x="437" y="135"/>
                    </a:lnTo>
                    <a:lnTo>
                      <a:pt x="441" y="140"/>
                    </a:lnTo>
                    <a:lnTo>
                      <a:pt x="444" y="145"/>
                    </a:lnTo>
                    <a:lnTo>
                      <a:pt x="448" y="150"/>
                    </a:lnTo>
                    <a:lnTo>
                      <a:pt x="451" y="156"/>
                    </a:lnTo>
                    <a:lnTo>
                      <a:pt x="455" y="162"/>
                    </a:lnTo>
                    <a:lnTo>
                      <a:pt x="458" y="168"/>
                    </a:lnTo>
                    <a:lnTo>
                      <a:pt x="462" y="175"/>
                    </a:lnTo>
                    <a:lnTo>
                      <a:pt x="465" y="181"/>
                    </a:lnTo>
                    <a:lnTo>
                      <a:pt x="469" y="188"/>
                    </a:lnTo>
                    <a:lnTo>
                      <a:pt x="472" y="196"/>
                    </a:lnTo>
                    <a:lnTo>
                      <a:pt x="476" y="203"/>
                    </a:lnTo>
                    <a:lnTo>
                      <a:pt x="479" y="211"/>
                    </a:lnTo>
                    <a:lnTo>
                      <a:pt x="483" y="218"/>
                    </a:lnTo>
                    <a:lnTo>
                      <a:pt x="486" y="226"/>
                    </a:lnTo>
                    <a:lnTo>
                      <a:pt x="490" y="233"/>
                    </a:lnTo>
                    <a:lnTo>
                      <a:pt x="493" y="241"/>
                    </a:lnTo>
                    <a:lnTo>
                      <a:pt x="497" y="248"/>
                    </a:lnTo>
                    <a:lnTo>
                      <a:pt x="501" y="256"/>
                    </a:lnTo>
                    <a:lnTo>
                      <a:pt x="504" y="263"/>
                    </a:lnTo>
                    <a:lnTo>
                      <a:pt x="508" y="270"/>
                    </a:lnTo>
                    <a:lnTo>
                      <a:pt x="511" y="277"/>
                    </a:lnTo>
                    <a:lnTo>
                      <a:pt x="515" y="284"/>
                    </a:lnTo>
                    <a:lnTo>
                      <a:pt x="518" y="291"/>
                    </a:lnTo>
                    <a:lnTo>
                      <a:pt x="522" y="297"/>
                    </a:lnTo>
                    <a:lnTo>
                      <a:pt x="525" y="303"/>
                    </a:lnTo>
                    <a:lnTo>
                      <a:pt x="529" y="309"/>
                    </a:lnTo>
                    <a:lnTo>
                      <a:pt x="532" y="315"/>
                    </a:lnTo>
                    <a:lnTo>
                      <a:pt x="536" y="320"/>
                    </a:lnTo>
                    <a:lnTo>
                      <a:pt x="539" y="326"/>
                    </a:lnTo>
                    <a:lnTo>
                      <a:pt x="543" y="330"/>
                    </a:lnTo>
                    <a:lnTo>
                      <a:pt x="546" y="335"/>
                    </a:lnTo>
                    <a:lnTo>
                      <a:pt x="550" y="340"/>
                    </a:lnTo>
                    <a:lnTo>
                      <a:pt x="553" y="344"/>
                    </a:lnTo>
                    <a:lnTo>
                      <a:pt x="557" y="348"/>
                    </a:lnTo>
                    <a:lnTo>
                      <a:pt x="561" y="352"/>
                    </a:lnTo>
                    <a:lnTo>
                      <a:pt x="564" y="355"/>
                    </a:lnTo>
                    <a:lnTo>
                      <a:pt x="568" y="359"/>
                    </a:lnTo>
                    <a:lnTo>
                      <a:pt x="571" y="362"/>
                    </a:lnTo>
                    <a:lnTo>
                      <a:pt x="575" y="365"/>
                    </a:lnTo>
                    <a:lnTo>
                      <a:pt x="578" y="367"/>
                    </a:lnTo>
                    <a:lnTo>
                      <a:pt x="582" y="370"/>
                    </a:lnTo>
                    <a:lnTo>
                      <a:pt x="585" y="373"/>
                    </a:lnTo>
                    <a:lnTo>
                      <a:pt x="589" y="375"/>
                    </a:lnTo>
                    <a:lnTo>
                      <a:pt x="592" y="377"/>
                    </a:lnTo>
                    <a:lnTo>
                      <a:pt x="596" y="379"/>
                    </a:lnTo>
                    <a:lnTo>
                      <a:pt x="599" y="381"/>
                    </a:lnTo>
                    <a:lnTo>
                      <a:pt x="603" y="383"/>
                    </a:lnTo>
                    <a:lnTo>
                      <a:pt x="606" y="385"/>
                    </a:lnTo>
                    <a:lnTo>
                      <a:pt x="610" y="386"/>
                    </a:lnTo>
                    <a:lnTo>
                      <a:pt x="613" y="388"/>
                    </a:lnTo>
                    <a:lnTo>
                      <a:pt x="617" y="389"/>
                    </a:lnTo>
                    <a:lnTo>
                      <a:pt x="621" y="391"/>
                    </a:lnTo>
                    <a:lnTo>
                      <a:pt x="624" y="392"/>
                    </a:lnTo>
                    <a:lnTo>
                      <a:pt x="628" y="393"/>
                    </a:lnTo>
                    <a:lnTo>
                      <a:pt x="631" y="394"/>
                    </a:lnTo>
                    <a:lnTo>
                      <a:pt x="635" y="395"/>
                    </a:lnTo>
                    <a:lnTo>
                      <a:pt x="638" y="396"/>
                    </a:lnTo>
                    <a:lnTo>
                      <a:pt x="642" y="397"/>
                    </a:lnTo>
                    <a:lnTo>
                      <a:pt x="645" y="398"/>
                    </a:lnTo>
                    <a:lnTo>
                      <a:pt x="649" y="399"/>
                    </a:lnTo>
                    <a:lnTo>
                      <a:pt x="652" y="399"/>
                    </a:lnTo>
                    <a:lnTo>
                      <a:pt x="656" y="400"/>
                    </a:lnTo>
                    <a:lnTo>
                      <a:pt x="659" y="401"/>
                    </a:lnTo>
                    <a:lnTo>
                      <a:pt x="663" y="402"/>
                    </a:lnTo>
                    <a:lnTo>
                      <a:pt x="666" y="402"/>
                    </a:lnTo>
                    <a:lnTo>
                      <a:pt x="670" y="403"/>
                    </a:lnTo>
                    <a:lnTo>
                      <a:pt x="673" y="403"/>
                    </a:lnTo>
                    <a:lnTo>
                      <a:pt x="677" y="404"/>
                    </a:lnTo>
                    <a:lnTo>
                      <a:pt x="681" y="404"/>
                    </a:lnTo>
                    <a:lnTo>
                      <a:pt x="684" y="405"/>
                    </a:lnTo>
                    <a:lnTo>
                      <a:pt x="687" y="405"/>
                    </a:lnTo>
                    <a:lnTo>
                      <a:pt x="691" y="405"/>
                    </a:lnTo>
                    <a:lnTo>
                      <a:pt x="695" y="406"/>
                    </a:lnTo>
                    <a:lnTo>
                      <a:pt x="698" y="406"/>
                    </a:lnTo>
                    <a:lnTo>
                      <a:pt x="702" y="406"/>
                    </a:lnTo>
                    <a:lnTo>
                      <a:pt x="705" y="407"/>
                    </a:lnTo>
                    <a:lnTo>
                      <a:pt x="709" y="407"/>
                    </a:lnTo>
                    <a:lnTo>
                      <a:pt x="712" y="407"/>
                    </a:lnTo>
                    <a:lnTo>
                      <a:pt x="716" y="407"/>
                    </a:lnTo>
                    <a:lnTo>
                      <a:pt x="719" y="408"/>
                    </a:lnTo>
                    <a:lnTo>
                      <a:pt x="723" y="408"/>
                    </a:lnTo>
                    <a:lnTo>
                      <a:pt x="726" y="408"/>
                    </a:lnTo>
                    <a:lnTo>
                      <a:pt x="730" y="408"/>
                    </a:lnTo>
                    <a:lnTo>
                      <a:pt x="733" y="409"/>
                    </a:lnTo>
                    <a:lnTo>
                      <a:pt x="737" y="409"/>
                    </a:lnTo>
                    <a:lnTo>
                      <a:pt x="740" y="409"/>
                    </a:lnTo>
                    <a:lnTo>
                      <a:pt x="744" y="409"/>
                    </a:lnTo>
                    <a:lnTo>
                      <a:pt x="747" y="409"/>
                    </a:lnTo>
                    <a:lnTo>
                      <a:pt x="751" y="410"/>
                    </a:lnTo>
                    <a:lnTo>
                      <a:pt x="755" y="410"/>
                    </a:lnTo>
                    <a:lnTo>
                      <a:pt x="758" y="410"/>
                    </a:lnTo>
                    <a:lnTo>
                      <a:pt x="762" y="410"/>
                    </a:lnTo>
                    <a:lnTo>
                      <a:pt x="765" y="410"/>
                    </a:lnTo>
                    <a:lnTo>
                      <a:pt x="769" y="410"/>
                    </a:lnTo>
                    <a:lnTo>
                      <a:pt x="772" y="410"/>
                    </a:lnTo>
                    <a:lnTo>
                      <a:pt x="776" y="410"/>
                    </a:lnTo>
                    <a:lnTo>
                      <a:pt x="779" y="410"/>
                    </a:lnTo>
                    <a:lnTo>
                      <a:pt x="783" y="410"/>
                    </a:lnTo>
                    <a:lnTo>
                      <a:pt x="786" y="411"/>
                    </a:lnTo>
                    <a:lnTo>
                      <a:pt x="790" y="411"/>
                    </a:lnTo>
                    <a:lnTo>
                      <a:pt x="793" y="411"/>
                    </a:lnTo>
                    <a:lnTo>
                      <a:pt x="797" y="411"/>
                    </a:lnTo>
                    <a:lnTo>
                      <a:pt x="800" y="411"/>
                    </a:lnTo>
                    <a:lnTo>
                      <a:pt x="804" y="411"/>
                    </a:lnTo>
                    <a:lnTo>
                      <a:pt x="807" y="411"/>
                    </a:lnTo>
                    <a:lnTo>
                      <a:pt x="811" y="411"/>
                    </a:lnTo>
                    <a:lnTo>
                      <a:pt x="815" y="411"/>
                    </a:lnTo>
                    <a:lnTo>
                      <a:pt x="818" y="411"/>
                    </a:lnTo>
                    <a:lnTo>
                      <a:pt x="822" y="411"/>
                    </a:lnTo>
                    <a:lnTo>
                      <a:pt x="825" y="411"/>
                    </a:lnTo>
                    <a:lnTo>
                      <a:pt x="829" y="411"/>
                    </a:lnTo>
                    <a:lnTo>
                      <a:pt x="832" y="412"/>
                    </a:lnTo>
                    <a:lnTo>
                      <a:pt x="836" y="412"/>
                    </a:lnTo>
                    <a:lnTo>
                      <a:pt x="839" y="412"/>
                    </a:lnTo>
                    <a:lnTo>
                      <a:pt x="843" y="412"/>
                    </a:lnTo>
                    <a:lnTo>
                      <a:pt x="846" y="412"/>
                    </a:lnTo>
                    <a:lnTo>
                      <a:pt x="850" y="412"/>
                    </a:lnTo>
                    <a:lnTo>
                      <a:pt x="853" y="412"/>
                    </a:lnTo>
                    <a:lnTo>
                      <a:pt x="857" y="412"/>
                    </a:lnTo>
                    <a:lnTo>
                      <a:pt x="860" y="412"/>
                    </a:lnTo>
                    <a:lnTo>
                      <a:pt x="864" y="412"/>
                    </a:lnTo>
                    <a:lnTo>
                      <a:pt x="867" y="412"/>
                    </a:lnTo>
                    <a:lnTo>
                      <a:pt x="871" y="412"/>
                    </a:lnTo>
                    <a:lnTo>
                      <a:pt x="875" y="412"/>
                    </a:lnTo>
                    <a:lnTo>
                      <a:pt x="878" y="412"/>
                    </a:lnTo>
                    <a:lnTo>
                      <a:pt x="882" y="412"/>
                    </a:lnTo>
                    <a:lnTo>
                      <a:pt x="885" y="412"/>
                    </a:lnTo>
                    <a:lnTo>
                      <a:pt x="889" y="412"/>
                    </a:lnTo>
                    <a:lnTo>
                      <a:pt x="892" y="412"/>
                    </a:lnTo>
                    <a:lnTo>
                      <a:pt x="896" y="412"/>
                    </a:lnTo>
                    <a:lnTo>
                      <a:pt x="899" y="412"/>
                    </a:lnTo>
                    <a:lnTo>
                      <a:pt x="903" y="412"/>
                    </a:lnTo>
                    <a:lnTo>
                      <a:pt x="906" y="412"/>
                    </a:lnTo>
                    <a:lnTo>
                      <a:pt x="910" y="412"/>
                    </a:lnTo>
                    <a:lnTo>
                      <a:pt x="913" y="412"/>
                    </a:lnTo>
                    <a:lnTo>
                      <a:pt x="917" y="412"/>
                    </a:lnTo>
                    <a:lnTo>
                      <a:pt x="920" y="412"/>
                    </a:lnTo>
                    <a:lnTo>
                      <a:pt x="924" y="412"/>
                    </a:lnTo>
                    <a:lnTo>
                      <a:pt x="927" y="412"/>
                    </a:lnTo>
                    <a:lnTo>
                      <a:pt x="931" y="412"/>
                    </a:lnTo>
                    <a:lnTo>
                      <a:pt x="935" y="412"/>
                    </a:lnTo>
                    <a:lnTo>
                      <a:pt x="938" y="412"/>
                    </a:lnTo>
                    <a:lnTo>
                      <a:pt x="941" y="412"/>
                    </a:lnTo>
                    <a:lnTo>
                      <a:pt x="945" y="412"/>
                    </a:lnTo>
                    <a:lnTo>
                      <a:pt x="948" y="412"/>
                    </a:lnTo>
                    <a:lnTo>
                      <a:pt x="952" y="412"/>
                    </a:lnTo>
                    <a:lnTo>
                      <a:pt x="956" y="412"/>
                    </a:lnTo>
                    <a:lnTo>
                      <a:pt x="959" y="412"/>
                    </a:lnTo>
                    <a:lnTo>
                      <a:pt x="963" y="413"/>
                    </a:lnTo>
                    <a:lnTo>
                      <a:pt x="966" y="413"/>
                    </a:lnTo>
                    <a:lnTo>
                      <a:pt x="970" y="413"/>
                    </a:lnTo>
                    <a:lnTo>
                      <a:pt x="973" y="413"/>
                    </a:lnTo>
                    <a:lnTo>
                      <a:pt x="977" y="413"/>
                    </a:lnTo>
                    <a:lnTo>
                      <a:pt x="980" y="413"/>
                    </a:lnTo>
                    <a:lnTo>
                      <a:pt x="984" y="413"/>
                    </a:lnTo>
                    <a:lnTo>
                      <a:pt x="987" y="413"/>
                    </a:lnTo>
                    <a:lnTo>
                      <a:pt x="991" y="413"/>
                    </a:lnTo>
                    <a:lnTo>
                      <a:pt x="994" y="413"/>
                    </a:lnTo>
                    <a:lnTo>
                      <a:pt x="998" y="413"/>
                    </a:lnTo>
                    <a:lnTo>
                      <a:pt x="1001" y="413"/>
                    </a:lnTo>
                    <a:lnTo>
                      <a:pt x="1005" y="413"/>
                    </a:lnTo>
                    <a:lnTo>
                      <a:pt x="1008" y="413"/>
                    </a:lnTo>
                    <a:lnTo>
                      <a:pt x="1012" y="413"/>
                    </a:lnTo>
                    <a:lnTo>
                      <a:pt x="1016" y="413"/>
                    </a:lnTo>
                    <a:lnTo>
                      <a:pt x="1019" y="413"/>
                    </a:lnTo>
                    <a:lnTo>
                      <a:pt x="1023" y="413"/>
                    </a:lnTo>
                    <a:lnTo>
                      <a:pt x="1026" y="413"/>
                    </a:lnTo>
                    <a:lnTo>
                      <a:pt x="1030" y="413"/>
                    </a:lnTo>
                    <a:lnTo>
                      <a:pt x="1033" y="413"/>
                    </a:lnTo>
                    <a:lnTo>
                      <a:pt x="1037" y="413"/>
                    </a:lnTo>
                    <a:lnTo>
                      <a:pt x="1040" y="413"/>
                    </a:lnTo>
                    <a:lnTo>
                      <a:pt x="1044" y="413"/>
                    </a:lnTo>
                    <a:lnTo>
                      <a:pt x="1047" y="413"/>
                    </a:lnTo>
                    <a:lnTo>
                      <a:pt x="1051" y="413"/>
                    </a:lnTo>
                    <a:lnTo>
                      <a:pt x="1054" y="413"/>
                    </a:lnTo>
                    <a:lnTo>
                      <a:pt x="1058" y="413"/>
                    </a:lnTo>
                    <a:lnTo>
                      <a:pt x="1061" y="413"/>
                    </a:lnTo>
                    <a:lnTo>
                      <a:pt x="1065" y="413"/>
                    </a:lnTo>
                    <a:lnTo>
                      <a:pt x="1068" y="413"/>
                    </a:lnTo>
                    <a:lnTo>
                      <a:pt x="1072" y="413"/>
                    </a:lnTo>
                    <a:lnTo>
                      <a:pt x="1076" y="413"/>
                    </a:lnTo>
                    <a:lnTo>
                      <a:pt x="1079" y="413"/>
                    </a:lnTo>
                    <a:lnTo>
                      <a:pt x="1083" y="413"/>
                    </a:lnTo>
                    <a:lnTo>
                      <a:pt x="1086" y="413"/>
                    </a:lnTo>
                    <a:lnTo>
                      <a:pt x="1090" y="413"/>
                    </a:lnTo>
                    <a:lnTo>
                      <a:pt x="1093" y="413"/>
                    </a:lnTo>
                    <a:lnTo>
                      <a:pt x="1097" y="413"/>
                    </a:lnTo>
                    <a:lnTo>
                      <a:pt x="1100" y="413"/>
                    </a:lnTo>
                    <a:lnTo>
                      <a:pt x="1104" y="413"/>
                    </a:lnTo>
                    <a:lnTo>
                      <a:pt x="1107" y="413"/>
                    </a:lnTo>
                    <a:lnTo>
                      <a:pt x="1111" y="413"/>
                    </a:lnTo>
                    <a:lnTo>
                      <a:pt x="1114" y="413"/>
                    </a:lnTo>
                    <a:lnTo>
                      <a:pt x="1118" y="413"/>
                    </a:lnTo>
                    <a:lnTo>
                      <a:pt x="1121" y="413"/>
                    </a:lnTo>
                    <a:lnTo>
                      <a:pt x="1125" y="413"/>
                    </a:lnTo>
                    <a:lnTo>
                      <a:pt x="1128" y="413"/>
                    </a:lnTo>
                    <a:lnTo>
                      <a:pt x="1132" y="413"/>
                    </a:lnTo>
                    <a:lnTo>
                      <a:pt x="1136" y="413"/>
                    </a:lnTo>
                    <a:lnTo>
                      <a:pt x="1139" y="413"/>
                    </a:lnTo>
                    <a:lnTo>
                      <a:pt x="1143" y="413"/>
                    </a:lnTo>
                    <a:lnTo>
                      <a:pt x="1146" y="413"/>
                    </a:lnTo>
                    <a:lnTo>
                      <a:pt x="1149" y="413"/>
                    </a:lnTo>
                    <a:lnTo>
                      <a:pt x="1153" y="413"/>
                    </a:lnTo>
                    <a:lnTo>
                      <a:pt x="1157" y="413"/>
                    </a:lnTo>
                    <a:lnTo>
                      <a:pt x="1160" y="413"/>
                    </a:lnTo>
                    <a:lnTo>
                      <a:pt x="1164" y="413"/>
                    </a:lnTo>
                    <a:lnTo>
                      <a:pt x="1167" y="413"/>
                    </a:lnTo>
                    <a:lnTo>
                      <a:pt x="1171" y="413"/>
                    </a:lnTo>
                    <a:lnTo>
                      <a:pt x="1174" y="413"/>
                    </a:lnTo>
                    <a:lnTo>
                      <a:pt x="1178" y="413"/>
                    </a:lnTo>
                    <a:lnTo>
                      <a:pt x="1181" y="413"/>
                    </a:lnTo>
                    <a:lnTo>
                      <a:pt x="1185" y="413"/>
                    </a:lnTo>
                    <a:lnTo>
                      <a:pt x="1188" y="413"/>
                    </a:lnTo>
                    <a:lnTo>
                      <a:pt x="1192" y="413"/>
                    </a:lnTo>
                    <a:lnTo>
                      <a:pt x="1196" y="413"/>
                    </a:lnTo>
                    <a:lnTo>
                      <a:pt x="1199" y="413"/>
                    </a:lnTo>
                    <a:lnTo>
                      <a:pt x="1202" y="413"/>
                    </a:lnTo>
                    <a:lnTo>
                      <a:pt x="1206" y="413"/>
                    </a:lnTo>
                    <a:lnTo>
                      <a:pt x="1209" y="413"/>
                    </a:lnTo>
                    <a:lnTo>
                      <a:pt x="1213" y="413"/>
                    </a:lnTo>
                    <a:lnTo>
                      <a:pt x="1217" y="413"/>
                    </a:lnTo>
                    <a:lnTo>
                      <a:pt x="1220" y="413"/>
                    </a:lnTo>
                    <a:lnTo>
                      <a:pt x="1224" y="412"/>
                    </a:lnTo>
                    <a:lnTo>
                      <a:pt x="1227" y="412"/>
                    </a:lnTo>
                    <a:lnTo>
                      <a:pt x="1231" y="412"/>
                    </a:lnTo>
                    <a:lnTo>
                      <a:pt x="1234" y="412"/>
                    </a:lnTo>
                    <a:lnTo>
                      <a:pt x="1238" y="412"/>
                    </a:lnTo>
                    <a:lnTo>
                      <a:pt x="1241" y="412"/>
                    </a:lnTo>
                    <a:lnTo>
                      <a:pt x="1245" y="412"/>
                    </a:lnTo>
                    <a:lnTo>
                      <a:pt x="1248" y="411"/>
                    </a:lnTo>
                    <a:lnTo>
                      <a:pt x="1252" y="411"/>
                    </a:lnTo>
                    <a:lnTo>
                      <a:pt x="1255" y="411"/>
                    </a:lnTo>
                    <a:lnTo>
                      <a:pt x="1259" y="410"/>
                    </a:lnTo>
                    <a:lnTo>
                      <a:pt x="1262" y="410"/>
                    </a:lnTo>
                    <a:lnTo>
                      <a:pt x="1266" y="409"/>
                    </a:lnTo>
                    <a:lnTo>
                      <a:pt x="1269" y="408"/>
                    </a:lnTo>
                    <a:lnTo>
                      <a:pt x="1273" y="407"/>
                    </a:lnTo>
                    <a:lnTo>
                      <a:pt x="1277" y="406"/>
                    </a:lnTo>
                    <a:lnTo>
                      <a:pt x="1280" y="405"/>
                    </a:lnTo>
                    <a:lnTo>
                      <a:pt x="1284" y="403"/>
                    </a:lnTo>
                    <a:lnTo>
                      <a:pt x="1287" y="401"/>
                    </a:lnTo>
                    <a:lnTo>
                      <a:pt x="1291" y="399"/>
                    </a:lnTo>
                    <a:lnTo>
                      <a:pt x="1294" y="396"/>
                    </a:lnTo>
                    <a:lnTo>
                      <a:pt x="1298" y="393"/>
                    </a:lnTo>
                    <a:lnTo>
                      <a:pt x="1301" y="389"/>
                    </a:lnTo>
                    <a:lnTo>
                      <a:pt x="1305" y="385"/>
                    </a:lnTo>
                    <a:lnTo>
                      <a:pt x="1308" y="380"/>
                    </a:lnTo>
                    <a:lnTo>
                      <a:pt x="1312" y="374"/>
                    </a:lnTo>
                    <a:lnTo>
                      <a:pt x="1315" y="368"/>
                    </a:lnTo>
                    <a:lnTo>
                      <a:pt x="1319" y="362"/>
                    </a:lnTo>
                    <a:lnTo>
                      <a:pt x="1322" y="355"/>
                    </a:lnTo>
                    <a:lnTo>
                      <a:pt x="1326" y="347"/>
                    </a:lnTo>
                    <a:lnTo>
                      <a:pt x="1329" y="339"/>
                    </a:lnTo>
                    <a:lnTo>
                      <a:pt x="1333" y="332"/>
                    </a:lnTo>
                    <a:lnTo>
                      <a:pt x="1337" y="324"/>
                    </a:lnTo>
                    <a:lnTo>
                      <a:pt x="1340" y="317"/>
                    </a:lnTo>
                    <a:lnTo>
                      <a:pt x="1344" y="310"/>
                    </a:lnTo>
                    <a:lnTo>
                      <a:pt x="1347" y="303"/>
                    </a:lnTo>
                    <a:lnTo>
                      <a:pt x="1351" y="297"/>
                    </a:lnTo>
                    <a:lnTo>
                      <a:pt x="1354" y="291"/>
                    </a:lnTo>
                    <a:lnTo>
                      <a:pt x="1358" y="286"/>
                    </a:lnTo>
                    <a:lnTo>
                      <a:pt x="1361" y="282"/>
                    </a:lnTo>
                    <a:lnTo>
                      <a:pt x="1365" y="278"/>
                    </a:lnTo>
                    <a:lnTo>
                      <a:pt x="1368" y="275"/>
                    </a:lnTo>
                    <a:lnTo>
                      <a:pt x="1372" y="272"/>
                    </a:lnTo>
                    <a:lnTo>
                      <a:pt x="1375" y="269"/>
                    </a:lnTo>
                    <a:lnTo>
                      <a:pt x="1379" y="268"/>
                    </a:lnTo>
                    <a:lnTo>
                      <a:pt x="1382" y="266"/>
                    </a:lnTo>
                    <a:lnTo>
                      <a:pt x="1386" y="264"/>
                    </a:lnTo>
                    <a:lnTo>
                      <a:pt x="1389" y="263"/>
                    </a:lnTo>
                    <a:lnTo>
                      <a:pt x="1393" y="262"/>
                    </a:lnTo>
                    <a:lnTo>
                      <a:pt x="1397" y="261"/>
                    </a:lnTo>
                    <a:lnTo>
                      <a:pt x="1400" y="261"/>
                    </a:lnTo>
                    <a:lnTo>
                      <a:pt x="1404" y="260"/>
                    </a:lnTo>
                    <a:lnTo>
                      <a:pt x="1407" y="260"/>
                    </a:lnTo>
                    <a:lnTo>
                      <a:pt x="1410" y="259"/>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sp>
            <p:nvSpPr>
              <p:cNvPr id="442" name="Freeform 50"/>
              <p:cNvSpPr>
                <a:spLocks/>
              </p:cNvSpPr>
              <p:nvPr/>
            </p:nvSpPr>
            <p:spPr bwMode="auto">
              <a:xfrm flipV="1">
                <a:off x="2246" y="2440"/>
                <a:ext cx="2494" cy="90"/>
              </a:xfrm>
              <a:custGeom>
                <a:avLst/>
                <a:gdLst>
                  <a:gd name="T0" fmla="*/ 19441 w 1410"/>
                  <a:gd name="T1" fmla="*/ 0 h 206"/>
                  <a:gd name="T2" fmla="*/ 42902 w 1410"/>
                  <a:gd name="T3" fmla="*/ 0 h 206"/>
                  <a:gd name="T4" fmla="*/ 65649 w 1410"/>
                  <a:gd name="T5" fmla="*/ 0 h 206"/>
                  <a:gd name="T6" fmla="*/ 88997 w 1410"/>
                  <a:gd name="T7" fmla="*/ 0 h 206"/>
                  <a:gd name="T8" fmla="*/ 112384 w 1410"/>
                  <a:gd name="T9" fmla="*/ 0 h 206"/>
                  <a:gd name="T10" fmla="*/ 135203 w 1410"/>
                  <a:gd name="T11" fmla="*/ 0 h 206"/>
                  <a:gd name="T12" fmla="*/ 158656 w 1410"/>
                  <a:gd name="T13" fmla="*/ 0 h 206"/>
                  <a:gd name="T14" fmla="*/ 182055 w 1410"/>
                  <a:gd name="T15" fmla="*/ 0 h 206"/>
                  <a:gd name="T16" fmla="*/ 205392 w 1410"/>
                  <a:gd name="T17" fmla="*/ 0 h 206"/>
                  <a:gd name="T18" fmla="*/ 228086 w 1410"/>
                  <a:gd name="T19" fmla="*/ 0 h 206"/>
                  <a:gd name="T20" fmla="*/ 251118 w 1410"/>
                  <a:gd name="T21" fmla="*/ 0 h 206"/>
                  <a:gd name="T22" fmla="*/ 273712 w 1410"/>
                  <a:gd name="T23" fmla="*/ 0 h 206"/>
                  <a:gd name="T24" fmla="*/ 297398 w 1410"/>
                  <a:gd name="T25" fmla="*/ 0 h 206"/>
                  <a:gd name="T26" fmla="*/ 320785 w 1410"/>
                  <a:gd name="T27" fmla="*/ 0 h 206"/>
                  <a:gd name="T28" fmla="*/ 344176 w 1410"/>
                  <a:gd name="T29" fmla="*/ 0 h 206"/>
                  <a:gd name="T30" fmla="*/ 366876 w 1410"/>
                  <a:gd name="T31" fmla="*/ 0 h 206"/>
                  <a:gd name="T32" fmla="*/ 390329 w 1410"/>
                  <a:gd name="T33" fmla="*/ 0 h 206"/>
                  <a:gd name="T34" fmla="*/ 413728 w 1410"/>
                  <a:gd name="T35" fmla="*/ 0 h 206"/>
                  <a:gd name="T36" fmla="*/ 435834 w 1410"/>
                  <a:gd name="T37" fmla="*/ 0 h 206"/>
                  <a:gd name="T38" fmla="*/ 459796 w 1410"/>
                  <a:gd name="T39" fmla="*/ 0 h 206"/>
                  <a:gd name="T40" fmla="*/ 482976 w 1410"/>
                  <a:gd name="T41" fmla="*/ 0 h 206"/>
                  <a:gd name="T42" fmla="*/ 505383 w 1410"/>
                  <a:gd name="T43" fmla="*/ 0 h 206"/>
                  <a:gd name="T44" fmla="*/ 529071 w 1410"/>
                  <a:gd name="T45" fmla="*/ 0 h 206"/>
                  <a:gd name="T46" fmla="*/ 552456 w 1410"/>
                  <a:gd name="T47" fmla="*/ 0 h 206"/>
                  <a:gd name="T48" fmla="*/ 574651 w 1410"/>
                  <a:gd name="T49" fmla="*/ 0 h 206"/>
                  <a:gd name="T50" fmla="*/ 598059 w 1410"/>
                  <a:gd name="T51" fmla="*/ 0 h 206"/>
                  <a:gd name="T52" fmla="*/ 621922 w 1410"/>
                  <a:gd name="T53" fmla="*/ 0 h 206"/>
                  <a:gd name="T54" fmla="*/ 644191 w 1410"/>
                  <a:gd name="T55" fmla="*/ 0 h 206"/>
                  <a:gd name="T56" fmla="*/ 667506 w 1410"/>
                  <a:gd name="T57" fmla="*/ 0 h 206"/>
                  <a:gd name="T58" fmla="*/ 691556 w 1410"/>
                  <a:gd name="T59" fmla="*/ 0 h 206"/>
                  <a:gd name="T60" fmla="*/ 714655 w 1410"/>
                  <a:gd name="T61" fmla="*/ 0 h 206"/>
                  <a:gd name="T62" fmla="*/ 737005 w 1410"/>
                  <a:gd name="T63" fmla="*/ 0 h 206"/>
                  <a:gd name="T64" fmla="*/ 760242 w 1410"/>
                  <a:gd name="T65" fmla="*/ 0 h 206"/>
                  <a:gd name="T66" fmla="*/ 784133 w 1410"/>
                  <a:gd name="T67" fmla="*/ 0 h 206"/>
                  <a:gd name="T68" fmla="*/ 806324 w 1410"/>
                  <a:gd name="T69" fmla="*/ 0 h 206"/>
                  <a:gd name="T70" fmla="*/ 829738 w 1410"/>
                  <a:gd name="T71" fmla="*/ 0 h 206"/>
                  <a:gd name="T72" fmla="*/ 853797 w 1410"/>
                  <a:gd name="T73" fmla="*/ 0 h 206"/>
                  <a:gd name="T74" fmla="*/ 877074 w 1410"/>
                  <a:gd name="T75" fmla="*/ 0 h 206"/>
                  <a:gd name="T76" fmla="*/ 899179 w 1410"/>
                  <a:gd name="T77" fmla="*/ 0 h 206"/>
                  <a:gd name="T78" fmla="*/ 922591 w 1410"/>
                  <a:gd name="T79" fmla="*/ 0 h 206"/>
                  <a:gd name="T80" fmla="*/ 945458 w 1410"/>
                  <a:gd name="T81" fmla="*/ 0 h 206"/>
                  <a:gd name="T82" fmla="*/ 968850 w 1410"/>
                  <a:gd name="T83" fmla="*/ 0 h 206"/>
                  <a:gd name="T84" fmla="*/ 991915 w 1410"/>
                  <a:gd name="T85" fmla="*/ 0 h 206"/>
                  <a:gd name="T86" fmla="*/ 1015805 w 1410"/>
                  <a:gd name="T87" fmla="*/ 0 h 206"/>
                  <a:gd name="T88" fmla="*/ 1038006 w 1410"/>
                  <a:gd name="T89" fmla="*/ 0 h 206"/>
                  <a:gd name="T90" fmla="*/ 1061432 w 1410"/>
                  <a:gd name="T91" fmla="*/ 0 h 206"/>
                  <a:gd name="T92" fmla="*/ 1084763 w 1410"/>
                  <a:gd name="T93" fmla="*/ 0 h 206"/>
                  <a:gd name="T94" fmla="*/ 1107667 w 1410"/>
                  <a:gd name="T95" fmla="*/ 0 h 206"/>
                  <a:gd name="T96" fmla="*/ 1131082 w 1410"/>
                  <a:gd name="T97" fmla="*/ 0 h 206"/>
                  <a:gd name="T98" fmla="*/ 1154441 w 1410"/>
                  <a:gd name="T99" fmla="*/ 0 h 206"/>
                  <a:gd name="T100" fmla="*/ 1177136 w 1410"/>
                  <a:gd name="T101" fmla="*/ 0 h 206"/>
                  <a:gd name="T102" fmla="*/ 1200520 w 1410"/>
                  <a:gd name="T103" fmla="*/ 0 h 206"/>
                  <a:gd name="T104" fmla="*/ 1223581 w 1410"/>
                  <a:gd name="T105" fmla="*/ 0 h 206"/>
                  <a:gd name="T106" fmla="*/ 1246407 w 1410"/>
                  <a:gd name="T107" fmla="*/ 0 h 206"/>
                  <a:gd name="T108" fmla="*/ 1269922 w 1410"/>
                  <a:gd name="T109" fmla="*/ 0 h 206"/>
                  <a:gd name="T110" fmla="*/ 1293258 w 1410"/>
                  <a:gd name="T111" fmla="*/ 0 h 206"/>
                  <a:gd name="T112" fmla="*/ 1316660 w 1410"/>
                  <a:gd name="T113" fmla="*/ 0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0"/>
                  <a:gd name="T172" fmla="*/ 0 h 206"/>
                  <a:gd name="T173" fmla="*/ 1410 w 14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0" h="206">
                    <a:moveTo>
                      <a:pt x="0" y="89"/>
                    </a:moveTo>
                    <a:lnTo>
                      <a:pt x="3" y="90"/>
                    </a:lnTo>
                    <a:lnTo>
                      <a:pt x="7" y="91"/>
                    </a:lnTo>
                    <a:lnTo>
                      <a:pt x="10" y="92"/>
                    </a:lnTo>
                    <a:lnTo>
                      <a:pt x="14" y="93"/>
                    </a:lnTo>
                    <a:lnTo>
                      <a:pt x="17" y="94"/>
                    </a:lnTo>
                    <a:lnTo>
                      <a:pt x="21" y="95"/>
                    </a:lnTo>
                    <a:lnTo>
                      <a:pt x="24" y="96"/>
                    </a:lnTo>
                    <a:lnTo>
                      <a:pt x="28" y="97"/>
                    </a:lnTo>
                    <a:lnTo>
                      <a:pt x="31" y="99"/>
                    </a:lnTo>
                    <a:lnTo>
                      <a:pt x="35" y="100"/>
                    </a:lnTo>
                    <a:lnTo>
                      <a:pt x="39" y="101"/>
                    </a:lnTo>
                    <a:lnTo>
                      <a:pt x="42" y="103"/>
                    </a:lnTo>
                    <a:lnTo>
                      <a:pt x="46" y="105"/>
                    </a:lnTo>
                    <a:lnTo>
                      <a:pt x="49" y="106"/>
                    </a:lnTo>
                    <a:lnTo>
                      <a:pt x="53" y="108"/>
                    </a:lnTo>
                    <a:lnTo>
                      <a:pt x="56" y="110"/>
                    </a:lnTo>
                    <a:lnTo>
                      <a:pt x="60" y="112"/>
                    </a:lnTo>
                    <a:lnTo>
                      <a:pt x="63" y="114"/>
                    </a:lnTo>
                    <a:lnTo>
                      <a:pt x="67" y="116"/>
                    </a:lnTo>
                    <a:lnTo>
                      <a:pt x="70" y="118"/>
                    </a:lnTo>
                    <a:lnTo>
                      <a:pt x="74" y="121"/>
                    </a:lnTo>
                    <a:lnTo>
                      <a:pt x="77" y="123"/>
                    </a:lnTo>
                    <a:lnTo>
                      <a:pt x="81" y="125"/>
                    </a:lnTo>
                    <a:lnTo>
                      <a:pt x="84" y="127"/>
                    </a:lnTo>
                    <a:lnTo>
                      <a:pt x="88" y="130"/>
                    </a:lnTo>
                    <a:lnTo>
                      <a:pt x="91" y="132"/>
                    </a:lnTo>
                    <a:lnTo>
                      <a:pt x="95" y="135"/>
                    </a:lnTo>
                    <a:lnTo>
                      <a:pt x="99" y="137"/>
                    </a:lnTo>
                    <a:lnTo>
                      <a:pt x="102" y="139"/>
                    </a:lnTo>
                    <a:lnTo>
                      <a:pt x="106" y="141"/>
                    </a:lnTo>
                    <a:lnTo>
                      <a:pt x="109" y="144"/>
                    </a:lnTo>
                    <a:lnTo>
                      <a:pt x="113" y="146"/>
                    </a:lnTo>
                    <a:lnTo>
                      <a:pt x="116" y="148"/>
                    </a:lnTo>
                    <a:lnTo>
                      <a:pt x="120" y="150"/>
                    </a:lnTo>
                    <a:lnTo>
                      <a:pt x="123" y="151"/>
                    </a:lnTo>
                    <a:lnTo>
                      <a:pt x="127" y="153"/>
                    </a:lnTo>
                    <a:lnTo>
                      <a:pt x="130" y="155"/>
                    </a:lnTo>
                    <a:lnTo>
                      <a:pt x="134" y="156"/>
                    </a:lnTo>
                    <a:lnTo>
                      <a:pt x="137" y="158"/>
                    </a:lnTo>
                    <a:lnTo>
                      <a:pt x="141" y="159"/>
                    </a:lnTo>
                    <a:lnTo>
                      <a:pt x="144" y="160"/>
                    </a:lnTo>
                    <a:lnTo>
                      <a:pt x="148" y="161"/>
                    </a:lnTo>
                    <a:lnTo>
                      <a:pt x="151" y="162"/>
                    </a:lnTo>
                    <a:lnTo>
                      <a:pt x="155" y="163"/>
                    </a:lnTo>
                    <a:lnTo>
                      <a:pt x="159" y="164"/>
                    </a:lnTo>
                    <a:lnTo>
                      <a:pt x="162" y="164"/>
                    </a:lnTo>
                    <a:lnTo>
                      <a:pt x="166" y="165"/>
                    </a:lnTo>
                    <a:lnTo>
                      <a:pt x="169" y="165"/>
                    </a:lnTo>
                    <a:lnTo>
                      <a:pt x="172" y="166"/>
                    </a:lnTo>
                    <a:lnTo>
                      <a:pt x="176" y="166"/>
                    </a:lnTo>
                    <a:lnTo>
                      <a:pt x="180" y="166"/>
                    </a:lnTo>
                    <a:lnTo>
                      <a:pt x="183" y="167"/>
                    </a:lnTo>
                    <a:lnTo>
                      <a:pt x="187" y="167"/>
                    </a:lnTo>
                    <a:lnTo>
                      <a:pt x="190" y="167"/>
                    </a:lnTo>
                    <a:lnTo>
                      <a:pt x="194" y="167"/>
                    </a:lnTo>
                    <a:lnTo>
                      <a:pt x="197" y="167"/>
                    </a:lnTo>
                    <a:lnTo>
                      <a:pt x="201" y="167"/>
                    </a:lnTo>
                    <a:lnTo>
                      <a:pt x="204" y="168"/>
                    </a:lnTo>
                    <a:lnTo>
                      <a:pt x="208" y="168"/>
                    </a:lnTo>
                    <a:lnTo>
                      <a:pt x="211" y="168"/>
                    </a:lnTo>
                    <a:lnTo>
                      <a:pt x="215" y="168"/>
                    </a:lnTo>
                    <a:lnTo>
                      <a:pt x="219" y="168"/>
                    </a:lnTo>
                    <a:lnTo>
                      <a:pt x="222" y="168"/>
                    </a:lnTo>
                    <a:lnTo>
                      <a:pt x="225" y="168"/>
                    </a:lnTo>
                    <a:lnTo>
                      <a:pt x="229" y="168"/>
                    </a:lnTo>
                    <a:lnTo>
                      <a:pt x="232" y="167"/>
                    </a:lnTo>
                    <a:lnTo>
                      <a:pt x="236" y="167"/>
                    </a:lnTo>
                    <a:lnTo>
                      <a:pt x="240" y="167"/>
                    </a:lnTo>
                    <a:lnTo>
                      <a:pt x="243" y="167"/>
                    </a:lnTo>
                    <a:lnTo>
                      <a:pt x="247" y="167"/>
                    </a:lnTo>
                    <a:lnTo>
                      <a:pt x="250" y="167"/>
                    </a:lnTo>
                    <a:lnTo>
                      <a:pt x="254" y="166"/>
                    </a:lnTo>
                    <a:lnTo>
                      <a:pt x="257" y="166"/>
                    </a:lnTo>
                    <a:lnTo>
                      <a:pt x="261" y="166"/>
                    </a:lnTo>
                    <a:lnTo>
                      <a:pt x="264" y="166"/>
                    </a:lnTo>
                    <a:lnTo>
                      <a:pt x="268" y="165"/>
                    </a:lnTo>
                    <a:lnTo>
                      <a:pt x="271" y="165"/>
                    </a:lnTo>
                    <a:lnTo>
                      <a:pt x="275" y="165"/>
                    </a:lnTo>
                    <a:lnTo>
                      <a:pt x="278" y="164"/>
                    </a:lnTo>
                    <a:lnTo>
                      <a:pt x="282" y="164"/>
                    </a:lnTo>
                    <a:lnTo>
                      <a:pt x="285" y="163"/>
                    </a:lnTo>
                    <a:lnTo>
                      <a:pt x="289" y="163"/>
                    </a:lnTo>
                    <a:lnTo>
                      <a:pt x="292" y="162"/>
                    </a:lnTo>
                    <a:lnTo>
                      <a:pt x="296" y="162"/>
                    </a:lnTo>
                    <a:lnTo>
                      <a:pt x="300" y="162"/>
                    </a:lnTo>
                    <a:lnTo>
                      <a:pt x="303" y="163"/>
                    </a:lnTo>
                    <a:lnTo>
                      <a:pt x="307" y="164"/>
                    </a:lnTo>
                    <a:lnTo>
                      <a:pt x="310" y="165"/>
                    </a:lnTo>
                    <a:lnTo>
                      <a:pt x="314" y="168"/>
                    </a:lnTo>
                    <a:lnTo>
                      <a:pt x="317" y="172"/>
                    </a:lnTo>
                    <a:lnTo>
                      <a:pt x="321" y="176"/>
                    </a:lnTo>
                    <a:lnTo>
                      <a:pt x="324" y="181"/>
                    </a:lnTo>
                    <a:lnTo>
                      <a:pt x="328" y="186"/>
                    </a:lnTo>
                    <a:lnTo>
                      <a:pt x="331" y="191"/>
                    </a:lnTo>
                    <a:lnTo>
                      <a:pt x="335" y="195"/>
                    </a:lnTo>
                    <a:lnTo>
                      <a:pt x="338" y="199"/>
                    </a:lnTo>
                    <a:lnTo>
                      <a:pt x="342" y="202"/>
                    </a:lnTo>
                    <a:lnTo>
                      <a:pt x="345" y="205"/>
                    </a:lnTo>
                    <a:lnTo>
                      <a:pt x="349" y="206"/>
                    </a:lnTo>
                    <a:lnTo>
                      <a:pt x="352" y="206"/>
                    </a:lnTo>
                    <a:lnTo>
                      <a:pt x="356" y="206"/>
                    </a:lnTo>
                    <a:lnTo>
                      <a:pt x="360" y="204"/>
                    </a:lnTo>
                    <a:lnTo>
                      <a:pt x="363" y="202"/>
                    </a:lnTo>
                    <a:lnTo>
                      <a:pt x="367" y="199"/>
                    </a:lnTo>
                    <a:lnTo>
                      <a:pt x="370" y="195"/>
                    </a:lnTo>
                    <a:lnTo>
                      <a:pt x="374" y="190"/>
                    </a:lnTo>
                    <a:lnTo>
                      <a:pt x="377" y="185"/>
                    </a:lnTo>
                    <a:lnTo>
                      <a:pt x="381" y="179"/>
                    </a:lnTo>
                    <a:lnTo>
                      <a:pt x="384" y="174"/>
                    </a:lnTo>
                    <a:lnTo>
                      <a:pt x="388" y="169"/>
                    </a:lnTo>
                    <a:lnTo>
                      <a:pt x="391" y="165"/>
                    </a:lnTo>
                    <a:lnTo>
                      <a:pt x="395" y="161"/>
                    </a:lnTo>
                    <a:lnTo>
                      <a:pt x="398" y="158"/>
                    </a:lnTo>
                    <a:lnTo>
                      <a:pt x="402" y="156"/>
                    </a:lnTo>
                    <a:lnTo>
                      <a:pt x="405" y="154"/>
                    </a:lnTo>
                    <a:lnTo>
                      <a:pt x="409" y="153"/>
                    </a:lnTo>
                    <a:lnTo>
                      <a:pt x="412" y="151"/>
                    </a:lnTo>
                    <a:lnTo>
                      <a:pt x="416" y="150"/>
                    </a:lnTo>
                    <a:lnTo>
                      <a:pt x="420" y="148"/>
                    </a:lnTo>
                    <a:lnTo>
                      <a:pt x="423" y="147"/>
                    </a:lnTo>
                    <a:lnTo>
                      <a:pt x="426" y="145"/>
                    </a:lnTo>
                    <a:lnTo>
                      <a:pt x="430" y="143"/>
                    </a:lnTo>
                    <a:lnTo>
                      <a:pt x="433" y="141"/>
                    </a:lnTo>
                    <a:lnTo>
                      <a:pt x="437" y="139"/>
                    </a:lnTo>
                    <a:lnTo>
                      <a:pt x="441" y="137"/>
                    </a:lnTo>
                    <a:lnTo>
                      <a:pt x="444" y="134"/>
                    </a:lnTo>
                    <a:lnTo>
                      <a:pt x="448" y="131"/>
                    </a:lnTo>
                    <a:lnTo>
                      <a:pt x="451" y="129"/>
                    </a:lnTo>
                    <a:lnTo>
                      <a:pt x="455" y="126"/>
                    </a:lnTo>
                    <a:lnTo>
                      <a:pt x="458" y="123"/>
                    </a:lnTo>
                    <a:lnTo>
                      <a:pt x="462" y="119"/>
                    </a:lnTo>
                    <a:lnTo>
                      <a:pt x="465" y="116"/>
                    </a:lnTo>
                    <a:lnTo>
                      <a:pt x="469" y="112"/>
                    </a:lnTo>
                    <a:lnTo>
                      <a:pt x="472" y="109"/>
                    </a:lnTo>
                    <a:lnTo>
                      <a:pt x="476" y="105"/>
                    </a:lnTo>
                    <a:lnTo>
                      <a:pt x="479" y="101"/>
                    </a:lnTo>
                    <a:lnTo>
                      <a:pt x="483" y="97"/>
                    </a:lnTo>
                    <a:lnTo>
                      <a:pt x="486" y="94"/>
                    </a:lnTo>
                    <a:lnTo>
                      <a:pt x="490" y="90"/>
                    </a:lnTo>
                    <a:lnTo>
                      <a:pt x="493" y="86"/>
                    </a:lnTo>
                    <a:lnTo>
                      <a:pt x="497" y="82"/>
                    </a:lnTo>
                    <a:lnTo>
                      <a:pt x="501" y="79"/>
                    </a:lnTo>
                    <a:lnTo>
                      <a:pt x="504" y="75"/>
                    </a:lnTo>
                    <a:lnTo>
                      <a:pt x="508" y="71"/>
                    </a:lnTo>
                    <a:lnTo>
                      <a:pt x="511" y="68"/>
                    </a:lnTo>
                    <a:lnTo>
                      <a:pt x="515" y="64"/>
                    </a:lnTo>
                    <a:lnTo>
                      <a:pt x="518" y="61"/>
                    </a:lnTo>
                    <a:lnTo>
                      <a:pt x="522" y="58"/>
                    </a:lnTo>
                    <a:lnTo>
                      <a:pt x="525" y="55"/>
                    </a:lnTo>
                    <a:lnTo>
                      <a:pt x="529" y="52"/>
                    </a:lnTo>
                    <a:lnTo>
                      <a:pt x="532" y="49"/>
                    </a:lnTo>
                    <a:lnTo>
                      <a:pt x="536" y="46"/>
                    </a:lnTo>
                    <a:lnTo>
                      <a:pt x="539" y="44"/>
                    </a:lnTo>
                    <a:lnTo>
                      <a:pt x="543" y="41"/>
                    </a:lnTo>
                    <a:lnTo>
                      <a:pt x="546" y="39"/>
                    </a:lnTo>
                    <a:lnTo>
                      <a:pt x="550" y="37"/>
                    </a:lnTo>
                    <a:lnTo>
                      <a:pt x="553" y="35"/>
                    </a:lnTo>
                    <a:lnTo>
                      <a:pt x="557" y="33"/>
                    </a:lnTo>
                    <a:lnTo>
                      <a:pt x="561" y="31"/>
                    </a:lnTo>
                    <a:lnTo>
                      <a:pt x="564" y="29"/>
                    </a:lnTo>
                    <a:lnTo>
                      <a:pt x="568" y="27"/>
                    </a:lnTo>
                    <a:lnTo>
                      <a:pt x="571" y="26"/>
                    </a:lnTo>
                    <a:lnTo>
                      <a:pt x="575" y="24"/>
                    </a:lnTo>
                    <a:lnTo>
                      <a:pt x="578" y="23"/>
                    </a:lnTo>
                    <a:lnTo>
                      <a:pt x="582" y="21"/>
                    </a:lnTo>
                    <a:lnTo>
                      <a:pt x="585" y="20"/>
                    </a:lnTo>
                    <a:lnTo>
                      <a:pt x="589" y="19"/>
                    </a:lnTo>
                    <a:lnTo>
                      <a:pt x="592" y="18"/>
                    </a:lnTo>
                    <a:lnTo>
                      <a:pt x="596" y="17"/>
                    </a:lnTo>
                    <a:lnTo>
                      <a:pt x="599" y="16"/>
                    </a:lnTo>
                    <a:lnTo>
                      <a:pt x="603" y="15"/>
                    </a:lnTo>
                    <a:lnTo>
                      <a:pt x="606" y="14"/>
                    </a:lnTo>
                    <a:lnTo>
                      <a:pt x="610" y="13"/>
                    </a:lnTo>
                    <a:lnTo>
                      <a:pt x="613" y="12"/>
                    </a:lnTo>
                    <a:lnTo>
                      <a:pt x="617" y="12"/>
                    </a:lnTo>
                    <a:lnTo>
                      <a:pt x="621" y="11"/>
                    </a:lnTo>
                    <a:lnTo>
                      <a:pt x="624" y="11"/>
                    </a:lnTo>
                    <a:lnTo>
                      <a:pt x="628" y="10"/>
                    </a:lnTo>
                    <a:lnTo>
                      <a:pt x="631" y="9"/>
                    </a:lnTo>
                    <a:lnTo>
                      <a:pt x="635" y="9"/>
                    </a:lnTo>
                    <a:lnTo>
                      <a:pt x="638" y="8"/>
                    </a:lnTo>
                    <a:lnTo>
                      <a:pt x="642" y="8"/>
                    </a:lnTo>
                    <a:lnTo>
                      <a:pt x="645" y="7"/>
                    </a:lnTo>
                    <a:lnTo>
                      <a:pt x="649" y="7"/>
                    </a:lnTo>
                    <a:lnTo>
                      <a:pt x="652" y="7"/>
                    </a:lnTo>
                    <a:lnTo>
                      <a:pt x="656" y="7"/>
                    </a:lnTo>
                    <a:lnTo>
                      <a:pt x="659" y="6"/>
                    </a:lnTo>
                    <a:lnTo>
                      <a:pt x="663" y="6"/>
                    </a:lnTo>
                    <a:lnTo>
                      <a:pt x="666" y="6"/>
                    </a:lnTo>
                    <a:lnTo>
                      <a:pt x="670" y="5"/>
                    </a:lnTo>
                    <a:lnTo>
                      <a:pt x="673" y="5"/>
                    </a:lnTo>
                    <a:lnTo>
                      <a:pt x="677" y="5"/>
                    </a:lnTo>
                    <a:lnTo>
                      <a:pt x="681" y="4"/>
                    </a:lnTo>
                    <a:lnTo>
                      <a:pt x="684" y="4"/>
                    </a:lnTo>
                    <a:lnTo>
                      <a:pt x="687" y="4"/>
                    </a:lnTo>
                    <a:lnTo>
                      <a:pt x="691" y="4"/>
                    </a:lnTo>
                    <a:lnTo>
                      <a:pt x="695" y="4"/>
                    </a:lnTo>
                    <a:lnTo>
                      <a:pt x="698" y="3"/>
                    </a:lnTo>
                    <a:lnTo>
                      <a:pt x="702" y="3"/>
                    </a:lnTo>
                    <a:lnTo>
                      <a:pt x="705" y="3"/>
                    </a:lnTo>
                    <a:lnTo>
                      <a:pt x="709" y="3"/>
                    </a:lnTo>
                    <a:lnTo>
                      <a:pt x="712" y="3"/>
                    </a:lnTo>
                    <a:lnTo>
                      <a:pt x="716" y="3"/>
                    </a:lnTo>
                    <a:lnTo>
                      <a:pt x="719" y="3"/>
                    </a:lnTo>
                    <a:lnTo>
                      <a:pt x="723" y="3"/>
                    </a:lnTo>
                    <a:lnTo>
                      <a:pt x="726" y="2"/>
                    </a:lnTo>
                    <a:lnTo>
                      <a:pt x="730" y="2"/>
                    </a:lnTo>
                    <a:lnTo>
                      <a:pt x="733" y="2"/>
                    </a:lnTo>
                    <a:lnTo>
                      <a:pt x="737" y="2"/>
                    </a:lnTo>
                    <a:lnTo>
                      <a:pt x="740" y="2"/>
                    </a:lnTo>
                    <a:lnTo>
                      <a:pt x="744" y="2"/>
                    </a:lnTo>
                    <a:lnTo>
                      <a:pt x="747" y="2"/>
                    </a:lnTo>
                    <a:lnTo>
                      <a:pt x="751" y="2"/>
                    </a:lnTo>
                    <a:lnTo>
                      <a:pt x="755" y="2"/>
                    </a:lnTo>
                    <a:lnTo>
                      <a:pt x="758" y="2"/>
                    </a:lnTo>
                    <a:lnTo>
                      <a:pt x="762" y="2"/>
                    </a:lnTo>
                    <a:lnTo>
                      <a:pt x="765" y="2"/>
                    </a:lnTo>
                    <a:lnTo>
                      <a:pt x="769" y="1"/>
                    </a:lnTo>
                    <a:lnTo>
                      <a:pt x="772" y="1"/>
                    </a:lnTo>
                    <a:lnTo>
                      <a:pt x="776" y="1"/>
                    </a:lnTo>
                    <a:lnTo>
                      <a:pt x="779" y="1"/>
                    </a:lnTo>
                    <a:lnTo>
                      <a:pt x="783" y="1"/>
                    </a:lnTo>
                    <a:lnTo>
                      <a:pt x="786" y="1"/>
                    </a:lnTo>
                    <a:lnTo>
                      <a:pt x="790" y="1"/>
                    </a:lnTo>
                    <a:lnTo>
                      <a:pt x="793" y="1"/>
                    </a:lnTo>
                    <a:lnTo>
                      <a:pt x="797" y="1"/>
                    </a:lnTo>
                    <a:lnTo>
                      <a:pt x="800" y="1"/>
                    </a:lnTo>
                    <a:lnTo>
                      <a:pt x="804" y="1"/>
                    </a:lnTo>
                    <a:lnTo>
                      <a:pt x="807" y="1"/>
                    </a:lnTo>
                    <a:lnTo>
                      <a:pt x="811" y="1"/>
                    </a:lnTo>
                    <a:lnTo>
                      <a:pt x="815" y="1"/>
                    </a:lnTo>
                    <a:lnTo>
                      <a:pt x="818" y="1"/>
                    </a:lnTo>
                    <a:lnTo>
                      <a:pt x="822" y="1"/>
                    </a:lnTo>
                    <a:lnTo>
                      <a:pt x="825" y="1"/>
                    </a:lnTo>
                    <a:lnTo>
                      <a:pt x="829" y="1"/>
                    </a:lnTo>
                    <a:lnTo>
                      <a:pt x="832" y="1"/>
                    </a:lnTo>
                    <a:lnTo>
                      <a:pt x="836" y="1"/>
                    </a:lnTo>
                    <a:lnTo>
                      <a:pt x="839" y="1"/>
                    </a:lnTo>
                    <a:lnTo>
                      <a:pt x="843" y="1"/>
                    </a:lnTo>
                    <a:lnTo>
                      <a:pt x="846" y="1"/>
                    </a:lnTo>
                    <a:lnTo>
                      <a:pt x="850" y="1"/>
                    </a:lnTo>
                    <a:lnTo>
                      <a:pt x="853" y="1"/>
                    </a:lnTo>
                    <a:lnTo>
                      <a:pt x="857" y="1"/>
                    </a:lnTo>
                    <a:lnTo>
                      <a:pt x="860" y="1"/>
                    </a:lnTo>
                    <a:lnTo>
                      <a:pt x="864" y="1"/>
                    </a:lnTo>
                    <a:lnTo>
                      <a:pt x="867" y="1"/>
                    </a:lnTo>
                    <a:lnTo>
                      <a:pt x="871" y="0"/>
                    </a:lnTo>
                    <a:lnTo>
                      <a:pt x="875" y="0"/>
                    </a:lnTo>
                    <a:lnTo>
                      <a:pt x="878" y="0"/>
                    </a:lnTo>
                    <a:lnTo>
                      <a:pt x="882" y="0"/>
                    </a:lnTo>
                    <a:lnTo>
                      <a:pt x="885" y="0"/>
                    </a:lnTo>
                    <a:lnTo>
                      <a:pt x="889" y="0"/>
                    </a:lnTo>
                    <a:lnTo>
                      <a:pt x="892" y="0"/>
                    </a:lnTo>
                    <a:lnTo>
                      <a:pt x="896" y="0"/>
                    </a:lnTo>
                    <a:lnTo>
                      <a:pt x="899" y="0"/>
                    </a:lnTo>
                    <a:lnTo>
                      <a:pt x="903" y="0"/>
                    </a:lnTo>
                    <a:lnTo>
                      <a:pt x="906" y="0"/>
                    </a:lnTo>
                    <a:lnTo>
                      <a:pt x="910" y="0"/>
                    </a:lnTo>
                    <a:lnTo>
                      <a:pt x="913" y="0"/>
                    </a:lnTo>
                    <a:lnTo>
                      <a:pt x="917" y="0"/>
                    </a:lnTo>
                    <a:lnTo>
                      <a:pt x="920" y="0"/>
                    </a:lnTo>
                    <a:lnTo>
                      <a:pt x="924" y="0"/>
                    </a:lnTo>
                    <a:lnTo>
                      <a:pt x="927" y="0"/>
                    </a:lnTo>
                    <a:lnTo>
                      <a:pt x="931" y="0"/>
                    </a:lnTo>
                    <a:lnTo>
                      <a:pt x="935" y="0"/>
                    </a:lnTo>
                    <a:lnTo>
                      <a:pt x="938" y="0"/>
                    </a:lnTo>
                    <a:lnTo>
                      <a:pt x="941" y="0"/>
                    </a:lnTo>
                    <a:lnTo>
                      <a:pt x="945" y="0"/>
                    </a:lnTo>
                    <a:lnTo>
                      <a:pt x="948" y="0"/>
                    </a:lnTo>
                    <a:lnTo>
                      <a:pt x="952" y="0"/>
                    </a:lnTo>
                    <a:lnTo>
                      <a:pt x="956" y="0"/>
                    </a:lnTo>
                    <a:lnTo>
                      <a:pt x="959" y="0"/>
                    </a:lnTo>
                    <a:lnTo>
                      <a:pt x="963" y="0"/>
                    </a:lnTo>
                    <a:lnTo>
                      <a:pt x="966" y="0"/>
                    </a:lnTo>
                    <a:lnTo>
                      <a:pt x="970" y="0"/>
                    </a:lnTo>
                    <a:lnTo>
                      <a:pt x="973" y="0"/>
                    </a:lnTo>
                    <a:lnTo>
                      <a:pt x="977" y="0"/>
                    </a:lnTo>
                    <a:lnTo>
                      <a:pt x="980" y="0"/>
                    </a:lnTo>
                    <a:lnTo>
                      <a:pt x="984" y="0"/>
                    </a:lnTo>
                    <a:lnTo>
                      <a:pt x="987" y="0"/>
                    </a:lnTo>
                    <a:lnTo>
                      <a:pt x="991" y="0"/>
                    </a:lnTo>
                    <a:lnTo>
                      <a:pt x="994" y="0"/>
                    </a:lnTo>
                    <a:lnTo>
                      <a:pt x="998" y="0"/>
                    </a:lnTo>
                    <a:lnTo>
                      <a:pt x="1001" y="0"/>
                    </a:lnTo>
                    <a:lnTo>
                      <a:pt x="1005" y="0"/>
                    </a:lnTo>
                    <a:lnTo>
                      <a:pt x="1008" y="0"/>
                    </a:lnTo>
                    <a:lnTo>
                      <a:pt x="1012" y="0"/>
                    </a:lnTo>
                    <a:lnTo>
                      <a:pt x="1016" y="0"/>
                    </a:lnTo>
                    <a:lnTo>
                      <a:pt x="1019" y="0"/>
                    </a:lnTo>
                    <a:lnTo>
                      <a:pt x="1023" y="0"/>
                    </a:lnTo>
                    <a:lnTo>
                      <a:pt x="1026" y="0"/>
                    </a:lnTo>
                    <a:lnTo>
                      <a:pt x="1030" y="0"/>
                    </a:lnTo>
                    <a:lnTo>
                      <a:pt x="1033" y="0"/>
                    </a:lnTo>
                    <a:lnTo>
                      <a:pt x="1037" y="0"/>
                    </a:lnTo>
                    <a:lnTo>
                      <a:pt x="1040" y="0"/>
                    </a:lnTo>
                    <a:lnTo>
                      <a:pt x="1044" y="0"/>
                    </a:lnTo>
                    <a:lnTo>
                      <a:pt x="1047" y="0"/>
                    </a:lnTo>
                    <a:lnTo>
                      <a:pt x="1051" y="0"/>
                    </a:lnTo>
                    <a:lnTo>
                      <a:pt x="1054" y="0"/>
                    </a:lnTo>
                    <a:lnTo>
                      <a:pt x="1058" y="0"/>
                    </a:lnTo>
                    <a:lnTo>
                      <a:pt x="1061" y="0"/>
                    </a:lnTo>
                    <a:lnTo>
                      <a:pt x="1065" y="0"/>
                    </a:lnTo>
                    <a:lnTo>
                      <a:pt x="1068" y="0"/>
                    </a:lnTo>
                    <a:lnTo>
                      <a:pt x="1072" y="0"/>
                    </a:lnTo>
                    <a:lnTo>
                      <a:pt x="1076" y="0"/>
                    </a:lnTo>
                    <a:lnTo>
                      <a:pt x="1079" y="0"/>
                    </a:lnTo>
                    <a:lnTo>
                      <a:pt x="1083" y="0"/>
                    </a:lnTo>
                    <a:lnTo>
                      <a:pt x="1086" y="0"/>
                    </a:lnTo>
                    <a:lnTo>
                      <a:pt x="1090" y="0"/>
                    </a:lnTo>
                    <a:lnTo>
                      <a:pt x="1093" y="0"/>
                    </a:lnTo>
                    <a:lnTo>
                      <a:pt x="1097" y="0"/>
                    </a:lnTo>
                    <a:lnTo>
                      <a:pt x="1100" y="0"/>
                    </a:lnTo>
                    <a:lnTo>
                      <a:pt x="1104" y="0"/>
                    </a:lnTo>
                    <a:lnTo>
                      <a:pt x="1107" y="0"/>
                    </a:lnTo>
                    <a:lnTo>
                      <a:pt x="1111" y="0"/>
                    </a:lnTo>
                    <a:lnTo>
                      <a:pt x="1114" y="0"/>
                    </a:lnTo>
                    <a:lnTo>
                      <a:pt x="1118" y="0"/>
                    </a:lnTo>
                    <a:lnTo>
                      <a:pt x="1121" y="0"/>
                    </a:lnTo>
                    <a:lnTo>
                      <a:pt x="1125" y="0"/>
                    </a:lnTo>
                    <a:lnTo>
                      <a:pt x="1128" y="0"/>
                    </a:lnTo>
                    <a:lnTo>
                      <a:pt x="1132" y="0"/>
                    </a:lnTo>
                    <a:lnTo>
                      <a:pt x="1136" y="0"/>
                    </a:lnTo>
                    <a:lnTo>
                      <a:pt x="1139" y="0"/>
                    </a:lnTo>
                    <a:lnTo>
                      <a:pt x="1143" y="0"/>
                    </a:lnTo>
                    <a:lnTo>
                      <a:pt x="1146" y="0"/>
                    </a:lnTo>
                    <a:lnTo>
                      <a:pt x="1149" y="0"/>
                    </a:lnTo>
                    <a:lnTo>
                      <a:pt x="1153" y="0"/>
                    </a:lnTo>
                    <a:lnTo>
                      <a:pt x="1157" y="0"/>
                    </a:lnTo>
                    <a:lnTo>
                      <a:pt x="1160" y="0"/>
                    </a:lnTo>
                    <a:lnTo>
                      <a:pt x="1164" y="0"/>
                    </a:lnTo>
                    <a:lnTo>
                      <a:pt x="1167" y="0"/>
                    </a:lnTo>
                    <a:lnTo>
                      <a:pt x="1171" y="0"/>
                    </a:lnTo>
                    <a:lnTo>
                      <a:pt x="1174" y="0"/>
                    </a:lnTo>
                    <a:lnTo>
                      <a:pt x="1178" y="0"/>
                    </a:lnTo>
                    <a:lnTo>
                      <a:pt x="1181" y="0"/>
                    </a:lnTo>
                    <a:lnTo>
                      <a:pt x="1185" y="0"/>
                    </a:lnTo>
                    <a:lnTo>
                      <a:pt x="1188" y="0"/>
                    </a:lnTo>
                    <a:lnTo>
                      <a:pt x="1192" y="0"/>
                    </a:lnTo>
                    <a:lnTo>
                      <a:pt x="1196" y="0"/>
                    </a:lnTo>
                    <a:lnTo>
                      <a:pt x="1199" y="0"/>
                    </a:lnTo>
                    <a:lnTo>
                      <a:pt x="1202" y="0"/>
                    </a:lnTo>
                    <a:lnTo>
                      <a:pt x="1206" y="0"/>
                    </a:lnTo>
                    <a:lnTo>
                      <a:pt x="1209" y="0"/>
                    </a:lnTo>
                    <a:lnTo>
                      <a:pt x="1213" y="0"/>
                    </a:lnTo>
                    <a:lnTo>
                      <a:pt x="1217" y="0"/>
                    </a:lnTo>
                    <a:lnTo>
                      <a:pt x="1220" y="0"/>
                    </a:lnTo>
                    <a:lnTo>
                      <a:pt x="1224" y="0"/>
                    </a:lnTo>
                    <a:lnTo>
                      <a:pt x="1227" y="0"/>
                    </a:lnTo>
                    <a:lnTo>
                      <a:pt x="1231" y="0"/>
                    </a:lnTo>
                    <a:lnTo>
                      <a:pt x="1234" y="0"/>
                    </a:lnTo>
                    <a:lnTo>
                      <a:pt x="1238" y="0"/>
                    </a:lnTo>
                    <a:lnTo>
                      <a:pt x="1241" y="1"/>
                    </a:lnTo>
                    <a:lnTo>
                      <a:pt x="1245" y="1"/>
                    </a:lnTo>
                    <a:lnTo>
                      <a:pt x="1248" y="1"/>
                    </a:lnTo>
                    <a:lnTo>
                      <a:pt x="1252" y="1"/>
                    </a:lnTo>
                    <a:lnTo>
                      <a:pt x="1255" y="1"/>
                    </a:lnTo>
                    <a:lnTo>
                      <a:pt x="1259" y="1"/>
                    </a:lnTo>
                    <a:lnTo>
                      <a:pt x="1262" y="2"/>
                    </a:lnTo>
                    <a:lnTo>
                      <a:pt x="1266" y="2"/>
                    </a:lnTo>
                    <a:lnTo>
                      <a:pt x="1269" y="2"/>
                    </a:lnTo>
                    <a:lnTo>
                      <a:pt x="1273" y="3"/>
                    </a:lnTo>
                    <a:lnTo>
                      <a:pt x="1277" y="3"/>
                    </a:lnTo>
                    <a:lnTo>
                      <a:pt x="1280" y="4"/>
                    </a:lnTo>
                    <a:lnTo>
                      <a:pt x="1284" y="5"/>
                    </a:lnTo>
                    <a:lnTo>
                      <a:pt x="1287" y="6"/>
                    </a:lnTo>
                    <a:lnTo>
                      <a:pt x="1291" y="7"/>
                    </a:lnTo>
                    <a:lnTo>
                      <a:pt x="1294" y="8"/>
                    </a:lnTo>
                    <a:lnTo>
                      <a:pt x="1298" y="10"/>
                    </a:lnTo>
                    <a:lnTo>
                      <a:pt x="1301" y="12"/>
                    </a:lnTo>
                    <a:lnTo>
                      <a:pt x="1305" y="14"/>
                    </a:lnTo>
                    <a:lnTo>
                      <a:pt x="1308" y="17"/>
                    </a:lnTo>
                    <a:lnTo>
                      <a:pt x="1312" y="19"/>
                    </a:lnTo>
                    <a:lnTo>
                      <a:pt x="1315" y="22"/>
                    </a:lnTo>
                    <a:lnTo>
                      <a:pt x="1319" y="26"/>
                    </a:lnTo>
                    <a:lnTo>
                      <a:pt x="1322" y="29"/>
                    </a:lnTo>
                    <a:lnTo>
                      <a:pt x="1326" y="33"/>
                    </a:lnTo>
                    <a:lnTo>
                      <a:pt x="1329" y="37"/>
                    </a:lnTo>
                    <a:lnTo>
                      <a:pt x="1333" y="41"/>
                    </a:lnTo>
                    <a:lnTo>
                      <a:pt x="1337" y="44"/>
                    </a:lnTo>
                    <a:lnTo>
                      <a:pt x="1340" y="48"/>
                    </a:lnTo>
                    <a:lnTo>
                      <a:pt x="1344" y="52"/>
                    </a:lnTo>
                    <a:lnTo>
                      <a:pt x="1347" y="55"/>
                    </a:lnTo>
                    <a:lnTo>
                      <a:pt x="1351" y="58"/>
                    </a:lnTo>
                    <a:lnTo>
                      <a:pt x="1354" y="61"/>
                    </a:lnTo>
                    <a:lnTo>
                      <a:pt x="1358" y="63"/>
                    </a:lnTo>
                    <a:lnTo>
                      <a:pt x="1361" y="66"/>
                    </a:lnTo>
                    <a:lnTo>
                      <a:pt x="1365" y="67"/>
                    </a:lnTo>
                    <a:lnTo>
                      <a:pt x="1368" y="69"/>
                    </a:lnTo>
                    <a:lnTo>
                      <a:pt x="1372" y="71"/>
                    </a:lnTo>
                    <a:lnTo>
                      <a:pt x="1375" y="72"/>
                    </a:lnTo>
                    <a:lnTo>
                      <a:pt x="1379" y="73"/>
                    </a:lnTo>
                    <a:lnTo>
                      <a:pt x="1382" y="74"/>
                    </a:lnTo>
                    <a:lnTo>
                      <a:pt x="1386" y="74"/>
                    </a:lnTo>
                    <a:lnTo>
                      <a:pt x="1389" y="75"/>
                    </a:lnTo>
                    <a:lnTo>
                      <a:pt x="1393" y="75"/>
                    </a:lnTo>
                    <a:lnTo>
                      <a:pt x="1397" y="76"/>
                    </a:lnTo>
                    <a:lnTo>
                      <a:pt x="1400" y="76"/>
                    </a:lnTo>
                    <a:lnTo>
                      <a:pt x="1404" y="76"/>
                    </a:lnTo>
                    <a:lnTo>
                      <a:pt x="1407" y="77"/>
                    </a:lnTo>
                    <a:lnTo>
                      <a:pt x="1410" y="77"/>
                    </a:lnTo>
                  </a:path>
                </a:pathLst>
              </a:custGeom>
              <a:noFill/>
              <a:ln w="4826">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cs typeface="Arial"/>
                </a:endParaRPr>
              </a:p>
            </p:txBody>
          </p:sp>
        </p:grpSp>
        <p:sp>
          <p:nvSpPr>
            <p:cNvPr id="431" name="Rectangle 38"/>
            <p:cNvSpPr>
              <a:spLocks noChangeAspect="1" noChangeArrowheads="1"/>
            </p:cNvSpPr>
            <p:nvPr/>
          </p:nvSpPr>
          <p:spPr bwMode="auto">
            <a:xfrm rot="16200000">
              <a:off x="1882145" y="1007140"/>
              <a:ext cx="106362"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sp>
          <p:nvSpPr>
            <p:cNvPr id="432" name="Rectangle 40"/>
            <p:cNvSpPr>
              <a:spLocks noChangeAspect="1" noChangeArrowheads="1"/>
            </p:cNvSpPr>
            <p:nvPr/>
          </p:nvSpPr>
          <p:spPr bwMode="auto">
            <a:xfrm rot="16200000">
              <a:off x="1890083" y="4928264"/>
              <a:ext cx="115887" cy="600075"/>
            </a:xfrm>
            <a:prstGeom prst="rect">
              <a:avLst/>
            </a:prstGeom>
            <a:solidFill>
              <a:srgbClr val="FFFF66"/>
            </a:solidFill>
            <a:ln w="3175">
              <a:solidFill>
                <a:srgbClr val="000000"/>
              </a:solidFill>
              <a:miter lim="800000"/>
              <a:headEnd/>
              <a:tailEnd/>
            </a:ln>
          </p:spPr>
          <p:txBody>
            <a:bodyPr vert="eaVe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lumMod val="65000"/>
                  </a:srgbClr>
                </a:solidFill>
                <a:effectLst/>
                <a:uLnTx/>
                <a:uFillTx/>
                <a:latin typeface="Arial"/>
                <a:cs typeface="Arial"/>
              </a:endParaRPr>
            </a:p>
          </p:txBody>
        </p:sp>
        <p:cxnSp>
          <p:nvCxnSpPr>
            <p:cNvPr id="433" name="Elbow Connector 130"/>
            <p:cNvCxnSpPr/>
            <p:nvPr/>
          </p:nvCxnSpPr>
          <p:spPr bwMode="auto">
            <a:xfrm flipH="1" flipV="1">
              <a:off x="2229808" y="1338928"/>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34" name="Elbow Connector 130"/>
            <p:cNvCxnSpPr/>
            <p:nvPr/>
          </p:nvCxnSpPr>
          <p:spPr bwMode="auto">
            <a:xfrm flipH="1" flipV="1">
              <a:off x="2239333" y="5253702"/>
              <a:ext cx="493713" cy="1587"/>
            </a:xfrm>
            <a:prstGeom prst="bentConnector3">
              <a:avLst>
                <a:gd name="adj1" fmla="val 50000"/>
              </a:avLst>
            </a:prstGeom>
            <a:noFill/>
            <a:ln w="3175" cap="flat" cmpd="sng" algn="ctr">
              <a:solidFill>
                <a:srgbClr val="000000"/>
              </a:solidFill>
              <a:prstDash val="solid"/>
              <a:headEnd type="oval" w="sm" len="sm"/>
              <a:tailEnd type="oval" w="sm" len="sm"/>
            </a:ln>
            <a:effectLst/>
          </p:spPr>
        </p:cxnSp>
        <p:cxnSp>
          <p:nvCxnSpPr>
            <p:cNvPr id="435" name="Straight Arrow Connector 434"/>
            <p:cNvCxnSpPr/>
            <p:nvPr/>
          </p:nvCxnSpPr>
          <p:spPr bwMode="auto">
            <a:xfrm flipH="1" flipV="1">
              <a:off x="1931358" y="2359690"/>
              <a:ext cx="1417638" cy="98425"/>
            </a:xfrm>
            <a:prstGeom prst="straightConnector1">
              <a:avLst/>
            </a:prstGeom>
            <a:noFill/>
            <a:ln w="9525" cap="flat" cmpd="sng" algn="ctr">
              <a:solidFill>
                <a:srgbClr val="000000"/>
              </a:solidFill>
              <a:prstDash val="solid"/>
              <a:headEnd w="sm" len="sm"/>
              <a:tailEnd type="triangle" w="sm" len="sm"/>
            </a:ln>
            <a:effectLst/>
          </p:spPr>
        </p:cxnSp>
        <p:sp>
          <p:nvSpPr>
            <p:cNvPr id="436" name="TextBox 435"/>
            <p:cNvSpPr txBox="1"/>
            <p:nvPr/>
          </p:nvSpPr>
          <p:spPr>
            <a:xfrm>
              <a:off x="774001" y="2579837"/>
              <a:ext cx="2346395"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4 m flight path skipped   </a:t>
              </a:r>
              <a:endParaRPr lang="en-US" sz="1400" dirty="0">
                <a:latin typeface="Times New Roman" pitchFamily="18" charset="0"/>
                <a:cs typeface="Times New Roman" pitchFamily="18" charset="0"/>
              </a:endParaRPr>
            </a:p>
          </p:txBody>
        </p:sp>
        <p:sp>
          <p:nvSpPr>
            <p:cNvPr id="437" name="TextBox 436"/>
            <p:cNvSpPr txBox="1"/>
            <p:nvPr/>
          </p:nvSpPr>
          <p:spPr>
            <a:xfrm>
              <a:off x="790832" y="4747877"/>
              <a:ext cx="2346395" cy="307777"/>
            </a:xfrm>
            <a:prstGeom prst="rect">
              <a:avLst/>
            </a:prstGeom>
            <a:solidFill>
              <a:schemeClr val="bg1"/>
            </a:solidFill>
          </p:spPr>
          <p:txBody>
            <a:bodyPr wrap="square" rtlCol="0">
              <a:spAutoFit/>
            </a:bodyPr>
            <a:lstStyle/>
            <a:p>
              <a:r>
                <a:rPr lang="en-US" sz="1400" dirty="0" smtClean="0">
                  <a:latin typeface="Times New Roman" pitchFamily="18" charset="0"/>
                  <a:cs typeface="Times New Roman" pitchFamily="18" charset="0"/>
                </a:rPr>
                <a:t>  1 m flight path skipped   </a:t>
              </a:r>
              <a:endParaRPr lang="en-US" sz="1400" dirty="0">
                <a:latin typeface="Times New Roman" pitchFamily="18" charset="0"/>
                <a:cs typeface="Times New Roman" pitchFamily="18" charset="0"/>
              </a:endParaRPr>
            </a:p>
          </p:txBody>
        </p:sp>
        <p:sp>
          <p:nvSpPr>
            <p:cNvPr id="443" name="Text Box 255"/>
            <p:cNvSpPr txBox="1">
              <a:spLocks noChangeAspect="1" noChangeArrowheads="1"/>
            </p:cNvSpPr>
            <p:nvPr/>
          </p:nvSpPr>
          <p:spPr bwMode="auto">
            <a:xfrm>
              <a:off x="3193711" y="1191641"/>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0 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5" name="Text Box 255"/>
            <p:cNvSpPr txBox="1">
              <a:spLocks noChangeAspect="1" noChangeArrowheads="1"/>
            </p:cNvSpPr>
            <p:nvPr/>
          </p:nvSpPr>
          <p:spPr bwMode="auto">
            <a:xfrm>
              <a:off x="3180164" y="5107603"/>
              <a:ext cx="1146175"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-30 kV</a:t>
              </a:r>
              <a:endParaRPr kumimoji="0" lang="en-US" sz="14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p:txBody>
        </p:sp>
      </p:grpSp>
      <p:sp>
        <p:nvSpPr>
          <p:cNvPr id="6" name="TextBox 6"/>
          <p:cNvSpPr txBox="1">
            <a:spLocks noChangeArrowheads="1"/>
          </p:cNvSpPr>
          <p:nvPr/>
        </p:nvSpPr>
        <p:spPr bwMode="auto">
          <a:xfrm>
            <a:off x="871756" y="3930427"/>
            <a:ext cx="189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a:solidFill>
                  <a:srgbClr val="000000"/>
                </a:solidFill>
                <a:latin typeface="Times New Roman" pitchFamily="18" charset="0"/>
                <a:cs typeface="Times New Roman" pitchFamily="18" charset="0"/>
              </a:rPr>
              <a:t>Electron spectrum:</a:t>
            </a:r>
          </a:p>
        </p:txBody>
      </p:sp>
      <p:grpSp>
        <p:nvGrpSpPr>
          <p:cNvPr id="8" name="Group 5"/>
          <p:cNvGrpSpPr>
            <a:grpSpLocks noChangeAspect="1"/>
          </p:cNvGrpSpPr>
          <p:nvPr/>
        </p:nvGrpSpPr>
        <p:grpSpPr bwMode="auto">
          <a:xfrm>
            <a:off x="312162" y="2501281"/>
            <a:ext cx="3686175" cy="3822700"/>
            <a:chOff x="3314" y="1058"/>
            <a:chExt cx="2322" cy="2408"/>
          </a:xfrm>
        </p:grpSpPr>
        <p:sp>
          <p:nvSpPr>
            <p:cNvPr id="9" name="AutoShape 4"/>
            <p:cNvSpPr>
              <a:spLocks noChangeAspect="1" noChangeArrowheads="1" noTextEdit="1"/>
            </p:cNvSpPr>
            <p:nvPr/>
          </p:nvSpPr>
          <p:spPr bwMode="auto">
            <a:xfrm>
              <a:off x="3340" y="1058"/>
              <a:ext cx="2252" cy="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Freeform 6"/>
            <p:cNvSpPr>
              <a:spLocks/>
            </p:cNvSpPr>
            <p:nvPr/>
          </p:nvSpPr>
          <p:spPr bwMode="auto">
            <a:xfrm>
              <a:off x="3538" y="3146"/>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7"/>
            <p:cNvSpPr>
              <a:spLocks noChangeShapeType="1"/>
            </p:cNvSpPr>
            <p:nvPr/>
          </p:nvSpPr>
          <p:spPr bwMode="auto">
            <a:xfrm flipV="1">
              <a:off x="3538"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8"/>
            <p:cNvSpPr>
              <a:spLocks noChangeArrowheads="1"/>
            </p:cNvSpPr>
            <p:nvPr/>
          </p:nvSpPr>
          <p:spPr bwMode="auto">
            <a:xfrm>
              <a:off x="3512"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3" name="Line 9"/>
            <p:cNvSpPr>
              <a:spLocks noChangeShapeType="1"/>
            </p:cNvSpPr>
            <p:nvPr/>
          </p:nvSpPr>
          <p:spPr bwMode="auto">
            <a:xfrm flipV="1">
              <a:off x="366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flipV="1">
              <a:off x="3792"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V="1">
              <a:off x="391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V="1">
              <a:off x="4046"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13"/>
            <p:cNvSpPr>
              <a:spLocks noChangeArrowheads="1"/>
            </p:cNvSpPr>
            <p:nvPr/>
          </p:nvSpPr>
          <p:spPr bwMode="auto">
            <a:xfrm>
              <a:off x="397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2</a:t>
              </a:r>
              <a:endParaRPr lang="en-US">
                <a:solidFill>
                  <a:srgbClr val="000000"/>
                </a:solidFill>
                <a:latin typeface="Calibri" pitchFamily="34" charset="0"/>
                <a:cs typeface="Times New Roman" pitchFamily="18" charset="0"/>
              </a:endParaRPr>
            </a:p>
          </p:txBody>
        </p:sp>
        <p:sp>
          <p:nvSpPr>
            <p:cNvPr id="18" name="Rectangle 14"/>
            <p:cNvSpPr>
              <a:spLocks noChangeArrowheads="1"/>
            </p:cNvSpPr>
            <p:nvPr/>
          </p:nvSpPr>
          <p:spPr bwMode="auto">
            <a:xfrm>
              <a:off x="4020"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19" name="Rectangle 15"/>
            <p:cNvSpPr>
              <a:spLocks noChangeArrowheads="1"/>
            </p:cNvSpPr>
            <p:nvPr/>
          </p:nvSpPr>
          <p:spPr bwMode="auto">
            <a:xfrm>
              <a:off x="4071"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0" name="Line 16"/>
            <p:cNvSpPr>
              <a:spLocks noChangeShapeType="1"/>
            </p:cNvSpPr>
            <p:nvPr/>
          </p:nvSpPr>
          <p:spPr bwMode="auto">
            <a:xfrm flipV="1">
              <a:off x="417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flipV="1">
              <a:off x="429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4427"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9"/>
            <p:cNvSpPr>
              <a:spLocks noChangeShapeType="1"/>
            </p:cNvSpPr>
            <p:nvPr/>
          </p:nvSpPr>
          <p:spPr bwMode="auto">
            <a:xfrm flipV="1">
              <a:off x="4554"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20"/>
            <p:cNvSpPr>
              <a:spLocks noChangeArrowheads="1"/>
            </p:cNvSpPr>
            <p:nvPr/>
          </p:nvSpPr>
          <p:spPr bwMode="auto">
            <a:xfrm>
              <a:off x="447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4</a:t>
              </a:r>
              <a:endParaRPr lang="en-US">
                <a:solidFill>
                  <a:srgbClr val="000000"/>
                </a:solidFill>
                <a:latin typeface="Calibri" pitchFamily="34" charset="0"/>
                <a:cs typeface="Times New Roman" pitchFamily="18" charset="0"/>
              </a:endParaRPr>
            </a:p>
          </p:txBody>
        </p:sp>
        <p:sp>
          <p:nvSpPr>
            <p:cNvPr id="25" name="Rectangle 21"/>
            <p:cNvSpPr>
              <a:spLocks noChangeArrowheads="1"/>
            </p:cNvSpPr>
            <p:nvPr/>
          </p:nvSpPr>
          <p:spPr bwMode="auto">
            <a:xfrm>
              <a:off x="4528"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6" name="Rectangle 22"/>
            <p:cNvSpPr>
              <a:spLocks noChangeArrowheads="1"/>
            </p:cNvSpPr>
            <p:nvPr/>
          </p:nvSpPr>
          <p:spPr bwMode="auto">
            <a:xfrm>
              <a:off x="4579"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27" name="Line 23"/>
            <p:cNvSpPr>
              <a:spLocks noChangeShapeType="1"/>
            </p:cNvSpPr>
            <p:nvPr/>
          </p:nvSpPr>
          <p:spPr bwMode="auto">
            <a:xfrm flipV="1">
              <a:off x="4681"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4808"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flipV="1">
              <a:off x="4935"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flipV="1">
              <a:off x="5062"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7"/>
            <p:cNvSpPr>
              <a:spLocks noChangeArrowheads="1"/>
            </p:cNvSpPr>
            <p:nvPr/>
          </p:nvSpPr>
          <p:spPr bwMode="auto">
            <a:xfrm>
              <a:off x="498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6</a:t>
              </a:r>
              <a:endParaRPr lang="en-US">
                <a:solidFill>
                  <a:srgbClr val="000000"/>
                </a:solidFill>
                <a:latin typeface="Calibri" pitchFamily="34" charset="0"/>
                <a:cs typeface="Times New Roman" pitchFamily="18" charset="0"/>
              </a:endParaRPr>
            </a:p>
          </p:txBody>
        </p:sp>
        <p:sp>
          <p:nvSpPr>
            <p:cNvPr id="32" name="Rectangle 28"/>
            <p:cNvSpPr>
              <a:spLocks noChangeArrowheads="1"/>
            </p:cNvSpPr>
            <p:nvPr/>
          </p:nvSpPr>
          <p:spPr bwMode="auto">
            <a:xfrm>
              <a:off x="503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3" name="Rectangle 29"/>
            <p:cNvSpPr>
              <a:spLocks noChangeArrowheads="1"/>
            </p:cNvSpPr>
            <p:nvPr/>
          </p:nvSpPr>
          <p:spPr bwMode="auto">
            <a:xfrm>
              <a:off x="5087"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34" name="Line 30"/>
            <p:cNvSpPr>
              <a:spLocks noChangeShapeType="1"/>
            </p:cNvSpPr>
            <p:nvPr/>
          </p:nvSpPr>
          <p:spPr bwMode="auto">
            <a:xfrm flipV="1">
              <a:off x="5189"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flipV="1">
              <a:off x="5316"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flipV="1">
              <a:off x="5443" y="3116"/>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flipV="1">
              <a:off x="5569" y="3086"/>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4"/>
            <p:cNvSpPr>
              <a:spLocks noChangeArrowheads="1"/>
            </p:cNvSpPr>
            <p:nvPr/>
          </p:nvSpPr>
          <p:spPr bwMode="auto">
            <a:xfrm>
              <a:off x="544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8</a:t>
              </a:r>
              <a:endParaRPr lang="en-US">
                <a:solidFill>
                  <a:srgbClr val="000000"/>
                </a:solidFill>
                <a:latin typeface="Calibri" pitchFamily="34" charset="0"/>
                <a:cs typeface="Times New Roman" pitchFamily="18" charset="0"/>
              </a:endParaRPr>
            </a:p>
          </p:txBody>
        </p:sp>
        <p:sp>
          <p:nvSpPr>
            <p:cNvPr id="39" name="Rectangle 35"/>
            <p:cNvSpPr>
              <a:spLocks noChangeArrowheads="1"/>
            </p:cNvSpPr>
            <p:nvPr/>
          </p:nvSpPr>
          <p:spPr bwMode="auto">
            <a:xfrm>
              <a:off x="5495"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40" name="Rectangle 36"/>
            <p:cNvSpPr>
              <a:spLocks noChangeArrowheads="1"/>
            </p:cNvSpPr>
            <p:nvPr/>
          </p:nvSpPr>
          <p:spPr bwMode="auto">
            <a:xfrm>
              <a:off x="5546" y="3163"/>
              <a:ext cx="9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latin typeface="Times New Roman" pitchFamily="18" charset="0"/>
                  <a:cs typeface="Times New Roman" pitchFamily="18" charset="0"/>
                </a:rPr>
                <a:t>0</a:t>
              </a:r>
              <a:endParaRPr lang="en-US">
                <a:solidFill>
                  <a:srgbClr val="000000"/>
                </a:solidFill>
                <a:latin typeface="Calibri" pitchFamily="34" charset="0"/>
                <a:cs typeface="Times New Roman" pitchFamily="18" charset="0"/>
              </a:endParaRPr>
            </a:p>
          </p:txBody>
        </p:sp>
        <p:sp>
          <p:nvSpPr>
            <p:cNvPr id="41" name="Rectangle 37"/>
            <p:cNvSpPr>
              <a:spLocks noChangeArrowheads="1"/>
            </p:cNvSpPr>
            <p:nvPr/>
          </p:nvSpPr>
          <p:spPr bwMode="auto">
            <a:xfrm>
              <a:off x="4277" y="3291"/>
              <a:ext cx="12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i="1">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42" name="Rectangle 38"/>
            <p:cNvSpPr>
              <a:spLocks noChangeArrowheads="1"/>
            </p:cNvSpPr>
            <p:nvPr/>
          </p:nvSpPr>
          <p:spPr bwMode="auto">
            <a:xfrm>
              <a:off x="4352" y="3360"/>
              <a:ext cx="6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43" name="Rectangle 39"/>
            <p:cNvSpPr>
              <a:spLocks noChangeArrowheads="1"/>
            </p:cNvSpPr>
            <p:nvPr/>
          </p:nvSpPr>
          <p:spPr bwMode="auto">
            <a:xfrm>
              <a:off x="4387" y="3360"/>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44" name="Rectangle 40"/>
            <p:cNvSpPr>
              <a:spLocks noChangeArrowheads="1"/>
            </p:cNvSpPr>
            <p:nvPr/>
          </p:nvSpPr>
          <p:spPr bwMode="auto">
            <a:xfrm>
              <a:off x="4408" y="3360"/>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45" name="Rectangle 41"/>
            <p:cNvSpPr>
              <a:spLocks noChangeArrowheads="1"/>
            </p:cNvSpPr>
            <p:nvPr/>
          </p:nvSpPr>
          <p:spPr bwMode="auto">
            <a:xfrm>
              <a:off x="4447" y="3360"/>
              <a:ext cx="5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46" name="Rectangle 42"/>
            <p:cNvSpPr>
              <a:spLocks noChangeArrowheads="1"/>
            </p:cNvSpPr>
            <p:nvPr/>
          </p:nvSpPr>
          <p:spPr bwMode="auto">
            <a:xfrm>
              <a:off x="4470" y="3360"/>
              <a:ext cx="7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47" name="Rectangle 43"/>
            <p:cNvSpPr>
              <a:spLocks noChangeArrowheads="1"/>
            </p:cNvSpPr>
            <p:nvPr/>
          </p:nvSpPr>
          <p:spPr bwMode="auto">
            <a:xfrm>
              <a:off x="4545" y="3291"/>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48" name="Rectangle 44"/>
            <p:cNvSpPr>
              <a:spLocks noChangeArrowheads="1"/>
            </p:cNvSpPr>
            <p:nvPr/>
          </p:nvSpPr>
          <p:spPr bwMode="auto">
            <a:xfrm>
              <a:off x="4585" y="3291"/>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k</a:t>
              </a:r>
              <a:endParaRPr lang="en-US">
                <a:solidFill>
                  <a:srgbClr val="000000"/>
                </a:solidFill>
                <a:latin typeface="Calibri" pitchFamily="34" charset="0"/>
                <a:cs typeface="Times New Roman" pitchFamily="18" charset="0"/>
              </a:endParaRPr>
            </a:p>
          </p:txBody>
        </p:sp>
        <p:sp>
          <p:nvSpPr>
            <p:cNvPr id="49" name="Rectangle 45"/>
            <p:cNvSpPr>
              <a:spLocks noChangeArrowheads="1"/>
            </p:cNvSpPr>
            <p:nvPr/>
          </p:nvSpPr>
          <p:spPr bwMode="auto">
            <a:xfrm>
              <a:off x="4647" y="3291"/>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50" name="Rectangle 46"/>
            <p:cNvSpPr>
              <a:spLocks noChangeArrowheads="1"/>
            </p:cNvSpPr>
            <p:nvPr/>
          </p:nvSpPr>
          <p:spPr bwMode="auto">
            <a:xfrm>
              <a:off x="4701" y="3291"/>
              <a:ext cx="13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V</a:t>
              </a:r>
              <a:endParaRPr lang="en-US">
                <a:solidFill>
                  <a:srgbClr val="000000"/>
                </a:solidFill>
                <a:latin typeface="Calibri" pitchFamily="34" charset="0"/>
                <a:cs typeface="Times New Roman" pitchFamily="18" charset="0"/>
              </a:endParaRPr>
            </a:p>
          </p:txBody>
        </p:sp>
        <p:sp>
          <p:nvSpPr>
            <p:cNvPr id="51" name="Rectangle 47"/>
            <p:cNvSpPr>
              <a:spLocks noChangeArrowheads="1"/>
            </p:cNvSpPr>
            <p:nvPr/>
          </p:nvSpPr>
          <p:spPr bwMode="auto">
            <a:xfrm>
              <a:off x="4789" y="3291"/>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52" name="Freeform 48"/>
            <p:cNvSpPr>
              <a:spLocks/>
            </p:cNvSpPr>
            <p:nvPr/>
          </p:nvSpPr>
          <p:spPr bwMode="auto">
            <a:xfrm>
              <a:off x="3538"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Line 49"/>
            <p:cNvSpPr>
              <a:spLocks noChangeShapeType="1"/>
            </p:cNvSpPr>
            <p:nvPr/>
          </p:nvSpPr>
          <p:spPr bwMode="auto">
            <a:xfrm>
              <a:off x="3538"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50"/>
            <p:cNvSpPr>
              <a:spLocks noChangeShapeType="1"/>
            </p:cNvSpPr>
            <p:nvPr/>
          </p:nvSpPr>
          <p:spPr bwMode="auto">
            <a:xfrm>
              <a:off x="3538" y="307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51"/>
            <p:cNvSpPr>
              <a:spLocks noChangeShapeType="1"/>
            </p:cNvSpPr>
            <p:nvPr/>
          </p:nvSpPr>
          <p:spPr bwMode="auto">
            <a:xfrm>
              <a:off x="3538" y="299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52"/>
            <p:cNvSpPr>
              <a:spLocks noChangeShapeType="1"/>
            </p:cNvSpPr>
            <p:nvPr/>
          </p:nvSpPr>
          <p:spPr bwMode="auto">
            <a:xfrm>
              <a:off x="3538" y="292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53"/>
            <p:cNvSpPr>
              <a:spLocks noChangeShapeType="1"/>
            </p:cNvSpPr>
            <p:nvPr/>
          </p:nvSpPr>
          <p:spPr bwMode="auto">
            <a:xfrm>
              <a:off x="3538"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4"/>
            <p:cNvSpPr>
              <a:spLocks noChangeShapeType="1"/>
            </p:cNvSpPr>
            <p:nvPr/>
          </p:nvSpPr>
          <p:spPr bwMode="auto">
            <a:xfrm>
              <a:off x="3538" y="277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5"/>
            <p:cNvSpPr>
              <a:spLocks noChangeShapeType="1"/>
            </p:cNvSpPr>
            <p:nvPr/>
          </p:nvSpPr>
          <p:spPr bwMode="auto">
            <a:xfrm>
              <a:off x="3538" y="269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6"/>
            <p:cNvSpPr>
              <a:spLocks noChangeShapeType="1"/>
            </p:cNvSpPr>
            <p:nvPr/>
          </p:nvSpPr>
          <p:spPr bwMode="auto">
            <a:xfrm>
              <a:off x="3538" y="262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7"/>
            <p:cNvSpPr>
              <a:spLocks noChangeShapeType="1"/>
            </p:cNvSpPr>
            <p:nvPr/>
          </p:nvSpPr>
          <p:spPr bwMode="auto">
            <a:xfrm>
              <a:off x="3538"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58"/>
            <p:cNvSpPr>
              <a:spLocks noChangeShapeType="1"/>
            </p:cNvSpPr>
            <p:nvPr/>
          </p:nvSpPr>
          <p:spPr bwMode="auto">
            <a:xfrm>
              <a:off x="3538" y="2475"/>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59"/>
            <p:cNvSpPr>
              <a:spLocks noChangeShapeType="1"/>
            </p:cNvSpPr>
            <p:nvPr/>
          </p:nvSpPr>
          <p:spPr bwMode="auto">
            <a:xfrm>
              <a:off x="3538" y="2401"/>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60"/>
            <p:cNvSpPr>
              <a:spLocks noChangeShapeType="1"/>
            </p:cNvSpPr>
            <p:nvPr/>
          </p:nvSpPr>
          <p:spPr bwMode="auto">
            <a:xfrm>
              <a:off x="3538" y="232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61"/>
            <p:cNvSpPr>
              <a:spLocks noChangeShapeType="1"/>
            </p:cNvSpPr>
            <p:nvPr/>
          </p:nvSpPr>
          <p:spPr bwMode="auto">
            <a:xfrm>
              <a:off x="3538"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62"/>
            <p:cNvSpPr>
              <a:spLocks noChangeShapeType="1"/>
            </p:cNvSpPr>
            <p:nvPr/>
          </p:nvSpPr>
          <p:spPr bwMode="auto">
            <a:xfrm>
              <a:off x="3538" y="2177"/>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63"/>
            <p:cNvSpPr>
              <a:spLocks noChangeShapeType="1"/>
            </p:cNvSpPr>
            <p:nvPr/>
          </p:nvSpPr>
          <p:spPr bwMode="auto">
            <a:xfrm>
              <a:off x="3538" y="210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4"/>
            <p:cNvSpPr>
              <a:spLocks noChangeShapeType="1"/>
            </p:cNvSpPr>
            <p:nvPr/>
          </p:nvSpPr>
          <p:spPr bwMode="auto">
            <a:xfrm>
              <a:off x="3538" y="202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5"/>
            <p:cNvSpPr>
              <a:spLocks noChangeShapeType="1"/>
            </p:cNvSpPr>
            <p:nvPr/>
          </p:nvSpPr>
          <p:spPr bwMode="auto">
            <a:xfrm>
              <a:off x="3538"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6"/>
            <p:cNvSpPr>
              <a:spLocks noChangeShapeType="1"/>
            </p:cNvSpPr>
            <p:nvPr/>
          </p:nvSpPr>
          <p:spPr bwMode="auto">
            <a:xfrm>
              <a:off x="3538" y="1879"/>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67"/>
            <p:cNvSpPr>
              <a:spLocks noChangeShapeType="1"/>
            </p:cNvSpPr>
            <p:nvPr/>
          </p:nvSpPr>
          <p:spPr bwMode="auto">
            <a:xfrm>
              <a:off x="3538" y="180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68"/>
            <p:cNvSpPr>
              <a:spLocks noChangeShapeType="1"/>
            </p:cNvSpPr>
            <p:nvPr/>
          </p:nvSpPr>
          <p:spPr bwMode="auto">
            <a:xfrm>
              <a:off x="3538" y="173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69"/>
            <p:cNvSpPr>
              <a:spLocks noChangeShapeType="1"/>
            </p:cNvSpPr>
            <p:nvPr/>
          </p:nvSpPr>
          <p:spPr bwMode="auto">
            <a:xfrm>
              <a:off x="3538"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0"/>
            <p:cNvSpPr>
              <a:spLocks noChangeShapeType="1"/>
            </p:cNvSpPr>
            <p:nvPr/>
          </p:nvSpPr>
          <p:spPr bwMode="auto">
            <a:xfrm>
              <a:off x="3538" y="1580"/>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71"/>
            <p:cNvSpPr>
              <a:spLocks noChangeShapeType="1"/>
            </p:cNvSpPr>
            <p:nvPr/>
          </p:nvSpPr>
          <p:spPr bwMode="auto">
            <a:xfrm>
              <a:off x="3538" y="1506"/>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72"/>
            <p:cNvSpPr>
              <a:spLocks noChangeShapeType="1"/>
            </p:cNvSpPr>
            <p:nvPr/>
          </p:nvSpPr>
          <p:spPr bwMode="auto">
            <a:xfrm>
              <a:off x="3538" y="1432"/>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73"/>
            <p:cNvSpPr>
              <a:spLocks noChangeShapeType="1"/>
            </p:cNvSpPr>
            <p:nvPr/>
          </p:nvSpPr>
          <p:spPr bwMode="auto">
            <a:xfrm>
              <a:off x="3538"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4"/>
            <p:cNvSpPr>
              <a:spLocks noChangeShapeType="1"/>
            </p:cNvSpPr>
            <p:nvPr/>
          </p:nvSpPr>
          <p:spPr bwMode="auto">
            <a:xfrm>
              <a:off x="3538" y="1283"/>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75"/>
            <p:cNvSpPr>
              <a:spLocks noChangeShapeType="1"/>
            </p:cNvSpPr>
            <p:nvPr/>
          </p:nvSpPr>
          <p:spPr bwMode="auto">
            <a:xfrm>
              <a:off x="3538" y="1208"/>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76"/>
            <p:cNvSpPr>
              <a:spLocks noChangeShapeType="1"/>
            </p:cNvSpPr>
            <p:nvPr/>
          </p:nvSpPr>
          <p:spPr bwMode="auto">
            <a:xfrm>
              <a:off x="3538" y="1134"/>
              <a:ext cx="30"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77"/>
            <p:cNvSpPr>
              <a:spLocks noChangeShapeType="1"/>
            </p:cNvSpPr>
            <p:nvPr/>
          </p:nvSpPr>
          <p:spPr bwMode="auto">
            <a:xfrm>
              <a:off x="3538"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78"/>
            <p:cNvSpPr>
              <a:spLocks noChangeArrowheads="1"/>
            </p:cNvSpPr>
            <p:nvPr/>
          </p:nvSpPr>
          <p:spPr bwMode="auto">
            <a:xfrm rot="-5400000">
              <a:off x="3330" y="2372"/>
              <a:ext cx="13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Y</a:t>
              </a:r>
              <a:endParaRPr lang="en-US">
                <a:solidFill>
                  <a:srgbClr val="000000"/>
                </a:solidFill>
                <a:latin typeface="Calibri" pitchFamily="34" charset="0"/>
                <a:cs typeface="Times New Roman" pitchFamily="18" charset="0"/>
              </a:endParaRPr>
            </a:p>
          </p:txBody>
        </p:sp>
        <p:sp>
          <p:nvSpPr>
            <p:cNvPr id="83" name="Rectangle 79"/>
            <p:cNvSpPr>
              <a:spLocks noChangeArrowheads="1"/>
            </p:cNvSpPr>
            <p:nvPr/>
          </p:nvSpPr>
          <p:spPr bwMode="auto">
            <a:xfrm rot="-5400000">
              <a:off x="3357" y="2310"/>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84" name="Rectangle 80"/>
            <p:cNvSpPr>
              <a:spLocks noChangeArrowheads="1"/>
            </p:cNvSpPr>
            <p:nvPr/>
          </p:nvSpPr>
          <p:spPr bwMode="auto">
            <a:xfrm rot="-5400000">
              <a:off x="3347" y="2266"/>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e</a:t>
              </a:r>
              <a:endParaRPr lang="en-US">
                <a:solidFill>
                  <a:srgbClr val="000000"/>
                </a:solidFill>
                <a:latin typeface="Calibri" pitchFamily="34" charset="0"/>
                <a:cs typeface="Times New Roman" pitchFamily="18" charset="0"/>
              </a:endParaRPr>
            </a:p>
          </p:txBody>
        </p:sp>
        <p:sp>
          <p:nvSpPr>
            <p:cNvPr id="85" name="Rectangle 81"/>
            <p:cNvSpPr>
              <a:spLocks noChangeArrowheads="1"/>
            </p:cNvSpPr>
            <p:nvPr/>
          </p:nvSpPr>
          <p:spPr bwMode="auto">
            <a:xfrm rot="-5400000">
              <a:off x="3357" y="222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l</a:t>
              </a:r>
              <a:endParaRPr lang="en-US">
                <a:solidFill>
                  <a:srgbClr val="000000"/>
                </a:solidFill>
                <a:latin typeface="Calibri" pitchFamily="34" charset="0"/>
                <a:cs typeface="Times New Roman" pitchFamily="18" charset="0"/>
              </a:endParaRPr>
            </a:p>
          </p:txBody>
        </p:sp>
        <p:sp>
          <p:nvSpPr>
            <p:cNvPr id="86" name="Rectangle 82"/>
            <p:cNvSpPr>
              <a:spLocks noChangeArrowheads="1"/>
            </p:cNvSpPr>
            <p:nvPr/>
          </p:nvSpPr>
          <p:spPr bwMode="auto">
            <a:xfrm rot="-5400000">
              <a:off x="3344" y="217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d</a:t>
              </a:r>
              <a:endParaRPr lang="en-US">
                <a:solidFill>
                  <a:srgbClr val="000000"/>
                </a:solidFill>
                <a:latin typeface="Calibri" pitchFamily="34" charset="0"/>
                <a:cs typeface="Times New Roman" pitchFamily="18" charset="0"/>
              </a:endParaRPr>
            </a:p>
          </p:txBody>
        </p:sp>
        <p:sp>
          <p:nvSpPr>
            <p:cNvPr id="87" name="Rectangle 83"/>
            <p:cNvSpPr>
              <a:spLocks noChangeArrowheads="1"/>
            </p:cNvSpPr>
            <p:nvPr/>
          </p:nvSpPr>
          <p:spPr bwMode="auto">
            <a:xfrm rot="-5400000">
              <a:off x="3354" y="2088"/>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88" name="Rectangle 84"/>
            <p:cNvSpPr>
              <a:spLocks noChangeArrowheads="1"/>
            </p:cNvSpPr>
            <p:nvPr/>
          </p:nvSpPr>
          <p:spPr bwMode="auto">
            <a:xfrm rot="-5400000">
              <a:off x="3347" y="2041"/>
              <a:ext cx="10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a:t>
              </a:r>
              <a:endParaRPr lang="en-US">
                <a:solidFill>
                  <a:srgbClr val="000000"/>
                </a:solidFill>
                <a:latin typeface="Calibri" pitchFamily="34" charset="0"/>
                <a:cs typeface="Times New Roman" pitchFamily="18" charset="0"/>
              </a:endParaRPr>
            </a:p>
          </p:txBody>
        </p:sp>
        <p:sp>
          <p:nvSpPr>
            <p:cNvPr id="89" name="Rectangle 85"/>
            <p:cNvSpPr>
              <a:spLocks noChangeArrowheads="1"/>
            </p:cNvSpPr>
            <p:nvPr/>
          </p:nvSpPr>
          <p:spPr bwMode="auto">
            <a:xfrm rot="-5400000">
              <a:off x="3354" y="1994"/>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r</a:t>
              </a:r>
              <a:endParaRPr lang="en-US">
                <a:solidFill>
                  <a:srgbClr val="000000"/>
                </a:solidFill>
                <a:latin typeface="Calibri" pitchFamily="34" charset="0"/>
                <a:cs typeface="Times New Roman" pitchFamily="18" charset="0"/>
              </a:endParaRPr>
            </a:p>
          </p:txBody>
        </p:sp>
        <p:sp>
          <p:nvSpPr>
            <p:cNvPr id="90" name="Rectangle 86"/>
            <p:cNvSpPr>
              <a:spLocks noChangeArrowheads="1"/>
            </p:cNvSpPr>
            <p:nvPr/>
          </p:nvSpPr>
          <p:spPr bwMode="auto">
            <a:xfrm rot="-5400000">
              <a:off x="3344" y="1943"/>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b</a:t>
              </a:r>
              <a:endParaRPr lang="en-US">
                <a:solidFill>
                  <a:srgbClr val="000000"/>
                </a:solidFill>
                <a:latin typeface="Calibri" pitchFamily="34" charset="0"/>
                <a:cs typeface="Times New Roman" pitchFamily="18" charset="0"/>
              </a:endParaRPr>
            </a:p>
          </p:txBody>
        </p:sp>
        <p:sp>
          <p:nvSpPr>
            <p:cNvPr id="91" name="Rectangle 87"/>
            <p:cNvSpPr>
              <a:spLocks noChangeArrowheads="1"/>
            </p:cNvSpPr>
            <p:nvPr/>
          </p:nvSpPr>
          <p:spPr bwMode="auto">
            <a:xfrm rot="-5400000">
              <a:off x="3359" y="1897"/>
              <a:ext cx="8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2" name="Rectangle 88"/>
            <p:cNvSpPr>
              <a:spLocks noChangeArrowheads="1"/>
            </p:cNvSpPr>
            <p:nvPr/>
          </p:nvSpPr>
          <p:spPr bwMode="auto">
            <a:xfrm rot="-5400000">
              <a:off x="3344" y="1817"/>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u</a:t>
              </a:r>
              <a:endParaRPr lang="en-US">
                <a:solidFill>
                  <a:srgbClr val="000000"/>
                </a:solidFill>
                <a:latin typeface="Calibri" pitchFamily="34" charset="0"/>
                <a:cs typeface="Times New Roman" pitchFamily="18" charset="0"/>
              </a:endParaRPr>
            </a:p>
          </p:txBody>
        </p:sp>
        <p:sp>
          <p:nvSpPr>
            <p:cNvPr id="93" name="Rectangle 89"/>
            <p:cNvSpPr>
              <a:spLocks noChangeArrowheads="1"/>
            </p:cNvSpPr>
            <p:nvPr/>
          </p:nvSpPr>
          <p:spPr bwMode="auto">
            <a:xfrm rot="-5400000">
              <a:off x="3344" y="1755"/>
              <a:ext cx="11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n</a:t>
              </a:r>
              <a:endParaRPr lang="en-US">
                <a:solidFill>
                  <a:srgbClr val="000000"/>
                </a:solidFill>
                <a:latin typeface="Calibri" pitchFamily="34" charset="0"/>
                <a:cs typeface="Times New Roman" pitchFamily="18" charset="0"/>
              </a:endParaRPr>
            </a:p>
          </p:txBody>
        </p:sp>
        <p:sp>
          <p:nvSpPr>
            <p:cNvPr id="94" name="Rectangle 90"/>
            <p:cNvSpPr>
              <a:spLocks noChangeArrowheads="1"/>
            </p:cNvSpPr>
            <p:nvPr/>
          </p:nvSpPr>
          <p:spPr bwMode="auto">
            <a:xfrm rot="-5400000">
              <a:off x="3357" y="1707"/>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i</a:t>
              </a:r>
              <a:endParaRPr lang="en-US">
                <a:solidFill>
                  <a:srgbClr val="000000"/>
                </a:solidFill>
                <a:latin typeface="Calibri" pitchFamily="34" charset="0"/>
                <a:cs typeface="Times New Roman" pitchFamily="18" charset="0"/>
              </a:endParaRPr>
            </a:p>
          </p:txBody>
        </p:sp>
        <p:sp>
          <p:nvSpPr>
            <p:cNvPr id="95" name="Rectangle 91"/>
            <p:cNvSpPr>
              <a:spLocks noChangeArrowheads="1"/>
            </p:cNvSpPr>
            <p:nvPr/>
          </p:nvSpPr>
          <p:spPr bwMode="auto">
            <a:xfrm rot="-5400000">
              <a:off x="3357" y="1672"/>
              <a:ext cx="83"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t</a:t>
              </a:r>
              <a:endParaRPr lang="en-US">
                <a:solidFill>
                  <a:srgbClr val="000000"/>
                </a:solidFill>
                <a:latin typeface="Calibri" pitchFamily="34" charset="0"/>
                <a:cs typeface="Times New Roman" pitchFamily="18" charset="0"/>
              </a:endParaRPr>
            </a:p>
          </p:txBody>
        </p:sp>
        <p:sp>
          <p:nvSpPr>
            <p:cNvPr id="96" name="Rectangle 92"/>
            <p:cNvSpPr>
              <a:spLocks noChangeArrowheads="1"/>
            </p:cNvSpPr>
            <p:nvPr/>
          </p:nvSpPr>
          <p:spPr bwMode="auto">
            <a:xfrm rot="-5400000">
              <a:off x="3350" y="1631"/>
              <a:ext cx="9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s</a:t>
              </a:r>
              <a:endParaRPr lang="en-US">
                <a:solidFill>
                  <a:srgbClr val="000000"/>
                </a:solidFill>
                <a:latin typeface="Calibri" pitchFamily="34" charset="0"/>
                <a:cs typeface="Times New Roman" pitchFamily="18" charset="0"/>
              </a:endParaRPr>
            </a:p>
          </p:txBody>
        </p:sp>
        <p:sp>
          <p:nvSpPr>
            <p:cNvPr id="97" name="Rectangle 93"/>
            <p:cNvSpPr>
              <a:spLocks noChangeArrowheads="1"/>
            </p:cNvSpPr>
            <p:nvPr/>
          </p:nvSpPr>
          <p:spPr bwMode="auto">
            <a:xfrm rot="-5400000">
              <a:off x="3354" y="1586"/>
              <a:ext cx="9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Times New Roman" pitchFamily="18" charset="0"/>
                  <a:cs typeface="Times New Roman" pitchFamily="18" charset="0"/>
                </a:rPr>
                <a:t>)</a:t>
              </a:r>
              <a:endParaRPr lang="en-US">
                <a:solidFill>
                  <a:srgbClr val="000000"/>
                </a:solidFill>
                <a:latin typeface="Calibri" pitchFamily="34" charset="0"/>
                <a:cs typeface="Times New Roman" pitchFamily="18" charset="0"/>
              </a:endParaRPr>
            </a:p>
          </p:txBody>
        </p:sp>
        <p:sp>
          <p:nvSpPr>
            <p:cNvPr id="98" name="Freeform 94"/>
            <p:cNvSpPr>
              <a:spLocks/>
            </p:cNvSpPr>
            <p:nvPr/>
          </p:nvSpPr>
          <p:spPr bwMode="auto">
            <a:xfrm>
              <a:off x="3538" y="1059"/>
              <a:ext cx="2031" cy="1"/>
            </a:xfrm>
            <a:custGeom>
              <a:avLst/>
              <a:gdLst>
                <a:gd name="T0" fmla="*/ 0 w 14220"/>
                <a:gd name="T1" fmla="*/ 0 h 1"/>
                <a:gd name="T2" fmla="*/ 0 w 14220"/>
                <a:gd name="T3" fmla="*/ 0 h 1"/>
                <a:gd name="T4" fmla="*/ 0 w 14220"/>
                <a:gd name="T5" fmla="*/ 0 h 1"/>
                <a:gd name="T6" fmla="*/ 0 60000 65536"/>
                <a:gd name="T7" fmla="*/ 0 60000 65536"/>
                <a:gd name="T8" fmla="*/ 0 60000 65536"/>
                <a:gd name="T9" fmla="*/ 0 w 14220"/>
                <a:gd name="T10" fmla="*/ 0 h 1"/>
                <a:gd name="T11" fmla="*/ 14220 w 14220"/>
                <a:gd name="T12" fmla="*/ 1 h 1"/>
              </a:gdLst>
              <a:ahLst/>
              <a:cxnLst>
                <a:cxn ang="T6">
                  <a:pos x="T0" y="T1"/>
                </a:cxn>
                <a:cxn ang="T7">
                  <a:pos x="T2" y="T3"/>
                </a:cxn>
                <a:cxn ang="T8">
                  <a:pos x="T4" y="T5"/>
                </a:cxn>
              </a:cxnLst>
              <a:rect l="T9" t="T10" r="T11" b="T12"/>
              <a:pathLst>
                <a:path w="14220" h="1">
                  <a:moveTo>
                    <a:pt x="0" y="0"/>
                  </a:moveTo>
                  <a:lnTo>
                    <a:pt x="14220" y="0"/>
                  </a:lnTo>
                  <a:lnTo>
                    <a:pt x="0" y="0"/>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Line 95"/>
            <p:cNvSpPr>
              <a:spLocks noChangeShapeType="1"/>
            </p:cNvSpPr>
            <p:nvPr/>
          </p:nvSpPr>
          <p:spPr bwMode="auto">
            <a:xfrm>
              <a:off x="3538"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96"/>
            <p:cNvSpPr>
              <a:spLocks noChangeShapeType="1"/>
            </p:cNvSpPr>
            <p:nvPr/>
          </p:nvSpPr>
          <p:spPr bwMode="auto">
            <a:xfrm>
              <a:off x="366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97"/>
            <p:cNvSpPr>
              <a:spLocks noChangeShapeType="1"/>
            </p:cNvSpPr>
            <p:nvPr/>
          </p:nvSpPr>
          <p:spPr bwMode="auto">
            <a:xfrm>
              <a:off x="3792"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98"/>
            <p:cNvSpPr>
              <a:spLocks noChangeShapeType="1"/>
            </p:cNvSpPr>
            <p:nvPr/>
          </p:nvSpPr>
          <p:spPr bwMode="auto">
            <a:xfrm>
              <a:off x="391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99"/>
            <p:cNvSpPr>
              <a:spLocks noChangeShapeType="1"/>
            </p:cNvSpPr>
            <p:nvPr/>
          </p:nvSpPr>
          <p:spPr bwMode="auto">
            <a:xfrm>
              <a:off x="4046"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00"/>
            <p:cNvSpPr>
              <a:spLocks noChangeShapeType="1"/>
            </p:cNvSpPr>
            <p:nvPr/>
          </p:nvSpPr>
          <p:spPr bwMode="auto">
            <a:xfrm>
              <a:off x="417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01"/>
            <p:cNvSpPr>
              <a:spLocks noChangeShapeType="1"/>
            </p:cNvSpPr>
            <p:nvPr/>
          </p:nvSpPr>
          <p:spPr bwMode="auto">
            <a:xfrm>
              <a:off x="429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02"/>
            <p:cNvSpPr>
              <a:spLocks noChangeShapeType="1"/>
            </p:cNvSpPr>
            <p:nvPr/>
          </p:nvSpPr>
          <p:spPr bwMode="auto">
            <a:xfrm>
              <a:off x="4427"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03"/>
            <p:cNvSpPr>
              <a:spLocks noChangeShapeType="1"/>
            </p:cNvSpPr>
            <p:nvPr/>
          </p:nvSpPr>
          <p:spPr bwMode="auto">
            <a:xfrm>
              <a:off x="4554"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04"/>
            <p:cNvSpPr>
              <a:spLocks noChangeShapeType="1"/>
            </p:cNvSpPr>
            <p:nvPr/>
          </p:nvSpPr>
          <p:spPr bwMode="auto">
            <a:xfrm>
              <a:off x="4681"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05"/>
            <p:cNvSpPr>
              <a:spLocks noChangeShapeType="1"/>
            </p:cNvSpPr>
            <p:nvPr/>
          </p:nvSpPr>
          <p:spPr bwMode="auto">
            <a:xfrm>
              <a:off x="4808"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06"/>
            <p:cNvSpPr>
              <a:spLocks noChangeShapeType="1"/>
            </p:cNvSpPr>
            <p:nvPr/>
          </p:nvSpPr>
          <p:spPr bwMode="auto">
            <a:xfrm>
              <a:off x="4935"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07"/>
            <p:cNvSpPr>
              <a:spLocks noChangeShapeType="1"/>
            </p:cNvSpPr>
            <p:nvPr/>
          </p:nvSpPr>
          <p:spPr bwMode="auto">
            <a:xfrm>
              <a:off x="5062"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08"/>
            <p:cNvSpPr>
              <a:spLocks noChangeShapeType="1"/>
            </p:cNvSpPr>
            <p:nvPr/>
          </p:nvSpPr>
          <p:spPr bwMode="auto">
            <a:xfrm>
              <a:off x="5189"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09"/>
            <p:cNvSpPr>
              <a:spLocks noChangeShapeType="1"/>
            </p:cNvSpPr>
            <p:nvPr/>
          </p:nvSpPr>
          <p:spPr bwMode="auto">
            <a:xfrm>
              <a:off x="5316"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10"/>
            <p:cNvSpPr>
              <a:spLocks noChangeShapeType="1"/>
            </p:cNvSpPr>
            <p:nvPr/>
          </p:nvSpPr>
          <p:spPr bwMode="auto">
            <a:xfrm>
              <a:off x="5443" y="1059"/>
              <a:ext cx="1" cy="3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111"/>
            <p:cNvSpPr>
              <a:spLocks noChangeShapeType="1"/>
            </p:cNvSpPr>
            <p:nvPr/>
          </p:nvSpPr>
          <p:spPr bwMode="auto">
            <a:xfrm>
              <a:off x="5569" y="1059"/>
              <a:ext cx="1" cy="60"/>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Freeform 112"/>
            <p:cNvSpPr>
              <a:spLocks/>
            </p:cNvSpPr>
            <p:nvPr/>
          </p:nvSpPr>
          <p:spPr bwMode="auto">
            <a:xfrm>
              <a:off x="5569" y="1059"/>
              <a:ext cx="1" cy="2087"/>
            </a:xfrm>
            <a:custGeom>
              <a:avLst/>
              <a:gdLst>
                <a:gd name="T0" fmla="*/ 0 w 1"/>
                <a:gd name="T1" fmla="*/ 0 h 14605"/>
                <a:gd name="T2" fmla="*/ 0 w 1"/>
                <a:gd name="T3" fmla="*/ 0 h 14605"/>
                <a:gd name="T4" fmla="*/ 0 w 1"/>
                <a:gd name="T5" fmla="*/ 0 h 14605"/>
                <a:gd name="T6" fmla="*/ 0 60000 65536"/>
                <a:gd name="T7" fmla="*/ 0 60000 65536"/>
                <a:gd name="T8" fmla="*/ 0 60000 65536"/>
                <a:gd name="T9" fmla="*/ 0 w 1"/>
                <a:gd name="T10" fmla="*/ 0 h 14605"/>
                <a:gd name="T11" fmla="*/ 1 w 1"/>
                <a:gd name="T12" fmla="*/ 14605 h 14605"/>
              </a:gdLst>
              <a:ahLst/>
              <a:cxnLst>
                <a:cxn ang="T6">
                  <a:pos x="T0" y="T1"/>
                </a:cxn>
                <a:cxn ang="T7">
                  <a:pos x="T2" y="T3"/>
                </a:cxn>
                <a:cxn ang="T8">
                  <a:pos x="T4" y="T5"/>
                </a:cxn>
              </a:cxnLst>
              <a:rect l="T9" t="T10" r="T11" b="T12"/>
              <a:pathLst>
                <a:path w="1" h="14605">
                  <a:moveTo>
                    <a:pt x="0" y="14605"/>
                  </a:moveTo>
                  <a:lnTo>
                    <a:pt x="0" y="0"/>
                  </a:lnTo>
                  <a:lnTo>
                    <a:pt x="0" y="14605"/>
                  </a:lnTo>
                </a:path>
              </a:pathLst>
            </a:custGeom>
            <a:noFill/>
            <a:ln w="2">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 name="Line 113"/>
            <p:cNvSpPr>
              <a:spLocks noChangeShapeType="1"/>
            </p:cNvSpPr>
            <p:nvPr/>
          </p:nvSpPr>
          <p:spPr bwMode="auto">
            <a:xfrm flipH="1">
              <a:off x="5510" y="3146"/>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14"/>
            <p:cNvSpPr>
              <a:spLocks noChangeShapeType="1"/>
            </p:cNvSpPr>
            <p:nvPr/>
          </p:nvSpPr>
          <p:spPr bwMode="auto">
            <a:xfrm flipH="1">
              <a:off x="5540" y="307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15"/>
            <p:cNvSpPr>
              <a:spLocks noChangeShapeType="1"/>
            </p:cNvSpPr>
            <p:nvPr/>
          </p:nvSpPr>
          <p:spPr bwMode="auto">
            <a:xfrm flipH="1">
              <a:off x="5540" y="299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16"/>
            <p:cNvSpPr>
              <a:spLocks noChangeShapeType="1"/>
            </p:cNvSpPr>
            <p:nvPr/>
          </p:nvSpPr>
          <p:spPr bwMode="auto">
            <a:xfrm flipH="1">
              <a:off x="5540" y="292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17"/>
            <p:cNvSpPr>
              <a:spLocks noChangeShapeType="1"/>
            </p:cNvSpPr>
            <p:nvPr/>
          </p:nvSpPr>
          <p:spPr bwMode="auto">
            <a:xfrm flipH="1">
              <a:off x="5510" y="284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18"/>
            <p:cNvSpPr>
              <a:spLocks noChangeShapeType="1"/>
            </p:cNvSpPr>
            <p:nvPr/>
          </p:nvSpPr>
          <p:spPr bwMode="auto">
            <a:xfrm flipH="1">
              <a:off x="5540" y="277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19"/>
            <p:cNvSpPr>
              <a:spLocks noChangeShapeType="1"/>
            </p:cNvSpPr>
            <p:nvPr/>
          </p:nvSpPr>
          <p:spPr bwMode="auto">
            <a:xfrm flipH="1">
              <a:off x="5540" y="269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20"/>
            <p:cNvSpPr>
              <a:spLocks noChangeShapeType="1"/>
            </p:cNvSpPr>
            <p:nvPr/>
          </p:nvSpPr>
          <p:spPr bwMode="auto">
            <a:xfrm flipH="1">
              <a:off x="5540" y="262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21"/>
            <p:cNvSpPr>
              <a:spLocks noChangeShapeType="1"/>
            </p:cNvSpPr>
            <p:nvPr/>
          </p:nvSpPr>
          <p:spPr bwMode="auto">
            <a:xfrm flipH="1">
              <a:off x="5510" y="2550"/>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22"/>
            <p:cNvSpPr>
              <a:spLocks noChangeShapeType="1"/>
            </p:cNvSpPr>
            <p:nvPr/>
          </p:nvSpPr>
          <p:spPr bwMode="auto">
            <a:xfrm flipH="1">
              <a:off x="5540" y="2475"/>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3"/>
            <p:cNvSpPr>
              <a:spLocks noChangeShapeType="1"/>
            </p:cNvSpPr>
            <p:nvPr/>
          </p:nvSpPr>
          <p:spPr bwMode="auto">
            <a:xfrm flipH="1">
              <a:off x="5540" y="2401"/>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 name="Line 124"/>
            <p:cNvSpPr>
              <a:spLocks noChangeShapeType="1"/>
            </p:cNvSpPr>
            <p:nvPr/>
          </p:nvSpPr>
          <p:spPr bwMode="auto">
            <a:xfrm flipH="1">
              <a:off x="5540" y="232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Line 125"/>
            <p:cNvSpPr>
              <a:spLocks noChangeShapeType="1"/>
            </p:cNvSpPr>
            <p:nvPr/>
          </p:nvSpPr>
          <p:spPr bwMode="auto">
            <a:xfrm flipH="1">
              <a:off x="5510" y="2251"/>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 name="Line 126"/>
            <p:cNvSpPr>
              <a:spLocks noChangeShapeType="1"/>
            </p:cNvSpPr>
            <p:nvPr/>
          </p:nvSpPr>
          <p:spPr bwMode="auto">
            <a:xfrm flipH="1">
              <a:off x="5540" y="2177"/>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Line 127"/>
            <p:cNvSpPr>
              <a:spLocks noChangeShapeType="1"/>
            </p:cNvSpPr>
            <p:nvPr/>
          </p:nvSpPr>
          <p:spPr bwMode="auto">
            <a:xfrm flipH="1">
              <a:off x="5540" y="210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Line 128"/>
            <p:cNvSpPr>
              <a:spLocks noChangeShapeType="1"/>
            </p:cNvSpPr>
            <p:nvPr/>
          </p:nvSpPr>
          <p:spPr bwMode="auto">
            <a:xfrm flipH="1">
              <a:off x="5540" y="202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Line 129"/>
            <p:cNvSpPr>
              <a:spLocks noChangeShapeType="1"/>
            </p:cNvSpPr>
            <p:nvPr/>
          </p:nvSpPr>
          <p:spPr bwMode="auto">
            <a:xfrm flipH="1">
              <a:off x="5510" y="1953"/>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 name="Line 130"/>
            <p:cNvSpPr>
              <a:spLocks noChangeShapeType="1"/>
            </p:cNvSpPr>
            <p:nvPr/>
          </p:nvSpPr>
          <p:spPr bwMode="auto">
            <a:xfrm flipH="1">
              <a:off x="5540" y="1879"/>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131"/>
            <p:cNvSpPr>
              <a:spLocks noChangeShapeType="1"/>
            </p:cNvSpPr>
            <p:nvPr/>
          </p:nvSpPr>
          <p:spPr bwMode="auto">
            <a:xfrm flipH="1">
              <a:off x="5540" y="180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132"/>
            <p:cNvSpPr>
              <a:spLocks noChangeShapeType="1"/>
            </p:cNvSpPr>
            <p:nvPr/>
          </p:nvSpPr>
          <p:spPr bwMode="auto">
            <a:xfrm flipH="1">
              <a:off x="5540" y="173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3"/>
            <p:cNvSpPr>
              <a:spLocks noChangeShapeType="1"/>
            </p:cNvSpPr>
            <p:nvPr/>
          </p:nvSpPr>
          <p:spPr bwMode="auto">
            <a:xfrm flipH="1">
              <a:off x="5510" y="1655"/>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4"/>
            <p:cNvSpPr>
              <a:spLocks noChangeShapeType="1"/>
            </p:cNvSpPr>
            <p:nvPr/>
          </p:nvSpPr>
          <p:spPr bwMode="auto">
            <a:xfrm flipH="1">
              <a:off x="5540" y="1580"/>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35"/>
            <p:cNvSpPr>
              <a:spLocks noChangeShapeType="1"/>
            </p:cNvSpPr>
            <p:nvPr/>
          </p:nvSpPr>
          <p:spPr bwMode="auto">
            <a:xfrm flipH="1">
              <a:off x="5540" y="1506"/>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136"/>
            <p:cNvSpPr>
              <a:spLocks noChangeShapeType="1"/>
            </p:cNvSpPr>
            <p:nvPr/>
          </p:nvSpPr>
          <p:spPr bwMode="auto">
            <a:xfrm flipH="1">
              <a:off x="5540" y="1432"/>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137"/>
            <p:cNvSpPr>
              <a:spLocks noChangeShapeType="1"/>
            </p:cNvSpPr>
            <p:nvPr/>
          </p:nvSpPr>
          <p:spPr bwMode="auto">
            <a:xfrm flipH="1">
              <a:off x="5510" y="1357"/>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138"/>
            <p:cNvSpPr>
              <a:spLocks noChangeShapeType="1"/>
            </p:cNvSpPr>
            <p:nvPr/>
          </p:nvSpPr>
          <p:spPr bwMode="auto">
            <a:xfrm flipH="1">
              <a:off x="5540" y="1283"/>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Line 139"/>
            <p:cNvSpPr>
              <a:spLocks noChangeShapeType="1"/>
            </p:cNvSpPr>
            <p:nvPr/>
          </p:nvSpPr>
          <p:spPr bwMode="auto">
            <a:xfrm flipH="1">
              <a:off x="5540" y="1208"/>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140"/>
            <p:cNvSpPr>
              <a:spLocks noChangeShapeType="1"/>
            </p:cNvSpPr>
            <p:nvPr/>
          </p:nvSpPr>
          <p:spPr bwMode="auto">
            <a:xfrm flipH="1">
              <a:off x="5540" y="1134"/>
              <a:ext cx="2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Line 141"/>
            <p:cNvSpPr>
              <a:spLocks noChangeShapeType="1"/>
            </p:cNvSpPr>
            <p:nvPr/>
          </p:nvSpPr>
          <p:spPr bwMode="auto">
            <a:xfrm flipH="1">
              <a:off x="5510" y="1059"/>
              <a:ext cx="59"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 name="Freeform 142"/>
            <p:cNvSpPr>
              <a:spLocks/>
            </p:cNvSpPr>
            <p:nvPr/>
          </p:nvSpPr>
          <p:spPr bwMode="auto">
            <a:xfrm>
              <a:off x="3541" y="1211"/>
              <a:ext cx="1253" cy="1771"/>
            </a:xfrm>
            <a:custGeom>
              <a:avLst/>
              <a:gdLst>
                <a:gd name="T0" fmla="*/ 0 w 8768"/>
                <a:gd name="T1" fmla="*/ 0 h 12401"/>
                <a:gd name="T2" fmla="*/ 0 w 8768"/>
                <a:gd name="T3" fmla="*/ 0 h 12401"/>
                <a:gd name="T4" fmla="*/ 0 w 8768"/>
                <a:gd name="T5" fmla="*/ 0 h 12401"/>
                <a:gd name="T6" fmla="*/ 0 w 8768"/>
                <a:gd name="T7" fmla="*/ 0 h 12401"/>
                <a:gd name="T8" fmla="*/ 0 w 8768"/>
                <a:gd name="T9" fmla="*/ 0 h 12401"/>
                <a:gd name="T10" fmla="*/ 0 w 8768"/>
                <a:gd name="T11" fmla="*/ 0 h 12401"/>
                <a:gd name="T12" fmla="*/ 0 w 8768"/>
                <a:gd name="T13" fmla="*/ 0 h 12401"/>
                <a:gd name="T14" fmla="*/ 0 w 8768"/>
                <a:gd name="T15" fmla="*/ 0 h 12401"/>
                <a:gd name="T16" fmla="*/ 0 w 8768"/>
                <a:gd name="T17" fmla="*/ 0 h 12401"/>
                <a:gd name="T18" fmla="*/ 0 w 8768"/>
                <a:gd name="T19" fmla="*/ 0 h 12401"/>
                <a:gd name="T20" fmla="*/ 0 w 8768"/>
                <a:gd name="T21" fmla="*/ 0 h 12401"/>
                <a:gd name="T22" fmla="*/ 0 w 8768"/>
                <a:gd name="T23" fmla="*/ 0 h 12401"/>
                <a:gd name="T24" fmla="*/ 0 w 8768"/>
                <a:gd name="T25" fmla="*/ 0 h 12401"/>
                <a:gd name="T26" fmla="*/ 0 w 8768"/>
                <a:gd name="T27" fmla="*/ 0 h 12401"/>
                <a:gd name="T28" fmla="*/ 0 w 8768"/>
                <a:gd name="T29" fmla="*/ 0 h 12401"/>
                <a:gd name="T30" fmla="*/ 0 w 8768"/>
                <a:gd name="T31" fmla="*/ 0 h 12401"/>
                <a:gd name="T32" fmla="*/ 0 w 8768"/>
                <a:gd name="T33" fmla="*/ 0 h 12401"/>
                <a:gd name="T34" fmla="*/ 0 w 8768"/>
                <a:gd name="T35" fmla="*/ 0 h 12401"/>
                <a:gd name="T36" fmla="*/ 0 w 8768"/>
                <a:gd name="T37" fmla="*/ 0 h 12401"/>
                <a:gd name="T38" fmla="*/ 0 w 8768"/>
                <a:gd name="T39" fmla="*/ 0 h 12401"/>
                <a:gd name="T40" fmla="*/ 0 w 8768"/>
                <a:gd name="T41" fmla="*/ 0 h 12401"/>
                <a:gd name="T42" fmla="*/ 0 w 8768"/>
                <a:gd name="T43" fmla="*/ 0 h 12401"/>
                <a:gd name="T44" fmla="*/ 0 w 8768"/>
                <a:gd name="T45" fmla="*/ 0 h 12401"/>
                <a:gd name="T46" fmla="*/ 0 w 8768"/>
                <a:gd name="T47" fmla="*/ 0 h 12401"/>
                <a:gd name="T48" fmla="*/ 0 w 8768"/>
                <a:gd name="T49" fmla="*/ 0 h 12401"/>
                <a:gd name="T50" fmla="*/ 0 w 8768"/>
                <a:gd name="T51" fmla="*/ 0 h 12401"/>
                <a:gd name="T52" fmla="*/ 0 w 8768"/>
                <a:gd name="T53" fmla="*/ 0 h 12401"/>
                <a:gd name="T54" fmla="*/ 0 w 8768"/>
                <a:gd name="T55" fmla="*/ 0 h 12401"/>
                <a:gd name="T56" fmla="*/ 0 w 8768"/>
                <a:gd name="T57" fmla="*/ 0 h 12401"/>
                <a:gd name="T58" fmla="*/ 0 w 8768"/>
                <a:gd name="T59" fmla="*/ 0 h 12401"/>
                <a:gd name="T60" fmla="*/ 0 w 8768"/>
                <a:gd name="T61" fmla="*/ 0 h 12401"/>
                <a:gd name="T62" fmla="*/ 0 w 8768"/>
                <a:gd name="T63" fmla="*/ 0 h 12401"/>
                <a:gd name="T64" fmla="*/ 0 w 8768"/>
                <a:gd name="T65" fmla="*/ 0 h 12401"/>
                <a:gd name="T66" fmla="*/ 0 w 8768"/>
                <a:gd name="T67" fmla="*/ 0 h 12401"/>
                <a:gd name="T68" fmla="*/ 0 w 8768"/>
                <a:gd name="T69" fmla="*/ 0 h 12401"/>
                <a:gd name="T70" fmla="*/ 0 w 8768"/>
                <a:gd name="T71" fmla="*/ 0 h 12401"/>
                <a:gd name="T72" fmla="*/ 0 w 8768"/>
                <a:gd name="T73" fmla="*/ 0 h 12401"/>
                <a:gd name="T74" fmla="*/ 0 w 8768"/>
                <a:gd name="T75" fmla="*/ 0 h 12401"/>
                <a:gd name="T76" fmla="*/ 0 w 8768"/>
                <a:gd name="T77" fmla="*/ 0 h 12401"/>
                <a:gd name="T78" fmla="*/ 0 w 8768"/>
                <a:gd name="T79" fmla="*/ 0 h 12401"/>
                <a:gd name="T80" fmla="*/ 0 w 8768"/>
                <a:gd name="T81" fmla="*/ 0 h 12401"/>
                <a:gd name="T82" fmla="*/ 0 w 8768"/>
                <a:gd name="T83" fmla="*/ 0 h 12401"/>
                <a:gd name="T84" fmla="*/ 0 w 8768"/>
                <a:gd name="T85" fmla="*/ 0 h 12401"/>
                <a:gd name="T86" fmla="*/ 0 w 8768"/>
                <a:gd name="T87" fmla="*/ 0 h 12401"/>
                <a:gd name="T88" fmla="*/ 0 w 8768"/>
                <a:gd name="T89" fmla="*/ 0 h 12401"/>
                <a:gd name="T90" fmla="*/ 0 w 8768"/>
                <a:gd name="T91" fmla="*/ 0 h 12401"/>
                <a:gd name="T92" fmla="*/ 0 w 8768"/>
                <a:gd name="T93" fmla="*/ 0 h 12401"/>
                <a:gd name="T94" fmla="*/ 0 w 8768"/>
                <a:gd name="T95" fmla="*/ 0 h 12401"/>
                <a:gd name="T96" fmla="*/ 0 w 8768"/>
                <a:gd name="T97" fmla="*/ 0 h 12401"/>
                <a:gd name="T98" fmla="*/ 0 w 8768"/>
                <a:gd name="T99" fmla="*/ 0 h 12401"/>
                <a:gd name="T100" fmla="*/ 0 w 8768"/>
                <a:gd name="T101" fmla="*/ 0 h 12401"/>
                <a:gd name="T102" fmla="*/ 0 w 8768"/>
                <a:gd name="T103" fmla="*/ 0 h 12401"/>
                <a:gd name="T104" fmla="*/ 0 w 8768"/>
                <a:gd name="T105" fmla="*/ 0 h 12401"/>
                <a:gd name="T106" fmla="*/ 0 w 8768"/>
                <a:gd name="T107" fmla="*/ 0 h 12401"/>
                <a:gd name="T108" fmla="*/ 0 w 8768"/>
                <a:gd name="T109" fmla="*/ 0 h 12401"/>
                <a:gd name="T110" fmla="*/ 0 w 8768"/>
                <a:gd name="T111" fmla="*/ 0 h 12401"/>
                <a:gd name="T112" fmla="*/ 0 w 8768"/>
                <a:gd name="T113" fmla="*/ 0 h 12401"/>
                <a:gd name="T114" fmla="*/ 0 w 8768"/>
                <a:gd name="T115" fmla="*/ 0 h 12401"/>
                <a:gd name="T116" fmla="*/ 0 w 8768"/>
                <a:gd name="T117" fmla="*/ 0 h 12401"/>
                <a:gd name="T118" fmla="*/ 0 w 8768"/>
                <a:gd name="T119" fmla="*/ 0 h 12401"/>
                <a:gd name="T120" fmla="*/ 0 w 8768"/>
                <a:gd name="T121" fmla="*/ 0 h 12401"/>
                <a:gd name="T122" fmla="*/ 0 w 8768"/>
                <a:gd name="T123" fmla="*/ 0 h 12401"/>
                <a:gd name="T124" fmla="*/ 0 w 8768"/>
                <a:gd name="T125" fmla="*/ 0 h 124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2401"/>
                <a:gd name="T191" fmla="*/ 8768 w 8768"/>
                <a:gd name="T192" fmla="*/ 12401 h 124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2401">
                  <a:moveTo>
                    <a:pt x="0" y="12401"/>
                  </a:moveTo>
                  <a:lnTo>
                    <a:pt x="68" y="11007"/>
                  </a:lnTo>
                  <a:lnTo>
                    <a:pt x="137" y="10144"/>
                  </a:lnTo>
                  <a:lnTo>
                    <a:pt x="209" y="9467"/>
                  </a:lnTo>
                  <a:lnTo>
                    <a:pt x="273" y="8891"/>
                  </a:lnTo>
                  <a:lnTo>
                    <a:pt x="346" y="8379"/>
                  </a:lnTo>
                  <a:lnTo>
                    <a:pt x="414" y="7920"/>
                  </a:lnTo>
                  <a:lnTo>
                    <a:pt x="487" y="7496"/>
                  </a:lnTo>
                  <a:lnTo>
                    <a:pt x="551" y="7106"/>
                  </a:lnTo>
                  <a:lnTo>
                    <a:pt x="624" y="6738"/>
                  </a:lnTo>
                  <a:lnTo>
                    <a:pt x="693" y="6396"/>
                  </a:lnTo>
                  <a:lnTo>
                    <a:pt x="761" y="6073"/>
                  </a:lnTo>
                  <a:lnTo>
                    <a:pt x="834" y="5767"/>
                  </a:lnTo>
                  <a:lnTo>
                    <a:pt x="902" y="5477"/>
                  </a:lnTo>
                  <a:lnTo>
                    <a:pt x="975" y="5199"/>
                  </a:lnTo>
                  <a:lnTo>
                    <a:pt x="1040" y="4933"/>
                  </a:lnTo>
                  <a:lnTo>
                    <a:pt x="1112" y="4683"/>
                  </a:lnTo>
                  <a:lnTo>
                    <a:pt x="1181" y="4442"/>
                  </a:lnTo>
                  <a:lnTo>
                    <a:pt x="1249" y="4208"/>
                  </a:lnTo>
                  <a:lnTo>
                    <a:pt x="1318" y="3982"/>
                  </a:lnTo>
                  <a:lnTo>
                    <a:pt x="1390" y="3772"/>
                  </a:lnTo>
                  <a:lnTo>
                    <a:pt x="1459" y="3563"/>
                  </a:lnTo>
                  <a:lnTo>
                    <a:pt x="1528" y="3370"/>
                  </a:lnTo>
                  <a:lnTo>
                    <a:pt x="1600" y="3176"/>
                  </a:lnTo>
                  <a:lnTo>
                    <a:pt x="1669" y="2995"/>
                  </a:lnTo>
                  <a:lnTo>
                    <a:pt x="1741" y="2821"/>
                  </a:lnTo>
                  <a:lnTo>
                    <a:pt x="1805" y="2652"/>
                  </a:lnTo>
                  <a:lnTo>
                    <a:pt x="1878" y="2491"/>
                  </a:lnTo>
                  <a:lnTo>
                    <a:pt x="1946" y="2334"/>
                  </a:lnTo>
                  <a:lnTo>
                    <a:pt x="2015" y="2185"/>
                  </a:lnTo>
                  <a:lnTo>
                    <a:pt x="2084" y="2044"/>
                  </a:lnTo>
                  <a:lnTo>
                    <a:pt x="2156" y="1903"/>
                  </a:lnTo>
                  <a:lnTo>
                    <a:pt x="2225" y="1773"/>
                  </a:lnTo>
                  <a:lnTo>
                    <a:pt x="2293" y="1645"/>
                  </a:lnTo>
                  <a:lnTo>
                    <a:pt x="2366" y="1528"/>
                  </a:lnTo>
                  <a:lnTo>
                    <a:pt x="2434" y="1411"/>
                  </a:lnTo>
                  <a:lnTo>
                    <a:pt x="2503" y="1298"/>
                  </a:lnTo>
                  <a:lnTo>
                    <a:pt x="2572" y="1197"/>
                  </a:lnTo>
                  <a:lnTo>
                    <a:pt x="2644" y="1096"/>
                  </a:lnTo>
                  <a:lnTo>
                    <a:pt x="2713" y="1000"/>
                  </a:lnTo>
                  <a:lnTo>
                    <a:pt x="2781" y="911"/>
                  </a:lnTo>
                  <a:lnTo>
                    <a:pt x="2850" y="822"/>
                  </a:lnTo>
                  <a:lnTo>
                    <a:pt x="2923" y="742"/>
                  </a:lnTo>
                  <a:lnTo>
                    <a:pt x="2991" y="665"/>
                  </a:lnTo>
                  <a:lnTo>
                    <a:pt x="3060" y="593"/>
                  </a:lnTo>
                  <a:lnTo>
                    <a:pt x="3132" y="524"/>
                  </a:lnTo>
                  <a:lnTo>
                    <a:pt x="3201" y="463"/>
                  </a:lnTo>
                  <a:lnTo>
                    <a:pt x="3269" y="403"/>
                  </a:lnTo>
                  <a:lnTo>
                    <a:pt x="3337" y="351"/>
                  </a:lnTo>
                  <a:lnTo>
                    <a:pt x="3410" y="298"/>
                  </a:lnTo>
                  <a:lnTo>
                    <a:pt x="3478" y="250"/>
                  </a:lnTo>
                  <a:lnTo>
                    <a:pt x="3547" y="210"/>
                  </a:lnTo>
                  <a:lnTo>
                    <a:pt x="3616" y="170"/>
                  </a:lnTo>
                  <a:lnTo>
                    <a:pt x="3688" y="134"/>
                  </a:lnTo>
                  <a:lnTo>
                    <a:pt x="3757" y="105"/>
                  </a:lnTo>
                  <a:lnTo>
                    <a:pt x="3825" y="81"/>
                  </a:lnTo>
                  <a:lnTo>
                    <a:pt x="3898" y="56"/>
                  </a:lnTo>
                  <a:lnTo>
                    <a:pt x="3966" y="36"/>
                  </a:lnTo>
                  <a:lnTo>
                    <a:pt x="4035" y="25"/>
                  </a:lnTo>
                  <a:lnTo>
                    <a:pt x="4104" y="8"/>
                  </a:lnTo>
                  <a:lnTo>
                    <a:pt x="4176" y="4"/>
                  </a:lnTo>
                  <a:lnTo>
                    <a:pt x="4241" y="0"/>
                  </a:lnTo>
                  <a:lnTo>
                    <a:pt x="4313" y="0"/>
                  </a:lnTo>
                  <a:lnTo>
                    <a:pt x="4382" y="4"/>
                  </a:lnTo>
                  <a:lnTo>
                    <a:pt x="4455" y="8"/>
                  </a:lnTo>
                  <a:lnTo>
                    <a:pt x="4523" y="21"/>
                  </a:lnTo>
                  <a:lnTo>
                    <a:pt x="4592" y="32"/>
                  </a:lnTo>
                  <a:lnTo>
                    <a:pt x="4664" y="49"/>
                  </a:lnTo>
                  <a:lnTo>
                    <a:pt x="4728" y="69"/>
                  </a:lnTo>
                  <a:lnTo>
                    <a:pt x="4801" y="93"/>
                  </a:lnTo>
                  <a:lnTo>
                    <a:pt x="4869" y="121"/>
                  </a:lnTo>
                  <a:lnTo>
                    <a:pt x="4942" y="149"/>
                  </a:lnTo>
                  <a:lnTo>
                    <a:pt x="5006" y="186"/>
                  </a:lnTo>
                  <a:lnTo>
                    <a:pt x="5079" y="222"/>
                  </a:lnTo>
                  <a:lnTo>
                    <a:pt x="5148" y="262"/>
                  </a:lnTo>
                  <a:lnTo>
                    <a:pt x="5216" y="307"/>
                  </a:lnTo>
                  <a:lnTo>
                    <a:pt x="5289" y="351"/>
                  </a:lnTo>
                  <a:lnTo>
                    <a:pt x="5357" y="400"/>
                  </a:lnTo>
                  <a:lnTo>
                    <a:pt x="5430" y="452"/>
                  </a:lnTo>
                  <a:lnTo>
                    <a:pt x="5495" y="508"/>
                  </a:lnTo>
                  <a:lnTo>
                    <a:pt x="5567" y="565"/>
                  </a:lnTo>
                  <a:lnTo>
                    <a:pt x="5636" y="625"/>
                  </a:lnTo>
                  <a:lnTo>
                    <a:pt x="5708" y="690"/>
                  </a:lnTo>
                  <a:lnTo>
                    <a:pt x="5773" y="754"/>
                  </a:lnTo>
                  <a:lnTo>
                    <a:pt x="5845" y="827"/>
                  </a:lnTo>
                  <a:lnTo>
                    <a:pt x="5914" y="894"/>
                  </a:lnTo>
                  <a:lnTo>
                    <a:pt x="5983" y="972"/>
                  </a:lnTo>
                  <a:lnTo>
                    <a:pt x="6055" y="1048"/>
                  </a:lnTo>
                  <a:lnTo>
                    <a:pt x="6124" y="1128"/>
                  </a:lnTo>
                  <a:lnTo>
                    <a:pt x="6196" y="1210"/>
                  </a:lnTo>
                  <a:lnTo>
                    <a:pt x="6260" y="1298"/>
                  </a:lnTo>
                  <a:lnTo>
                    <a:pt x="6333" y="1383"/>
                  </a:lnTo>
                  <a:lnTo>
                    <a:pt x="6401" y="1472"/>
                  </a:lnTo>
                  <a:lnTo>
                    <a:pt x="6470" y="1564"/>
                  </a:lnTo>
                  <a:lnTo>
                    <a:pt x="6538" y="1661"/>
                  </a:lnTo>
                  <a:lnTo>
                    <a:pt x="6611" y="1758"/>
                  </a:lnTo>
                  <a:lnTo>
                    <a:pt x="6680" y="1854"/>
                  </a:lnTo>
                  <a:lnTo>
                    <a:pt x="6748" y="1955"/>
                  </a:lnTo>
                  <a:lnTo>
                    <a:pt x="6821" y="2059"/>
                  </a:lnTo>
                  <a:lnTo>
                    <a:pt x="6889" y="2165"/>
                  </a:lnTo>
                  <a:lnTo>
                    <a:pt x="6958" y="2269"/>
                  </a:lnTo>
                  <a:lnTo>
                    <a:pt x="7027" y="2382"/>
                  </a:lnTo>
                  <a:lnTo>
                    <a:pt x="7099" y="2491"/>
                  </a:lnTo>
                  <a:lnTo>
                    <a:pt x="7168" y="2607"/>
                  </a:lnTo>
                  <a:lnTo>
                    <a:pt x="7236" y="2720"/>
                  </a:lnTo>
                  <a:lnTo>
                    <a:pt x="7305" y="2837"/>
                  </a:lnTo>
                  <a:lnTo>
                    <a:pt x="7377" y="2958"/>
                  </a:lnTo>
                  <a:lnTo>
                    <a:pt x="7446" y="3079"/>
                  </a:lnTo>
                  <a:lnTo>
                    <a:pt x="7515" y="3200"/>
                  </a:lnTo>
                  <a:lnTo>
                    <a:pt x="7587" y="3325"/>
                  </a:lnTo>
                  <a:lnTo>
                    <a:pt x="7656" y="3450"/>
                  </a:lnTo>
                  <a:lnTo>
                    <a:pt x="7723" y="3575"/>
                  </a:lnTo>
                  <a:lnTo>
                    <a:pt x="7792" y="3708"/>
                  </a:lnTo>
                  <a:lnTo>
                    <a:pt x="7866" y="3837"/>
                  </a:lnTo>
                  <a:lnTo>
                    <a:pt x="7933" y="3966"/>
                  </a:lnTo>
                  <a:lnTo>
                    <a:pt x="8002" y="4099"/>
                  </a:lnTo>
                  <a:lnTo>
                    <a:pt x="8070" y="4236"/>
                  </a:lnTo>
                  <a:lnTo>
                    <a:pt x="8143" y="4369"/>
                  </a:lnTo>
                  <a:lnTo>
                    <a:pt x="8212" y="4506"/>
                  </a:lnTo>
                  <a:lnTo>
                    <a:pt x="8280" y="4643"/>
                  </a:lnTo>
                  <a:lnTo>
                    <a:pt x="8353" y="4784"/>
                  </a:lnTo>
                  <a:lnTo>
                    <a:pt x="8421" y="4925"/>
                  </a:lnTo>
                  <a:lnTo>
                    <a:pt x="8490" y="5066"/>
                  </a:lnTo>
                  <a:lnTo>
                    <a:pt x="8559" y="5207"/>
                  </a:lnTo>
                  <a:lnTo>
                    <a:pt x="8631" y="5349"/>
                  </a:lnTo>
                  <a:lnTo>
                    <a:pt x="8696" y="5490"/>
                  </a:lnTo>
                  <a:lnTo>
                    <a:pt x="8768" y="563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7" name="Freeform 143"/>
            <p:cNvSpPr>
              <a:spLocks/>
            </p:cNvSpPr>
            <p:nvPr/>
          </p:nvSpPr>
          <p:spPr bwMode="auto">
            <a:xfrm>
              <a:off x="4783" y="1995"/>
              <a:ext cx="737" cy="1151"/>
            </a:xfrm>
            <a:custGeom>
              <a:avLst/>
              <a:gdLst>
                <a:gd name="T0" fmla="*/ 0 w 5157"/>
                <a:gd name="T1" fmla="*/ 0 h 8055"/>
                <a:gd name="T2" fmla="*/ 0 w 5157"/>
                <a:gd name="T3" fmla="*/ 0 h 8055"/>
                <a:gd name="T4" fmla="*/ 0 w 5157"/>
                <a:gd name="T5" fmla="*/ 0 h 8055"/>
                <a:gd name="T6" fmla="*/ 0 w 5157"/>
                <a:gd name="T7" fmla="*/ 0 h 8055"/>
                <a:gd name="T8" fmla="*/ 0 w 5157"/>
                <a:gd name="T9" fmla="*/ 0 h 8055"/>
                <a:gd name="T10" fmla="*/ 0 w 5157"/>
                <a:gd name="T11" fmla="*/ 0 h 8055"/>
                <a:gd name="T12" fmla="*/ 0 w 5157"/>
                <a:gd name="T13" fmla="*/ 0 h 8055"/>
                <a:gd name="T14" fmla="*/ 0 w 5157"/>
                <a:gd name="T15" fmla="*/ 0 h 8055"/>
                <a:gd name="T16" fmla="*/ 0 w 5157"/>
                <a:gd name="T17" fmla="*/ 0 h 8055"/>
                <a:gd name="T18" fmla="*/ 0 w 5157"/>
                <a:gd name="T19" fmla="*/ 0 h 8055"/>
                <a:gd name="T20" fmla="*/ 0 w 5157"/>
                <a:gd name="T21" fmla="*/ 0 h 8055"/>
                <a:gd name="T22" fmla="*/ 0 w 5157"/>
                <a:gd name="T23" fmla="*/ 0 h 8055"/>
                <a:gd name="T24" fmla="*/ 0 w 5157"/>
                <a:gd name="T25" fmla="*/ 0 h 8055"/>
                <a:gd name="T26" fmla="*/ 0 w 5157"/>
                <a:gd name="T27" fmla="*/ 0 h 8055"/>
                <a:gd name="T28" fmla="*/ 0 w 5157"/>
                <a:gd name="T29" fmla="*/ 0 h 8055"/>
                <a:gd name="T30" fmla="*/ 0 w 5157"/>
                <a:gd name="T31" fmla="*/ 0 h 8055"/>
                <a:gd name="T32" fmla="*/ 0 w 5157"/>
                <a:gd name="T33" fmla="*/ 0 h 8055"/>
                <a:gd name="T34" fmla="*/ 0 w 5157"/>
                <a:gd name="T35" fmla="*/ 0 h 8055"/>
                <a:gd name="T36" fmla="*/ 0 w 5157"/>
                <a:gd name="T37" fmla="*/ 0 h 8055"/>
                <a:gd name="T38" fmla="*/ 0 w 5157"/>
                <a:gd name="T39" fmla="*/ 0 h 8055"/>
                <a:gd name="T40" fmla="*/ 0 w 5157"/>
                <a:gd name="T41" fmla="*/ 0 h 8055"/>
                <a:gd name="T42" fmla="*/ 0 w 5157"/>
                <a:gd name="T43" fmla="*/ 0 h 8055"/>
                <a:gd name="T44" fmla="*/ 0 w 5157"/>
                <a:gd name="T45" fmla="*/ 0 h 8055"/>
                <a:gd name="T46" fmla="*/ 0 w 5157"/>
                <a:gd name="T47" fmla="*/ 0 h 8055"/>
                <a:gd name="T48" fmla="*/ 0 w 5157"/>
                <a:gd name="T49" fmla="*/ 0 h 8055"/>
                <a:gd name="T50" fmla="*/ 0 w 5157"/>
                <a:gd name="T51" fmla="*/ 0 h 8055"/>
                <a:gd name="T52" fmla="*/ 0 w 5157"/>
                <a:gd name="T53" fmla="*/ 0 h 8055"/>
                <a:gd name="T54" fmla="*/ 0 w 5157"/>
                <a:gd name="T55" fmla="*/ 0 h 8055"/>
                <a:gd name="T56" fmla="*/ 0 w 5157"/>
                <a:gd name="T57" fmla="*/ 0 h 8055"/>
                <a:gd name="T58" fmla="*/ 0 w 5157"/>
                <a:gd name="T59" fmla="*/ 0 h 8055"/>
                <a:gd name="T60" fmla="*/ 0 w 5157"/>
                <a:gd name="T61" fmla="*/ 0 h 8055"/>
                <a:gd name="T62" fmla="*/ 0 w 5157"/>
                <a:gd name="T63" fmla="*/ 0 h 8055"/>
                <a:gd name="T64" fmla="*/ 0 w 5157"/>
                <a:gd name="T65" fmla="*/ 0 h 8055"/>
                <a:gd name="T66" fmla="*/ 0 w 5157"/>
                <a:gd name="T67" fmla="*/ 0 h 8055"/>
                <a:gd name="T68" fmla="*/ 0 w 5157"/>
                <a:gd name="T69" fmla="*/ 0 h 8055"/>
                <a:gd name="T70" fmla="*/ 0 w 5157"/>
                <a:gd name="T71" fmla="*/ 0 h 8055"/>
                <a:gd name="T72" fmla="*/ 0 w 5157"/>
                <a:gd name="T73" fmla="*/ 0 h 8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8055"/>
                <a:gd name="T113" fmla="*/ 5157 w 5157"/>
                <a:gd name="T114" fmla="*/ 8055 h 8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8055">
                  <a:moveTo>
                    <a:pt x="0" y="0"/>
                  </a:moveTo>
                  <a:lnTo>
                    <a:pt x="72" y="145"/>
                  </a:lnTo>
                  <a:lnTo>
                    <a:pt x="141" y="290"/>
                  </a:lnTo>
                  <a:lnTo>
                    <a:pt x="213" y="435"/>
                  </a:lnTo>
                  <a:lnTo>
                    <a:pt x="282" y="583"/>
                  </a:lnTo>
                  <a:lnTo>
                    <a:pt x="351" y="725"/>
                  </a:lnTo>
                  <a:lnTo>
                    <a:pt x="423" y="873"/>
                  </a:lnTo>
                  <a:lnTo>
                    <a:pt x="492" y="1023"/>
                  </a:lnTo>
                  <a:lnTo>
                    <a:pt x="560" y="1168"/>
                  </a:lnTo>
                  <a:lnTo>
                    <a:pt x="628" y="1317"/>
                  </a:lnTo>
                  <a:lnTo>
                    <a:pt x="702" y="1466"/>
                  </a:lnTo>
                  <a:lnTo>
                    <a:pt x="765" y="1611"/>
                  </a:lnTo>
                  <a:lnTo>
                    <a:pt x="838" y="1761"/>
                  </a:lnTo>
                  <a:lnTo>
                    <a:pt x="906" y="1910"/>
                  </a:lnTo>
                  <a:lnTo>
                    <a:pt x="979" y="2055"/>
                  </a:lnTo>
                  <a:lnTo>
                    <a:pt x="1048" y="2203"/>
                  </a:lnTo>
                  <a:lnTo>
                    <a:pt x="1116" y="2353"/>
                  </a:lnTo>
                  <a:lnTo>
                    <a:pt x="1189" y="2498"/>
                  </a:lnTo>
                  <a:lnTo>
                    <a:pt x="1254" y="2647"/>
                  </a:lnTo>
                  <a:lnTo>
                    <a:pt x="1326" y="2796"/>
                  </a:lnTo>
                  <a:lnTo>
                    <a:pt x="1395" y="2941"/>
                  </a:lnTo>
                  <a:lnTo>
                    <a:pt x="1467" y="3086"/>
                  </a:lnTo>
                  <a:lnTo>
                    <a:pt x="1532" y="3231"/>
                  </a:lnTo>
                  <a:lnTo>
                    <a:pt x="1604" y="3377"/>
                  </a:lnTo>
                  <a:lnTo>
                    <a:pt x="1673" y="3522"/>
                  </a:lnTo>
                  <a:lnTo>
                    <a:pt x="1742" y="3663"/>
                  </a:lnTo>
                  <a:lnTo>
                    <a:pt x="1814" y="3808"/>
                  </a:lnTo>
                  <a:lnTo>
                    <a:pt x="1883" y="3949"/>
                  </a:lnTo>
                  <a:lnTo>
                    <a:pt x="1955" y="4085"/>
                  </a:lnTo>
                  <a:lnTo>
                    <a:pt x="2019" y="4226"/>
                  </a:lnTo>
                  <a:lnTo>
                    <a:pt x="2093" y="4364"/>
                  </a:lnTo>
                  <a:lnTo>
                    <a:pt x="2160" y="4497"/>
                  </a:lnTo>
                  <a:lnTo>
                    <a:pt x="2234" y="4633"/>
                  </a:lnTo>
                  <a:lnTo>
                    <a:pt x="2297" y="4771"/>
                  </a:lnTo>
                  <a:lnTo>
                    <a:pt x="2370" y="4900"/>
                  </a:lnTo>
                  <a:lnTo>
                    <a:pt x="2438" y="5033"/>
                  </a:lnTo>
                  <a:lnTo>
                    <a:pt x="2507" y="5157"/>
                  </a:lnTo>
                  <a:lnTo>
                    <a:pt x="2580" y="5287"/>
                  </a:lnTo>
                  <a:lnTo>
                    <a:pt x="2648" y="5415"/>
                  </a:lnTo>
                  <a:lnTo>
                    <a:pt x="2721" y="5541"/>
                  </a:lnTo>
                  <a:lnTo>
                    <a:pt x="2785" y="5662"/>
                  </a:lnTo>
                  <a:lnTo>
                    <a:pt x="2858" y="5783"/>
                  </a:lnTo>
                  <a:lnTo>
                    <a:pt x="2927" y="5900"/>
                  </a:lnTo>
                  <a:lnTo>
                    <a:pt x="2995" y="6012"/>
                  </a:lnTo>
                  <a:lnTo>
                    <a:pt x="3064" y="6125"/>
                  </a:lnTo>
                  <a:lnTo>
                    <a:pt x="3136" y="6238"/>
                  </a:lnTo>
                  <a:lnTo>
                    <a:pt x="3205" y="6346"/>
                  </a:lnTo>
                  <a:lnTo>
                    <a:pt x="3274" y="6452"/>
                  </a:lnTo>
                  <a:lnTo>
                    <a:pt x="3346" y="6556"/>
                  </a:lnTo>
                  <a:lnTo>
                    <a:pt x="3415" y="6656"/>
                  </a:lnTo>
                  <a:lnTo>
                    <a:pt x="3483" y="6753"/>
                  </a:lnTo>
                  <a:lnTo>
                    <a:pt x="3551" y="6851"/>
                  </a:lnTo>
                  <a:lnTo>
                    <a:pt x="3624" y="6943"/>
                  </a:lnTo>
                  <a:lnTo>
                    <a:pt x="3692" y="7031"/>
                  </a:lnTo>
                  <a:lnTo>
                    <a:pt x="3761" y="7120"/>
                  </a:lnTo>
                  <a:lnTo>
                    <a:pt x="3829" y="7201"/>
                  </a:lnTo>
                  <a:lnTo>
                    <a:pt x="3902" y="7282"/>
                  </a:lnTo>
                  <a:lnTo>
                    <a:pt x="3971" y="7358"/>
                  </a:lnTo>
                  <a:lnTo>
                    <a:pt x="4039" y="7435"/>
                  </a:lnTo>
                  <a:lnTo>
                    <a:pt x="4112" y="7499"/>
                  </a:lnTo>
                  <a:lnTo>
                    <a:pt x="4180" y="7568"/>
                  </a:lnTo>
                  <a:lnTo>
                    <a:pt x="4249" y="7628"/>
                  </a:lnTo>
                  <a:lnTo>
                    <a:pt x="4318" y="7689"/>
                  </a:lnTo>
                  <a:lnTo>
                    <a:pt x="4390" y="7741"/>
                  </a:lnTo>
                  <a:lnTo>
                    <a:pt x="4459" y="7793"/>
                  </a:lnTo>
                  <a:lnTo>
                    <a:pt x="4527" y="7838"/>
                  </a:lnTo>
                  <a:lnTo>
                    <a:pt x="4596" y="7878"/>
                  </a:lnTo>
                  <a:lnTo>
                    <a:pt x="4668" y="7918"/>
                  </a:lnTo>
                  <a:lnTo>
                    <a:pt x="4737" y="7951"/>
                  </a:lnTo>
                  <a:lnTo>
                    <a:pt x="4806" y="7979"/>
                  </a:lnTo>
                  <a:lnTo>
                    <a:pt x="4878" y="8003"/>
                  </a:lnTo>
                  <a:lnTo>
                    <a:pt x="4947" y="8023"/>
                  </a:lnTo>
                  <a:lnTo>
                    <a:pt x="5015" y="8040"/>
                  </a:lnTo>
                  <a:lnTo>
                    <a:pt x="5083" y="8051"/>
                  </a:lnTo>
                  <a:lnTo>
                    <a:pt x="5157" y="8055"/>
                  </a:lnTo>
                </a:path>
              </a:pathLst>
            </a:custGeom>
            <a:noFill/>
            <a:ln w="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Line 144"/>
            <p:cNvSpPr>
              <a:spLocks noChangeShapeType="1"/>
            </p:cNvSpPr>
            <p:nvPr/>
          </p:nvSpPr>
          <p:spPr bwMode="auto">
            <a:xfrm>
              <a:off x="3911" y="2294"/>
              <a:ext cx="242" cy="1"/>
            </a:xfrm>
            <a:prstGeom prst="line">
              <a:avLst/>
            </a:prstGeom>
            <a:noFill/>
            <a:ln w="1">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Rectangle 145"/>
            <p:cNvSpPr>
              <a:spLocks noChangeArrowheads="1"/>
            </p:cNvSpPr>
            <p:nvPr/>
          </p:nvSpPr>
          <p:spPr bwMode="auto">
            <a:xfrm>
              <a:off x="4200" y="2222"/>
              <a:ext cx="12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FF0000"/>
                  </a:solidFill>
                  <a:latin typeface="Times New Roman" pitchFamily="18" charset="0"/>
                  <a:cs typeface="Times New Roman" pitchFamily="18" charset="0"/>
                </a:rPr>
                <a:t>b </a:t>
              </a:r>
              <a:endParaRPr lang="en-US">
                <a:solidFill>
                  <a:srgbClr val="000000"/>
                </a:solidFill>
                <a:latin typeface="Calibri" pitchFamily="34" charset="0"/>
                <a:cs typeface="Times New Roman" pitchFamily="18" charset="0"/>
              </a:endParaRPr>
            </a:p>
          </p:txBody>
        </p:sp>
        <p:sp>
          <p:nvSpPr>
            <p:cNvPr id="150" name="Rectangle 146"/>
            <p:cNvSpPr>
              <a:spLocks noChangeArrowheads="1"/>
            </p:cNvSpPr>
            <p:nvPr/>
          </p:nvSpPr>
          <p:spPr bwMode="auto">
            <a:xfrm>
              <a:off x="4284" y="2222"/>
              <a:ext cx="3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0000"/>
                  </a:solidFill>
                  <a:latin typeface="Times New Roman" pitchFamily="18" charset="0"/>
                  <a:cs typeface="Times New Roman" pitchFamily="18" charset="0"/>
                </a:rPr>
                <a:t>= +0.1</a:t>
              </a:r>
              <a:endParaRPr lang="en-US">
                <a:solidFill>
                  <a:srgbClr val="000000"/>
                </a:solidFill>
                <a:latin typeface="Calibri" pitchFamily="34" charset="0"/>
                <a:cs typeface="Times New Roman" pitchFamily="18" charset="0"/>
              </a:endParaRPr>
            </a:p>
          </p:txBody>
        </p:sp>
        <p:sp>
          <p:nvSpPr>
            <p:cNvPr id="151" name="Freeform 147"/>
            <p:cNvSpPr>
              <a:spLocks/>
            </p:cNvSpPr>
            <p:nvPr/>
          </p:nvSpPr>
          <p:spPr bwMode="auto">
            <a:xfrm>
              <a:off x="3541" y="1333"/>
              <a:ext cx="1253" cy="1663"/>
            </a:xfrm>
            <a:custGeom>
              <a:avLst/>
              <a:gdLst>
                <a:gd name="T0" fmla="*/ 0 w 8768"/>
                <a:gd name="T1" fmla="*/ 0 h 11646"/>
                <a:gd name="T2" fmla="*/ 0 w 8768"/>
                <a:gd name="T3" fmla="*/ 0 h 11646"/>
                <a:gd name="T4" fmla="*/ 0 w 8768"/>
                <a:gd name="T5" fmla="*/ 0 h 11646"/>
                <a:gd name="T6" fmla="*/ 0 w 8768"/>
                <a:gd name="T7" fmla="*/ 0 h 11646"/>
                <a:gd name="T8" fmla="*/ 0 w 8768"/>
                <a:gd name="T9" fmla="*/ 0 h 11646"/>
                <a:gd name="T10" fmla="*/ 0 w 8768"/>
                <a:gd name="T11" fmla="*/ 0 h 11646"/>
                <a:gd name="T12" fmla="*/ 0 w 8768"/>
                <a:gd name="T13" fmla="*/ 0 h 11646"/>
                <a:gd name="T14" fmla="*/ 0 w 8768"/>
                <a:gd name="T15" fmla="*/ 0 h 11646"/>
                <a:gd name="T16" fmla="*/ 0 w 8768"/>
                <a:gd name="T17" fmla="*/ 0 h 11646"/>
                <a:gd name="T18" fmla="*/ 0 w 8768"/>
                <a:gd name="T19" fmla="*/ 0 h 11646"/>
                <a:gd name="T20" fmla="*/ 0 w 8768"/>
                <a:gd name="T21" fmla="*/ 0 h 11646"/>
                <a:gd name="T22" fmla="*/ 0 w 8768"/>
                <a:gd name="T23" fmla="*/ 0 h 11646"/>
                <a:gd name="T24" fmla="*/ 0 w 8768"/>
                <a:gd name="T25" fmla="*/ 0 h 11646"/>
                <a:gd name="T26" fmla="*/ 0 w 8768"/>
                <a:gd name="T27" fmla="*/ 0 h 11646"/>
                <a:gd name="T28" fmla="*/ 0 w 8768"/>
                <a:gd name="T29" fmla="*/ 0 h 11646"/>
                <a:gd name="T30" fmla="*/ 0 w 8768"/>
                <a:gd name="T31" fmla="*/ 0 h 11646"/>
                <a:gd name="T32" fmla="*/ 0 w 8768"/>
                <a:gd name="T33" fmla="*/ 0 h 11646"/>
                <a:gd name="T34" fmla="*/ 0 w 8768"/>
                <a:gd name="T35" fmla="*/ 0 h 11646"/>
                <a:gd name="T36" fmla="*/ 0 w 8768"/>
                <a:gd name="T37" fmla="*/ 0 h 11646"/>
                <a:gd name="T38" fmla="*/ 0 w 8768"/>
                <a:gd name="T39" fmla="*/ 0 h 11646"/>
                <a:gd name="T40" fmla="*/ 0 w 8768"/>
                <a:gd name="T41" fmla="*/ 0 h 11646"/>
                <a:gd name="T42" fmla="*/ 0 w 8768"/>
                <a:gd name="T43" fmla="*/ 0 h 11646"/>
                <a:gd name="T44" fmla="*/ 0 w 8768"/>
                <a:gd name="T45" fmla="*/ 0 h 11646"/>
                <a:gd name="T46" fmla="*/ 0 w 8768"/>
                <a:gd name="T47" fmla="*/ 0 h 11646"/>
                <a:gd name="T48" fmla="*/ 0 w 8768"/>
                <a:gd name="T49" fmla="*/ 0 h 11646"/>
                <a:gd name="T50" fmla="*/ 0 w 8768"/>
                <a:gd name="T51" fmla="*/ 0 h 11646"/>
                <a:gd name="T52" fmla="*/ 0 w 8768"/>
                <a:gd name="T53" fmla="*/ 0 h 11646"/>
                <a:gd name="T54" fmla="*/ 0 w 8768"/>
                <a:gd name="T55" fmla="*/ 0 h 11646"/>
                <a:gd name="T56" fmla="*/ 0 w 8768"/>
                <a:gd name="T57" fmla="*/ 0 h 11646"/>
                <a:gd name="T58" fmla="*/ 0 w 8768"/>
                <a:gd name="T59" fmla="*/ 0 h 11646"/>
                <a:gd name="T60" fmla="*/ 0 w 8768"/>
                <a:gd name="T61" fmla="*/ 0 h 11646"/>
                <a:gd name="T62" fmla="*/ 0 w 8768"/>
                <a:gd name="T63" fmla="*/ 0 h 11646"/>
                <a:gd name="T64" fmla="*/ 0 w 8768"/>
                <a:gd name="T65" fmla="*/ 0 h 11646"/>
                <a:gd name="T66" fmla="*/ 0 w 8768"/>
                <a:gd name="T67" fmla="*/ 0 h 11646"/>
                <a:gd name="T68" fmla="*/ 0 w 8768"/>
                <a:gd name="T69" fmla="*/ 0 h 11646"/>
                <a:gd name="T70" fmla="*/ 0 w 8768"/>
                <a:gd name="T71" fmla="*/ 0 h 11646"/>
                <a:gd name="T72" fmla="*/ 0 w 8768"/>
                <a:gd name="T73" fmla="*/ 0 h 11646"/>
                <a:gd name="T74" fmla="*/ 0 w 8768"/>
                <a:gd name="T75" fmla="*/ 0 h 11646"/>
                <a:gd name="T76" fmla="*/ 0 w 8768"/>
                <a:gd name="T77" fmla="*/ 0 h 11646"/>
                <a:gd name="T78" fmla="*/ 0 w 8768"/>
                <a:gd name="T79" fmla="*/ 0 h 11646"/>
                <a:gd name="T80" fmla="*/ 0 w 8768"/>
                <a:gd name="T81" fmla="*/ 0 h 11646"/>
                <a:gd name="T82" fmla="*/ 0 w 8768"/>
                <a:gd name="T83" fmla="*/ 0 h 11646"/>
                <a:gd name="T84" fmla="*/ 0 w 8768"/>
                <a:gd name="T85" fmla="*/ 0 h 11646"/>
                <a:gd name="T86" fmla="*/ 0 w 8768"/>
                <a:gd name="T87" fmla="*/ 0 h 11646"/>
                <a:gd name="T88" fmla="*/ 0 w 8768"/>
                <a:gd name="T89" fmla="*/ 0 h 11646"/>
                <a:gd name="T90" fmla="*/ 0 w 8768"/>
                <a:gd name="T91" fmla="*/ 0 h 11646"/>
                <a:gd name="T92" fmla="*/ 0 w 8768"/>
                <a:gd name="T93" fmla="*/ 0 h 11646"/>
                <a:gd name="T94" fmla="*/ 0 w 8768"/>
                <a:gd name="T95" fmla="*/ 0 h 11646"/>
                <a:gd name="T96" fmla="*/ 0 w 8768"/>
                <a:gd name="T97" fmla="*/ 0 h 11646"/>
                <a:gd name="T98" fmla="*/ 0 w 8768"/>
                <a:gd name="T99" fmla="*/ 0 h 11646"/>
                <a:gd name="T100" fmla="*/ 0 w 8768"/>
                <a:gd name="T101" fmla="*/ 0 h 11646"/>
                <a:gd name="T102" fmla="*/ 0 w 8768"/>
                <a:gd name="T103" fmla="*/ 0 h 11646"/>
                <a:gd name="T104" fmla="*/ 0 w 8768"/>
                <a:gd name="T105" fmla="*/ 0 h 11646"/>
                <a:gd name="T106" fmla="*/ 0 w 8768"/>
                <a:gd name="T107" fmla="*/ 0 h 11646"/>
                <a:gd name="T108" fmla="*/ 0 w 8768"/>
                <a:gd name="T109" fmla="*/ 0 h 11646"/>
                <a:gd name="T110" fmla="*/ 0 w 8768"/>
                <a:gd name="T111" fmla="*/ 0 h 11646"/>
                <a:gd name="T112" fmla="*/ 0 w 8768"/>
                <a:gd name="T113" fmla="*/ 0 h 11646"/>
                <a:gd name="T114" fmla="*/ 0 w 8768"/>
                <a:gd name="T115" fmla="*/ 0 h 11646"/>
                <a:gd name="T116" fmla="*/ 0 w 8768"/>
                <a:gd name="T117" fmla="*/ 0 h 11646"/>
                <a:gd name="T118" fmla="*/ 0 w 8768"/>
                <a:gd name="T119" fmla="*/ 0 h 11646"/>
                <a:gd name="T120" fmla="*/ 0 w 8768"/>
                <a:gd name="T121" fmla="*/ 0 h 11646"/>
                <a:gd name="T122" fmla="*/ 0 w 8768"/>
                <a:gd name="T123" fmla="*/ 0 h 11646"/>
                <a:gd name="T124" fmla="*/ 0 w 8768"/>
                <a:gd name="T125" fmla="*/ 0 h 116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68"/>
                <a:gd name="T190" fmla="*/ 0 h 11646"/>
                <a:gd name="T191" fmla="*/ 8768 w 8768"/>
                <a:gd name="T192" fmla="*/ 11646 h 116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68" h="11646">
                  <a:moveTo>
                    <a:pt x="0" y="11646"/>
                  </a:moveTo>
                  <a:lnTo>
                    <a:pt x="68" y="10377"/>
                  </a:lnTo>
                  <a:lnTo>
                    <a:pt x="137" y="9591"/>
                  </a:lnTo>
                  <a:lnTo>
                    <a:pt x="209" y="8975"/>
                  </a:lnTo>
                  <a:lnTo>
                    <a:pt x="273" y="8443"/>
                  </a:lnTo>
                  <a:lnTo>
                    <a:pt x="346" y="7979"/>
                  </a:lnTo>
                  <a:lnTo>
                    <a:pt x="414" y="7556"/>
                  </a:lnTo>
                  <a:lnTo>
                    <a:pt x="487" y="7165"/>
                  </a:lnTo>
                  <a:lnTo>
                    <a:pt x="551" y="6803"/>
                  </a:lnTo>
                  <a:lnTo>
                    <a:pt x="624" y="6468"/>
                  </a:lnTo>
                  <a:lnTo>
                    <a:pt x="693" y="6145"/>
                  </a:lnTo>
                  <a:lnTo>
                    <a:pt x="761" y="5848"/>
                  </a:lnTo>
                  <a:lnTo>
                    <a:pt x="834" y="5562"/>
                  </a:lnTo>
                  <a:lnTo>
                    <a:pt x="902" y="5295"/>
                  </a:lnTo>
                  <a:lnTo>
                    <a:pt x="975" y="5033"/>
                  </a:lnTo>
                  <a:lnTo>
                    <a:pt x="1040" y="4787"/>
                  </a:lnTo>
                  <a:lnTo>
                    <a:pt x="1112" y="4550"/>
                  </a:lnTo>
                  <a:lnTo>
                    <a:pt x="1181" y="4324"/>
                  </a:lnTo>
                  <a:lnTo>
                    <a:pt x="1249" y="4106"/>
                  </a:lnTo>
                  <a:lnTo>
                    <a:pt x="1318" y="3892"/>
                  </a:lnTo>
                  <a:lnTo>
                    <a:pt x="1390" y="3691"/>
                  </a:lnTo>
                  <a:lnTo>
                    <a:pt x="1459" y="3502"/>
                  </a:lnTo>
                  <a:lnTo>
                    <a:pt x="1528" y="3312"/>
                  </a:lnTo>
                  <a:lnTo>
                    <a:pt x="1600" y="3135"/>
                  </a:lnTo>
                  <a:lnTo>
                    <a:pt x="1669" y="2961"/>
                  </a:lnTo>
                  <a:lnTo>
                    <a:pt x="1741" y="2796"/>
                  </a:lnTo>
                  <a:lnTo>
                    <a:pt x="1805" y="2636"/>
                  </a:lnTo>
                  <a:lnTo>
                    <a:pt x="1878" y="2478"/>
                  </a:lnTo>
                  <a:lnTo>
                    <a:pt x="1946" y="2333"/>
                  </a:lnTo>
                  <a:lnTo>
                    <a:pt x="2015" y="2188"/>
                  </a:lnTo>
                  <a:lnTo>
                    <a:pt x="2084" y="2051"/>
                  </a:lnTo>
                  <a:lnTo>
                    <a:pt x="2156" y="1918"/>
                  </a:lnTo>
                  <a:lnTo>
                    <a:pt x="2225" y="1793"/>
                  </a:lnTo>
                  <a:lnTo>
                    <a:pt x="2293" y="1672"/>
                  </a:lnTo>
                  <a:lnTo>
                    <a:pt x="2366" y="1551"/>
                  </a:lnTo>
                  <a:lnTo>
                    <a:pt x="2434" y="1442"/>
                  </a:lnTo>
                  <a:lnTo>
                    <a:pt x="2503" y="1334"/>
                  </a:lnTo>
                  <a:lnTo>
                    <a:pt x="2572" y="1228"/>
                  </a:lnTo>
                  <a:lnTo>
                    <a:pt x="2644" y="1132"/>
                  </a:lnTo>
                  <a:lnTo>
                    <a:pt x="2713" y="1040"/>
                  </a:lnTo>
                  <a:lnTo>
                    <a:pt x="2781" y="951"/>
                  </a:lnTo>
                  <a:lnTo>
                    <a:pt x="2850" y="866"/>
                  </a:lnTo>
                  <a:lnTo>
                    <a:pt x="2923" y="786"/>
                  </a:lnTo>
                  <a:lnTo>
                    <a:pt x="2991" y="709"/>
                  </a:lnTo>
                  <a:lnTo>
                    <a:pt x="3060" y="641"/>
                  </a:lnTo>
                  <a:lnTo>
                    <a:pt x="3132" y="568"/>
                  </a:lnTo>
                  <a:lnTo>
                    <a:pt x="3201" y="503"/>
                  </a:lnTo>
                  <a:lnTo>
                    <a:pt x="3269" y="447"/>
                  </a:lnTo>
                  <a:lnTo>
                    <a:pt x="3337" y="390"/>
                  </a:lnTo>
                  <a:lnTo>
                    <a:pt x="3410" y="342"/>
                  </a:lnTo>
                  <a:lnTo>
                    <a:pt x="3478" y="290"/>
                  </a:lnTo>
                  <a:lnTo>
                    <a:pt x="3547" y="245"/>
                  </a:lnTo>
                  <a:lnTo>
                    <a:pt x="3616" y="205"/>
                  </a:lnTo>
                  <a:lnTo>
                    <a:pt x="3688" y="169"/>
                  </a:lnTo>
                  <a:lnTo>
                    <a:pt x="3757" y="137"/>
                  </a:lnTo>
                  <a:lnTo>
                    <a:pt x="3825" y="108"/>
                  </a:lnTo>
                  <a:lnTo>
                    <a:pt x="3898" y="80"/>
                  </a:lnTo>
                  <a:lnTo>
                    <a:pt x="3966" y="60"/>
                  </a:lnTo>
                  <a:lnTo>
                    <a:pt x="4035" y="39"/>
                  </a:lnTo>
                  <a:lnTo>
                    <a:pt x="4104" y="28"/>
                  </a:lnTo>
                  <a:lnTo>
                    <a:pt x="4176" y="15"/>
                  </a:lnTo>
                  <a:lnTo>
                    <a:pt x="4241" y="8"/>
                  </a:lnTo>
                  <a:lnTo>
                    <a:pt x="4313" y="4"/>
                  </a:lnTo>
                  <a:lnTo>
                    <a:pt x="4382" y="0"/>
                  </a:lnTo>
                  <a:lnTo>
                    <a:pt x="4455" y="4"/>
                  </a:lnTo>
                  <a:lnTo>
                    <a:pt x="4523" y="11"/>
                  </a:lnTo>
                  <a:lnTo>
                    <a:pt x="4592" y="20"/>
                  </a:lnTo>
                  <a:lnTo>
                    <a:pt x="4664" y="32"/>
                  </a:lnTo>
                  <a:lnTo>
                    <a:pt x="4728" y="44"/>
                  </a:lnTo>
                  <a:lnTo>
                    <a:pt x="4801" y="65"/>
                  </a:lnTo>
                  <a:lnTo>
                    <a:pt x="4869" y="84"/>
                  </a:lnTo>
                  <a:lnTo>
                    <a:pt x="4942" y="113"/>
                  </a:lnTo>
                  <a:lnTo>
                    <a:pt x="5006" y="141"/>
                  </a:lnTo>
                  <a:lnTo>
                    <a:pt x="5079" y="169"/>
                  </a:lnTo>
                  <a:lnTo>
                    <a:pt x="5148" y="201"/>
                  </a:lnTo>
                  <a:lnTo>
                    <a:pt x="5216" y="241"/>
                  </a:lnTo>
                  <a:lnTo>
                    <a:pt x="5289" y="282"/>
                  </a:lnTo>
                  <a:lnTo>
                    <a:pt x="5357" y="322"/>
                  </a:lnTo>
                  <a:lnTo>
                    <a:pt x="5430" y="366"/>
                  </a:lnTo>
                  <a:lnTo>
                    <a:pt x="5495" y="415"/>
                  </a:lnTo>
                  <a:lnTo>
                    <a:pt x="5567" y="467"/>
                  </a:lnTo>
                  <a:lnTo>
                    <a:pt x="5636" y="524"/>
                  </a:lnTo>
                  <a:lnTo>
                    <a:pt x="5708" y="580"/>
                  </a:lnTo>
                  <a:lnTo>
                    <a:pt x="5773" y="637"/>
                  </a:lnTo>
                  <a:lnTo>
                    <a:pt x="5845" y="701"/>
                  </a:lnTo>
                  <a:lnTo>
                    <a:pt x="5914" y="765"/>
                  </a:lnTo>
                  <a:lnTo>
                    <a:pt x="5983" y="830"/>
                  </a:lnTo>
                  <a:lnTo>
                    <a:pt x="6055" y="903"/>
                  </a:lnTo>
                  <a:lnTo>
                    <a:pt x="6124" y="971"/>
                  </a:lnTo>
                  <a:lnTo>
                    <a:pt x="6196" y="1048"/>
                  </a:lnTo>
                  <a:lnTo>
                    <a:pt x="6260" y="1124"/>
                  </a:lnTo>
                  <a:lnTo>
                    <a:pt x="6333" y="1204"/>
                  </a:lnTo>
                  <a:lnTo>
                    <a:pt x="6401" y="1285"/>
                  </a:lnTo>
                  <a:lnTo>
                    <a:pt x="6470" y="1369"/>
                  </a:lnTo>
                  <a:lnTo>
                    <a:pt x="6538" y="1455"/>
                  </a:lnTo>
                  <a:lnTo>
                    <a:pt x="6611" y="1547"/>
                  </a:lnTo>
                  <a:lnTo>
                    <a:pt x="6680" y="1636"/>
                  </a:lnTo>
                  <a:lnTo>
                    <a:pt x="6748" y="1728"/>
                  </a:lnTo>
                  <a:lnTo>
                    <a:pt x="6821" y="1826"/>
                  </a:lnTo>
                  <a:lnTo>
                    <a:pt x="6889" y="1922"/>
                  </a:lnTo>
                  <a:lnTo>
                    <a:pt x="6958" y="2019"/>
                  </a:lnTo>
                  <a:lnTo>
                    <a:pt x="7027" y="2120"/>
                  </a:lnTo>
                  <a:lnTo>
                    <a:pt x="7099" y="2224"/>
                  </a:lnTo>
                  <a:lnTo>
                    <a:pt x="7168" y="2329"/>
                  </a:lnTo>
                  <a:lnTo>
                    <a:pt x="7236" y="2438"/>
                  </a:lnTo>
                  <a:lnTo>
                    <a:pt x="7305" y="2543"/>
                  </a:lnTo>
                  <a:lnTo>
                    <a:pt x="7377" y="2655"/>
                  </a:lnTo>
                  <a:lnTo>
                    <a:pt x="7446" y="2768"/>
                  </a:lnTo>
                  <a:lnTo>
                    <a:pt x="7515" y="2881"/>
                  </a:lnTo>
                  <a:lnTo>
                    <a:pt x="7587" y="2998"/>
                  </a:lnTo>
                  <a:lnTo>
                    <a:pt x="7656" y="3115"/>
                  </a:lnTo>
                  <a:lnTo>
                    <a:pt x="7723" y="3232"/>
                  </a:lnTo>
                  <a:lnTo>
                    <a:pt x="7792" y="3353"/>
                  </a:lnTo>
                  <a:lnTo>
                    <a:pt x="7866" y="3474"/>
                  </a:lnTo>
                  <a:lnTo>
                    <a:pt x="7933" y="3598"/>
                  </a:lnTo>
                  <a:lnTo>
                    <a:pt x="8002" y="3723"/>
                  </a:lnTo>
                  <a:lnTo>
                    <a:pt x="8070" y="3849"/>
                  </a:lnTo>
                  <a:lnTo>
                    <a:pt x="8143" y="3973"/>
                  </a:lnTo>
                  <a:lnTo>
                    <a:pt x="8212" y="4102"/>
                  </a:lnTo>
                  <a:lnTo>
                    <a:pt x="8280" y="4232"/>
                  </a:lnTo>
                  <a:lnTo>
                    <a:pt x="8353" y="4360"/>
                  </a:lnTo>
                  <a:lnTo>
                    <a:pt x="8421" y="4494"/>
                  </a:lnTo>
                  <a:lnTo>
                    <a:pt x="8490" y="4626"/>
                  </a:lnTo>
                  <a:lnTo>
                    <a:pt x="8559" y="4755"/>
                  </a:lnTo>
                  <a:lnTo>
                    <a:pt x="8631" y="4892"/>
                  </a:lnTo>
                  <a:lnTo>
                    <a:pt x="8696" y="5025"/>
                  </a:lnTo>
                  <a:lnTo>
                    <a:pt x="8768" y="5162"/>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48"/>
            <p:cNvSpPr>
              <a:spLocks/>
            </p:cNvSpPr>
            <p:nvPr/>
          </p:nvSpPr>
          <p:spPr bwMode="auto">
            <a:xfrm>
              <a:off x="4783" y="2051"/>
              <a:ext cx="737" cy="1095"/>
            </a:xfrm>
            <a:custGeom>
              <a:avLst/>
              <a:gdLst>
                <a:gd name="T0" fmla="*/ 0 w 5157"/>
                <a:gd name="T1" fmla="*/ 0 h 7665"/>
                <a:gd name="T2" fmla="*/ 0 w 5157"/>
                <a:gd name="T3" fmla="*/ 0 h 7665"/>
                <a:gd name="T4" fmla="*/ 0 w 5157"/>
                <a:gd name="T5" fmla="*/ 0 h 7665"/>
                <a:gd name="T6" fmla="*/ 0 w 5157"/>
                <a:gd name="T7" fmla="*/ 0 h 7665"/>
                <a:gd name="T8" fmla="*/ 0 w 5157"/>
                <a:gd name="T9" fmla="*/ 0 h 7665"/>
                <a:gd name="T10" fmla="*/ 0 w 5157"/>
                <a:gd name="T11" fmla="*/ 0 h 7665"/>
                <a:gd name="T12" fmla="*/ 0 w 5157"/>
                <a:gd name="T13" fmla="*/ 0 h 7665"/>
                <a:gd name="T14" fmla="*/ 0 w 5157"/>
                <a:gd name="T15" fmla="*/ 0 h 7665"/>
                <a:gd name="T16" fmla="*/ 0 w 5157"/>
                <a:gd name="T17" fmla="*/ 0 h 7665"/>
                <a:gd name="T18" fmla="*/ 0 w 5157"/>
                <a:gd name="T19" fmla="*/ 0 h 7665"/>
                <a:gd name="T20" fmla="*/ 0 w 5157"/>
                <a:gd name="T21" fmla="*/ 0 h 7665"/>
                <a:gd name="T22" fmla="*/ 0 w 5157"/>
                <a:gd name="T23" fmla="*/ 0 h 7665"/>
                <a:gd name="T24" fmla="*/ 0 w 5157"/>
                <a:gd name="T25" fmla="*/ 0 h 7665"/>
                <a:gd name="T26" fmla="*/ 0 w 5157"/>
                <a:gd name="T27" fmla="*/ 0 h 7665"/>
                <a:gd name="T28" fmla="*/ 0 w 5157"/>
                <a:gd name="T29" fmla="*/ 0 h 7665"/>
                <a:gd name="T30" fmla="*/ 0 w 5157"/>
                <a:gd name="T31" fmla="*/ 0 h 7665"/>
                <a:gd name="T32" fmla="*/ 0 w 5157"/>
                <a:gd name="T33" fmla="*/ 0 h 7665"/>
                <a:gd name="T34" fmla="*/ 0 w 5157"/>
                <a:gd name="T35" fmla="*/ 0 h 7665"/>
                <a:gd name="T36" fmla="*/ 0 w 5157"/>
                <a:gd name="T37" fmla="*/ 0 h 7665"/>
                <a:gd name="T38" fmla="*/ 0 w 5157"/>
                <a:gd name="T39" fmla="*/ 0 h 7665"/>
                <a:gd name="T40" fmla="*/ 0 w 5157"/>
                <a:gd name="T41" fmla="*/ 0 h 7665"/>
                <a:gd name="T42" fmla="*/ 0 w 5157"/>
                <a:gd name="T43" fmla="*/ 0 h 7665"/>
                <a:gd name="T44" fmla="*/ 0 w 5157"/>
                <a:gd name="T45" fmla="*/ 0 h 7665"/>
                <a:gd name="T46" fmla="*/ 0 w 5157"/>
                <a:gd name="T47" fmla="*/ 0 h 7665"/>
                <a:gd name="T48" fmla="*/ 0 w 5157"/>
                <a:gd name="T49" fmla="*/ 0 h 7665"/>
                <a:gd name="T50" fmla="*/ 0 w 5157"/>
                <a:gd name="T51" fmla="*/ 0 h 7665"/>
                <a:gd name="T52" fmla="*/ 0 w 5157"/>
                <a:gd name="T53" fmla="*/ 0 h 7665"/>
                <a:gd name="T54" fmla="*/ 0 w 5157"/>
                <a:gd name="T55" fmla="*/ 0 h 7665"/>
                <a:gd name="T56" fmla="*/ 0 w 5157"/>
                <a:gd name="T57" fmla="*/ 0 h 7665"/>
                <a:gd name="T58" fmla="*/ 0 w 5157"/>
                <a:gd name="T59" fmla="*/ 0 h 7665"/>
                <a:gd name="T60" fmla="*/ 0 w 5157"/>
                <a:gd name="T61" fmla="*/ 0 h 7665"/>
                <a:gd name="T62" fmla="*/ 0 w 5157"/>
                <a:gd name="T63" fmla="*/ 0 h 7665"/>
                <a:gd name="T64" fmla="*/ 0 w 5157"/>
                <a:gd name="T65" fmla="*/ 0 h 7665"/>
                <a:gd name="T66" fmla="*/ 0 w 5157"/>
                <a:gd name="T67" fmla="*/ 0 h 7665"/>
                <a:gd name="T68" fmla="*/ 0 w 5157"/>
                <a:gd name="T69" fmla="*/ 0 h 7665"/>
                <a:gd name="T70" fmla="*/ 0 w 5157"/>
                <a:gd name="T71" fmla="*/ 0 h 7665"/>
                <a:gd name="T72" fmla="*/ 0 w 5157"/>
                <a:gd name="T73" fmla="*/ 0 h 7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7"/>
                <a:gd name="T112" fmla="*/ 0 h 7665"/>
                <a:gd name="T113" fmla="*/ 5157 w 5157"/>
                <a:gd name="T114" fmla="*/ 7665 h 7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7" h="7665">
                  <a:moveTo>
                    <a:pt x="0" y="0"/>
                  </a:moveTo>
                  <a:lnTo>
                    <a:pt x="72" y="137"/>
                  </a:lnTo>
                  <a:lnTo>
                    <a:pt x="141" y="275"/>
                  </a:lnTo>
                  <a:lnTo>
                    <a:pt x="213" y="411"/>
                  </a:lnTo>
                  <a:lnTo>
                    <a:pt x="282" y="548"/>
                  </a:lnTo>
                  <a:lnTo>
                    <a:pt x="351" y="685"/>
                  </a:lnTo>
                  <a:lnTo>
                    <a:pt x="423" y="823"/>
                  </a:lnTo>
                  <a:lnTo>
                    <a:pt x="492" y="964"/>
                  </a:lnTo>
                  <a:lnTo>
                    <a:pt x="560" y="1100"/>
                  </a:lnTo>
                  <a:lnTo>
                    <a:pt x="628" y="1241"/>
                  </a:lnTo>
                  <a:lnTo>
                    <a:pt x="702" y="1382"/>
                  </a:lnTo>
                  <a:lnTo>
                    <a:pt x="765" y="1523"/>
                  </a:lnTo>
                  <a:lnTo>
                    <a:pt x="838" y="1665"/>
                  </a:lnTo>
                  <a:lnTo>
                    <a:pt x="906" y="1806"/>
                  </a:lnTo>
                  <a:lnTo>
                    <a:pt x="979" y="1947"/>
                  </a:lnTo>
                  <a:lnTo>
                    <a:pt x="1048" y="2084"/>
                  </a:lnTo>
                  <a:lnTo>
                    <a:pt x="1116" y="2225"/>
                  </a:lnTo>
                  <a:lnTo>
                    <a:pt x="1189" y="2365"/>
                  </a:lnTo>
                  <a:lnTo>
                    <a:pt x="1254" y="2503"/>
                  </a:lnTo>
                  <a:lnTo>
                    <a:pt x="1326" y="2644"/>
                  </a:lnTo>
                  <a:lnTo>
                    <a:pt x="1395" y="2781"/>
                  </a:lnTo>
                  <a:lnTo>
                    <a:pt x="1467" y="2918"/>
                  </a:lnTo>
                  <a:lnTo>
                    <a:pt x="1532" y="3054"/>
                  </a:lnTo>
                  <a:lnTo>
                    <a:pt x="1604" y="3196"/>
                  </a:lnTo>
                  <a:lnTo>
                    <a:pt x="1673" y="3333"/>
                  </a:lnTo>
                  <a:lnTo>
                    <a:pt x="1742" y="3466"/>
                  </a:lnTo>
                  <a:lnTo>
                    <a:pt x="1814" y="3603"/>
                  </a:lnTo>
                  <a:lnTo>
                    <a:pt x="1883" y="3740"/>
                  </a:lnTo>
                  <a:lnTo>
                    <a:pt x="1955" y="3869"/>
                  </a:lnTo>
                  <a:lnTo>
                    <a:pt x="2019" y="4002"/>
                  </a:lnTo>
                  <a:lnTo>
                    <a:pt x="2093" y="4135"/>
                  </a:lnTo>
                  <a:lnTo>
                    <a:pt x="2160" y="4264"/>
                  </a:lnTo>
                  <a:lnTo>
                    <a:pt x="2234" y="4393"/>
                  </a:lnTo>
                  <a:lnTo>
                    <a:pt x="2297" y="4522"/>
                  </a:lnTo>
                  <a:lnTo>
                    <a:pt x="2370" y="4646"/>
                  </a:lnTo>
                  <a:lnTo>
                    <a:pt x="2438" y="4772"/>
                  </a:lnTo>
                  <a:lnTo>
                    <a:pt x="2507" y="4893"/>
                  </a:lnTo>
                  <a:lnTo>
                    <a:pt x="2580" y="5018"/>
                  </a:lnTo>
                  <a:lnTo>
                    <a:pt x="2648" y="5135"/>
                  </a:lnTo>
                  <a:lnTo>
                    <a:pt x="2721" y="5255"/>
                  </a:lnTo>
                  <a:lnTo>
                    <a:pt x="2785" y="5372"/>
                  </a:lnTo>
                  <a:lnTo>
                    <a:pt x="2858" y="5485"/>
                  </a:lnTo>
                  <a:lnTo>
                    <a:pt x="2927" y="5598"/>
                  </a:lnTo>
                  <a:lnTo>
                    <a:pt x="2995" y="5711"/>
                  </a:lnTo>
                  <a:lnTo>
                    <a:pt x="3064" y="5815"/>
                  </a:lnTo>
                  <a:lnTo>
                    <a:pt x="3136" y="5924"/>
                  </a:lnTo>
                  <a:lnTo>
                    <a:pt x="3205" y="6029"/>
                  </a:lnTo>
                  <a:lnTo>
                    <a:pt x="3274" y="6130"/>
                  </a:lnTo>
                  <a:lnTo>
                    <a:pt x="3346" y="6227"/>
                  </a:lnTo>
                  <a:lnTo>
                    <a:pt x="3415" y="6323"/>
                  </a:lnTo>
                  <a:lnTo>
                    <a:pt x="3483" y="6420"/>
                  </a:lnTo>
                  <a:lnTo>
                    <a:pt x="3551" y="6509"/>
                  </a:lnTo>
                  <a:lnTo>
                    <a:pt x="3624" y="6601"/>
                  </a:lnTo>
                  <a:lnTo>
                    <a:pt x="3692" y="6682"/>
                  </a:lnTo>
                  <a:lnTo>
                    <a:pt x="3761" y="6766"/>
                  </a:lnTo>
                  <a:lnTo>
                    <a:pt x="3829" y="6847"/>
                  </a:lnTo>
                  <a:lnTo>
                    <a:pt x="3902" y="6924"/>
                  </a:lnTo>
                  <a:lnTo>
                    <a:pt x="3971" y="6996"/>
                  </a:lnTo>
                  <a:lnTo>
                    <a:pt x="4039" y="7065"/>
                  </a:lnTo>
                  <a:lnTo>
                    <a:pt x="4112" y="7133"/>
                  </a:lnTo>
                  <a:lnTo>
                    <a:pt x="4180" y="7198"/>
                  </a:lnTo>
                  <a:lnTo>
                    <a:pt x="4249" y="7254"/>
                  </a:lnTo>
                  <a:lnTo>
                    <a:pt x="4318" y="7310"/>
                  </a:lnTo>
                  <a:lnTo>
                    <a:pt x="4390" y="7367"/>
                  </a:lnTo>
                  <a:lnTo>
                    <a:pt x="4459" y="7412"/>
                  </a:lnTo>
                  <a:lnTo>
                    <a:pt x="4527" y="7455"/>
                  </a:lnTo>
                  <a:lnTo>
                    <a:pt x="4596" y="7496"/>
                  </a:lnTo>
                  <a:lnTo>
                    <a:pt x="4668" y="7533"/>
                  </a:lnTo>
                  <a:lnTo>
                    <a:pt x="4737" y="7568"/>
                  </a:lnTo>
                  <a:lnTo>
                    <a:pt x="4806" y="7593"/>
                  </a:lnTo>
                  <a:lnTo>
                    <a:pt x="4878" y="7617"/>
                  </a:lnTo>
                  <a:lnTo>
                    <a:pt x="4947" y="7633"/>
                  </a:lnTo>
                  <a:lnTo>
                    <a:pt x="5015" y="7650"/>
                  </a:lnTo>
                  <a:lnTo>
                    <a:pt x="5083" y="7661"/>
                  </a:lnTo>
                  <a:lnTo>
                    <a:pt x="5157" y="7665"/>
                  </a:lnTo>
                </a:path>
              </a:pathLst>
            </a:custGeom>
            <a:noFill/>
            <a:ln w="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 name="Line 149"/>
            <p:cNvSpPr>
              <a:spLocks noChangeShapeType="1"/>
            </p:cNvSpPr>
            <p:nvPr/>
          </p:nvSpPr>
          <p:spPr bwMode="auto">
            <a:xfrm>
              <a:off x="3911" y="2440"/>
              <a:ext cx="242" cy="1"/>
            </a:xfrm>
            <a:prstGeom prst="line">
              <a:avLst/>
            </a:prstGeom>
            <a:noFill/>
            <a:ln w="1">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 name="Rectangle 150"/>
            <p:cNvSpPr>
              <a:spLocks noChangeArrowheads="1"/>
            </p:cNvSpPr>
            <p:nvPr/>
          </p:nvSpPr>
          <p:spPr bwMode="auto">
            <a:xfrm>
              <a:off x="4200" y="2367"/>
              <a:ext cx="20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pitchFamily="18" charset="0"/>
                  <a:cs typeface="Times New Roman" pitchFamily="18" charset="0"/>
                </a:rPr>
                <a:t>SM</a:t>
              </a:r>
              <a:endParaRPr lang="en-US">
                <a:solidFill>
                  <a:srgbClr val="000000"/>
                </a:solidFill>
                <a:latin typeface="Calibri" pitchFamily="34" charset="0"/>
                <a:cs typeface="Times New Roman" pitchFamily="18" charset="0"/>
              </a:endParaRPr>
            </a:p>
          </p:txBody>
        </p:sp>
      </p:grpSp>
      <mc:AlternateContent xmlns:mc="http://schemas.openxmlformats.org/markup-compatibility/2006" xmlns:a14="http://schemas.microsoft.com/office/drawing/2010/main">
        <mc:Choice Requires="a14">
          <p:sp>
            <p:nvSpPr>
              <p:cNvPr id="386" name="Rectangle 57"/>
              <p:cNvSpPr>
                <a:spLocks noChangeArrowheads="1"/>
              </p:cNvSpPr>
              <p:nvPr/>
            </p:nvSpPr>
            <p:spPr bwMode="auto">
              <a:xfrm>
                <a:off x="0" y="23813"/>
                <a:ext cx="9144000" cy="812800"/>
              </a:xfrm>
              <a:prstGeom prst="rect">
                <a:avLst/>
              </a:prstGeom>
              <a:solidFill>
                <a:srgbClr val="FFCC00"/>
              </a:solidFill>
              <a:ln>
                <a:noFill/>
              </a:ln>
              <a:extLst>
                <a:ext uri="{91240B29-F687-4F45-9708-019B960494DF}">
                  <a14:hiddenLine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The determination of the </a:t>
                </a:r>
                <a:r>
                  <a:rPr lang="en-US" sz="2800" b="1" dirty="0" err="1">
                    <a:solidFill>
                      <a:srgbClr val="000000"/>
                    </a:solidFill>
                    <a:latin typeface="Times New Roman" pitchFamily="18" charset="0"/>
                    <a:cs typeface="Times New Roman" pitchFamily="18" charset="0"/>
                  </a:rPr>
                  <a:t>Fierz</a:t>
                </a:r>
                <a:r>
                  <a:rPr lang="en-US" sz="2800" b="1" dirty="0">
                    <a:solidFill>
                      <a:srgbClr val="000000"/>
                    </a:solidFill>
                    <a:latin typeface="Times New Roman" pitchFamily="18" charset="0"/>
                    <a:cs typeface="Times New Roman" pitchFamily="18" charset="0"/>
                  </a:rPr>
                  <a:t> Interference </a:t>
                </a:r>
                <a:r>
                  <a:rPr lang="en-US" sz="2800" b="1" dirty="0" smtClean="0">
                    <a:solidFill>
                      <a:srgbClr val="000000"/>
                    </a:solidFill>
                    <a:latin typeface="Times New Roman" pitchFamily="18" charset="0"/>
                    <a:cs typeface="Times New Roman" pitchFamily="18" charset="0"/>
                  </a:rPr>
                  <a:t>term </a:t>
                </a:r>
                <a14:m>
                  <m:oMath xmlns:m="http://schemas.openxmlformats.org/officeDocument/2006/math">
                    <m:r>
                      <a:rPr lang="en-US" sz="2800" b="1" i="1" smtClean="0">
                        <a:solidFill>
                          <a:srgbClr val="000000"/>
                        </a:solidFill>
                        <a:latin typeface="Cambria Math"/>
                        <a:cs typeface="Times New Roman" pitchFamily="18" charset="0"/>
                      </a:rPr>
                      <m:t>𝒃</m:t>
                    </m:r>
                  </m:oMath>
                </a14:m>
                <a:r>
                  <a:rPr lang="en-US" sz="2800" b="1" dirty="0" smtClean="0">
                    <a:solidFill>
                      <a:srgbClr val="000000"/>
                    </a:solidFill>
                    <a:latin typeface="Times New Roman" pitchFamily="18" charset="0"/>
                    <a:cs typeface="Times New Roman" pitchFamily="18" charset="0"/>
                  </a:rPr>
                  <a:t> </a:t>
                </a:r>
                <a:endParaRPr lang="en-US" sz="2800" b="1" dirty="0">
                  <a:solidFill>
                    <a:srgbClr val="000000"/>
                  </a:solidFill>
                  <a:latin typeface="Times New Roman" pitchFamily="18" charset="0"/>
                  <a:cs typeface="Times New Roman" pitchFamily="18" charset="0"/>
                </a:endParaRPr>
              </a:p>
            </p:txBody>
          </p:sp>
        </mc:Choice>
        <mc:Fallback xmlns="">
          <p:sp>
            <p:nvSpPr>
              <p:cNvPr id="386" name="Rectangle 57"/>
              <p:cNvSpPr>
                <a:spLocks noRot="1" noChangeAspect="1" noMove="1" noResize="1" noEditPoints="1" noAdjustHandles="1" noChangeArrowheads="1" noChangeShapeType="1" noTextEdit="1"/>
              </p:cNvSpPr>
              <p:nvPr/>
            </p:nvSpPr>
            <p:spPr bwMode="auto">
              <a:xfrm>
                <a:off x="0" y="23813"/>
                <a:ext cx="9144000" cy="812800"/>
              </a:xfrm>
              <a:prstGeom prst="rect">
                <a:avLst/>
              </a:prstGeom>
              <a:blipFill rotWithShape="1">
                <a:blip r:embed="rId6"/>
                <a:stretch>
                  <a:fillRect b="-3008"/>
                </a:stretch>
              </a:blip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r>
                  <a:rPr lang="en-US">
                    <a:noFill/>
                  </a:rPr>
                  <a:t> </a:t>
                </a:r>
              </a:p>
            </p:txBody>
          </p:sp>
        </mc:Fallback>
      </mc:AlternateContent>
      <p:sp>
        <p:nvSpPr>
          <p:cNvPr id="387" name="Slide Number Placeholder 1"/>
          <p:cNvSpPr>
            <a:spLocks noGrp="1"/>
          </p:cNvSpPr>
          <p:nvPr>
            <p:ph type="sldNum" sz="quarter" idx="12"/>
          </p:nvPr>
        </p:nvSpPr>
        <p:spPr>
          <a:xfrm>
            <a:off x="6553200" y="6245225"/>
            <a:ext cx="2133600" cy="476250"/>
          </a:xfrm>
        </p:spPr>
        <p:txBody>
          <a:bodyPr/>
          <a:lstStyle/>
          <a:p>
            <a:pPr>
              <a:defRPr/>
            </a:pPr>
            <a:fld id="{F0334121-F8DE-458F-B242-0D924A9A864E}" type="slidenum">
              <a:rPr lang="en-US" smtClean="0"/>
              <a:pPr>
                <a:defRPr/>
              </a:pPr>
              <a:t>31</a:t>
            </a:fld>
            <a:endParaRPr lang="en-US" dirty="0"/>
          </a:p>
        </p:txBody>
      </p:sp>
      <mc:AlternateContent xmlns:mc="http://schemas.openxmlformats.org/markup-compatibility/2006" xmlns:a14="http://schemas.microsoft.com/office/drawing/2010/main">
        <mc:Choice Requires="a14">
          <p:sp>
            <p:nvSpPr>
              <p:cNvPr id="388" name="TextBox 387"/>
              <p:cNvSpPr txBox="1"/>
              <p:nvPr/>
            </p:nvSpPr>
            <p:spPr>
              <a:xfrm>
                <a:off x="4455809" y="905360"/>
                <a:ext cx="393261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FF"/>
                          </a:solidFill>
                          <a:latin typeface="Cambria Math"/>
                        </a:rPr>
                        <m:t>𝑑</m:t>
                      </m:r>
                      <m:r>
                        <m:rPr>
                          <m:sty m:val="p"/>
                        </m:rPr>
                        <a:rPr lang="el-GR" b="0" i="1" smtClean="0">
                          <a:solidFill>
                            <a:srgbClr val="0000FF"/>
                          </a:solidFill>
                          <a:latin typeface="Cambria Math"/>
                          <a:ea typeface="Cambria Math"/>
                        </a:rPr>
                        <m:t>Γ</m:t>
                      </m:r>
                      <m:r>
                        <a:rPr lang="el-GR" b="0" i="1" smtClean="0">
                          <a:solidFill>
                            <a:srgbClr val="0000FF"/>
                          </a:solidFill>
                          <a:latin typeface="Cambria Math"/>
                          <a:ea typeface="Cambria Math"/>
                        </a:rPr>
                        <m:t>∝</m:t>
                      </m:r>
                      <m:r>
                        <a:rPr lang="el-GR" b="0" i="1" smtClean="0">
                          <a:solidFill>
                            <a:srgbClr val="0000FF"/>
                          </a:solidFill>
                          <a:latin typeface="Cambria Math"/>
                          <a:ea typeface="Cambria Math"/>
                        </a:rPr>
                        <m:t>𝜚</m:t>
                      </m:r>
                      <m:d>
                        <m:dPr>
                          <m:ctrlPr>
                            <a:rPr lang="el-GR" b="0" i="1" smtClean="0">
                              <a:solidFill>
                                <a:srgbClr val="0000FF"/>
                              </a:solidFill>
                              <a:latin typeface="Cambria Math"/>
                              <a:ea typeface="Cambria Math"/>
                            </a:rPr>
                          </m:ctrlPr>
                        </m:dPr>
                        <m:e>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e>
                      </m:d>
                      <m:d>
                        <m:dPr>
                          <m:ctrlPr>
                            <a:rPr lang="el-GR" b="0" i="1" smtClean="0">
                              <a:solidFill>
                                <a:srgbClr val="0000FF"/>
                              </a:solidFill>
                              <a:latin typeface="Cambria Math"/>
                              <a:ea typeface="Cambria Math"/>
                            </a:rPr>
                          </m:ctrlPr>
                        </m:dPr>
                        <m:e>
                          <m:r>
                            <a:rPr lang="en-US" b="0" i="1" smtClean="0">
                              <a:solidFill>
                                <a:srgbClr val="0000FF"/>
                              </a:solidFill>
                              <a:latin typeface="Cambria Math"/>
                              <a:ea typeface="Cambria Math"/>
                            </a:rPr>
                            <m:t>1+</m:t>
                          </m:r>
                          <m:r>
                            <a:rPr lang="en-US" b="0" i="1" smtClean="0">
                              <a:solidFill>
                                <a:srgbClr val="0000FF"/>
                              </a:solidFill>
                              <a:latin typeface="Cambria Math"/>
                              <a:ea typeface="Cambria Math"/>
                            </a:rPr>
                            <m:t>𝑎</m:t>
                          </m:r>
                          <m:f>
                            <m:fPr>
                              <m:ctrlPr>
                                <a:rPr lang="en-US" b="0" i="1" smtClean="0">
                                  <a:solidFill>
                                    <a:srgbClr val="0000FF"/>
                                  </a:solidFill>
                                  <a:latin typeface="Cambria Math"/>
                                  <a:ea typeface="Cambria Math"/>
                                </a:rPr>
                              </m:ctrlPr>
                            </m:fPr>
                            <m:num>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𝑝</m:t>
                                  </m:r>
                                </m:e>
                                <m:sub>
                                  <m:r>
                                    <a:rPr lang="en-US" b="0" i="1" smtClean="0">
                                      <a:solidFill>
                                        <a:srgbClr val="0000FF"/>
                                      </a:solidFill>
                                      <a:latin typeface="Cambria Math"/>
                                      <a:ea typeface="Cambria Math"/>
                                    </a:rPr>
                                    <m:t>𝑒</m:t>
                                  </m:r>
                                </m:sub>
                              </m:sSub>
                            </m:num>
                            <m:den>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𝐸</m:t>
                                  </m:r>
                                </m:e>
                                <m:sub>
                                  <m:r>
                                    <a:rPr lang="en-US" b="0" i="1" smtClean="0">
                                      <a:solidFill>
                                        <a:srgbClr val="0000FF"/>
                                      </a:solidFill>
                                      <a:latin typeface="Cambria Math"/>
                                      <a:ea typeface="Cambria Math"/>
                                    </a:rPr>
                                    <m:t>𝑒</m:t>
                                  </m:r>
                                </m:sub>
                              </m:sSub>
                            </m:den>
                          </m:f>
                          <m:func>
                            <m:funcPr>
                              <m:ctrlPr>
                                <a:rPr lang="en-US" b="0" i="1" smtClean="0">
                                  <a:solidFill>
                                    <a:srgbClr val="0000FF"/>
                                  </a:solidFill>
                                  <a:latin typeface="Cambria Math"/>
                                  <a:ea typeface="Cambria Math"/>
                                </a:rPr>
                              </m:ctrlPr>
                            </m:funcPr>
                            <m:fName>
                              <m:r>
                                <m:rPr>
                                  <m:sty m:val="p"/>
                                </m:rPr>
                                <a:rPr lang="en-US" b="0" i="0" smtClean="0">
                                  <a:solidFill>
                                    <a:srgbClr val="0000FF"/>
                                  </a:solidFill>
                                  <a:latin typeface="Cambria Math"/>
                                  <a:ea typeface="Cambria Math"/>
                                </a:rPr>
                                <m:t>cos</m:t>
                              </m:r>
                            </m:fName>
                            <m:e>
                              <m:sSub>
                                <m:sSubPr>
                                  <m:ctrlPr>
                                    <a:rPr lang="en-US" b="0" i="1" smtClean="0">
                                      <a:solidFill>
                                        <a:srgbClr val="0000FF"/>
                                      </a:solidFill>
                                      <a:latin typeface="Cambria Math"/>
                                      <a:ea typeface="Cambria Math"/>
                                    </a:rPr>
                                  </m:ctrlPr>
                                </m:sSubPr>
                                <m:e>
                                  <m:r>
                                    <a:rPr lang="en-US" b="0" i="1" smtClean="0">
                                      <a:solidFill>
                                        <a:srgbClr val="0000FF"/>
                                      </a:solidFill>
                                      <a:latin typeface="Cambria Math"/>
                                      <a:ea typeface="Cambria Math"/>
                                    </a:rPr>
                                    <m:t>𝜃</m:t>
                                  </m:r>
                                </m:e>
                                <m:sub>
                                  <m:r>
                                    <a:rPr lang="en-US" b="0" i="1" smtClean="0">
                                      <a:solidFill>
                                        <a:srgbClr val="0000FF"/>
                                      </a:solidFill>
                                      <a:latin typeface="Cambria Math"/>
                                      <a:ea typeface="Cambria Math"/>
                                    </a:rPr>
                                    <m:t>𝑒</m:t>
                                  </m:r>
                                  <m:r>
                                    <a:rPr lang="en-US" b="0" i="1" smtClean="0">
                                      <a:solidFill>
                                        <a:srgbClr val="0000FF"/>
                                      </a:solidFill>
                                      <a:latin typeface="Cambria Math"/>
                                      <a:ea typeface="Cambria Math"/>
                                    </a:rPr>
                                    <m:t>𝜈</m:t>
                                  </m:r>
                                </m:sub>
                              </m:sSub>
                            </m:e>
                          </m:func>
                          <m:r>
                            <a:rPr lang="en-US" i="1">
                              <a:solidFill>
                                <a:srgbClr val="0000FF"/>
                              </a:solidFill>
                              <a:latin typeface="Cambria Math"/>
                              <a:ea typeface="Cambria Math"/>
                            </a:rPr>
                            <m:t>+</m:t>
                          </m:r>
                          <m:r>
                            <a:rPr lang="en-US" i="1" smtClean="0">
                              <a:solidFill>
                                <a:srgbClr val="FF0000"/>
                              </a:solidFill>
                              <a:latin typeface="Cambria Math"/>
                              <a:ea typeface="Cambria Math"/>
                            </a:rPr>
                            <m:t>𝑏</m:t>
                          </m:r>
                          <m:f>
                            <m:fPr>
                              <m:ctrlPr>
                                <a:rPr lang="en-US" i="1">
                                  <a:solidFill>
                                    <a:srgbClr val="0000FF"/>
                                  </a:solidFill>
                                  <a:latin typeface="Cambria Math"/>
                                  <a:ea typeface="Cambria Math"/>
                                </a:rPr>
                              </m:ctrlPr>
                            </m:fPr>
                            <m:num>
                              <m:sSub>
                                <m:sSubPr>
                                  <m:ctrlPr>
                                    <a:rPr lang="en-US" i="1">
                                      <a:solidFill>
                                        <a:srgbClr val="0000FF"/>
                                      </a:solidFill>
                                      <a:latin typeface="Cambria Math"/>
                                      <a:ea typeface="Cambria Math"/>
                                    </a:rPr>
                                  </m:ctrlPr>
                                </m:sSubPr>
                                <m:e>
                                  <m:r>
                                    <a:rPr lang="en-US" b="0" i="1" smtClean="0">
                                      <a:solidFill>
                                        <a:srgbClr val="0000FF"/>
                                      </a:solidFill>
                                      <a:latin typeface="Cambria Math"/>
                                      <a:ea typeface="Cambria Math"/>
                                    </a:rPr>
                                    <m:t>𝑚</m:t>
                                  </m:r>
                                </m:e>
                                <m:sub>
                                  <m:r>
                                    <a:rPr lang="en-US" i="1">
                                      <a:solidFill>
                                        <a:srgbClr val="0000FF"/>
                                      </a:solidFill>
                                      <a:latin typeface="Cambria Math"/>
                                      <a:ea typeface="Cambria Math"/>
                                    </a:rPr>
                                    <m:t>𝑒</m:t>
                                  </m:r>
                                </m:sub>
                              </m:sSub>
                            </m:num>
                            <m:den>
                              <m:sSub>
                                <m:sSubPr>
                                  <m:ctrlPr>
                                    <a:rPr lang="en-US" i="1">
                                      <a:solidFill>
                                        <a:srgbClr val="0000FF"/>
                                      </a:solidFill>
                                      <a:latin typeface="Cambria Math"/>
                                      <a:ea typeface="Cambria Math"/>
                                    </a:rPr>
                                  </m:ctrlPr>
                                </m:sSubPr>
                                <m:e>
                                  <m:r>
                                    <a:rPr lang="en-US" i="1">
                                      <a:solidFill>
                                        <a:srgbClr val="0000FF"/>
                                      </a:solidFill>
                                      <a:latin typeface="Cambria Math"/>
                                      <a:ea typeface="Cambria Math"/>
                                    </a:rPr>
                                    <m:t>𝐸</m:t>
                                  </m:r>
                                </m:e>
                                <m:sub>
                                  <m:r>
                                    <a:rPr lang="en-US" i="1">
                                      <a:solidFill>
                                        <a:srgbClr val="0000FF"/>
                                      </a:solidFill>
                                      <a:latin typeface="Cambria Math"/>
                                      <a:ea typeface="Cambria Math"/>
                                    </a:rPr>
                                    <m:t>𝑒</m:t>
                                  </m:r>
                                </m:sub>
                              </m:sSub>
                            </m:den>
                          </m:f>
                        </m:e>
                      </m:d>
                    </m:oMath>
                  </m:oMathPara>
                </a14:m>
                <a:endParaRPr lang="en-US" dirty="0">
                  <a:solidFill>
                    <a:srgbClr val="0000FF"/>
                  </a:solidFill>
                </a:endParaRPr>
              </a:p>
            </p:txBody>
          </p:sp>
        </mc:Choice>
        <mc:Fallback xmlns="">
          <p:sp>
            <p:nvSpPr>
              <p:cNvPr id="388" name="TextBox 387"/>
              <p:cNvSpPr txBox="1">
                <a:spLocks noRot="1" noChangeAspect="1" noMove="1" noResize="1" noEditPoints="1" noAdjustHandles="1" noChangeArrowheads="1" noChangeShapeType="1" noTextEdit="1"/>
              </p:cNvSpPr>
              <p:nvPr/>
            </p:nvSpPr>
            <p:spPr>
              <a:xfrm>
                <a:off x="4455809" y="905360"/>
                <a:ext cx="3932615" cy="714683"/>
              </a:xfrm>
              <a:prstGeom prst="rect">
                <a:avLst/>
              </a:prstGeom>
              <a:blipFill rotWithShape="1">
                <a:blip r:embed="rId7"/>
                <a:stretch>
                  <a:fillRect/>
                </a:stretch>
              </a:blipFill>
            </p:spPr>
            <p:txBody>
              <a:bodyPr/>
              <a:lstStyle/>
              <a:p>
                <a:r>
                  <a:rPr lang="en-US">
                    <a:noFill/>
                  </a:rPr>
                  <a:t> </a:t>
                </a:r>
              </a:p>
            </p:txBody>
          </p:sp>
        </mc:Fallback>
      </mc:AlternateContent>
      <p:grpSp>
        <p:nvGrpSpPr>
          <p:cNvPr id="389" name="Group 388"/>
          <p:cNvGrpSpPr/>
          <p:nvPr/>
        </p:nvGrpSpPr>
        <p:grpSpPr>
          <a:xfrm>
            <a:off x="469900" y="781050"/>
            <a:ext cx="2661940" cy="1217082"/>
            <a:chOff x="469900" y="781050"/>
            <a:chExt cx="2661940" cy="1217082"/>
          </a:xfrm>
        </p:grpSpPr>
        <p:sp>
          <p:nvSpPr>
            <p:cNvPr id="390" name="Oval 140"/>
            <p:cNvSpPr>
              <a:spLocks noChangeArrowheads="1"/>
            </p:cNvSpPr>
            <p:nvPr/>
          </p:nvSpPr>
          <p:spPr bwMode="auto">
            <a:xfrm>
              <a:off x="625475" y="1055687"/>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1" name="Oval 141"/>
            <p:cNvSpPr>
              <a:spLocks noChangeArrowheads="1"/>
            </p:cNvSpPr>
            <p:nvPr/>
          </p:nvSpPr>
          <p:spPr bwMode="auto">
            <a:xfrm>
              <a:off x="1616075" y="1208087"/>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2" name="Oval 142"/>
            <p:cNvSpPr>
              <a:spLocks noChangeArrowheads="1"/>
            </p:cNvSpPr>
            <p:nvPr/>
          </p:nvSpPr>
          <p:spPr bwMode="auto">
            <a:xfrm>
              <a:off x="2911475" y="1131887"/>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3" name="Oval 143"/>
            <p:cNvSpPr>
              <a:spLocks noChangeArrowheads="1"/>
            </p:cNvSpPr>
            <p:nvPr/>
          </p:nvSpPr>
          <p:spPr bwMode="auto">
            <a:xfrm>
              <a:off x="2530475" y="1741487"/>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94" name="Line 144"/>
            <p:cNvSpPr>
              <a:spLocks noChangeShapeType="1"/>
            </p:cNvSpPr>
            <p:nvPr/>
          </p:nvSpPr>
          <p:spPr bwMode="auto">
            <a:xfrm flipH="1" flipV="1">
              <a:off x="1006475" y="1208087"/>
              <a:ext cx="457200" cy="76200"/>
            </a:xfrm>
            <a:prstGeom prst="line">
              <a:avLst/>
            </a:prstGeom>
            <a:noFill/>
            <a:ln w="38100">
              <a:solidFill>
                <a:schemeClr val="tx1"/>
              </a:solidFill>
              <a:round/>
              <a:headEnd/>
              <a:tailEnd type="triangle" w="med" len="med"/>
            </a:ln>
          </p:spPr>
          <p:txBody>
            <a:bodyPr/>
            <a:lstStyle/>
            <a:p>
              <a:endParaRPr lang="en-US"/>
            </a:p>
          </p:txBody>
        </p:sp>
        <p:sp>
          <p:nvSpPr>
            <p:cNvPr id="395" name="Line 145"/>
            <p:cNvSpPr>
              <a:spLocks noChangeShapeType="1"/>
            </p:cNvSpPr>
            <p:nvPr/>
          </p:nvSpPr>
          <p:spPr bwMode="auto">
            <a:xfrm flipV="1">
              <a:off x="1997075" y="1208087"/>
              <a:ext cx="762000" cy="152400"/>
            </a:xfrm>
            <a:prstGeom prst="line">
              <a:avLst/>
            </a:prstGeom>
            <a:noFill/>
            <a:ln w="38100">
              <a:solidFill>
                <a:schemeClr val="tx1"/>
              </a:solidFill>
              <a:round/>
              <a:headEnd/>
              <a:tailEnd type="triangle" w="med" len="med"/>
            </a:ln>
          </p:spPr>
          <p:txBody>
            <a:bodyPr/>
            <a:lstStyle/>
            <a:p>
              <a:endParaRPr lang="en-US"/>
            </a:p>
          </p:txBody>
        </p:sp>
        <p:sp>
          <p:nvSpPr>
            <p:cNvPr id="396" name="Line 146"/>
            <p:cNvSpPr>
              <a:spLocks noChangeShapeType="1"/>
            </p:cNvSpPr>
            <p:nvPr/>
          </p:nvSpPr>
          <p:spPr bwMode="auto">
            <a:xfrm>
              <a:off x="1997075" y="1512887"/>
              <a:ext cx="457200" cy="228600"/>
            </a:xfrm>
            <a:prstGeom prst="line">
              <a:avLst/>
            </a:prstGeom>
            <a:noFill/>
            <a:ln w="38100">
              <a:solidFill>
                <a:schemeClr val="tx1"/>
              </a:solidFill>
              <a:round/>
              <a:headEnd/>
              <a:tailEnd type="triangle" w="med" len="med"/>
            </a:ln>
          </p:spPr>
          <p:txBody>
            <a:bodyPr/>
            <a:lstStyle/>
            <a:p>
              <a:endParaRPr lang="en-US"/>
            </a:p>
          </p:txBody>
        </p:sp>
        <p:sp>
          <p:nvSpPr>
            <p:cNvPr id="397" name="Text Box 147"/>
            <p:cNvSpPr txBox="1">
              <a:spLocks noChangeArrowheads="1"/>
            </p:cNvSpPr>
            <p:nvPr/>
          </p:nvSpPr>
          <p:spPr bwMode="auto">
            <a:xfrm>
              <a:off x="1463675" y="1436687"/>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n</a:t>
              </a:r>
            </a:p>
          </p:txBody>
        </p:sp>
        <p:sp>
          <p:nvSpPr>
            <p:cNvPr id="398" name="Text Box 148"/>
            <p:cNvSpPr txBox="1">
              <a:spLocks noChangeArrowheads="1"/>
            </p:cNvSpPr>
            <p:nvPr/>
          </p:nvSpPr>
          <p:spPr bwMode="auto">
            <a:xfrm>
              <a:off x="2778125" y="781050"/>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99" name="Text Box 149"/>
                <p:cNvSpPr txBox="1">
                  <a:spLocks noChangeArrowheads="1"/>
                </p:cNvSpPr>
                <p:nvPr/>
              </p:nvSpPr>
              <p:spPr bwMode="auto">
                <a:xfrm>
                  <a:off x="2675946" y="1628800"/>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a:cs typeface="Times New Roman" pitchFamily="18" charset="0"/>
                              </a:rPr>
                            </m:ctrlPr>
                          </m:accPr>
                          <m:e>
                            <m:sSub>
                              <m:sSubPr>
                                <m:ctrlPr>
                                  <a:rPr lang="en-US" i="1" smtClean="0">
                                    <a:latin typeface="Cambria Math"/>
                                    <a:cs typeface="Times New Roman" pitchFamily="18" charset="0"/>
                                  </a:rPr>
                                </m:ctrlPr>
                              </m:sSubPr>
                              <m:e>
                                <m:r>
                                  <a:rPr lang="en-US" i="1" smtClean="0">
                                    <a:latin typeface="Cambria Math"/>
                                    <a:ea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399" name="Text Box 149"/>
                <p:cNvSpPr txBox="1">
                  <a:spLocks noRot="1" noChangeAspect="1" noMove="1" noResize="1" noEditPoints="1" noAdjustHandles="1" noChangeArrowheads="1" noChangeShapeType="1" noTextEdit="1"/>
                </p:cNvSpPr>
                <p:nvPr/>
              </p:nvSpPr>
              <p:spPr bwMode="auto">
                <a:xfrm>
                  <a:off x="2675946" y="1628800"/>
                  <a:ext cx="455894" cy="369332"/>
                </a:xfrm>
                <a:prstGeom prst="rect">
                  <a:avLst/>
                </a:prstGeom>
                <a:blipFill rotWithShape="1">
                  <a:blip r:embed="rId8"/>
                  <a:stretch>
                    <a:fillRect/>
                  </a:stretch>
                </a:blipFill>
                <a:ln w="9525">
                  <a:noFill/>
                  <a:miter lim="800000"/>
                  <a:headEnd/>
                  <a:tailEnd/>
                </a:ln>
              </p:spPr>
              <p:txBody>
                <a:bodyPr/>
                <a:lstStyle/>
                <a:p>
                  <a:r>
                    <a:rPr lang="en-US">
                      <a:noFill/>
                    </a:rPr>
                    <a:t> </a:t>
                  </a:r>
                </a:p>
              </p:txBody>
            </p:sp>
          </mc:Fallback>
        </mc:AlternateContent>
        <p:sp>
          <p:nvSpPr>
            <p:cNvPr id="400" name="Arc 151"/>
            <p:cNvSpPr>
              <a:spLocks/>
            </p:cNvSpPr>
            <p:nvPr/>
          </p:nvSpPr>
          <p:spPr bwMode="auto">
            <a:xfrm flipV="1">
              <a:off x="2052638" y="1271587"/>
              <a:ext cx="288925" cy="317500"/>
            </a:xfrm>
            <a:custGeom>
              <a:avLst/>
              <a:gdLst>
                <a:gd name="T0" fmla="*/ 2147483647 w 21574"/>
                <a:gd name="T1" fmla="*/ 0 h 19058"/>
                <a:gd name="T2" fmla="*/ 2147483647 w 21574"/>
                <a:gd name="T3" fmla="*/ 2147483647 h 19058"/>
                <a:gd name="T4" fmla="*/ 0 w 21574"/>
                <a:gd name="T5" fmla="*/ 2147483647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p:spPr>
          <p:txBody>
            <a:bodyPr rot="10800000" wrap="none" anchor="ctr"/>
            <a:lstStyle/>
            <a:p>
              <a:endParaRPr lang="en-US"/>
            </a:p>
          </p:txBody>
        </p:sp>
        <p:sp>
          <p:nvSpPr>
            <p:cNvPr id="401" name="Text Box 147"/>
            <p:cNvSpPr txBox="1">
              <a:spLocks noChangeArrowheads="1"/>
            </p:cNvSpPr>
            <p:nvPr/>
          </p:nvSpPr>
          <p:spPr bwMode="auto">
            <a:xfrm>
              <a:off x="469900" y="1222374"/>
              <a:ext cx="311150"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402" name="TextBox 401"/>
                <p:cNvSpPr txBox="1"/>
                <p:nvPr/>
              </p:nvSpPr>
              <p:spPr>
                <a:xfrm>
                  <a:off x="2207311" y="1308326"/>
                  <a:ext cx="5671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ea typeface="Cambria Math"/>
                              </a:rPr>
                            </m:ctrlPr>
                          </m:sSubPr>
                          <m:e>
                            <m:r>
                              <a:rPr lang="en-US" i="1">
                                <a:latin typeface="Cambria Math"/>
                                <a:ea typeface="Cambria Math"/>
                              </a:rPr>
                              <m:t>𝜃</m:t>
                            </m:r>
                          </m:e>
                          <m:sub>
                            <m:r>
                              <a:rPr lang="en-US" i="1">
                                <a:latin typeface="Cambria Math"/>
                                <a:ea typeface="Cambria Math"/>
                              </a:rPr>
                              <m:t>𝑒</m:t>
                            </m:r>
                            <m:r>
                              <a:rPr lang="en-US" i="1">
                                <a:latin typeface="Cambria Math"/>
                                <a:ea typeface="Cambria Math"/>
                              </a:rPr>
                              <m:t>𝜈</m:t>
                            </m:r>
                          </m:sub>
                        </m:sSub>
                      </m:oMath>
                    </m:oMathPara>
                  </a14:m>
                  <a:endParaRPr lang="en-US" dirty="0"/>
                </a:p>
              </p:txBody>
            </p:sp>
          </mc:Choice>
          <mc:Fallback xmlns="">
            <p:sp>
              <p:nvSpPr>
                <p:cNvPr id="402" name="TextBox 401"/>
                <p:cNvSpPr txBox="1">
                  <a:spLocks noRot="1" noChangeAspect="1" noMove="1" noResize="1" noEditPoints="1" noAdjustHandles="1" noChangeArrowheads="1" noChangeShapeType="1" noTextEdit="1"/>
                </p:cNvSpPr>
                <p:nvPr/>
              </p:nvSpPr>
              <p:spPr>
                <a:xfrm>
                  <a:off x="2207311" y="1308326"/>
                  <a:ext cx="567144" cy="369332"/>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620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Box 7"/>
              <p:cNvSpPr txBox="1">
                <a:spLocks noChangeArrowheads="1"/>
              </p:cNvSpPr>
              <p:nvPr/>
            </p:nvSpPr>
            <p:spPr bwMode="auto">
              <a:xfrm>
                <a:off x="1" y="4997494"/>
                <a:ext cx="9144000" cy="1815882"/>
              </a:xfrm>
              <a:prstGeom prst="rect">
                <a:avLst/>
              </a:prstGeom>
              <a:noFill/>
              <a:ln w="9525">
                <a:noFill/>
                <a:miter lim="800000"/>
                <a:headEnd/>
                <a:tailEnd/>
              </a:ln>
              <a:effectLst/>
            </p:spPr>
            <p:txBody>
              <a:bodyPr wrap="square">
                <a:spAutoFit/>
              </a:bodyPr>
              <a:lstStyle/>
              <a:p>
                <a:pPr>
                  <a:spcBef>
                    <a:spcPct val="50000"/>
                  </a:spcBef>
                  <a:buFontTx/>
                  <a:buChar char="•"/>
                </a:pPr>
                <a:r>
                  <a:rPr lang="en-US" sz="1600" dirty="0">
                    <a:latin typeface="Times New Roman" pitchFamily="18" charset="0"/>
                  </a:rPr>
                  <a:t> Main uncertainties in </a:t>
                </a:r>
                <a:r>
                  <a:rPr lang="en-US" sz="1600" dirty="0" smtClean="0">
                    <a:latin typeface="Times New Roman" pitchFamily="18" charset="0"/>
                  </a:rPr>
                  <a:t>previous best experiment (PERKEO II): statistics, detector, background, polarization</a:t>
                </a:r>
                <a:endParaRPr lang="en-US" sz="1600" dirty="0">
                  <a:latin typeface="Times New Roman" pitchFamily="18" charset="0"/>
                </a:endParaRPr>
              </a:p>
              <a:p>
                <a:pPr>
                  <a:spcBef>
                    <a:spcPct val="50000"/>
                  </a:spcBef>
                  <a:buFontTx/>
                  <a:buChar char="•"/>
                </a:pPr>
                <a:r>
                  <a:rPr lang="en-US" sz="1600" dirty="0">
                    <a:latin typeface="Times New Roman" pitchFamily="18" charset="0"/>
                  </a:rPr>
                  <a:t> Superior detector energy resolution, good enough time resolution</a:t>
                </a:r>
              </a:p>
              <a:p>
                <a:pPr>
                  <a:spcBef>
                    <a:spcPct val="50000"/>
                  </a:spcBef>
                  <a:buFontTx/>
                  <a:buChar char="•"/>
                </a:pPr>
                <a:r>
                  <a:rPr lang="en-US" sz="1600" dirty="0">
                    <a:latin typeface="Times New Roman" pitchFamily="18" charset="0"/>
                  </a:rPr>
                  <a:t> Keep coincidences to improve background</a:t>
                </a:r>
              </a:p>
              <a:p>
                <a:pPr>
                  <a:spcBef>
                    <a:spcPct val="50000"/>
                  </a:spcBef>
                  <a:buFontTx/>
                  <a:buChar char="•"/>
                </a:pPr>
                <a:r>
                  <a:rPr lang="en-US" sz="1600" dirty="0" smtClean="0">
                    <a:latin typeface="Times New Roman" pitchFamily="18" charset="0"/>
                  </a:rPr>
                  <a:t> Statistics </a:t>
                </a:r>
                <a:r>
                  <a:rPr lang="en-US" sz="1600" dirty="0">
                    <a:latin typeface="Times New Roman" pitchFamily="18" charset="0"/>
                  </a:rPr>
                  <a:t>@ </a:t>
                </a:r>
                <a:r>
                  <a:rPr lang="en-US" sz="1600" dirty="0" smtClean="0">
                    <a:latin typeface="Times New Roman" pitchFamily="18" charset="0"/>
                  </a:rPr>
                  <a:t>SNS or NIST </a:t>
                </a:r>
                <a:r>
                  <a:rPr lang="en-US" sz="1600" dirty="0">
                    <a:latin typeface="Times New Roman" pitchFamily="18" charset="0"/>
                  </a:rPr>
                  <a:t>is an issue for </a:t>
                </a:r>
                <a14:m>
                  <m:oMath xmlns:m="http://schemas.openxmlformats.org/officeDocument/2006/math">
                    <m:r>
                      <a:rPr lang="en-US" sz="1600" i="1" dirty="0" smtClean="0">
                        <a:latin typeface="Cambria Math"/>
                      </a:rPr>
                      <m:t>𝐴</m:t>
                    </m:r>
                  </m:oMath>
                </a14:m>
                <a:endParaRPr lang="en-US" sz="1600" dirty="0">
                  <a:latin typeface="Times New Roman" pitchFamily="18" charset="0"/>
                </a:endParaRPr>
              </a:p>
              <a:p>
                <a:pPr>
                  <a:spcBef>
                    <a:spcPct val="50000"/>
                  </a:spcBef>
                  <a:buFontTx/>
                  <a:buChar char="•"/>
                </a:pPr>
                <a:r>
                  <a:rPr lang="en-US" sz="1600" dirty="0">
                    <a:latin typeface="Times New Roman" pitchFamily="18" charset="0"/>
                  </a:rPr>
                  <a:t> Polarization measurement seems manageable (XSM or He-3)</a:t>
                </a:r>
              </a:p>
            </p:txBody>
          </p:sp>
        </mc:Choice>
        <mc:Fallback xmlns="">
          <p:sp>
            <p:nvSpPr>
              <p:cNvPr id="4" name="Text Box 7"/>
              <p:cNvSpPr txBox="1">
                <a:spLocks noRot="1" noChangeAspect="1" noMove="1" noResize="1" noEditPoints="1" noAdjustHandles="1" noChangeArrowheads="1" noChangeShapeType="1" noTextEdit="1"/>
              </p:cNvSpPr>
              <p:nvPr/>
            </p:nvSpPr>
            <p:spPr bwMode="auto">
              <a:xfrm>
                <a:off x="1" y="4997494"/>
                <a:ext cx="9144000" cy="1815882"/>
              </a:xfrm>
              <a:prstGeom prst="rect">
                <a:avLst/>
              </a:prstGeom>
              <a:blipFill rotWithShape="1">
                <a:blip r:embed="rId2"/>
                <a:stretch>
                  <a:fillRect l="-200" t="-1007" b="-3356"/>
                </a:stretch>
              </a:blipFill>
              <a:ln w="9525">
                <a:noFill/>
                <a:miter lim="800000"/>
                <a:headEnd/>
                <a:tailEnd/>
              </a:ln>
              <a:effectLst/>
            </p:spPr>
            <p:txBody>
              <a:bodyPr/>
              <a:lstStyle/>
              <a:p>
                <a:r>
                  <a:rPr lang="en-US">
                    <a:noFill/>
                  </a:rPr>
                  <a:t> </a:t>
                </a:r>
              </a:p>
            </p:txBody>
          </p:sp>
        </mc:Fallback>
      </mc:AlternateContent>
      <p:sp>
        <p:nvSpPr>
          <p:cNvPr id="5" name="AutoShape 8"/>
          <p:cNvSpPr>
            <a:spLocks noChangeAspect="1" noChangeArrowheads="1" noTextEdit="1"/>
          </p:cNvSpPr>
          <p:nvPr/>
        </p:nvSpPr>
        <p:spPr bwMode="auto">
          <a:xfrm>
            <a:off x="271462" y="1033506"/>
            <a:ext cx="8526463" cy="4070350"/>
          </a:xfrm>
          <a:prstGeom prst="rect">
            <a:avLst/>
          </a:prstGeom>
          <a:noFill/>
          <a:ln w="9525">
            <a:noFill/>
            <a:miter lim="800000"/>
            <a:headEnd/>
            <a:tailEnd/>
          </a:ln>
        </p:spPr>
        <p:txBody>
          <a:bodyPr/>
          <a:lstStyle/>
          <a:p>
            <a:endParaRPr lang="en-US"/>
          </a:p>
        </p:txBody>
      </p:sp>
      <p:sp>
        <p:nvSpPr>
          <p:cNvPr id="6" name="Freeform 10"/>
          <p:cNvSpPr>
            <a:spLocks/>
          </p:cNvSpPr>
          <p:nvPr/>
        </p:nvSpPr>
        <p:spPr bwMode="auto">
          <a:xfrm>
            <a:off x="4911725" y="4056106"/>
            <a:ext cx="153987" cy="573088"/>
          </a:xfrm>
          <a:custGeom>
            <a:avLst/>
            <a:gdLst/>
            <a:ahLst/>
            <a:cxnLst>
              <a:cxn ang="0">
                <a:pos x="292" y="30"/>
              </a:cxn>
              <a:cxn ang="0">
                <a:pos x="292" y="1052"/>
              </a:cxn>
              <a:cxn ang="0">
                <a:pos x="291" y="1056"/>
              </a:cxn>
              <a:cxn ang="0">
                <a:pos x="291" y="1059"/>
              </a:cxn>
              <a:cxn ang="0">
                <a:pos x="289" y="1062"/>
              </a:cxn>
              <a:cxn ang="0">
                <a:pos x="286" y="1065"/>
              </a:cxn>
              <a:cxn ang="0">
                <a:pos x="281" y="1071"/>
              </a:cxn>
              <a:cxn ang="0">
                <a:pos x="274" y="1075"/>
              </a:cxn>
              <a:cxn ang="0">
                <a:pos x="266" y="1079"/>
              </a:cxn>
              <a:cxn ang="0">
                <a:pos x="257" y="1081"/>
              </a:cxn>
              <a:cxn ang="0">
                <a:pos x="248" y="1082"/>
              </a:cxn>
              <a:cxn ang="0">
                <a:pos x="238" y="1083"/>
              </a:cxn>
              <a:cxn ang="0">
                <a:pos x="79" y="1083"/>
              </a:cxn>
              <a:cxn ang="0">
                <a:pos x="61" y="1082"/>
              </a:cxn>
              <a:cxn ang="0">
                <a:pos x="45" y="1081"/>
              </a:cxn>
              <a:cxn ang="0">
                <a:pos x="31" y="1079"/>
              </a:cxn>
              <a:cxn ang="0">
                <a:pos x="20" y="1075"/>
              </a:cxn>
              <a:cxn ang="0">
                <a:pos x="16" y="1073"/>
              </a:cxn>
              <a:cxn ang="0">
                <a:pos x="12" y="1071"/>
              </a:cxn>
              <a:cxn ang="0">
                <a:pos x="8" y="1068"/>
              </a:cxn>
              <a:cxn ang="0">
                <a:pos x="5" y="1065"/>
              </a:cxn>
              <a:cxn ang="0">
                <a:pos x="3" y="1062"/>
              </a:cxn>
              <a:cxn ang="0">
                <a:pos x="2" y="1059"/>
              </a:cxn>
              <a:cxn ang="0">
                <a:pos x="0" y="1056"/>
              </a:cxn>
              <a:cxn ang="0">
                <a:pos x="0" y="1052"/>
              </a:cxn>
              <a:cxn ang="0">
                <a:pos x="0" y="30"/>
              </a:cxn>
              <a:cxn ang="0">
                <a:pos x="0" y="27"/>
              </a:cxn>
              <a:cxn ang="0">
                <a:pos x="2" y="23"/>
              </a:cxn>
              <a:cxn ang="0">
                <a:pos x="3" y="20"/>
              </a:cxn>
              <a:cxn ang="0">
                <a:pos x="5" y="17"/>
              </a:cxn>
              <a:cxn ang="0">
                <a:pos x="8" y="14"/>
              </a:cxn>
              <a:cxn ang="0">
                <a:pos x="12" y="12"/>
              </a:cxn>
              <a:cxn ang="0">
                <a:pos x="16" y="10"/>
              </a:cxn>
              <a:cxn ang="0">
                <a:pos x="20" y="8"/>
              </a:cxn>
              <a:cxn ang="0">
                <a:pos x="31" y="4"/>
              </a:cxn>
              <a:cxn ang="0">
                <a:pos x="45" y="2"/>
              </a:cxn>
              <a:cxn ang="0">
                <a:pos x="61" y="1"/>
              </a:cxn>
              <a:cxn ang="0">
                <a:pos x="79" y="0"/>
              </a:cxn>
              <a:cxn ang="0">
                <a:pos x="238" y="0"/>
              </a:cxn>
              <a:cxn ang="0">
                <a:pos x="248" y="1"/>
              </a:cxn>
              <a:cxn ang="0">
                <a:pos x="257" y="2"/>
              </a:cxn>
              <a:cxn ang="0">
                <a:pos x="266" y="4"/>
              </a:cxn>
              <a:cxn ang="0">
                <a:pos x="274" y="8"/>
              </a:cxn>
              <a:cxn ang="0">
                <a:pos x="281" y="12"/>
              </a:cxn>
              <a:cxn ang="0">
                <a:pos x="286" y="17"/>
              </a:cxn>
              <a:cxn ang="0">
                <a:pos x="289" y="20"/>
              </a:cxn>
              <a:cxn ang="0">
                <a:pos x="291" y="23"/>
              </a:cxn>
              <a:cxn ang="0">
                <a:pos x="291" y="27"/>
              </a:cxn>
              <a:cxn ang="0">
                <a:pos x="292" y="30"/>
              </a:cxn>
            </a:cxnLst>
            <a:rect l="0" t="0" r="r" b="b"/>
            <a:pathLst>
              <a:path w="292" h="1083">
                <a:moveTo>
                  <a:pt x="292" y="30"/>
                </a:moveTo>
                <a:lnTo>
                  <a:pt x="292" y="1052"/>
                </a:lnTo>
                <a:lnTo>
                  <a:pt x="291" y="1056"/>
                </a:lnTo>
                <a:lnTo>
                  <a:pt x="291" y="1059"/>
                </a:lnTo>
                <a:lnTo>
                  <a:pt x="289" y="1062"/>
                </a:lnTo>
                <a:lnTo>
                  <a:pt x="286" y="1065"/>
                </a:lnTo>
                <a:lnTo>
                  <a:pt x="281" y="1071"/>
                </a:lnTo>
                <a:lnTo>
                  <a:pt x="274" y="1075"/>
                </a:lnTo>
                <a:lnTo>
                  <a:pt x="266" y="1079"/>
                </a:lnTo>
                <a:lnTo>
                  <a:pt x="257" y="1081"/>
                </a:lnTo>
                <a:lnTo>
                  <a:pt x="248" y="1082"/>
                </a:lnTo>
                <a:lnTo>
                  <a:pt x="238" y="1083"/>
                </a:lnTo>
                <a:lnTo>
                  <a:pt x="79" y="1083"/>
                </a:lnTo>
                <a:lnTo>
                  <a:pt x="61" y="1082"/>
                </a:lnTo>
                <a:lnTo>
                  <a:pt x="45" y="1081"/>
                </a:lnTo>
                <a:lnTo>
                  <a:pt x="31" y="1079"/>
                </a:lnTo>
                <a:lnTo>
                  <a:pt x="20" y="1075"/>
                </a:lnTo>
                <a:lnTo>
                  <a:pt x="16" y="1073"/>
                </a:lnTo>
                <a:lnTo>
                  <a:pt x="12" y="1071"/>
                </a:lnTo>
                <a:lnTo>
                  <a:pt x="8" y="1068"/>
                </a:lnTo>
                <a:lnTo>
                  <a:pt x="5" y="1065"/>
                </a:lnTo>
                <a:lnTo>
                  <a:pt x="3" y="1062"/>
                </a:lnTo>
                <a:lnTo>
                  <a:pt x="2" y="1059"/>
                </a:lnTo>
                <a:lnTo>
                  <a:pt x="0" y="1056"/>
                </a:lnTo>
                <a:lnTo>
                  <a:pt x="0" y="1052"/>
                </a:lnTo>
                <a:lnTo>
                  <a:pt x="0" y="30"/>
                </a:lnTo>
                <a:lnTo>
                  <a:pt x="0" y="27"/>
                </a:lnTo>
                <a:lnTo>
                  <a:pt x="2" y="23"/>
                </a:lnTo>
                <a:lnTo>
                  <a:pt x="3" y="20"/>
                </a:lnTo>
                <a:lnTo>
                  <a:pt x="5" y="17"/>
                </a:lnTo>
                <a:lnTo>
                  <a:pt x="8" y="14"/>
                </a:lnTo>
                <a:lnTo>
                  <a:pt x="12" y="12"/>
                </a:lnTo>
                <a:lnTo>
                  <a:pt x="16" y="10"/>
                </a:lnTo>
                <a:lnTo>
                  <a:pt x="20" y="8"/>
                </a:lnTo>
                <a:lnTo>
                  <a:pt x="31" y="4"/>
                </a:lnTo>
                <a:lnTo>
                  <a:pt x="45" y="2"/>
                </a:lnTo>
                <a:lnTo>
                  <a:pt x="61" y="1"/>
                </a:lnTo>
                <a:lnTo>
                  <a:pt x="79" y="0"/>
                </a:lnTo>
                <a:lnTo>
                  <a:pt x="238" y="0"/>
                </a:lnTo>
                <a:lnTo>
                  <a:pt x="248" y="1"/>
                </a:lnTo>
                <a:lnTo>
                  <a:pt x="257" y="2"/>
                </a:lnTo>
                <a:lnTo>
                  <a:pt x="266" y="4"/>
                </a:lnTo>
                <a:lnTo>
                  <a:pt x="274" y="8"/>
                </a:lnTo>
                <a:lnTo>
                  <a:pt x="281" y="12"/>
                </a:lnTo>
                <a:lnTo>
                  <a:pt x="286" y="17"/>
                </a:lnTo>
                <a:lnTo>
                  <a:pt x="289" y="20"/>
                </a:lnTo>
                <a:lnTo>
                  <a:pt x="291" y="23"/>
                </a:lnTo>
                <a:lnTo>
                  <a:pt x="291" y="27"/>
                </a:lnTo>
                <a:lnTo>
                  <a:pt x="292" y="30"/>
                </a:lnTo>
                <a:close/>
              </a:path>
            </a:pathLst>
          </a:custGeom>
          <a:solidFill>
            <a:srgbClr val="A8D200"/>
          </a:solidFill>
          <a:ln w="9525">
            <a:noFill/>
            <a:round/>
            <a:headEnd/>
            <a:tailEnd/>
          </a:ln>
        </p:spPr>
        <p:txBody>
          <a:bodyPr/>
          <a:lstStyle/>
          <a:p>
            <a:endParaRPr lang="en-US"/>
          </a:p>
        </p:txBody>
      </p:sp>
      <p:sp>
        <p:nvSpPr>
          <p:cNvPr id="7" name="Freeform 11"/>
          <p:cNvSpPr>
            <a:spLocks/>
          </p:cNvSpPr>
          <p:nvPr/>
        </p:nvSpPr>
        <p:spPr bwMode="auto">
          <a:xfrm>
            <a:off x="4911725" y="4056106"/>
            <a:ext cx="153987" cy="573088"/>
          </a:xfrm>
          <a:custGeom>
            <a:avLst/>
            <a:gdLst/>
            <a:ahLst/>
            <a:cxnLst>
              <a:cxn ang="0">
                <a:pos x="292" y="30"/>
              </a:cxn>
              <a:cxn ang="0">
                <a:pos x="292" y="1052"/>
              </a:cxn>
              <a:cxn ang="0">
                <a:pos x="291" y="1056"/>
              </a:cxn>
              <a:cxn ang="0">
                <a:pos x="291" y="1059"/>
              </a:cxn>
              <a:cxn ang="0">
                <a:pos x="289" y="1062"/>
              </a:cxn>
              <a:cxn ang="0">
                <a:pos x="286" y="1065"/>
              </a:cxn>
              <a:cxn ang="0">
                <a:pos x="281" y="1071"/>
              </a:cxn>
              <a:cxn ang="0">
                <a:pos x="274" y="1075"/>
              </a:cxn>
              <a:cxn ang="0">
                <a:pos x="266" y="1079"/>
              </a:cxn>
              <a:cxn ang="0">
                <a:pos x="257" y="1081"/>
              </a:cxn>
              <a:cxn ang="0">
                <a:pos x="248" y="1082"/>
              </a:cxn>
              <a:cxn ang="0">
                <a:pos x="238" y="1083"/>
              </a:cxn>
              <a:cxn ang="0">
                <a:pos x="79" y="1083"/>
              </a:cxn>
              <a:cxn ang="0">
                <a:pos x="61" y="1082"/>
              </a:cxn>
              <a:cxn ang="0">
                <a:pos x="45" y="1081"/>
              </a:cxn>
              <a:cxn ang="0">
                <a:pos x="31" y="1079"/>
              </a:cxn>
              <a:cxn ang="0">
                <a:pos x="20" y="1075"/>
              </a:cxn>
              <a:cxn ang="0">
                <a:pos x="16" y="1073"/>
              </a:cxn>
              <a:cxn ang="0">
                <a:pos x="12" y="1071"/>
              </a:cxn>
              <a:cxn ang="0">
                <a:pos x="8" y="1068"/>
              </a:cxn>
              <a:cxn ang="0">
                <a:pos x="5" y="1065"/>
              </a:cxn>
              <a:cxn ang="0">
                <a:pos x="3" y="1062"/>
              </a:cxn>
              <a:cxn ang="0">
                <a:pos x="2" y="1059"/>
              </a:cxn>
              <a:cxn ang="0">
                <a:pos x="0" y="1056"/>
              </a:cxn>
              <a:cxn ang="0">
                <a:pos x="0" y="1052"/>
              </a:cxn>
              <a:cxn ang="0">
                <a:pos x="0" y="30"/>
              </a:cxn>
              <a:cxn ang="0">
                <a:pos x="0" y="27"/>
              </a:cxn>
              <a:cxn ang="0">
                <a:pos x="2" y="23"/>
              </a:cxn>
              <a:cxn ang="0">
                <a:pos x="3" y="20"/>
              </a:cxn>
              <a:cxn ang="0">
                <a:pos x="5" y="17"/>
              </a:cxn>
              <a:cxn ang="0">
                <a:pos x="8" y="14"/>
              </a:cxn>
              <a:cxn ang="0">
                <a:pos x="12" y="12"/>
              </a:cxn>
              <a:cxn ang="0">
                <a:pos x="16" y="10"/>
              </a:cxn>
              <a:cxn ang="0">
                <a:pos x="20" y="8"/>
              </a:cxn>
              <a:cxn ang="0">
                <a:pos x="31" y="4"/>
              </a:cxn>
              <a:cxn ang="0">
                <a:pos x="45" y="2"/>
              </a:cxn>
              <a:cxn ang="0">
                <a:pos x="61" y="1"/>
              </a:cxn>
              <a:cxn ang="0">
                <a:pos x="79" y="0"/>
              </a:cxn>
              <a:cxn ang="0">
                <a:pos x="238" y="0"/>
              </a:cxn>
              <a:cxn ang="0">
                <a:pos x="248" y="1"/>
              </a:cxn>
              <a:cxn ang="0">
                <a:pos x="257" y="2"/>
              </a:cxn>
              <a:cxn ang="0">
                <a:pos x="266" y="4"/>
              </a:cxn>
              <a:cxn ang="0">
                <a:pos x="274" y="8"/>
              </a:cxn>
              <a:cxn ang="0">
                <a:pos x="281" y="12"/>
              </a:cxn>
              <a:cxn ang="0">
                <a:pos x="286" y="17"/>
              </a:cxn>
              <a:cxn ang="0">
                <a:pos x="289" y="20"/>
              </a:cxn>
              <a:cxn ang="0">
                <a:pos x="291" y="23"/>
              </a:cxn>
              <a:cxn ang="0">
                <a:pos x="291" y="27"/>
              </a:cxn>
              <a:cxn ang="0">
                <a:pos x="292" y="30"/>
              </a:cxn>
            </a:cxnLst>
            <a:rect l="0" t="0" r="r" b="b"/>
            <a:pathLst>
              <a:path w="292" h="1083">
                <a:moveTo>
                  <a:pt x="292" y="30"/>
                </a:moveTo>
                <a:lnTo>
                  <a:pt x="292" y="1052"/>
                </a:lnTo>
                <a:lnTo>
                  <a:pt x="291" y="1056"/>
                </a:lnTo>
                <a:lnTo>
                  <a:pt x="291" y="1059"/>
                </a:lnTo>
                <a:lnTo>
                  <a:pt x="289" y="1062"/>
                </a:lnTo>
                <a:lnTo>
                  <a:pt x="286" y="1065"/>
                </a:lnTo>
                <a:lnTo>
                  <a:pt x="281" y="1071"/>
                </a:lnTo>
                <a:lnTo>
                  <a:pt x="274" y="1075"/>
                </a:lnTo>
                <a:lnTo>
                  <a:pt x="266" y="1079"/>
                </a:lnTo>
                <a:lnTo>
                  <a:pt x="257" y="1081"/>
                </a:lnTo>
                <a:lnTo>
                  <a:pt x="248" y="1082"/>
                </a:lnTo>
                <a:lnTo>
                  <a:pt x="238" y="1083"/>
                </a:lnTo>
                <a:lnTo>
                  <a:pt x="79" y="1083"/>
                </a:lnTo>
                <a:lnTo>
                  <a:pt x="61" y="1082"/>
                </a:lnTo>
                <a:lnTo>
                  <a:pt x="45" y="1081"/>
                </a:lnTo>
                <a:lnTo>
                  <a:pt x="31" y="1079"/>
                </a:lnTo>
                <a:lnTo>
                  <a:pt x="20" y="1075"/>
                </a:lnTo>
                <a:lnTo>
                  <a:pt x="16" y="1073"/>
                </a:lnTo>
                <a:lnTo>
                  <a:pt x="12" y="1071"/>
                </a:lnTo>
                <a:lnTo>
                  <a:pt x="8" y="1068"/>
                </a:lnTo>
                <a:lnTo>
                  <a:pt x="5" y="1065"/>
                </a:lnTo>
                <a:lnTo>
                  <a:pt x="3" y="1062"/>
                </a:lnTo>
                <a:lnTo>
                  <a:pt x="2" y="1059"/>
                </a:lnTo>
                <a:lnTo>
                  <a:pt x="0" y="1056"/>
                </a:lnTo>
                <a:lnTo>
                  <a:pt x="0" y="1052"/>
                </a:lnTo>
                <a:lnTo>
                  <a:pt x="0" y="30"/>
                </a:lnTo>
                <a:lnTo>
                  <a:pt x="0" y="27"/>
                </a:lnTo>
                <a:lnTo>
                  <a:pt x="2" y="23"/>
                </a:lnTo>
                <a:lnTo>
                  <a:pt x="3" y="20"/>
                </a:lnTo>
                <a:lnTo>
                  <a:pt x="5" y="17"/>
                </a:lnTo>
                <a:lnTo>
                  <a:pt x="8" y="14"/>
                </a:lnTo>
                <a:lnTo>
                  <a:pt x="12" y="12"/>
                </a:lnTo>
                <a:lnTo>
                  <a:pt x="16" y="10"/>
                </a:lnTo>
                <a:lnTo>
                  <a:pt x="20" y="8"/>
                </a:lnTo>
                <a:lnTo>
                  <a:pt x="31" y="4"/>
                </a:lnTo>
                <a:lnTo>
                  <a:pt x="45" y="2"/>
                </a:lnTo>
                <a:lnTo>
                  <a:pt x="61" y="1"/>
                </a:lnTo>
                <a:lnTo>
                  <a:pt x="79" y="0"/>
                </a:lnTo>
                <a:lnTo>
                  <a:pt x="238" y="0"/>
                </a:lnTo>
                <a:lnTo>
                  <a:pt x="248" y="1"/>
                </a:lnTo>
                <a:lnTo>
                  <a:pt x="257" y="2"/>
                </a:lnTo>
                <a:lnTo>
                  <a:pt x="266" y="4"/>
                </a:lnTo>
                <a:lnTo>
                  <a:pt x="274" y="8"/>
                </a:lnTo>
                <a:lnTo>
                  <a:pt x="281" y="12"/>
                </a:lnTo>
                <a:lnTo>
                  <a:pt x="286" y="17"/>
                </a:lnTo>
                <a:lnTo>
                  <a:pt x="289" y="20"/>
                </a:lnTo>
                <a:lnTo>
                  <a:pt x="291" y="23"/>
                </a:lnTo>
                <a:lnTo>
                  <a:pt x="291" y="27"/>
                </a:lnTo>
                <a:lnTo>
                  <a:pt x="292" y="30"/>
                </a:lnTo>
                <a:close/>
              </a:path>
            </a:pathLst>
          </a:custGeom>
          <a:noFill/>
          <a:ln w="6350">
            <a:solidFill>
              <a:srgbClr val="000000"/>
            </a:solidFill>
            <a:prstDash val="solid"/>
            <a:round/>
            <a:headEnd/>
            <a:tailEnd/>
          </a:ln>
        </p:spPr>
        <p:txBody>
          <a:bodyPr/>
          <a:lstStyle/>
          <a:p>
            <a:endParaRPr lang="en-US"/>
          </a:p>
        </p:txBody>
      </p:sp>
      <p:sp>
        <p:nvSpPr>
          <p:cNvPr id="8" name="Freeform 12"/>
          <p:cNvSpPr>
            <a:spLocks/>
          </p:cNvSpPr>
          <p:nvPr/>
        </p:nvSpPr>
        <p:spPr bwMode="auto">
          <a:xfrm>
            <a:off x="4046537" y="4040231"/>
            <a:ext cx="152400" cy="574675"/>
          </a:xfrm>
          <a:custGeom>
            <a:avLst/>
            <a:gdLst/>
            <a:ahLst/>
            <a:cxnLst>
              <a:cxn ang="0">
                <a:pos x="0" y="1054"/>
              </a:cxn>
              <a:cxn ang="0">
                <a:pos x="0" y="29"/>
              </a:cxn>
              <a:cxn ang="0">
                <a:pos x="0" y="26"/>
              </a:cxn>
              <a:cxn ang="0">
                <a:pos x="1" y="22"/>
              </a:cxn>
              <a:cxn ang="0">
                <a:pos x="3" y="19"/>
              </a:cxn>
              <a:cxn ang="0">
                <a:pos x="4" y="16"/>
              </a:cxn>
              <a:cxn ang="0">
                <a:pos x="10" y="11"/>
              </a:cxn>
              <a:cxn ang="0">
                <a:pos x="16" y="7"/>
              </a:cxn>
              <a:cxn ang="0">
                <a:pos x="24" y="4"/>
              </a:cxn>
              <a:cxn ang="0">
                <a:pos x="33" y="1"/>
              </a:cxn>
              <a:cxn ang="0">
                <a:pos x="42" y="0"/>
              </a:cxn>
              <a:cxn ang="0">
                <a:pos x="52" y="0"/>
              </a:cxn>
              <a:cxn ang="0">
                <a:pos x="210" y="0"/>
              </a:cxn>
              <a:cxn ang="0">
                <a:pos x="228" y="0"/>
              </a:cxn>
              <a:cxn ang="0">
                <a:pos x="244" y="1"/>
              </a:cxn>
              <a:cxn ang="0">
                <a:pos x="258" y="4"/>
              </a:cxn>
              <a:cxn ang="0">
                <a:pos x="269" y="7"/>
              </a:cxn>
              <a:cxn ang="0">
                <a:pos x="273" y="9"/>
              </a:cxn>
              <a:cxn ang="0">
                <a:pos x="277" y="11"/>
              </a:cxn>
              <a:cxn ang="0">
                <a:pos x="281" y="14"/>
              </a:cxn>
              <a:cxn ang="0">
                <a:pos x="283" y="16"/>
              </a:cxn>
              <a:cxn ang="0">
                <a:pos x="286" y="19"/>
              </a:cxn>
              <a:cxn ang="0">
                <a:pos x="287" y="22"/>
              </a:cxn>
              <a:cxn ang="0">
                <a:pos x="288" y="26"/>
              </a:cxn>
              <a:cxn ang="0">
                <a:pos x="288" y="29"/>
              </a:cxn>
              <a:cxn ang="0">
                <a:pos x="288" y="1054"/>
              </a:cxn>
              <a:cxn ang="0">
                <a:pos x="288" y="1058"/>
              </a:cxn>
              <a:cxn ang="0">
                <a:pos x="287" y="1061"/>
              </a:cxn>
              <a:cxn ang="0">
                <a:pos x="286" y="1064"/>
              </a:cxn>
              <a:cxn ang="0">
                <a:pos x="283" y="1067"/>
              </a:cxn>
              <a:cxn ang="0">
                <a:pos x="281" y="1070"/>
              </a:cxn>
              <a:cxn ang="0">
                <a:pos x="277" y="1072"/>
              </a:cxn>
              <a:cxn ang="0">
                <a:pos x="273" y="1074"/>
              </a:cxn>
              <a:cxn ang="0">
                <a:pos x="269" y="1076"/>
              </a:cxn>
              <a:cxn ang="0">
                <a:pos x="258" y="1080"/>
              </a:cxn>
              <a:cxn ang="0">
                <a:pos x="244" y="1082"/>
              </a:cxn>
              <a:cxn ang="0">
                <a:pos x="228" y="1083"/>
              </a:cxn>
              <a:cxn ang="0">
                <a:pos x="210" y="1084"/>
              </a:cxn>
              <a:cxn ang="0">
                <a:pos x="52" y="1084"/>
              </a:cxn>
              <a:cxn ang="0">
                <a:pos x="42" y="1083"/>
              </a:cxn>
              <a:cxn ang="0">
                <a:pos x="33" y="1082"/>
              </a:cxn>
              <a:cxn ang="0">
                <a:pos x="24" y="1080"/>
              </a:cxn>
              <a:cxn ang="0">
                <a:pos x="16" y="1076"/>
              </a:cxn>
              <a:cxn ang="0">
                <a:pos x="10" y="1072"/>
              </a:cxn>
              <a:cxn ang="0">
                <a:pos x="4" y="1067"/>
              </a:cxn>
              <a:cxn ang="0">
                <a:pos x="3" y="1064"/>
              </a:cxn>
              <a:cxn ang="0">
                <a:pos x="1" y="1061"/>
              </a:cxn>
              <a:cxn ang="0">
                <a:pos x="0" y="1058"/>
              </a:cxn>
              <a:cxn ang="0">
                <a:pos x="0" y="1054"/>
              </a:cxn>
            </a:cxnLst>
            <a:rect l="0" t="0" r="r" b="b"/>
            <a:pathLst>
              <a:path w="288" h="1084">
                <a:moveTo>
                  <a:pt x="0" y="1054"/>
                </a:moveTo>
                <a:lnTo>
                  <a:pt x="0" y="29"/>
                </a:lnTo>
                <a:lnTo>
                  <a:pt x="0" y="26"/>
                </a:lnTo>
                <a:lnTo>
                  <a:pt x="1" y="22"/>
                </a:lnTo>
                <a:lnTo>
                  <a:pt x="3" y="19"/>
                </a:lnTo>
                <a:lnTo>
                  <a:pt x="4" y="16"/>
                </a:lnTo>
                <a:lnTo>
                  <a:pt x="10" y="11"/>
                </a:lnTo>
                <a:lnTo>
                  <a:pt x="16" y="7"/>
                </a:lnTo>
                <a:lnTo>
                  <a:pt x="24" y="4"/>
                </a:lnTo>
                <a:lnTo>
                  <a:pt x="33" y="1"/>
                </a:lnTo>
                <a:lnTo>
                  <a:pt x="42" y="0"/>
                </a:lnTo>
                <a:lnTo>
                  <a:pt x="52" y="0"/>
                </a:lnTo>
                <a:lnTo>
                  <a:pt x="210" y="0"/>
                </a:lnTo>
                <a:lnTo>
                  <a:pt x="228" y="0"/>
                </a:lnTo>
                <a:lnTo>
                  <a:pt x="244" y="1"/>
                </a:lnTo>
                <a:lnTo>
                  <a:pt x="258" y="4"/>
                </a:lnTo>
                <a:lnTo>
                  <a:pt x="269" y="7"/>
                </a:lnTo>
                <a:lnTo>
                  <a:pt x="273" y="9"/>
                </a:lnTo>
                <a:lnTo>
                  <a:pt x="277" y="11"/>
                </a:lnTo>
                <a:lnTo>
                  <a:pt x="281" y="14"/>
                </a:lnTo>
                <a:lnTo>
                  <a:pt x="283" y="16"/>
                </a:lnTo>
                <a:lnTo>
                  <a:pt x="286" y="19"/>
                </a:lnTo>
                <a:lnTo>
                  <a:pt x="287" y="22"/>
                </a:lnTo>
                <a:lnTo>
                  <a:pt x="288" y="26"/>
                </a:lnTo>
                <a:lnTo>
                  <a:pt x="288" y="29"/>
                </a:lnTo>
                <a:lnTo>
                  <a:pt x="288" y="1054"/>
                </a:lnTo>
                <a:lnTo>
                  <a:pt x="288" y="1058"/>
                </a:lnTo>
                <a:lnTo>
                  <a:pt x="287" y="1061"/>
                </a:lnTo>
                <a:lnTo>
                  <a:pt x="286" y="1064"/>
                </a:lnTo>
                <a:lnTo>
                  <a:pt x="283" y="1067"/>
                </a:lnTo>
                <a:lnTo>
                  <a:pt x="281" y="1070"/>
                </a:lnTo>
                <a:lnTo>
                  <a:pt x="277" y="1072"/>
                </a:lnTo>
                <a:lnTo>
                  <a:pt x="273" y="1074"/>
                </a:lnTo>
                <a:lnTo>
                  <a:pt x="269" y="1076"/>
                </a:lnTo>
                <a:lnTo>
                  <a:pt x="258" y="1080"/>
                </a:lnTo>
                <a:lnTo>
                  <a:pt x="244" y="1082"/>
                </a:lnTo>
                <a:lnTo>
                  <a:pt x="228" y="1083"/>
                </a:lnTo>
                <a:lnTo>
                  <a:pt x="210" y="1084"/>
                </a:lnTo>
                <a:lnTo>
                  <a:pt x="52" y="1084"/>
                </a:lnTo>
                <a:lnTo>
                  <a:pt x="42" y="1083"/>
                </a:lnTo>
                <a:lnTo>
                  <a:pt x="33" y="1082"/>
                </a:lnTo>
                <a:lnTo>
                  <a:pt x="24" y="1080"/>
                </a:lnTo>
                <a:lnTo>
                  <a:pt x="16" y="1076"/>
                </a:lnTo>
                <a:lnTo>
                  <a:pt x="10" y="1072"/>
                </a:lnTo>
                <a:lnTo>
                  <a:pt x="4" y="1067"/>
                </a:lnTo>
                <a:lnTo>
                  <a:pt x="3" y="1064"/>
                </a:lnTo>
                <a:lnTo>
                  <a:pt x="1" y="1061"/>
                </a:lnTo>
                <a:lnTo>
                  <a:pt x="0" y="1058"/>
                </a:lnTo>
                <a:lnTo>
                  <a:pt x="0" y="1054"/>
                </a:lnTo>
                <a:close/>
              </a:path>
            </a:pathLst>
          </a:custGeom>
          <a:solidFill>
            <a:srgbClr val="A8D200"/>
          </a:solidFill>
          <a:ln w="9525">
            <a:noFill/>
            <a:round/>
            <a:headEnd/>
            <a:tailEnd/>
          </a:ln>
        </p:spPr>
        <p:txBody>
          <a:bodyPr/>
          <a:lstStyle/>
          <a:p>
            <a:endParaRPr lang="en-US"/>
          </a:p>
        </p:txBody>
      </p:sp>
      <p:sp>
        <p:nvSpPr>
          <p:cNvPr id="9" name="Freeform 13"/>
          <p:cNvSpPr>
            <a:spLocks/>
          </p:cNvSpPr>
          <p:nvPr/>
        </p:nvSpPr>
        <p:spPr bwMode="auto">
          <a:xfrm>
            <a:off x="4046537" y="4040231"/>
            <a:ext cx="152400" cy="574675"/>
          </a:xfrm>
          <a:custGeom>
            <a:avLst/>
            <a:gdLst/>
            <a:ahLst/>
            <a:cxnLst>
              <a:cxn ang="0">
                <a:pos x="0" y="1054"/>
              </a:cxn>
              <a:cxn ang="0">
                <a:pos x="0" y="29"/>
              </a:cxn>
              <a:cxn ang="0">
                <a:pos x="0" y="26"/>
              </a:cxn>
              <a:cxn ang="0">
                <a:pos x="1" y="22"/>
              </a:cxn>
              <a:cxn ang="0">
                <a:pos x="3" y="19"/>
              </a:cxn>
              <a:cxn ang="0">
                <a:pos x="4" y="16"/>
              </a:cxn>
              <a:cxn ang="0">
                <a:pos x="10" y="11"/>
              </a:cxn>
              <a:cxn ang="0">
                <a:pos x="16" y="7"/>
              </a:cxn>
              <a:cxn ang="0">
                <a:pos x="24" y="4"/>
              </a:cxn>
              <a:cxn ang="0">
                <a:pos x="33" y="1"/>
              </a:cxn>
              <a:cxn ang="0">
                <a:pos x="42" y="0"/>
              </a:cxn>
              <a:cxn ang="0">
                <a:pos x="52" y="0"/>
              </a:cxn>
              <a:cxn ang="0">
                <a:pos x="210" y="0"/>
              </a:cxn>
              <a:cxn ang="0">
                <a:pos x="228" y="0"/>
              </a:cxn>
              <a:cxn ang="0">
                <a:pos x="244" y="1"/>
              </a:cxn>
              <a:cxn ang="0">
                <a:pos x="258" y="4"/>
              </a:cxn>
              <a:cxn ang="0">
                <a:pos x="269" y="7"/>
              </a:cxn>
              <a:cxn ang="0">
                <a:pos x="273" y="9"/>
              </a:cxn>
              <a:cxn ang="0">
                <a:pos x="277" y="11"/>
              </a:cxn>
              <a:cxn ang="0">
                <a:pos x="281" y="14"/>
              </a:cxn>
              <a:cxn ang="0">
                <a:pos x="283" y="16"/>
              </a:cxn>
              <a:cxn ang="0">
                <a:pos x="286" y="19"/>
              </a:cxn>
              <a:cxn ang="0">
                <a:pos x="287" y="22"/>
              </a:cxn>
              <a:cxn ang="0">
                <a:pos x="288" y="26"/>
              </a:cxn>
              <a:cxn ang="0">
                <a:pos x="288" y="29"/>
              </a:cxn>
              <a:cxn ang="0">
                <a:pos x="288" y="1054"/>
              </a:cxn>
              <a:cxn ang="0">
                <a:pos x="288" y="1058"/>
              </a:cxn>
              <a:cxn ang="0">
                <a:pos x="287" y="1061"/>
              </a:cxn>
              <a:cxn ang="0">
                <a:pos x="286" y="1064"/>
              </a:cxn>
              <a:cxn ang="0">
                <a:pos x="283" y="1067"/>
              </a:cxn>
              <a:cxn ang="0">
                <a:pos x="281" y="1070"/>
              </a:cxn>
              <a:cxn ang="0">
                <a:pos x="277" y="1072"/>
              </a:cxn>
              <a:cxn ang="0">
                <a:pos x="273" y="1074"/>
              </a:cxn>
              <a:cxn ang="0">
                <a:pos x="269" y="1076"/>
              </a:cxn>
              <a:cxn ang="0">
                <a:pos x="258" y="1080"/>
              </a:cxn>
              <a:cxn ang="0">
                <a:pos x="244" y="1082"/>
              </a:cxn>
              <a:cxn ang="0">
                <a:pos x="228" y="1083"/>
              </a:cxn>
              <a:cxn ang="0">
                <a:pos x="210" y="1084"/>
              </a:cxn>
              <a:cxn ang="0">
                <a:pos x="52" y="1084"/>
              </a:cxn>
              <a:cxn ang="0">
                <a:pos x="42" y="1083"/>
              </a:cxn>
              <a:cxn ang="0">
                <a:pos x="33" y="1082"/>
              </a:cxn>
              <a:cxn ang="0">
                <a:pos x="24" y="1080"/>
              </a:cxn>
              <a:cxn ang="0">
                <a:pos x="16" y="1076"/>
              </a:cxn>
              <a:cxn ang="0">
                <a:pos x="10" y="1072"/>
              </a:cxn>
              <a:cxn ang="0">
                <a:pos x="4" y="1067"/>
              </a:cxn>
              <a:cxn ang="0">
                <a:pos x="3" y="1064"/>
              </a:cxn>
              <a:cxn ang="0">
                <a:pos x="1" y="1061"/>
              </a:cxn>
              <a:cxn ang="0">
                <a:pos x="0" y="1058"/>
              </a:cxn>
              <a:cxn ang="0">
                <a:pos x="0" y="1054"/>
              </a:cxn>
            </a:cxnLst>
            <a:rect l="0" t="0" r="r" b="b"/>
            <a:pathLst>
              <a:path w="288" h="1084">
                <a:moveTo>
                  <a:pt x="0" y="1054"/>
                </a:moveTo>
                <a:lnTo>
                  <a:pt x="0" y="29"/>
                </a:lnTo>
                <a:lnTo>
                  <a:pt x="0" y="26"/>
                </a:lnTo>
                <a:lnTo>
                  <a:pt x="1" y="22"/>
                </a:lnTo>
                <a:lnTo>
                  <a:pt x="3" y="19"/>
                </a:lnTo>
                <a:lnTo>
                  <a:pt x="4" y="16"/>
                </a:lnTo>
                <a:lnTo>
                  <a:pt x="10" y="11"/>
                </a:lnTo>
                <a:lnTo>
                  <a:pt x="16" y="7"/>
                </a:lnTo>
                <a:lnTo>
                  <a:pt x="24" y="4"/>
                </a:lnTo>
                <a:lnTo>
                  <a:pt x="33" y="1"/>
                </a:lnTo>
                <a:lnTo>
                  <a:pt x="42" y="0"/>
                </a:lnTo>
                <a:lnTo>
                  <a:pt x="52" y="0"/>
                </a:lnTo>
                <a:lnTo>
                  <a:pt x="210" y="0"/>
                </a:lnTo>
                <a:lnTo>
                  <a:pt x="228" y="0"/>
                </a:lnTo>
                <a:lnTo>
                  <a:pt x="244" y="1"/>
                </a:lnTo>
                <a:lnTo>
                  <a:pt x="258" y="4"/>
                </a:lnTo>
                <a:lnTo>
                  <a:pt x="269" y="7"/>
                </a:lnTo>
                <a:lnTo>
                  <a:pt x="273" y="9"/>
                </a:lnTo>
                <a:lnTo>
                  <a:pt x="277" y="11"/>
                </a:lnTo>
                <a:lnTo>
                  <a:pt x="281" y="14"/>
                </a:lnTo>
                <a:lnTo>
                  <a:pt x="283" y="16"/>
                </a:lnTo>
                <a:lnTo>
                  <a:pt x="286" y="19"/>
                </a:lnTo>
                <a:lnTo>
                  <a:pt x="287" y="22"/>
                </a:lnTo>
                <a:lnTo>
                  <a:pt x="288" y="26"/>
                </a:lnTo>
                <a:lnTo>
                  <a:pt x="288" y="29"/>
                </a:lnTo>
                <a:lnTo>
                  <a:pt x="288" y="1054"/>
                </a:lnTo>
                <a:lnTo>
                  <a:pt x="288" y="1058"/>
                </a:lnTo>
                <a:lnTo>
                  <a:pt x="287" y="1061"/>
                </a:lnTo>
                <a:lnTo>
                  <a:pt x="286" y="1064"/>
                </a:lnTo>
                <a:lnTo>
                  <a:pt x="283" y="1067"/>
                </a:lnTo>
                <a:lnTo>
                  <a:pt x="281" y="1070"/>
                </a:lnTo>
                <a:lnTo>
                  <a:pt x="277" y="1072"/>
                </a:lnTo>
                <a:lnTo>
                  <a:pt x="273" y="1074"/>
                </a:lnTo>
                <a:lnTo>
                  <a:pt x="269" y="1076"/>
                </a:lnTo>
                <a:lnTo>
                  <a:pt x="258" y="1080"/>
                </a:lnTo>
                <a:lnTo>
                  <a:pt x="244" y="1082"/>
                </a:lnTo>
                <a:lnTo>
                  <a:pt x="228" y="1083"/>
                </a:lnTo>
                <a:lnTo>
                  <a:pt x="210" y="1084"/>
                </a:lnTo>
                <a:lnTo>
                  <a:pt x="52" y="1084"/>
                </a:lnTo>
                <a:lnTo>
                  <a:pt x="42" y="1083"/>
                </a:lnTo>
                <a:lnTo>
                  <a:pt x="33" y="1082"/>
                </a:lnTo>
                <a:lnTo>
                  <a:pt x="24" y="1080"/>
                </a:lnTo>
                <a:lnTo>
                  <a:pt x="16" y="1076"/>
                </a:lnTo>
                <a:lnTo>
                  <a:pt x="10" y="1072"/>
                </a:lnTo>
                <a:lnTo>
                  <a:pt x="4" y="1067"/>
                </a:lnTo>
                <a:lnTo>
                  <a:pt x="3" y="1064"/>
                </a:lnTo>
                <a:lnTo>
                  <a:pt x="1" y="1061"/>
                </a:lnTo>
                <a:lnTo>
                  <a:pt x="0" y="1058"/>
                </a:lnTo>
                <a:lnTo>
                  <a:pt x="0" y="1054"/>
                </a:lnTo>
                <a:close/>
              </a:path>
            </a:pathLst>
          </a:custGeom>
          <a:noFill/>
          <a:ln w="6350">
            <a:solidFill>
              <a:srgbClr val="2F2B26"/>
            </a:solidFill>
            <a:prstDash val="solid"/>
            <a:round/>
            <a:headEnd/>
            <a:tailEnd/>
          </a:ln>
        </p:spPr>
        <p:txBody>
          <a:bodyPr/>
          <a:lstStyle/>
          <a:p>
            <a:endParaRPr lang="en-US"/>
          </a:p>
        </p:txBody>
      </p:sp>
      <p:sp>
        <p:nvSpPr>
          <p:cNvPr id="10" name="Freeform 14"/>
          <p:cNvSpPr>
            <a:spLocks/>
          </p:cNvSpPr>
          <p:nvPr/>
        </p:nvSpPr>
        <p:spPr bwMode="auto">
          <a:xfrm>
            <a:off x="4745037" y="3951331"/>
            <a:ext cx="688975" cy="146050"/>
          </a:xfrm>
          <a:custGeom>
            <a:avLst/>
            <a:gdLst/>
            <a:ahLst/>
            <a:cxnLst>
              <a:cxn ang="0">
                <a:pos x="41" y="0"/>
              </a:cxn>
              <a:cxn ang="0">
                <a:pos x="1261" y="0"/>
              </a:cxn>
              <a:cxn ang="0">
                <a:pos x="1266" y="1"/>
              </a:cxn>
              <a:cxn ang="0">
                <a:pos x="1270" y="2"/>
              </a:cxn>
              <a:cxn ang="0">
                <a:pos x="1274" y="3"/>
              </a:cxn>
              <a:cxn ang="0">
                <a:pos x="1278" y="5"/>
              </a:cxn>
              <a:cxn ang="0">
                <a:pos x="1285" y="11"/>
              </a:cxn>
              <a:cxn ang="0">
                <a:pos x="1290" y="17"/>
              </a:cxn>
              <a:cxn ang="0">
                <a:pos x="1295" y="24"/>
              </a:cxn>
              <a:cxn ang="0">
                <a:pos x="1299" y="33"/>
              </a:cxn>
              <a:cxn ang="0">
                <a:pos x="1301" y="42"/>
              </a:cxn>
              <a:cxn ang="0">
                <a:pos x="1301" y="51"/>
              </a:cxn>
              <a:cxn ang="0">
                <a:pos x="1301" y="200"/>
              </a:cxn>
              <a:cxn ang="0">
                <a:pos x="1301" y="217"/>
              </a:cxn>
              <a:cxn ang="0">
                <a:pos x="1299" y="232"/>
              </a:cxn>
              <a:cxn ang="0">
                <a:pos x="1295" y="245"/>
              </a:cxn>
              <a:cxn ang="0">
                <a:pos x="1290" y="255"/>
              </a:cxn>
              <a:cxn ang="0">
                <a:pos x="1288" y="260"/>
              </a:cxn>
              <a:cxn ang="0">
                <a:pos x="1285" y="263"/>
              </a:cxn>
              <a:cxn ang="0">
                <a:pos x="1281" y="267"/>
              </a:cxn>
              <a:cxn ang="0">
                <a:pos x="1278" y="269"/>
              </a:cxn>
              <a:cxn ang="0">
                <a:pos x="1274" y="271"/>
              </a:cxn>
              <a:cxn ang="0">
                <a:pos x="1270" y="273"/>
              </a:cxn>
              <a:cxn ang="0">
                <a:pos x="1266" y="274"/>
              </a:cxn>
              <a:cxn ang="0">
                <a:pos x="1261" y="274"/>
              </a:cxn>
              <a:cxn ang="0">
                <a:pos x="41" y="274"/>
              </a:cxn>
              <a:cxn ang="0">
                <a:pos x="36" y="274"/>
              </a:cxn>
              <a:cxn ang="0">
                <a:pos x="32" y="273"/>
              </a:cxn>
              <a:cxn ang="0">
                <a:pos x="27" y="271"/>
              </a:cxn>
              <a:cxn ang="0">
                <a:pos x="23" y="269"/>
              </a:cxn>
              <a:cxn ang="0">
                <a:pos x="20" y="267"/>
              </a:cxn>
              <a:cxn ang="0">
                <a:pos x="17" y="263"/>
              </a:cxn>
              <a:cxn ang="0">
                <a:pos x="14" y="260"/>
              </a:cxn>
              <a:cxn ang="0">
                <a:pos x="11" y="255"/>
              </a:cxn>
              <a:cxn ang="0">
                <a:pos x="6" y="245"/>
              </a:cxn>
              <a:cxn ang="0">
                <a:pos x="3" y="232"/>
              </a:cxn>
              <a:cxn ang="0">
                <a:pos x="0" y="217"/>
              </a:cxn>
              <a:cxn ang="0">
                <a:pos x="0" y="200"/>
              </a:cxn>
              <a:cxn ang="0">
                <a:pos x="0" y="51"/>
              </a:cxn>
              <a:cxn ang="0">
                <a:pos x="0" y="42"/>
              </a:cxn>
              <a:cxn ang="0">
                <a:pos x="3" y="33"/>
              </a:cxn>
              <a:cxn ang="0">
                <a:pos x="6" y="24"/>
              </a:cxn>
              <a:cxn ang="0">
                <a:pos x="11" y="17"/>
              </a:cxn>
              <a:cxn ang="0">
                <a:pos x="17" y="11"/>
              </a:cxn>
              <a:cxn ang="0">
                <a:pos x="23" y="5"/>
              </a:cxn>
              <a:cxn ang="0">
                <a:pos x="27" y="3"/>
              </a:cxn>
              <a:cxn ang="0">
                <a:pos x="32" y="2"/>
              </a:cxn>
              <a:cxn ang="0">
                <a:pos x="36" y="1"/>
              </a:cxn>
              <a:cxn ang="0">
                <a:pos x="41" y="0"/>
              </a:cxn>
            </a:cxnLst>
            <a:rect l="0" t="0" r="r" b="b"/>
            <a:pathLst>
              <a:path w="1301" h="274">
                <a:moveTo>
                  <a:pt x="41" y="0"/>
                </a:moveTo>
                <a:lnTo>
                  <a:pt x="1261" y="0"/>
                </a:lnTo>
                <a:lnTo>
                  <a:pt x="1266" y="1"/>
                </a:lnTo>
                <a:lnTo>
                  <a:pt x="1270" y="2"/>
                </a:lnTo>
                <a:lnTo>
                  <a:pt x="1274" y="3"/>
                </a:lnTo>
                <a:lnTo>
                  <a:pt x="1278" y="5"/>
                </a:lnTo>
                <a:lnTo>
                  <a:pt x="1285" y="11"/>
                </a:lnTo>
                <a:lnTo>
                  <a:pt x="1290" y="17"/>
                </a:lnTo>
                <a:lnTo>
                  <a:pt x="1295" y="24"/>
                </a:lnTo>
                <a:lnTo>
                  <a:pt x="1299" y="33"/>
                </a:lnTo>
                <a:lnTo>
                  <a:pt x="1301" y="42"/>
                </a:lnTo>
                <a:lnTo>
                  <a:pt x="1301" y="51"/>
                </a:lnTo>
                <a:lnTo>
                  <a:pt x="1301" y="200"/>
                </a:lnTo>
                <a:lnTo>
                  <a:pt x="1301" y="217"/>
                </a:lnTo>
                <a:lnTo>
                  <a:pt x="1299" y="232"/>
                </a:lnTo>
                <a:lnTo>
                  <a:pt x="1295" y="245"/>
                </a:lnTo>
                <a:lnTo>
                  <a:pt x="1290" y="255"/>
                </a:lnTo>
                <a:lnTo>
                  <a:pt x="1288" y="260"/>
                </a:lnTo>
                <a:lnTo>
                  <a:pt x="1285" y="263"/>
                </a:lnTo>
                <a:lnTo>
                  <a:pt x="1281" y="267"/>
                </a:lnTo>
                <a:lnTo>
                  <a:pt x="1278" y="269"/>
                </a:lnTo>
                <a:lnTo>
                  <a:pt x="1274" y="271"/>
                </a:lnTo>
                <a:lnTo>
                  <a:pt x="1270" y="273"/>
                </a:lnTo>
                <a:lnTo>
                  <a:pt x="1266" y="274"/>
                </a:lnTo>
                <a:lnTo>
                  <a:pt x="1261" y="274"/>
                </a:lnTo>
                <a:lnTo>
                  <a:pt x="41" y="274"/>
                </a:lnTo>
                <a:lnTo>
                  <a:pt x="36" y="274"/>
                </a:lnTo>
                <a:lnTo>
                  <a:pt x="32" y="273"/>
                </a:lnTo>
                <a:lnTo>
                  <a:pt x="27" y="271"/>
                </a:lnTo>
                <a:lnTo>
                  <a:pt x="23" y="269"/>
                </a:lnTo>
                <a:lnTo>
                  <a:pt x="20" y="267"/>
                </a:lnTo>
                <a:lnTo>
                  <a:pt x="17" y="263"/>
                </a:lnTo>
                <a:lnTo>
                  <a:pt x="14" y="260"/>
                </a:lnTo>
                <a:lnTo>
                  <a:pt x="11" y="255"/>
                </a:lnTo>
                <a:lnTo>
                  <a:pt x="6" y="245"/>
                </a:lnTo>
                <a:lnTo>
                  <a:pt x="3" y="232"/>
                </a:lnTo>
                <a:lnTo>
                  <a:pt x="0" y="217"/>
                </a:lnTo>
                <a:lnTo>
                  <a:pt x="0" y="200"/>
                </a:lnTo>
                <a:lnTo>
                  <a:pt x="0" y="51"/>
                </a:lnTo>
                <a:lnTo>
                  <a:pt x="0" y="42"/>
                </a:lnTo>
                <a:lnTo>
                  <a:pt x="3" y="33"/>
                </a:lnTo>
                <a:lnTo>
                  <a:pt x="6" y="24"/>
                </a:lnTo>
                <a:lnTo>
                  <a:pt x="11" y="17"/>
                </a:lnTo>
                <a:lnTo>
                  <a:pt x="17" y="11"/>
                </a:lnTo>
                <a:lnTo>
                  <a:pt x="23" y="5"/>
                </a:lnTo>
                <a:lnTo>
                  <a:pt x="27" y="3"/>
                </a:lnTo>
                <a:lnTo>
                  <a:pt x="32" y="2"/>
                </a:lnTo>
                <a:lnTo>
                  <a:pt x="36" y="1"/>
                </a:lnTo>
                <a:lnTo>
                  <a:pt x="41" y="0"/>
                </a:lnTo>
                <a:close/>
              </a:path>
            </a:pathLst>
          </a:custGeom>
          <a:solidFill>
            <a:srgbClr val="A8D200"/>
          </a:solidFill>
          <a:ln w="9525">
            <a:noFill/>
            <a:round/>
            <a:headEnd/>
            <a:tailEnd/>
          </a:ln>
        </p:spPr>
        <p:txBody>
          <a:bodyPr/>
          <a:lstStyle/>
          <a:p>
            <a:endParaRPr lang="en-US"/>
          </a:p>
        </p:txBody>
      </p:sp>
      <p:sp>
        <p:nvSpPr>
          <p:cNvPr id="11" name="Freeform 15"/>
          <p:cNvSpPr>
            <a:spLocks/>
          </p:cNvSpPr>
          <p:nvPr/>
        </p:nvSpPr>
        <p:spPr bwMode="auto">
          <a:xfrm>
            <a:off x="4745037" y="3951331"/>
            <a:ext cx="688975" cy="146050"/>
          </a:xfrm>
          <a:custGeom>
            <a:avLst/>
            <a:gdLst/>
            <a:ahLst/>
            <a:cxnLst>
              <a:cxn ang="0">
                <a:pos x="41" y="0"/>
              </a:cxn>
              <a:cxn ang="0">
                <a:pos x="1261" y="0"/>
              </a:cxn>
              <a:cxn ang="0">
                <a:pos x="1266" y="1"/>
              </a:cxn>
              <a:cxn ang="0">
                <a:pos x="1270" y="2"/>
              </a:cxn>
              <a:cxn ang="0">
                <a:pos x="1274" y="3"/>
              </a:cxn>
              <a:cxn ang="0">
                <a:pos x="1278" y="5"/>
              </a:cxn>
              <a:cxn ang="0">
                <a:pos x="1285" y="11"/>
              </a:cxn>
              <a:cxn ang="0">
                <a:pos x="1290" y="17"/>
              </a:cxn>
              <a:cxn ang="0">
                <a:pos x="1295" y="24"/>
              </a:cxn>
              <a:cxn ang="0">
                <a:pos x="1299" y="33"/>
              </a:cxn>
              <a:cxn ang="0">
                <a:pos x="1301" y="42"/>
              </a:cxn>
              <a:cxn ang="0">
                <a:pos x="1301" y="51"/>
              </a:cxn>
              <a:cxn ang="0">
                <a:pos x="1301" y="200"/>
              </a:cxn>
              <a:cxn ang="0">
                <a:pos x="1301" y="217"/>
              </a:cxn>
              <a:cxn ang="0">
                <a:pos x="1299" y="232"/>
              </a:cxn>
              <a:cxn ang="0">
                <a:pos x="1295" y="245"/>
              </a:cxn>
              <a:cxn ang="0">
                <a:pos x="1290" y="255"/>
              </a:cxn>
              <a:cxn ang="0">
                <a:pos x="1288" y="260"/>
              </a:cxn>
              <a:cxn ang="0">
                <a:pos x="1285" y="263"/>
              </a:cxn>
              <a:cxn ang="0">
                <a:pos x="1281" y="267"/>
              </a:cxn>
              <a:cxn ang="0">
                <a:pos x="1278" y="269"/>
              </a:cxn>
              <a:cxn ang="0">
                <a:pos x="1274" y="271"/>
              </a:cxn>
              <a:cxn ang="0">
                <a:pos x="1270" y="273"/>
              </a:cxn>
              <a:cxn ang="0">
                <a:pos x="1266" y="274"/>
              </a:cxn>
              <a:cxn ang="0">
                <a:pos x="1261" y="274"/>
              </a:cxn>
              <a:cxn ang="0">
                <a:pos x="41" y="274"/>
              </a:cxn>
              <a:cxn ang="0">
                <a:pos x="36" y="274"/>
              </a:cxn>
              <a:cxn ang="0">
                <a:pos x="32" y="273"/>
              </a:cxn>
              <a:cxn ang="0">
                <a:pos x="27" y="271"/>
              </a:cxn>
              <a:cxn ang="0">
                <a:pos x="23" y="269"/>
              </a:cxn>
              <a:cxn ang="0">
                <a:pos x="20" y="267"/>
              </a:cxn>
              <a:cxn ang="0">
                <a:pos x="17" y="263"/>
              </a:cxn>
              <a:cxn ang="0">
                <a:pos x="14" y="260"/>
              </a:cxn>
              <a:cxn ang="0">
                <a:pos x="11" y="255"/>
              </a:cxn>
              <a:cxn ang="0">
                <a:pos x="6" y="245"/>
              </a:cxn>
              <a:cxn ang="0">
                <a:pos x="3" y="232"/>
              </a:cxn>
              <a:cxn ang="0">
                <a:pos x="0" y="217"/>
              </a:cxn>
              <a:cxn ang="0">
                <a:pos x="0" y="200"/>
              </a:cxn>
              <a:cxn ang="0">
                <a:pos x="0" y="51"/>
              </a:cxn>
              <a:cxn ang="0">
                <a:pos x="0" y="42"/>
              </a:cxn>
              <a:cxn ang="0">
                <a:pos x="3" y="33"/>
              </a:cxn>
              <a:cxn ang="0">
                <a:pos x="6" y="24"/>
              </a:cxn>
              <a:cxn ang="0">
                <a:pos x="11" y="17"/>
              </a:cxn>
              <a:cxn ang="0">
                <a:pos x="17" y="11"/>
              </a:cxn>
              <a:cxn ang="0">
                <a:pos x="23" y="5"/>
              </a:cxn>
              <a:cxn ang="0">
                <a:pos x="27" y="3"/>
              </a:cxn>
              <a:cxn ang="0">
                <a:pos x="32" y="2"/>
              </a:cxn>
              <a:cxn ang="0">
                <a:pos x="36" y="1"/>
              </a:cxn>
              <a:cxn ang="0">
                <a:pos x="41" y="0"/>
              </a:cxn>
            </a:cxnLst>
            <a:rect l="0" t="0" r="r" b="b"/>
            <a:pathLst>
              <a:path w="1301" h="274">
                <a:moveTo>
                  <a:pt x="41" y="0"/>
                </a:moveTo>
                <a:lnTo>
                  <a:pt x="1261" y="0"/>
                </a:lnTo>
                <a:lnTo>
                  <a:pt x="1266" y="1"/>
                </a:lnTo>
                <a:lnTo>
                  <a:pt x="1270" y="2"/>
                </a:lnTo>
                <a:lnTo>
                  <a:pt x="1274" y="3"/>
                </a:lnTo>
                <a:lnTo>
                  <a:pt x="1278" y="5"/>
                </a:lnTo>
                <a:lnTo>
                  <a:pt x="1285" y="11"/>
                </a:lnTo>
                <a:lnTo>
                  <a:pt x="1290" y="17"/>
                </a:lnTo>
                <a:lnTo>
                  <a:pt x="1295" y="24"/>
                </a:lnTo>
                <a:lnTo>
                  <a:pt x="1299" y="33"/>
                </a:lnTo>
                <a:lnTo>
                  <a:pt x="1301" y="42"/>
                </a:lnTo>
                <a:lnTo>
                  <a:pt x="1301" y="51"/>
                </a:lnTo>
                <a:lnTo>
                  <a:pt x="1301" y="200"/>
                </a:lnTo>
                <a:lnTo>
                  <a:pt x="1301" y="217"/>
                </a:lnTo>
                <a:lnTo>
                  <a:pt x="1299" y="232"/>
                </a:lnTo>
                <a:lnTo>
                  <a:pt x="1295" y="245"/>
                </a:lnTo>
                <a:lnTo>
                  <a:pt x="1290" y="255"/>
                </a:lnTo>
                <a:lnTo>
                  <a:pt x="1288" y="260"/>
                </a:lnTo>
                <a:lnTo>
                  <a:pt x="1285" y="263"/>
                </a:lnTo>
                <a:lnTo>
                  <a:pt x="1281" y="267"/>
                </a:lnTo>
                <a:lnTo>
                  <a:pt x="1278" y="269"/>
                </a:lnTo>
                <a:lnTo>
                  <a:pt x="1274" y="271"/>
                </a:lnTo>
                <a:lnTo>
                  <a:pt x="1270" y="273"/>
                </a:lnTo>
                <a:lnTo>
                  <a:pt x="1266" y="274"/>
                </a:lnTo>
                <a:lnTo>
                  <a:pt x="1261" y="274"/>
                </a:lnTo>
                <a:lnTo>
                  <a:pt x="41" y="274"/>
                </a:lnTo>
                <a:lnTo>
                  <a:pt x="36" y="274"/>
                </a:lnTo>
                <a:lnTo>
                  <a:pt x="32" y="273"/>
                </a:lnTo>
                <a:lnTo>
                  <a:pt x="27" y="271"/>
                </a:lnTo>
                <a:lnTo>
                  <a:pt x="23" y="269"/>
                </a:lnTo>
                <a:lnTo>
                  <a:pt x="20" y="267"/>
                </a:lnTo>
                <a:lnTo>
                  <a:pt x="17" y="263"/>
                </a:lnTo>
                <a:lnTo>
                  <a:pt x="14" y="260"/>
                </a:lnTo>
                <a:lnTo>
                  <a:pt x="11" y="255"/>
                </a:lnTo>
                <a:lnTo>
                  <a:pt x="6" y="245"/>
                </a:lnTo>
                <a:lnTo>
                  <a:pt x="3" y="232"/>
                </a:lnTo>
                <a:lnTo>
                  <a:pt x="0" y="217"/>
                </a:lnTo>
                <a:lnTo>
                  <a:pt x="0" y="200"/>
                </a:lnTo>
                <a:lnTo>
                  <a:pt x="0" y="51"/>
                </a:lnTo>
                <a:lnTo>
                  <a:pt x="0" y="42"/>
                </a:lnTo>
                <a:lnTo>
                  <a:pt x="3" y="33"/>
                </a:lnTo>
                <a:lnTo>
                  <a:pt x="6" y="24"/>
                </a:lnTo>
                <a:lnTo>
                  <a:pt x="11" y="17"/>
                </a:lnTo>
                <a:lnTo>
                  <a:pt x="17" y="11"/>
                </a:lnTo>
                <a:lnTo>
                  <a:pt x="23" y="5"/>
                </a:lnTo>
                <a:lnTo>
                  <a:pt x="27" y="3"/>
                </a:lnTo>
                <a:lnTo>
                  <a:pt x="32" y="2"/>
                </a:lnTo>
                <a:lnTo>
                  <a:pt x="36" y="1"/>
                </a:lnTo>
                <a:lnTo>
                  <a:pt x="41" y="0"/>
                </a:lnTo>
                <a:close/>
              </a:path>
            </a:pathLst>
          </a:custGeom>
          <a:noFill/>
          <a:ln w="6350">
            <a:solidFill>
              <a:srgbClr val="2F2B26"/>
            </a:solidFill>
            <a:prstDash val="solid"/>
            <a:round/>
            <a:headEnd/>
            <a:tailEnd/>
          </a:ln>
        </p:spPr>
        <p:txBody>
          <a:bodyPr/>
          <a:lstStyle/>
          <a:p>
            <a:endParaRPr lang="en-US"/>
          </a:p>
        </p:txBody>
      </p:sp>
      <p:sp>
        <p:nvSpPr>
          <p:cNvPr id="12" name="Rectangle 16"/>
          <p:cNvSpPr>
            <a:spLocks noChangeArrowheads="1"/>
          </p:cNvSpPr>
          <p:nvPr/>
        </p:nvSpPr>
        <p:spPr bwMode="auto">
          <a:xfrm>
            <a:off x="5824537" y="1436731"/>
            <a:ext cx="835025" cy="212725"/>
          </a:xfrm>
          <a:prstGeom prst="rect">
            <a:avLst/>
          </a:prstGeom>
          <a:noFill/>
          <a:ln w="9525">
            <a:noFill/>
            <a:miter lim="800000"/>
            <a:headEnd/>
            <a:tailEnd/>
          </a:ln>
        </p:spPr>
        <p:txBody>
          <a:bodyPr wrap="none" lIns="0" tIns="0" rIns="0" bIns="0">
            <a:spAutoFit/>
          </a:bodyPr>
          <a:lstStyle/>
          <a:p>
            <a:r>
              <a:rPr lang="en-US" sz="1400">
                <a:solidFill>
                  <a:srgbClr val="24211D"/>
                </a:solidFill>
                <a:latin typeface="Times New Roman" pitchFamily="18" charset="0"/>
              </a:rPr>
              <a:t>Segmented </a:t>
            </a:r>
            <a:endParaRPr lang="en-US"/>
          </a:p>
        </p:txBody>
      </p:sp>
      <p:sp>
        <p:nvSpPr>
          <p:cNvPr id="13" name="Rectangle 17"/>
          <p:cNvSpPr>
            <a:spLocks noChangeArrowheads="1"/>
          </p:cNvSpPr>
          <p:nvPr/>
        </p:nvSpPr>
        <p:spPr bwMode="auto">
          <a:xfrm>
            <a:off x="5824537" y="1652631"/>
            <a:ext cx="809625"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Si detector </a:t>
            </a:r>
            <a:endParaRPr lang="en-US"/>
          </a:p>
        </p:txBody>
      </p:sp>
      <p:sp>
        <p:nvSpPr>
          <p:cNvPr id="14" name="Rectangle 18"/>
          <p:cNvSpPr>
            <a:spLocks noChangeArrowheads="1"/>
          </p:cNvSpPr>
          <p:nvPr/>
        </p:nvSpPr>
        <p:spPr bwMode="auto">
          <a:xfrm>
            <a:off x="5499499" y="3263944"/>
            <a:ext cx="1664790" cy="646331"/>
          </a:xfrm>
          <a:prstGeom prst="rect">
            <a:avLst/>
          </a:prstGeom>
          <a:no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24211D"/>
                </a:solidFill>
                <a:latin typeface="Times New Roman" pitchFamily="18" charset="0"/>
                <a:cs typeface="Times New Roman" pitchFamily="18" charset="0"/>
              </a:rPr>
              <a:t>magnetic filter</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24211D"/>
                </a:solidFill>
                <a:latin typeface="Times New Roman" pitchFamily="18" charset="0"/>
                <a:cs typeface="Times New Roman" pitchFamily="18" charset="0"/>
              </a:rPr>
              <a:t>region (field maximum)</a:t>
            </a:r>
            <a:endParaRPr lang="en-US" sz="1400" kern="0" dirty="0">
              <a:solidFill>
                <a:srgbClr val="000000"/>
              </a:solidFill>
              <a:latin typeface="Times New Roman" pitchFamily="18" charset="0"/>
              <a:cs typeface="Times New Roman" pitchFamily="18" charset="0"/>
            </a:endParaRPr>
          </a:p>
        </p:txBody>
      </p:sp>
      <p:sp>
        <p:nvSpPr>
          <p:cNvPr id="23" name="Freeform 29"/>
          <p:cNvSpPr>
            <a:spLocks/>
          </p:cNvSpPr>
          <p:nvPr/>
        </p:nvSpPr>
        <p:spPr bwMode="auto">
          <a:xfrm>
            <a:off x="5411787" y="1839956"/>
            <a:ext cx="153988" cy="2152650"/>
          </a:xfrm>
          <a:custGeom>
            <a:avLst/>
            <a:gdLst/>
            <a:ahLst/>
            <a:cxnLst>
              <a:cxn ang="0">
                <a:pos x="291" y="3941"/>
              </a:cxn>
              <a:cxn ang="0">
                <a:pos x="290" y="3968"/>
              </a:cxn>
              <a:cxn ang="0">
                <a:pos x="287" y="3992"/>
              </a:cxn>
              <a:cxn ang="0">
                <a:pos x="281" y="4014"/>
              </a:cxn>
              <a:cxn ang="0">
                <a:pos x="275" y="4033"/>
              </a:cxn>
              <a:cxn ang="0">
                <a:pos x="267" y="4047"/>
              </a:cxn>
              <a:cxn ang="0">
                <a:pos x="258" y="4058"/>
              </a:cxn>
              <a:cxn ang="0">
                <a:pos x="248" y="4065"/>
              </a:cxn>
              <a:cxn ang="0">
                <a:pos x="239" y="4067"/>
              </a:cxn>
              <a:cxn ang="0">
                <a:pos x="70" y="4066"/>
              </a:cxn>
              <a:cxn ang="0">
                <a:pos x="52" y="4062"/>
              </a:cxn>
              <a:cxn ang="0">
                <a:pos x="37" y="4053"/>
              </a:cxn>
              <a:cxn ang="0">
                <a:pos x="25" y="4040"/>
              </a:cxn>
              <a:cxn ang="0">
                <a:pos x="15" y="4024"/>
              </a:cxn>
              <a:cxn ang="0">
                <a:pos x="8" y="4004"/>
              </a:cxn>
              <a:cxn ang="0">
                <a:pos x="3" y="3980"/>
              </a:cxn>
              <a:cxn ang="0">
                <a:pos x="0" y="3954"/>
              </a:cxn>
              <a:cxn ang="0">
                <a:pos x="0" y="127"/>
              </a:cxn>
              <a:cxn ang="0">
                <a:pos x="1" y="100"/>
              </a:cxn>
              <a:cxn ang="0">
                <a:pos x="5" y="74"/>
              </a:cxn>
              <a:cxn ang="0">
                <a:pos x="11" y="53"/>
              </a:cxn>
              <a:cxn ang="0">
                <a:pos x="20" y="35"/>
              </a:cxn>
              <a:cxn ang="0">
                <a:pos x="31" y="20"/>
              </a:cxn>
              <a:cxn ang="0">
                <a:pos x="44" y="9"/>
              </a:cxn>
              <a:cxn ang="0">
                <a:pos x="61" y="2"/>
              </a:cxn>
              <a:cxn ang="0">
                <a:pos x="80" y="0"/>
              </a:cxn>
              <a:cxn ang="0">
                <a:pos x="243" y="1"/>
              </a:cxn>
              <a:cxn ang="0">
                <a:pos x="253" y="5"/>
              </a:cxn>
              <a:cxn ang="0">
                <a:pos x="262" y="14"/>
              </a:cxn>
              <a:cxn ang="0">
                <a:pos x="271" y="27"/>
              </a:cxn>
              <a:cxn ang="0">
                <a:pos x="278" y="43"/>
              </a:cxn>
              <a:cxn ang="0">
                <a:pos x="284" y="63"/>
              </a:cxn>
              <a:cxn ang="0">
                <a:pos x="288" y="87"/>
              </a:cxn>
              <a:cxn ang="0">
                <a:pos x="291" y="113"/>
              </a:cxn>
            </a:cxnLst>
            <a:rect l="0" t="0" r="r" b="b"/>
            <a:pathLst>
              <a:path w="291" h="4067">
                <a:moveTo>
                  <a:pt x="291" y="127"/>
                </a:moveTo>
                <a:lnTo>
                  <a:pt x="291" y="3941"/>
                </a:lnTo>
                <a:lnTo>
                  <a:pt x="291" y="3954"/>
                </a:lnTo>
                <a:lnTo>
                  <a:pt x="290" y="3968"/>
                </a:lnTo>
                <a:lnTo>
                  <a:pt x="288" y="3980"/>
                </a:lnTo>
                <a:lnTo>
                  <a:pt x="287" y="3992"/>
                </a:lnTo>
                <a:lnTo>
                  <a:pt x="284" y="4004"/>
                </a:lnTo>
                <a:lnTo>
                  <a:pt x="281" y="4014"/>
                </a:lnTo>
                <a:lnTo>
                  <a:pt x="278" y="4024"/>
                </a:lnTo>
                <a:lnTo>
                  <a:pt x="275" y="4033"/>
                </a:lnTo>
                <a:lnTo>
                  <a:pt x="271" y="4040"/>
                </a:lnTo>
                <a:lnTo>
                  <a:pt x="267" y="4047"/>
                </a:lnTo>
                <a:lnTo>
                  <a:pt x="262" y="4053"/>
                </a:lnTo>
                <a:lnTo>
                  <a:pt x="258" y="4058"/>
                </a:lnTo>
                <a:lnTo>
                  <a:pt x="253" y="4062"/>
                </a:lnTo>
                <a:lnTo>
                  <a:pt x="248" y="4065"/>
                </a:lnTo>
                <a:lnTo>
                  <a:pt x="243" y="4066"/>
                </a:lnTo>
                <a:lnTo>
                  <a:pt x="239" y="4067"/>
                </a:lnTo>
                <a:lnTo>
                  <a:pt x="80" y="4067"/>
                </a:lnTo>
                <a:lnTo>
                  <a:pt x="70" y="4066"/>
                </a:lnTo>
                <a:lnTo>
                  <a:pt x="61" y="4065"/>
                </a:lnTo>
                <a:lnTo>
                  <a:pt x="52" y="4062"/>
                </a:lnTo>
                <a:lnTo>
                  <a:pt x="44" y="4058"/>
                </a:lnTo>
                <a:lnTo>
                  <a:pt x="37" y="4053"/>
                </a:lnTo>
                <a:lnTo>
                  <a:pt x="31" y="4047"/>
                </a:lnTo>
                <a:lnTo>
                  <a:pt x="25" y="4040"/>
                </a:lnTo>
                <a:lnTo>
                  <a:pt x="20" y="4033"/>
                </a:lnTo>
                <a:lnTo>
                  <a:pt x="15" y="4024"/>
                </a:lnTo>
                <a:lnTo>
                  <a:pt x="11" y="4014"/>
                </a:lnTo>
                <a:lnTo>
                  <a:pt x="8" y="4004"/>
                </a:lnTo>
                <a:lnTo>
                  <a:pt x="5" y="3992"/>
                </a:lnTo>
                <a:lnTo>
                  <a:pt x="3" y="3980"/>
                </a:lnTo>
                <a:lnTo>
                  <a:pt x="1" y="3968"/>
                </a:lnTo>
                <a:lnTo>
                  <a:pt x="0" y="3954"/>
                </a:lnTo>
                <a:lnTo>
                  <a:pt x="0" y="3941"/>
                </a:lnTo>
                <a:lnTo>
                  <a:pt x="0" y="127"/>
                </a:lnTo>
                <a:lnTo>
                  <a:pt x="0" y="113"/>
                </a:lnTo>
                <a:lnTo>
                  <a:pt x="1" y="100"/>
                </a:lnTo>
                <a:lnTo>
                  <a:pt x="3" y="87"/>
                </a:lnTo>
                <a:lnTo>
                  <a:pt x="5" y="74"/>
                </a:lnTo>
                <a:lnTo>
                  <a:pt x="8" y="63"/>
                </a:lnTo>
                <a:lnTo>
                  <a:pt x="11" y="53"/>
                </a:lnTo>
                <a:lnTo>
                  <a:pt x="15" y="43"/>
                </a:lnTo>
                <a:lnTo>
                  <a:pt x="20" y="35"/>
                </a:lnTo>
                <a:lnTo>
                  <a:pt x="25" y="27"/>
                </a:lnTo>
                <a:lnTo>
                  <a:pt x="31" y="20"/>
                </a:lnTo>
                <a:lnTo>
                  <a:pt x="37" y="14"/>
                </a:lnTo>
                <a:lnTo>
                  <a:pt x="44" y="9"/>
                </a:lnTo>
                <a:lnTo>
                  <a:pt x="52" y="5"/>
                </a:lnTo>
                <a:lnTo>
                  <a:pt x="61" y="2"/>
                </a:lnTo>
                <a:lnTo>
                  <a:pt x="70" y="1"/>
                </a:lnTo>
                <a:lnTo>
                  <a:pt x="80" y="0"/>
                </a:lnTo>
                <a:lnTo>
                  <a:pt x="239" y="0"/>
                </a:lnTo>
                <a:lnTo>
                  <a:pt x="243" y="1"/>
                </a:lnTo>
                <a:lnTo>
                  <a:pt x="248" y="2"/>
                </a:lnTo>
                <a:lnTo>
                  <a:pt x="253" y="5"/>
                </a:lnTo>
                <a:lnTo>
                  <a:pt x="258" y="9"/>
                </a:lnTo>
                <a:lnTo>
                  <a:pt x="262" y="14"/>
                </a:lnTo>
                <a:lnTo>
                  <a:pt x="267" y="20"/>
                </a:lnTo>
                <a:lnTo>
                  <a:pt x="271" y="27"/>
                </a:lnTo>
                <a:lnTo>
                  <a:pt x="275" y="35"/>
                </a:lnTo>
                <a:lnTo>
                  <a:pt x="278" y="43"/>
                </a:lnTo>
                <a:lnTo>
                  <a:pt x="281" y="53"/>
                </a:lnTo>
                <a:lnTo>
                  <a:pt x="284" y="63"/>
                </a:lnTo>
                <a:lnTo>
                  <a:pt x="287" y="74"/>
                </a:lnTo>
                <a:lnTo>
                  <a:pt x="288" y="87"/>
                </a:lnTo>
                <a:lnTo>
                  <a:pt x="290" y="100"/>
                </a:lnTo>
                <a:lnTo>
                  <a:pt x="291" y="113"/>
                </a:lnTo>
                <a:lnTo>
                  <a:pt x="291" y="127"/>
                </a:lnTo>
                <a:close/>
              </a:path>
            </a:pathLst>
          </a:custGeom>
          <a:solidFill>
            <a:srgbClr val="A8D200"/>
          </a:solidFill>
          <a:ln w="9525">
            <a:noFill/>
            <a:round/>
            <a:headEnd/>
            <a:tailEnd/>
          </a:ln>
        </p:spPr>
        <p:txBody>
          <a:bodyPr/>
          <a:lstStyle/>
          <a:p>
            <a:endParaRPr lang="en-US"/>
          </a:p>
        </p:txBody>
      </p:sp>
      <p:sp>
        <p:nvSpPr>
          <p:cNvPr id="24" name="Freeform 30"/>
          <p:cNvSpPr>
            <a:spLocks/>
          </p:cNvSpPr>
          <p:nvPr/>
        </p:nvSpPr>
        <p:spPr bwMode="auto">
          <a:xfrm>
            <a:off x="5411787" y="1839956"/>
            <a:ext cx="153988" cy="2152650"/>
          </a:xfrm>
          <a:custGeom>
            <a:avLst/>
            <a:gdLst/>
            <a:ahLst/>
            <a:cxnLst>
              <a:cxn ang="0">
                <a:pos x="291" y="3941"/>
              </a:cxn>
              <a:cxn ang="0">
                <a:pos x="290" y="3968"/>
              </a:cxn>
              <a:cxn ang="0">
                <a:pos x="287" y="3992"/>
              </a:cxn>
              <a:cxn ang="0">
                <a:pos x="281" y="4014"/>
              </a:cxn>
              <a:cxn ang="0">
                <a:pos x="275" y="4033"/>
              </a:cxn>
              <a:cxn ang="0">
                <a:pos x="267" y="4047"/>
              </a:cxn>
              <a:cxn ang="0">
                <a:pos x="258" y="4058"/>
              </a:cxn>
              <a:cxn ang="0">
                <a:pos x="248" y="4065"/>
              </a:cxn>
              <a:cxn ang="0">
                <a:pos x="239" y="4067"/>
              </a:cxn>
              <a:cxn ang="0">
                <a:pos x="70" y="4066"/>
              </a:cxn>
              <a:cxn ang="0">
                <a:pos x="52" y="4062"/>
              </a:cxn>
              <a:cxn ang="0">
                <a:pos x="37" y="4053"/>
              </a:cxn>
              <a:cxn ang="0">
                <a:pos x="25" y="4040"/>
              </a:cxn>
              <a:cxn ang="0">
                <a:pos x="15" y="4024"/>
              </a:cxn>
              <a:cxn ang="0">
                <a:pos x="8" y="4004"/>
              </a:cxn>
              <a:cxn ang="0">
                <a:pos x="3" y="3980"/>
              </a:cxn>
              <a:cxn ang="0">
                <a:pos x="0" y="3954"/>
              </a:cxn>
              <a:cxn ang="0">
                <a:pos x="0" y="127"/>
              </a:cxn>
              <a:cxn ang="0">
                <a:pos x="1" y="100"/>
              </a:cxn>
              <a:cxn ang="0">
                <a:pos x="5" y="74"/>
              </a:cxn>
              <a:cxn ang="0">
                <a:pos x="11" y="53"/>
              </a:cxn>
              <a:cxn ang="0">
                <a:pos x="20" y="35"/>
              </a:cxn>
              <a:cxn ang="0">
                <a:pos x="31" y="20"/>
              </a:cxn>
              <a:cxn ang="0">
                <a:pos x="44" y="9"/>
              </a:cxn>
              <a:cxn ang="0">
                <a:pos x="61" y="2"/>
              </a:cxn>
              <a:cxn ang="0">
                <a:pos x="80" y="0"/>
              </a:cxn>
              <a:cxn ang="0">
                <a:pos x="243" y="1"/>
              </a:cxn>
              <a:cxn ang="0">
                <a:pos x="253" y="5"/>
              </a:cxn>
              <a:cxn ang="0">
                <a:pos x="262" y="14"/>
              </a:cxn>
              <a:cxn ang="0">
                <a:pos x="271" y="27"/>
              </a:cxn>
              <a:cxn ang="0">
                <a:pos x="278" y="43"/>
              </a:cxn>
              <a:cxn ang="0">
                <a:pos x="284" y="63"/>
              </a:cxn>
              <a:cxn ang="0">
                <a:pos x="288" y="87"/>
              </a:cxn>
              <a:cxn ang="0">
                <a:pos x="291" y="113"/>
              </a:cxn>
            </a:cxnLst>
            <a:rect l="0" t="0" r="r" b="b"/>
            <a:pathLst>
              <a:path w="291" h="4067">
                <a:moveTo>
                  <a:pt x="291" y="127"/>
                </a:moveTo>
                <a:lnTo>
                  <a:pt x="291" y="3941"/>
                </a:lnTo>
                <a:lnTo>
                  <a:pt x="291" y="3954"/>
                </a:lnTo>
                <a:lnTo>
                  <a:pt x="290" y="3968"/>
                </a:lnTo>
                <a:lnTo>
                  <a:pt x="288" y="3980"/>
                </a:lnTo>
                <a:lnTo>
                  <a:pt x="287" y="3992"/>
                </a:lnTo>
                <a:lnTo>
                  <a:pt x="284" y="4004"/>
                </a:lnTo>
                <a:lnTo>
                  <a:pt x="281" y="4014"/>
                </a:lnTo>
                <a:lnTo>
                  <a:pt x="278" y="4024"/>
                </a:lnTo>
                <a:lnTo>
                  <a:pt x="275" y="4033"/>
                </a:lnTo>
                <a:lnTo>
                  <a:pt x="271" y="4040"/>
                </a:lnTo>
                <a:lnTo>
                  <a:pt x="267" y="4047"/>
                </a:lnTo>
                <a:lnTo>
                  <a:pt x="262" y="4053"/>
                </a:lnTo>
                <a:lnTo>
                  <a:pt x="258" y="4058"/>
                </a:lnTo>
                <a:lnTo>
                  <a:pt x="253" y="4062"/>
                </a:lnTo>
                <a:lnTo>
                  <a:pt x="248" y="4065"/>
                </a:lnTo>
                <a:lnTo>
                  <a:pt x="243" y="4066"/>
                </a:lnTo>
                <a:lnTo>
                  <a:pt x="239" y="4067"/>
                </a:lnTo>
                <a:lnTo>
                  <a:pt x="80" y="4067"/>
                </a:lnTo>
                <a:lnTo>
                  <a:pt x="70" y="4066"/>
                </a:lnTo>
                <a:lnTo>
                  <a:pt x="61" y="4065"/>
                </a:lnTo>
                <a:lnTo>
                  <a:pt x="52" y="4062"/>
                </a:lnTo>
                <a:lnTo>
                  <a:pt x="44" y="4058"/>
                </a:lnTo>
                <a:lnTo>
                  <a:pt x="37" y="4053"/>
                </a:lnTo>
                <a:lnTo>
                  <a:pt x="31" y="4047"/>
                </a:lnTo>
                <a:lnTo>
                  <a:pt x="25" y="4040"/>
                </a:lnTo>
                <a:lnTo>
                  <a:pt x="20" y="4033"/>
                </a:lnTo>
                <a:lnTo>
                  <a:pt x="15" y="4024"/>
                </a:lnTo>
                <a:lnTo>
                  <a:pt x="11" y="4014"/>
                </a:lnTo>
                <a:lnTo>
                  <a:pt x="8" y="4004"/>
                </a:lnTo>
                <a:lnTo>
                  <a:pt x="5" y="3992"/>
                </a:lnTo>
                <a:lnTo>
                  <a:pt x="3" y="3980"/>
                </a:lnTo>
                <a:lnTo>
                  <a:pt x="1" y="3968"/>
                </a:lnTo>
                <a:lnTo>
                  <a:pt x="0" y="3954"/>
                </a:lnTo>
                <a:lnTo>
                  <a:pt x="0" y="3941"/>
                </a:lnTo>
                <a:lnTo>
                  <a:pt x="0" y="127"/>
                </a:lnTo>
                <a:lnTo>
                  <a:pt x="0" y="113"/>
                </a:lnTo>
                <a:lnTo>
                  <a:pt x="1" y="100"/>
                </a:lnTo>
                <a:lnTo>
                  <a:pt x="3" y="87"/>
                </a:lnTo>
                <a:lnTo>
                  <a:pt x="5" y="74"/>
                </a:lnTo>
                <a:lnTo>
                  <a:pt x="8" y="63"/>
                </a:lnTo>
                <a:lnTo>
                  <a:pt x="11" y="53"/>
                </a:lnTo>
                <a:lnTo>
                  <a:pt x="15" y="43"/>
                </a:lnTo>
                <a:lnTo>
                  <a:pt x="20" y="35"/>
                </a:lnTo>
                <a:lnTo>
                  <a:pt x="25" y="27"/>
                </a:lnTo>
                <a:lnTo>
                  <a:pt x="31" y="20"/>
                </a:lnTo>
                <a:lnTo>
                  <a:pt x="37" y="14"/>
                </a:lnTo>
                <a:lnTo>
                  <a:pt x="44" y="9"/>
                </a:lnTo>
                <a:lnTo>
                  <a:pt x="52" y="5"/>
                </a:lnTo>
                <a:lnTo>
                  <a:pt x="61" y="2"/>
                </a:lnTo>
                <a:lnTo>
                  <a:pt x="70" y="1"/>
                </a:lnTo>
                <a:lnTo>
                  <a:pt x="80" y="0"/>
                </a:lnTo>
                <a:lnTo>
                  <a:pt x="239" y="0"/>
                </a:lnTo>
                <a:lnTo>
                  <a:pt x="243" y="1"/>
                </a:lnTo>
                <a:lnTo>
                  <a:pt x="248" y="2"/>
                </a:lnTo>
                <a:lnTo>
                  <a:pt x="253" y="5"/>
                </a:lnTo>
                <a:lnTo>
                  <a:pt x="258" y="9"/>
                </a:lnTo>
                <a:lnTo>
                  <a:pt x="262" y="14"/>
                </a:lnTo>
                <a:lnTo>
                  <a:pt x="267" y="20"/>
                </a:lnTo>
                <a:lnTo>
                  <a:pt x="271" y="27"/>
                </a:lnTo>
                <a:lnTo>
                  <a:pt x="275" y="35"/>
                </a:lnTo>
                <a:lnTo>
                  <a:pt x="278" y="43"/>
                </a:lnTo>
                <a:lnTo>
                  <a:pt x="281" y="53"/>
                </a:lnTo>
                <a:lnTo>
                  <a:pt x="284" y="63"/>
                </a:lnTo>
                <a:lnTo>
                  <a:pt x="287" y="74"/>
                </a:lnTo>
                <a:lnTo>
                  <a:pt x="288" y="87"/>
                </a:lnTo>
                <a:lnTo>
                  <a:pt x="290" y="100"/>
                </a:lnTo>
                <a:lnTo>
                  <a:pt x="291" y="113"/>
                </a:lnTo>
                <a:lnTo>
                  <a:pt x="291" y="127"/>
                </a:lnTo>
                <a:close/>
              </a:path>
            </a:pathLst>
          </a:custGeom>
          <a:noFill/>
          <a:ln w="6350">
            <a:solidFill>
              <a:srgbClr val="2F2B26"/>
            </a:solidFill>
            <a:prstDash val="solid"/>
            <a:round/>
            <a:headEnd/>
            <a:tailEnd/>
          </a:ln>
        </p:spPr>
        <p:txBody>
          <a:bodyPr/>
          <a:lstStyle/>
          <a:p>
            <a:endParaRPr lang="en-US"/>
          </a:p>
        </p:txBody>
      </p:sp>
      <p:sp>
        <p:nvSpPr>
          <p:cNvPr id="25" name="Freeform 31"/>
          <p:cNvSpPr>
            <a:spLocks/>
          </p:cNvSpPr>
          <p:nvPr/>
        </p:nvSpPr>
        <p:spPr bwMode="auto">
          <a:xfrm>
            <a:off x="3648075" y="3951331"/>
            <a:ext cx="688975" cy="146050"/>
          </a:xfrm>
          <a:custGeom>
            <a:avLst/>
            <a:gdLst/>
            <a:ahLst/>
            <a:cxnLst>
              <a:cxn ang="0">
                <a:pos x="40" y="0"/>
              </a:cxn>
              <a:cxn ang="0">
                <a:pos x="1261" y="0"/>
              </a:cxn>
              <a:cxn ang="0">
                <a:pos x="1266" y="1"/>
              </a:cxn>
              <a:cxn ang="0">
                <a:pos x="1270" y="2"/>
              </a:cxn>
              <a:cxn ang="0">
                <a:pos x="1274" y="3"/>
              </a:cxn>
              <a:cxn ang="0">
                <a:pos x="1278" y="5"/>
              </a:cxn>
              <a:cxn ang="0">
                <a:pos x="1284" y="11"/>
              </a:cxn>
              <a:cxn ang="0">
                <a:pos x="1290" y="17"/>
              </a:cxn>
              <a:cxn ang="0">
                <a:pos x="1295" y="24"/>
              </a:cxn>
              <a:cxn ang="0">
                <a:pos x="1298" y="33"/>
              </a:cxn>
              <a:cxn ang="0">
                <a:pos x="1301" y="42"/>
              </a:cxn>
              <a:cxn ang="0">
                <a:pos x="1301" y="51"/>
              </a:cxn>
              <a:cxn ang="0">
                <a:pos x="1301" y="200"/>
              </a:cxn>
              <a:cxn ang="0">
                <a:pos x="1301" y="217"/>
              </a:cxn>
              <a:cxn ang="0">
                <a:pos x="1298" y="232"/>
              </a:cxn>
              <a:cxn ang="0">
                <a:pos x="1295" y="245"/>
              </a:cxn>
              <a:cxn ang="0">
                <a:pos x="1290" y="255"/>
              </a:cxn>
              <a:cxn ang="0">
                <a:pos x="1287" y="260"/>
              </a:cxn>
              <a:cxn ang="0">
                <a:pos x="1284" y="263"/>
              </a:cxn>
              <a:cxn ang="0">
                <a:pos x="1281" y="267"/>
              </a:cxn>
              <a:cxn ang="0">
                <a:pos x="1278" y="269"/>
              </a:cxn>
              <a:cxn ang="0">
                <a:pos x="1274" y="271"/>
              </a:cxn>
              <a:cxn ang="0">
                <a:pos x="1270" y="273"/>
              </a:cxn>
              <a:cxn ang="0">
                <a:pos x="1266" y="274"/>
              </a:cxn>
              <a:cxn ang="0">
                <a:pos x="1261" y="274"/>
              </a:cxn>
              <a:cxn ang="0">
                <a:pos x="40" y="274"/>
              </a:cxn>
              <a:cxn ang="0">
                <a:pos x="35" y="274"/>
              </a:cxn>
              <a:cxn ang="0">
                <a:pos x="31" y="273"/>
              </a:cxn>
              <a:cxn ang="0">
                <a:pos x="27" y="271"/>
              </a:cxn>
              <a:cxn ang="0">
                <a:pos x="23" y="269"/>
              </a:cxn>
              <a:cxn ang="0">
                <a:pos x="20" y="267"/>
              </a:cxn>
              <a:cxn ang="0">
                <a:pos x="16" y="263"/>
              </a:cxn>
              <a:cxn ang="0">
                <a:pos x="13" y="260"/>
              </a:cxn>
              <a:cxn ang="0">
                <a:pos x="11" y="255"/>
              </a:cxn>
              <a:cxn ang="0">
                <a:pos x="6" y="245"/>
              </a:cxn>
              <a:cxn ang="0">
                <a:pos x="2" y="232"/>
              </a:cxn>
              <a:cxn ang="0">
                <a:pos x="0" y="217"/>
              </a:cxn>
              <a:cxn ang="0">
                <a:pos x="0" y="200"/>
              </a:cxn>
              <a:cxn ang="0">
                <a:pos x="0" y="51"/>
              </a:cxn>
              <a:cxn ang="0">
                <a:pos x="0" y="42"/>
              </a:cxn>
              <a:cxn ang="0">
                <a:pos x="2" y="33"/>
              </a:cxn>
              <a:cxn ang="0">
                <a:pos x="6" y="24"/>
              </a:cxn>
              <a:cxn ang="0">
                <a:pos x="11" y="17"/>
              </a:cxn>
              <a:cxn ang="0">
                <a:pos x="16" y="11"/>
              </a:cxn>
              <a:cxn ang="0">
                <a:pos x="23" y="5"/>
              </a:cxn>
              <a:cxn ang="0">
                <a:pos x="27" y="3"/>
              </a:cxn>
              <a:cxn ang="0">
                <a:pos x="31" y="2"/>
              </a:cxn>
              <a:cxn ang="0">
                <a:pos x="35" y="1"/>
              </a:cxn>
              <a:cxn ang="0">
                <a:pos x="40" y="0"/>
              </a:cxn>
            </a:cxnLst>
            <a:rect l="0" t="0" r="r" b="b"/>
            <a:pathLst>
              <a:path w="1301" h="274">
                <a:moveTo>
                  <a:pt x="40" y="0"/>
                </a:moveTo>
                <a:lnTo>
                  <a:pt x="1261" y="0"/>
                </a:lnTo>
                <a:lnTo>
                  <a:pt x="1266" y="1"/>
                </a:lnTo>
                <a:lnTo>
                  <a:pt x="1270" y="2"/>
                </a:lnTo>
                <a:lnTo>
                  <a:pt x="1274" y="3"/>
                </a:lnTo>
                <a:lnTo>
                  <a:pt x="1278" y="5"/>
                </a:lnTo>
                <a:lnTo>
                  <a:pt x="1284" y="11"/>
                </a:lnTo>
                <a:lnTo>
                  <a:pt x="1290" y="17"/>
                </a:lnTo>
                <a:lnTo>
                  <a:pt x="1295" y="24"/>
                </a:lnTo>
                <a:lnTo>
                  <a:pt x="1298" y="33"/>
                </a:lnTo>
                <a:lnTo>
                  <a:pt x="1301" y="42"/>
                </a:lnTo>
                <a:lnTo>
                  <a:pt x="1301" y="51"/>
                </a:lnTo>
                <a:lnTo>
                  <a:pt x="1301" y="200"/>
                </a:lnTo>
                <a:lnTo>
                  <a:pt x="1301" y="217"/>
                </a:lnTo>
                <a:lnTo>
                  <a:pt x="1298" y="232"/>
                </a:lnTo>
                <a:lnTo>
                  <a:pt x="1295" y="245"/>
                </a:lnTo>
                <a:lnTo>
                  <a:pt x="1290" y="255"/>
                </a:lnTo>
                <a:lnTo>
                  <a:pt x="1287" y="260"/>
                </a:lnTo>
                <a:lnTo>
                  <a:pt x="1284" y="263"/>
                </a:lnTo>
                <a:lnTo>
                  <a:pt x="1281" y="267"/>
                </a:lnTo>
                <a:lnTo>
                  <a:pt x="1278" y="269"/>
                </a:lnTo>
                <a:lnTo>
                  <a:pt x="1274" y="271"/>
                </a:lnTo>
                <a:lnTo>
                  <a:pt x="1270" y="273"/>
                </a:lnTo>
                <a:lnTo>
                  <a:pt x="1266" y="274"/>
                </a:lnTo>
                <a:lnTo>
                  <a:pt x="1261" y="274"/>
                </a:lnTo>
                <a:lnTo>
                  <a:pt x="40" y="274"/>
                </a:lnTo>
                <a:lnTo>
                  <a:pt x="35" y="274"/>
                </a:lnTo>
                <a:lnTo>
                  <a:pt x="31" y="273"/>
                </a:lnTo>
                <a:lnTo>
                  <a:pt x="27" y="271"/>
                </a:lnTo>
                <a:lnTo>
                  <a:pt x="23" y="269"/>
                </a:lnTo>
                <a:lnTo>
                  <a:pt x="20" y="267"/>
                </a:lnTo>
                <a:lnTo>
                  <a:pt x="16" y="263"/>
                </a:lnTo>
                <a:lnTo>
                  <a:pt x="13" y="260"/>
                </a:lnTo>
                <a:lnTo>
                  <a:pt x="11" y="255"/>
                </a:lnTo>
                <a:lnTo>
                  <a:pt x="6" y="245"/>
                </a:lnTo>
                <a:lnTo>
                  <a:pt x="2" y="232"/>
                </a:lnTo>
                <a:lnTo>
                  <a:pt x="0" y="217"/>
                </a:lnTo>
                <a:lnTo>
                  <a:pt x="0" y="200"/>
                </a:lnTo>
                <a:lnTo>
                  <a:pt x="0" y="51"/>
                </a:lnTo>
                <a:lnTo>
                  <a:pt x="0" y="42"/>
                </a:lnTo>
                <a:lnTo>
                  <a:pt x="2" y="33"/>
                </a:lnTo>
                <a:lnTo>
                  <a:pt x="6" y="24"/>
                </a:lnTo>
                <a:lnTo>
                  <a:pt x="11" y="17"/>
                </a:lnTo>
                <a:lnTo>
                  <a:pt x="16" y="11"/>
                </a:lnTo>
                <a:lnTo>
                  <a:pt x="23" y="5"/>
                </a:lnTo>
                <a:lnTo>
                  <a:pt x="27" y="3"/>
                </a:lnTo>
                <a:lnTo>
                  <a:pt x="31" y="2"/>
                </a:lnTo>
                <a:lnTo>
                  <a:pt x="35" y="1"/>
                </a:lnTo>
                <a:lnTo>
                  <a:pt x="40" y="0"/>
                </a:lnTo>
                <a:close/>
              </a:path>
            </a:pathLst>
          </a:custGeom>
          <a:solidFill>
            <a:srgbClr val="A8D200"/>
          </a:solidFill>
          <a:ln w="9525">
            <a:noFill/>
            <a:round/>
            <a:headEnd/>
            <a:tailEnd/>
          </a:ln>
        </p:spPr>
        <p:txBody>
          <a:bodyPr/>
          <a:lstStyle/>
          <a:p>
            <a:endParaRPr lang="en-US"/>
          </a:p>
        </p:txBody>
      </p:sp>
      <p:sp>
        <p:nvSpPr>
          <p:cNvPr id="26" name="Freeform 32"/>
          <p:cNvSpPr>
            <a:spLocks/>
          </p:cNvSpPr>
          <p:nvPr/>
        </p:nvSpPr>
        <p:spPr bwMode="auto">
          <a:xfrm>
            <a:off x="3648075" y="3951331"/>
            <a:ext cx="688975" cy="146050"/>
          </a:xfrm>
          <a:custGeom>
            <a:avLst/>
            <a:gdLst/>
            <a:ahLst/>
            <a:cxnLst>
              <a:cxn ang="0">
                <a:pos x="40" y="0"/>
              </a:cxn>
              <a:cxn ang="0">
                <a:pos x="1261" y="0"/>
              </a:cxn>
              <a:cxn ang="0">
                <a:pos x="1266" y="1"/>
              </a:cxn>
              <a:cxn ang="0">
                <a:pos x="1270" y="2"/>
              </a:cxn>
              <a:cxn ang="0">
                <a:pos x="1274" y="3"/>
              </a:cxn>
              <a:cxn ang="0">
                <a:pos x="1278" y="5"/>
              </a:cxn>
              <a:cxn ang="0">
                <a:pos x="1284" y="11"/>
              </a:cxn>
              <a:cxn ang="0">
                <a:pos x="1290" y="17"/>
              </a:cxn>
              <a:cxn ang="0">
                <a:pos x="1295" y="24"/>
              </a:cxn>
              <a:cxn ang="0">
                <a:pos x="1298" y="33"/>
              </a:cxn>
              <a:cxn ang="0">
                <a:pos x="1301" y="42"/>
              </a:cxn>
              <a:cxn ang="0">
                <a:pos x="1301" y="51"/>
              </a:cxn>
              <a:cxn ang="0">
                <a:pos x="1301" y="200"/>
              </a:cxn>
              <a:cxn ang="0">
                <a:pos x="1301" y="217"/>
              </a:cxn>
              <a:cxn ang="0">
                <a:pos x="1298" y="232"/>
              </a:cxn>
              <a:cxn ang="0">
                <a:pos x="1295" y="245"/>
              </a:cxn>
              <a:cxn ang="0">
                <a:pos x="1290" y="255"/>
              </a:cxn>
              <a:cxn ang="0">
                <a:pos x="1287" y="260"/>
              </a:cxn>
              <a:cxn ang="0">
                <a:pos x="1284" y="263"/>
              </a:cxn>
              <a:cxn ang="0">
                <a:pos x="1281" y="267"/>
              </a:cxn>
              <a:cxn ang="0">
                <a:pos x="1278" y="269"/>
              </a:cxn>
              <a:cxn ang="0">
                <a:pos x="1274" y="271"/>
              </a:cxn>
              <a:cxn ang="0">
                <a:pos x="1270" y="273"/>
              </a:cxn>
              <a:cxn ang="0">
                <a:pos x="1266" y="274"/>
              </a:cxn>
              <a:cxn ang="0">
                <a:pos x="1261" y="274"/>
              </a:cxn>
              <a:cxn ang="0">
                <a:pos x="40" y="274"/>
              </a:cxn>
              <a:cxn ang="0">
                <a:pos x="35" y="274"/>
              </a:cxn>
              <a:cxn ang="0">
                <a:pos x="31" y="273"/>
              </a:cxn>
              <a:cxn ang="0">
                <a:pos x="27" y="271"/>
              </a:cxn>
              <a:cxn ang="0">
                <a:pos x="23" y="269"/>
              </a:cxn>
              <a:cxn ang="0">
                <a:pos x="20" y="267"/>
              </a:cxn>
              <a:cxn ang="0">
                <a:pos x="16" y="263"/>
              </a:cxn>
              <a:cxn ang="0">
                <a:pos x="13" y="260"/>
              </a:cxn>
              <a:cxn ang="0">
                <a:pos x="11" y="255"/>
              </a:cxn>
              <a:cxn ang="0">
                <a:pos x="6" y="245"/>
              </a:cxn>
              <a:cxn ang="0">
                <a:pos x="2" y="232"/>
              </a:cxn>
              <a:cxn ang="0">
                <a:pos x="0" y="217"/>
              </a:cxn>
              <a:cxn ang="0">
                <a:pos x="0" y="200"/>
              </a:cxn>
              <a:cxn ang="0">
                <a:pos x="0" y="51"/>
              </a:cxn>
              <a:cxn ang="0">
                <a:pos x="0" y="42"/>
              </a:cxn>
              <a:cxn ang="0">
                <a:pos x="2" y="33"/>
              </a:cxn>
              <a:cxn ang="0">
                <a:pos x="6" y="24"/>
              </a:cxn>
              <a:cxn ang="0">
                <a:pos x="11" y="17"/>
              </a:cxn>
              <a:cxn ang="0">
                <a:pos x="16" y="11"/>
              </a:cxn>
              <a:cxn ang="0">
                <a:pos x="23" y="5"/>
              </a:cxn>
              <a:cxn ang="0">
                <a:pos x="27" y="3"/>
              </a:cxn>
              <a:cxn ang="0">
                <a:pos x="31" y="2"/>
              </a:cxn>
              <a:cxn ang="0">
                <a:pos x="35" y="1"/>
              </a:cxn>
              <a:cxn ang="0">
                <a:pos x="40" y="0"/>
              </a:cxn>
            </a:cxnLst>
            <a:rect l="0" t="0" r="r" b="b"/>
            <a:pathLst>
              <a:path w="1301" h="274">
                <a:moveTo>
                  <a:pt x="40" y="0"/>
                </a:moveTo>
                <a:lnTo>
                  <a:pt x="1261" y="0"/>
                </a:lnTo>
                <a:lnTo>
                  <a:pt x="1266" y="1"/>
                </a:lnTo>
                <a:lnTo>
                  <a:pt x="1270" y="2"/>
                </a:lnTo>
                <a:lnTo>
                  <a:pt x="1274" y="3"/>
                </a:lnTo>
                <a:lnTo>
                  <a:pt x="1278" y="5"/>
                </a:lnTo>
                <a:lnTo>
                  <a:pt x="1284" y="11"/>
                </a:lnTo>
                <a:lnTo>
                  <a:pt x="1290" y="17"/>
                </a:lnTo>
                <a:lnTo>
                  <a:pt x="1295" y="24"/>
                </a:lnTo>
                <a:lnTo>
                  <a:pt x="1298" y="33"/>
                </a:lnTo>
                <a:lnTo>
                  <a:pt x="1301" y="42"/>
                </a:lnTo>
                <a:lnTo>
                  <a:pt x="1301" y="51"/>
                </a:lnTo>
                <a:lnTo>
                  <a:pt x="1301" y="200"/>
                </a:lnTo>
                <a:lnTo>
                  <a:pt x="1301" y="217"/>
                </a:lnTo>
                <a:lnTo>
                  <a:pt x="1298" y="232"/>
                </a:lnTo>
                <a:lnTo>
                  <a:pt x="1295" y="245"/>
                </a:lnTo>
                <a:lnTo>
                  <a:pt x="1290" y="255"/>
                </a:lnTo>
                <a:lnTo>
                  <a:pt x="1287" y="260"/>
                </a:lnTo>
                <a:lnTo>
                  <a:pt x="1284" y="263"/>
                </a:lnTo>
                <a:lnTo>
                  <a:pt x="1281" y="267"/>
                </a:lnTo>
                <a:lnTo>
                  <a:pt x="1278" y="269"/>
                </a:lnTo>
                <a:lnTo>
                  <a:pt x="1274" y="271"/>
                </a:lnTo>
                <a:lnTo>
                  <a:pt x="1270" y="273"/>
                </a:lnTo>
                <a:lnTo>
                  <a:pt x="1266" y="274"/>
                </a:lnTo>
                <a:lnTo>
                  <a:pt x="1261" y="274"/>
                </a:lnTo>
                <a:lnTo>
                  <a:pt x="40" y="274"/>
                </a:lnTo>
                <a:lnTo>
                  <a:pt x="35" y="274"/>
                </a:lnTo>
                <a:lnTo>
                  <a:pt x="31" y="273"/>
                </a:lnTo>
                <a:lnTo>
                  <a:pt x="27" y="271"/>
                </a:lnTo>
                <a:lnTo>
                  <a:pt x="23" y="269"/>
                </a:lnTo>
                <a:lnTo>
                  <a:pt x="20" y="267"/>
                </a:lnTo>
                <a:lnTo>
                  <a:pt x="16" y="263"/>
                </a:lnTo>
                <a:lnTo>
                  <a:pt x="13" y="260"/>
                </a:lnTo>
                <a:lnTo>
                  <a:pt x="11" y="255"/>
                </a:lnTo>
                <a:lnTo>
                  <a:pt x="6" y="245"/>
                </a:lnTo>
                <a:lnTo>
                  <a:pt x="2" y="232"/>
                </a:lnTo>
                <a:lnTo>
                  <a:pt x="0" y="217"/>
                </a:lnTo>
                <a:lnTo>
                  <a:pt x="0" y="200"/>
                </a:lnTo>
                <a:lnTo>
                  <a:pt x="0" y="51"/>
                </a:lnTo>
                <a:lnTo>
                  <a:pt x="0" y="42"/>
                </a:lnTo>
                <a:lnTo>
                  <a:pt x="2" y="33"/>
                </a:lnTo>
                <a:lnTo>
                  <a:pt x="6" y="24"/>
                </a:lnTo>
                <a:lnTo>
                  <a:pt x="11" y="17"/>
                </a:lnTo>
                <a:lnTo>
                  <a:pt x="16" y="11"/>
                </a:lnTo>
                <a:lnTo>
                  <a:pt x="23" y="5"/>
                </a:lnTo>
                <a:lnTo>
                  <a:pt x="27" y="3"/>
                </a:lnTo>
                <a:lnTo>
                  <a:pt x="31" y="2"/>
                </a:lnTo>
                <a:lnTo>
                  <a:pt x="35" y="1"/>
                </a:lnTo>
                <a:lnTo>
                  <a:pt x="40" y="0"/>
                </a:lnTo>
                <a:close/>
              </a:path>
            </a:pathLst>
          </a:custGeom>
          <a:noFill/>
          <a:ln w="6350">
            <a:solidFill>
              <a:srgbClr val="2F2B26"/>
            </a:solidFill>
            <a:prstDash val="solid"/>
            <a:round/>
            <a:headEnd/>
            <a:tailEnd/>
          </a:ln>
        </p:spPr>
        <p:txBody>
          <a:bodyPr/>
          <a:lstStyle/>
          <a:p>
            <a:endParaRPr lang="en-US"/>
          </a:p>
        </p:txBody>
      </p:sp>
      <p:sp>
        <p:nvSpPr>
          <p:cNvPr id="27" name="Freeform 33"/>
          <p:cNvSpPr>
            <a:spLocks/>
          </p:cNvSpPr>
          <p:nvPr/>
        </p:nvSpPr>
        <p:spPr bwMode="auto">
          <a:xfrm>
            <a:off x="3511550" y="1825669"/>
            <a:ext cx="155575" cy="2152650"/>
          </a:xfrm>
          <a:custGeom>
            <a:avLst/>
            <a:gdLst/>
            <a:ahLst/>
            <a:cxnLst>
              <a:cxn ang="0">
                <a:pos x="0" y="127"/>
              </a:cxn>
              <a:cxn ang="0">
                <a:pos x="2" y="99"/>
              </a:cxn>
              <a:cxn ang="0">
                <a:pos x="5" y="74"/>
              </a:cxn>
              <a:cxn ang="0">
                <a:pos x="10" y="53"/>
              </a:cxn>
              <a:cxn ang="0">
                <a:pos x="17" y="35"/>
              </a:cxn>
              <a:cxn ang="0">
                <a:pos x="25" y="20"/>
              </a:cxn>
              <a:cxn ang="0">
                <a:pos x="34" y="9"/>
              </a:cxn>
              <a:cxn ang="0">
                <a:pos x="44" y="3"/>
              </a:cxn>
              <a:cxn ang="0">
                <a:pos x="53" y="0"/>
              </a:cxn>
              <a:cxn ang="0">
                <a:pos x="224" y="1"/>
              </a:cxn>
              <a:cxn ang="0">
                <a:pos x="242" y="5"/>
              </a:cxn>
              <a:cxn ang="0">
                <a:pos x="257" y="14"/>
              </a:cxn>
              <a:cxn ang="0">
                <a:pos x="269" y="27"/>
              </a:cxn>
              <a:cxn ang="0">
                <a:pos x="279" y="43"/>
              </a:cxn>
              <a:cxn ang="0">
                <a:pos x="287" y="63"/>
              </a:cxn>
              <a:cxn ang="0">
                <a:pos x="292" y="86"/>
              </a:cxn>
              <a:cxn ang="0">
                <a:pos x="294" y="113"/>
              </a:cxn>
              <a:cxn ang="0">
                <a:pos x="294" y="3941"/>
              </a:cxn>
              <a:cxn ang="0">
                <a:pos x="293" y="3968"/>
              </a:cxn>
              <a:cxn ang="0">
                <a:pos x="289" y="3992"/>
              </a:cxn>
              <a:cxn ang="0">
                <a:pos x="283" y="4013"/>
              </a:cxn>
              <a:cxn ang="0">
                <a:pos x="274" y="4033"/>
              </a:cxn>
              <a:cxn ang="0">
                <a:pos x="263" y="4047"/>
              </a:cxn>
              <a:cxn ang="0">
                <a:pos x="250" y="4058"/>
              </a:cxn>
              <a:cxn ang="0">
                <a:pos x="233" y="4065"/>
              </a:cxn>
              <a:cxn ang="0">
                <a:pos x="214" y="4067"/>
              </a:cxn>
              <a:cxn ang="0">
                <a:pos x="48" y="4066"/>
              </a:cxn>
              <a:cxn ang="0">
                <a:pos x="39" y="4062"/>
              </a:cxn>
              <a:cxn ang="0">
                <a:pos x="29" y="4053"/>
              </a:cxn>
              <a:cxn ang="0">
                <a:pos x="21" y="4040"/>
              </a:cxn>
              <a:cxn ang="0">
                <a:pos x="13" y="4023"/>
              </a:cxn>
              <a:cxn ang="0">
                <a:pos x="7" y="4003"/>
              </a:cxn>
              <a:cxn ang="0">
                <a:pos x="3" y="3980"/>
              </a:cxn>
              <a:cxn ang="0">
                <a:pos x="1" y="3954"/>
              </a:cxn>
            </a:cxnLst>
            <a:rect l="0" t="0" r="r" b="b"/>
            <a:pathLst>
              <a:path w="294" h="4067">
                <a:moveTo>
                  <a:pt x="0" y="3941"/>
                </a:moveTo>
                <a:lnTo>
                  <a:pt x="0" y="127"/>
                </a:lnTo>
                <a:lnTo>
                  <a:pt x="1" y="113"/>
                </a:lnTo>
                <a:lnTo>
                  <a:pt x="2" y="99"/>
                </a:lnTo>
                <a:lnTo>
                  <a:pt x="3" y="86"/>
                </a:lnTo>
                <a:lnTo>
                  <a:pt x="5" y="74"/>
                </a:lnTo>
                <a:lnTo>
                  <a:pt x="7" y="63"/>
                </a:lnTo>
                <a:lnTo>
                  <a:pt x="10" y="53"/>
                </a:lnTo>
                <a:lnTo>
                  <a:pt x="13" y="43"/>
                </a:lnTo>
                <a:lnTo>
                  <a:pt x="17" y="35"/>
                </a:lnTo>
                <a:lnTo>
                  <a:pt x="21" y="27"/>
                </a:lnTo>
                <a:lnTo>
                  <a:pt x="25" y="20"/>
                </a:lnTo>
                <a:lnTo>
                  <a:pt x="29" y="14"/>
                </a:lnTo>
                <a:lnTo>
                  <a:pt x="34" y="9"/>
                </a:lnTo>
                <a:lnTo>
                  <a:pt x="39" y="5"/>
                </a:lnTo>
                <a:lnTo>
                  <a:pt x="44" y="3"/>
                </a:lnTo>
                <a:lnTo>
                  <a:pt x="48" y="1"/>
                </a:lnTo>
                <a:lnTo>
                  <a:pt x="53" y="0"/>
                </a:lnTo>
                <a:lnTo>
                  <a:pt x="214" y="0"/>
                </a:lnTo>
                <a:lnTo>
                  <a:pt x="224" y="1"/>
                </a:lnTo>
                <a:lnTo>
                  <a:pt x="233" y="3"/>
                </a:lnTo>
                <a:lnTo>
                  <a:pt x="242" y="5"/>
                </a:lnTo>
                <a:lnTo>
                  <a:pt x="250" y="9"/>
                </a:lnTo>
                <a:lnTo>
                  <a:pt x="257" y="14"/>
                </a:lnTo>
                <a:lnTo>
                  <a:pt x="263" y="20"/>
                </a:lnTo>
                <a:lnTo>
                  <a:pt x="269" y="27"/>
                </a:lnTo>
                <a:lnTo>
                  <a:pt x="274" y="35"/>
                </a:lnTo>
                <a:lnTo>
                  <a:pt x="279" y="43"/>
                </a:lnTo>
                <a:lnTo>
                  <a:pt x="283" y="53"/>
                </a:lnTo>
                <a:lnTo>
                  <a:pt x="287" y="63"/>
                </a:lnTo>
                <a:lnTo>
                  <a:pt x="289" y="74"/>
                </a:lnTo>
                <a:lnTo>
                  <a:pt x="292" y="86"/>
                </a:lnTo>
                <a:lnTo>
                  <a:pt x="293" y="99"/>
                </a:lnTo>
                <a:lnTo>
                  <a:pt x="294" y="113"/>
                </a:lnTo>
                <a:lnTo>
                  <a:pt x="294" y="127"/>
                </a:lnTo>
                <a:lnTo>
                  <a:pt x="294" y="3941"/>
                </a:lnTo>
                <a:lnTo>
                  <a:pt x="294" y="3954"/>
                </a:lnTo>
                <a:lnTo>
                  <a:pt x="293" y="3968"/>
                </a:lnTo>
                <a:lnTo>
                  <a:pt x="292" y="3980"/>
                </a:lnTo>
                <a:lnTo>
                  <a:pt x="289" y="3992"/>
                </a:lnTo>
                <a:lnTo>
                  <a:pt x="287" y="4003"/>
                </a:lnTo>
                <a:lnTo>
                  <a:pt x="283" y="4013"/>
                </a:lnTo>
                <a:lnTo>
                  <a:pt x="279" y="4023"/>
                </a:lnTo>
                <a:lnTo>
                  <a:pt x="274" y="4033"/>
                </a:lnTo>
                <a:lnTo>
                  <a:pt x="269" y="4040"/>
                </a:lnTo>
                <a:lnTo>
                  <a:pt x="263" y="4047"/>
                </a:lnTo>
                <a:lnTo>
                  <a:pt x="257" y="4053"/>
                </a:lnTo>
                <a:lnTo>
                  <a:pt x="250" y="4058"/>
                </a:lnTo>
                <a:lnTo>
                  <a:pt x="242" y="4062"/>
                </a:lnTo>
                <a:lnTo>
                  <a:pt x="233" y="4065"/>
                </a:lnTo>
                <a:lnTo>
                  <a:pt x="224" y="4066"/>
                </a:lnTo>
                <a:lnTo>
                  <a:pt x="214" y="4067"/>
                </a:lnTo>
                <a:lnTo>
                  <a:pt x="53" y="4067"/>
                </a:lnTo>
                <a:lnTo>
                  <a:pt x="48" y="4066"/>
                </a:lnTo>
                <a:lnTo>
                  <a:pt x="44" y="4065"/>
                </a:lnTo>
                <a:lnTo>
                  <a:pt x="39" y="4062"/>
                </a:lnTo>
                <a:lnTo>
                  <a:pt x="34" y="4058"/>
                </a:lnTo>
                <a:lnTo>
                  <a:pt x="29" y="4053"/>
                </a:lnTo>
                <a:lnTo>
                  <a:pt x="25" y="4047"/>
                </a:lnTo>
                <a:lnTo>
                  <a:pt x="21" y="4040"/>
                </a:lnTo>
                <a:lnTo>
                  <a:pt x="17" y="4033"/>
                </a:lnTo>
                <a:lnTo>
                  <a:pt x="13" y="4023"/>
                </a:lnTo>
                <a:lnTo>
                  <a:pt x="10" y="4013"/>
                </a:lnTo>
                <a:lnTo>
                  <a:pt x="7" y="4003"/>
                </a:lnTo>
                <a:lnTo>
                  <a:pt x="5" y="3992"/>
                </a:lnTo>
                <a:lnTo>
                  <a:pt x="3" y="3980"/>
                </a:lnTo>
                <a:lnTo>
                  <a:pt x="2" y="3968"/>
                </a:lnTo>
                <a:lnTo>
                  <a:pt x="1" y="3954"/>
                </a:lnTo>
                <a:lnTo>
                  <a:pt x="0" y="3941"/>
                </a:lnTo>
                <a:close/>
              </a:path>
            </a:pathLst>
          </a:custGeom>
          <a:solidFill>
            <a:srgbClr val="A8D200"/>
          </a:solidFill>
          <a:ln w="9525">
            <a:noFill/>
            <a:round/>
            <a:headEnd/>
            <a:tailEnd/>
          </a:ln>
        </p:spPr>
        <p:txBody>
          <a:bodyPr/>
          <a:lstStyle/>
          <a:p>
            <a:endParaRPr lang="en-US"/>
          </a:p>
        </p:txBody>
      </p:sp>
      <p:sp>
        <p:nvSpPr>
          <p:cNvPr id="28" name="Freeform 34"/>
          <p:cNvSpPr>
            <a:spLocks/>
          </p:cNvSpPr>
          <p:nvPr/>
        </p:nvSpPr>
        <p:spPr bwMode="auto">
          <a:xfrm>
            <a:off x="3511550" y="1825669"/>
            <a:ext cx="155575" cy="2152650"/>
          </a:xfrm>
          <a:custGeom>
            <a:avLst/>
            <a:gdLst/>
            <a:ahLst/>
            <a:cxnLst>
              <a:cxn ang="0">
                <a:pos x="0" y="127"/>
              </a:cxn>
              <a:cxn ang="0">
                <a:pos x="2" y="99"/>
              </a:cxn>
              <a:cxn ang="0">
                <a:pos x="5" y="74"/>
              </a:cxn>
              <a:cxn ang="0">
                <a:pos x="10" y="53"/>
              </a:cxn>
              <a:cxn ang="0">
                <a:pos x="17" y="35"/>
              </a:cxn>
              <a:cxn ang="0">
                <a:pos x="25" y="20"/>
              </a:cxn>
              <a:cxn ang="0">
                <a:pos x="34" y="9"/>
              </a:cxn>
              <a:cxn ang="0">
                <a:pos x="44" y="3"/>
              </a:cxn>
              <a:cxn ang="0">
                <a:pos x="53" y="0"/>
              </a:cxn>
              <a:cxn ang="0">
                <a:pos x="224" y="1"/>
              </a:cxn>
              <a:cxn ang="0">
                <a:pos x="242" y="5"/>
              </a:cxn>
              <a:cxn ang="0">
                <a:pos x="257" y="14"/>
              </a:cxn>
              <a:cxn ang="0">
                <a:pos x="269" y="27"/>
              </a:cxn>
              <a:cxn ang="0">
                <a:pos x="279" y="43"/>
              </a:cxn>
              <a:cxn ang="0">
                <a:pos x="287" y="63"/>
              </a:cxn>
              <a:cxn ang="0">
                <a:pos x="292" y="86"/>
              </a:cxn>
              <a:cxn ang="0">
                <a:pos x="294" y="113"/>
              </a:cxn>
              <a:cxn ang="0">
                <a:pos x="294" y="3941"/>
              </a:cxn>
              <a:cxn ang="0">
                <a:pos x="293" y="3968"/>
              </a:cxn>
              <a:cxn ang="0">
                <a:pos x="289" y="3992"/>
              </a:cxn>
              <a:cxn ang="0">
                <a:pos x="283" y="4013"/>
              </a:cxn>
              <a:cxn ang="0">
                <a:pos x="274" y="4033"/>
              </a:cxn>
              <a:cxn ang="0">
                <a:pos x="263" y="4047"/>
              </a:cxn>
              <a:cxn ang="0">
                <a:pos x="250" y="4058"/>
              </a:cxn>
              <a:cxn ang="0">
                <a:pos x="233" y="4065"/>
              </a:cxn>
              <a:cxn ang="0">
                <a:pos x="214" y="4067"/>
              </a:cxn>
              <a:cxn ang="0">
                <a:pos x="48" y="4066"/>
              </a:cxn>
              <a:cxn ang="0">
                <a:pos x="39" y="4062"/>
              </a:cxn>
              <a:cxn ang="0">
                <a:pos x="29" y="4053"/>
              </a:cxn>
              <a:cxn ang="0">
                <a:pos x="21" y="4040"/>
              </a:cxn>
              <a:cxn ang="0">
                <a:pos x="13" y="4023"/>
              </a:cxn>
              <a:cxn ang="0">
                <a:pos x="7" y="4003"/>
              </a:cxn>
              <a:cxn ang="0">
                <a:pos x="3" y="3980"/>
              </a:cxn>
              <a:cxn ang="0">
                <a:pos x="1" y="3954"/>
              </a:cxn>
            </a:cxnLst>
            <a:rect l="0" t="0" r="r" b="b"/>
            <a:pathLst>
              <a:path w="294" h="4067">
                <a:moveTo>
                  <a:pt x="0" y="3941"/>
                </a:moveTo>
                <a:lnTo>
                  <a:pt x="0" y="127"/>
                </a:lnTo>
                <a:lnTo>
                  <a:pt x="1" y="113"/>
                </a:lnTo>
                <a:lnTo>
                  <a:pt x="2" y="99"/>
                </a:lnTo>
                <a:lnTo>
                  <a:pt x="3" y="86"/>
                </a:lnTo>
                <a:lnTo>
                  <a:pt x="5" y="74"/>
                </a:lnTo>
                <a:lnTo>
                  <a:pt x="7" y="63"/>
                </a:lnTo>
                <a:lnTo>
                  <a:pt x="10" y="53"/>
                </a:lnTo>
                <a:lnTo>
                  <a:pt x="13" y="43"/>
                </a:lnTo>
                <a:lnTo>
                  <a:pt x="17" y="35"/>
                </a:lnTo>
                <a:lnTo>
                  <a:pt x="21" y="27"/>
                </a:lnTo>
                <a:lnTo>
                  <a:pt x="25" y="20"/>
                </a:lnTo>
                <a:lnTo>
                  <a:pt x="29" y="14"/>
                </a:lnTo>
                <a:lnTo>
                  <a:pt x="34" y="9"/>
                </a:lnTo>
                <a:lnTo>
                  <a:pt x="39" y="5"/>
                </a:lnTo>
                <a:lnTo>
                  <a:pt x="44" y="3"/>
                </a:lnTo>
                <a:lnTo>
                  <a:pt x="48" y="1"/>
                </a:lnTo>
                <a:lnTo>
                  <a:pt x="53" y="0"/>
                </a:lnTo>
                <a:lnTo>
                  <a:pt x="214" y="0"/>
                </a:lnTo>
                <a:lnTo>
                  <a:pt x="224" y="1"/>
                </a:lnTo>
                <a:lnTo>
                  <a:pt x="233" y="3"/>
                </a:lnTo>
                <a:lnTo>
                  <a:pt x="242" y="5"/>
                </a:lnTo>
                <a:lnTo>
                  <a:pt x="250" y="9"/>
                </a:lnTo>
                <a:lnTo>
                  <a:pt x="257" y="14"/>
                </a:lnTo>
                <a:lnTo>
                  <a:pt x="263" y="20"/>
                </a:lnTo>
                <a:lnTo>
                  <a:pt x="269" y="27"/>
                </a:lnTo>
                <a:lnTo>
                  <a:pt x="274" y="35"/>
                </a:lnTo>
                <a:lnTo>
                  <a:pt x="279" y="43"/>
                </a:lnTo>
                <a:lnTo>
                  <a:pt x="283" y="53"/>
                </a:lnTo>
                <a:lnTo>
                  <a:pt x="287" y="63"/>
                </a:lnTo>
                <a:lnTo>
                  <a:pt x="289" y="74"/>
                </a:lnTo>
                <a:lnTo>
                  <a:pt x="292" y="86"/>
                </a:lnTo>
                <a:lnTo>
                  <a:pt x="293" y="99"/>
                </a:lnTo>
                <a:lnTo>
                  <a:pt x="294" y="113"/>
                </a:lnTo>
                <a:lnTo>
                  <a:pt x="294" y="127"/>
                </a:lnTo>
                <a:lnTo>
                  <a:pt x="294" y="3941"/>
                </a:lnTo>
                <a:lnTo>
                  <a:pt x="294" y="3954"/>
                </a:lnTo>
                <a:lnTo>
                  <a:pt x="293" y="3968"/>
                </a:lnTo>
                <a:lnTo>
                  <a:pt x="292" y="3980"/>
                </a:lnTo>
                <a:lnTo>
                  <a:pt x="289" y="3992"/>
                </a:lnTo>
                <a:lnTo>
                  <a:pt x="287" y="4003"/>
                </a:lnTo>
                <a:lnTo>
                  <a:pt x="283" y="4013"/>
                </a:lnTo>
                <a:lnTo>
                  <a:pt x="279" y="4023"/>
                </a:lnTo>
                <a:lnTo>
                  <a:pt x="274" y="4033"/>
                </a:lnTo>
                <a:lnTo>
                  <a:pt x="269" y="4040"/>
                </a:lnTo>
                <a:lnTo>
                  <a:pt x="263" y="4047"/>
                </a:lnTo>
                <a:lnTo>
                  <a:pt x="257" y="4053"/>
                </a:lnTo>
                <a:lnTo>
                  <a:pt x="250" y="4058"/>
                </a:lnTo>
                <a:lnTo>
                  <a:pt x="242" y="4062"/>
                </a:lnTo>
                <a:lnTo>
                  <a:pt x="233" y="4065"/>
                </a:lnTo>
                <a:lnTo>
                  <a:pt x="224" y="4066"/>
                </a:lnTo>
                <a:lnTo>
                  <a:pt x="214" y="4067"/>
                </a:lnTo>
                <a:lnTo>
                  <a:pt x="53" y="4067"/>
                </a:lnTo>
                <a:lnTo>
                  <a:pt x="48" y="4066"/>
                </a:lnTo>
                <a:lnTo>
                  <a:pt x="44" y="4065"/>
                </a:lnTo>
                <a:lnTo>
                  <a:pt x="39" y="4062"/>
                </a:lnTo>
                <a:lnTo>
                  <a:pt x="34" y="4058"/>
                </a:lnTo>
                <a:lnTo>
                  <a:pt x="29" y="4053"/>
                </a:lnTo>
                <a:lnTo>
                  <a:pt x="25" y="4047"/>
                </a:lnTo>
                <a:lnTo>
                  <a:pt x="21" y="4040"/>
                </a:lnTo>
                <a:lnTo>
                  <a:pt x="17" y="4033"/>
                </a:lnTo>
                <a:lnTo>
                  <a:pt x="13" y="4023"/>
                </a:lnTo>
                <a:lnTo>
                  <a:pt x="10" y="4013"/>
                </a:lnTo>
                <a:lnTo>
                  <a:pt x="7" y="4003"/>
                </a:lnTo>
                <a:lnTo>
                  <a:pt x="5" y="3992"/>
                </a:lnTo>
                <a:lnTo>
                  <a:pt x="3" y="3980"/>
                </a:lnTo>
                <a:lnTo>
                  <a:pt x="2" y="3968"/>
                </a:lnTo>
                <a:lnTo>
                  <a:pt x="1" y="3954"/>
                </a:lnTo>
                <a:lnTo>
                  <a:pt x="0" y="3941"/>
                </a:lnTo>
                <a:close/>
              </a:path>
            </a:pathLst>
          </a:custGeom>
          <a:noFill/>
          <a:ln w="6350">
            <a:solidFill>
              <a:srgbClr val="2F2B26"/>
            </a:solidFill>
            <a:prstDash val="solid"/>
            <a:round/>
            <a:headEnd/>
            <a:tailEnd/>
          </a:ln>
        </p:spPr>
        <p:txBody>
          <a:bodyPr/>
          <a:lstStyle/>
          <a:p>
            <a:endParaRPr lang="en-US"/>
          </a:p>
        </p:txBody>
      </p:sp>
      <p:sp>
        <p:nvSpPr>
          <p:cNvPr id="29" name="Freeform 35"/>
          <p:cNvSpPr>
            <a:spLocks/>
          </p:cNvSpPr>
          <p:nvPr/>
        </p:nvSpPr>
        <p:spPr bwMode="auto">
          <a:xfrm>
            <a:off x="3667125" y="1036681"/>
            <a:ext cx="155575" cy="534988"/>
          </a:xfrm>
          <a:custGeom>
            <a:avLst/>
            <a:gdLst/>
            <a:ahLst/>
            <a:cxnLst>
              <a:cxn ang="0">
                <a:pos x="0" y="985"/>
              </a:cxn>
              <a:cxn ang="0">
                <a:pos x="0" y="27"/>
              </a:cxn>
              <a:cxn ang="0">
                <a:pos x="1" y="24"/>
              </a:cxn>
              <a:cxn ang="0">
                <a:pos x="2" y="22"/>
              </a:cxn>
              <a:cxn ang="0">
                <a:pos x="3" y="19"/>
              </a:cxn>
              <a:cxn ang="0">
                <a:pos x="5" y="17"/>
              </a:cxn>
              <a:cxn ang="0">
                <a:pos x="10" y="12"/>
              </a:cxn>
              <a:cxn ang="0">
                <a:pos x="17" y="8"/>
              </a:cxn>
              <a:cxn ang="0">
                <a:pos x="25" y="5"/>
              </a:cxn>
              <a:cxn ang="0">
                <a:pos x="34" y="2"/>
              </a:cxn>
              <a:cxn ang="0">
                <a:pos x="43" y="1"/>
              </a:cxn>
              <a:cxn ang="0">
                <a:pos x="53" y="0"/>
              </a:cxn>
              <a:cxn ang="0">
                <a:pos x="212" y="0"/>
              </a:cxn>
              <a:cxn ang="0">
                <a:pos x="231" y="1"/>
              </a:cxn>
              <a:cxn ang="0">
                <a:pos x="247" y="2"/>
              </a:cxn>
              <a:cxn ang="0">
                <a:pos x="261" y="5"/>
              </a:cxn>
              <a:cxn ang="0">
                <a:pos x="272" y="8"/>
              </a:cxn>
              <a:cxn ang="0">
                <a:pos x="280" y="12"/>
              </a:cxn>
              <a:cxn ang="0">
                <a:pos x="287" y="17"/>
              </a:cxn>
              <a:cxn ang="0">
                <a:pos x="289" y="19"/>
              </a:cxn>
              <a:cxn ang="0">
                <a:pos x="290" y="22"/>
              </a:cxn>
              <a:cxn ang="0">
                <a:pos x="291" y="24"/>
              </a:cxn>
              <a:cxn ang="0">
                <a:pos x="292" y="27"/>
              </a:cxn>
              <a:cxn ang="0">
                <a:pos x="292" y="985"/>
              </a:cxn>
              <a:cxn ang="0">
                <a:pos x="291" y="987"/>
              </a:cxn>
              <a:cxn ang="0">
                <a:pos x="290" y="990"/>
              </a:cxn>
              <a:cxn ang="0">
                <a:pos x="289" y="992"/>
              </a:cxn>
              <a:cxn ang="0">
                <a:pos x="287" y="995"/>
              </a:cxn>
              <a:cxn ang="0">
                <a:pos x="280" y="999"/>
              </a:cxn>
              <a:cxn ang="0">
                <a:pos x="272" y="1003"/>
              </a:cxn>
              <a:cxn ang="0">
                <a:pos x="261" y="1007"/>
              </a:cxn>
              <a:cxn ang="0">
                <a:pos x="247" y="1009"/>
              </a:cxn>
              <a:cxn ang="0">
                <a:pos x="231" y="1011"/>
              </a:cxn>
              <a:cxn ang="0">
                <a:pos x="212" y="1012"/>
              </a:cxn>
              <a:cxn ang="0">
                <a:pos x="53" y="1012"/>
              </a:cxn>
              <a:cxn ang="0">
                <a:pos x="43" y="1011"/>
              </a:cxn>
              <a:cxn ang="0">
                <a:pos x="34" y="1009"/>
              </a:cxn>
              <a:cxn ang="0">
                <a:pos x="25" y="1007"/>
              </a:cxn>
              <a:cxn ang="0">
                <a:pos x="17" y="1003"/>
              </a:cxn>
              <a:cxn ang="0">
                <a:pos x="10" y="999"/>
              </a:cxn>
              <a:cxn ang="0">
                <a:pos x="5" y="995"/>
              </a:cxn>
              <a:cxn ang="0">
                <a:pos x="3" y="992"/>
              </a:cxn>
              <a:cxn ang="0">
                <a:pos x="2" y="990"/>
              </a:cxn>
              <a:cxn ang="0">
                <a:pos x="1" y="987"/>
              </a:cxn>
              <a:cxn ang="0">
                <a:pos x="0" y="985"/>
              </a:cxn>
            </a:cxnLst>
            <a:rect l="0" t="0" r="r" b="b"/>
            <a:pathLst>
              <a:path w="292" h="1012">
                <a:moveTo>
                  <a:pt x="0" y="985"/>
                </a:moveTo>
                <a:lnTo>
                  <a:pt x="0" y="27"/>
                </a:lnTo>
                <a:lnTo>
                  <a:pt x="1" y="24"/>
                </a:lnTo>
                <a:lnTo>
                  <a:pt x="2" y="22"/>
                </a:lnTo>
                <a:lnTo>
                  <a:pt x="3" y="19"/>
                </a:lnTo>
                <a:lnTo>
                  <a:pt x="5" y="17"/>
                </a:lnTo>
                <a:lnTo>
                  <a:pt x="10" y="12"/>
                </a:lnTo>
                <a:lnTo>
                  <a:pt x="17" y="8"/>
                </a:lnTo>
                <a:lnTo>
                  <a:pt x="25" y="5"/>
                </a:lnTo>
                <a:lnTo>
                  <a:pt x="34" y="2"/>
                </a:lnTo>
                <a:lnTo>
                  <a:pt x="43" y="1"/>
                </a:lnTo>
                <a:lnTo>
                  <a:pt x="53" y="0"/>
                </a:lnTo>
                <a:lnTo>
                  <a:pt x="212" y="0"/>
                </a:lnTo>
                <a:lnTo>
                  <a:pt x="231" y="1"/>
                </a:lnTo>
                <a:lnTo>
                  <a:pt x="247" y="2"/>
                </a:lnTo>
                <a:lnTo>
                  <a:pt x="261" y="5"/>
                </a:lnTo>
                <a:lnTo>
                  <a:pt x="272" y="8"/>
                </a:lnTo>
                <a:lnTo>
                  <a:pt x="280" y="12"/>
                </a:lnTo>
                <a:lnTo>
                  <a:pt x="287" y="17"/>
                </a:lnTo>
                <a:lnTo>
                  <a:pt x="289" y="19"/>
                </a:lnTo>
                <a:lnTo>
                  <a:pt x="290" y="22"/>
                </a:lnTo>
                <a:lnTo>
                  <a:pt x="291" y="24"/>
                </a:lnTo>
                <a:lnTo>
                  <a:pt x="292" y="27"/>
                </a:lnTo>
                <a:lnTo>
                  <a:pt x="292" y="985"/>
                </a:lnTo>
                <a:lnTo>
                  <a:pt x="291" y="987"/>
                </a:lnTo>
                <a:lnTo>
                  <a:pt x="290" y="990"/>
                </a:lnTo>
                <a:lnTo>
                  <a:pt x="289" y="992"/>
                </a:lnTo>
                <a:lnTo>
                  <a:pt x="287" y="995"/>
                </a:lnTo>
                <a:lnTo>
                  <a:pt x="280" y="999"/>
                </a:lnTo>
                <a:lnTo>
                  <a:pt x="272" y="1003"/>
                </a:lnTo>
                <a:lnTo>
                  <a:pt x="261" y="1007"/>
                </a:lnTo>
                <a:lnTo>
                  <a:pt x="247" y="1009"/>
                </a:lnTo>
                <a:lnTo>
                  <a:pt x="231" y="1011"/>
                </a:lnTo>
                <a:lnTo>
                  <a:pt x="212" y="1012"/>
                </a:lnTo>
                <a:lnTo>
                  <a:pt x="53" y="1012"/>
                </a:lnTo>
                <a:lnTo>
                  <a:pt x="43" y="1011"/>
                </a:lnTo>
                <a:lnTo>
                  <a:pt x="34" y="1009"/>
                </a:lnTo>
                <a:lnTo>
                  <a:pt x="25" y="1007"/>
                </a:lnTo>
                <a:lnTo>
                  <a:pt x="17" y="1003"/>
                </a:lnTo>
                <a:lnTo>
                  <a:pt x="10" y="999"/>
                </a:lnTo>
                <a:lnTo>
                  <a:pt x="5" y="995"/>
                </a:lnTo>
                <a:lnTo>
                  <a:pt x="3" y="992"/>
                </a:lnTo>
                <a:lnTo>
                  <a:pt x="2" y="990"/>
                </a:lnTo>
                <a:lnTo>
                  <a:pt x="1" y="987"/>
                </a:lnTo>
                <a:lnTo>
                  <a:pt x="0" y="985"/>
                </a:lnTo>
                <a:close/>
              </a:path>
            </a:pathLst>
          </a:custGeom>
          <a:solidFill>
            <a:srgbClr val="A8D200"/>
          </a:solidFill>
          <a:ln w="9525">
            <a:noFill/>
            <a:round/>
            <a:headEnd/>
            <a:tailEnd/>
          </a:ln>
        </p:spPr>
        <p:txBody>
          <a:bodyPr/>
          <a:lstStyle/>
          <a:p>
            <a:endParaRPr lang="en-US"/>
          </a:p>
        </p:txBody>
      </p:sp>
      <p:sp>
        <p:nvSpPr>
          <p:cNvPr id="30" name="Freeform 36"/>
          <p:cNvSpPr>
            <a:spLocks/>
          </p:cNvSpPr>
          <p:nvPr/>
        </p:nvSpPr>
        <p:spPr bwMode="auto">
          <a:xfrm>
            <a:off x="3667125" y="1036681"/>
            <a:ext cx="155575" cy="534988"/>
          </a:xfrm>
          <a:custGeom>
            <a:avLst/>
            <a:gdLst/>
            <a:ahLst/>
            <a:cxnLst>
              <a:cxn ang="0">
                <a:pos x="0" y="985"/>
              </a:cxn>
              <a:cxn ang="0">
                <a:pos x="0" y="27"/>
              </a:cxn>
              <a:cxn ang="0">
                <a:pos x="1" y="24"/>
              </a:cxn>
              <a:cxn ang="0">
                <a:pos x="2" y="22"/>
              </a:cxn>
              <a:cxn ang="0">
                <a:pos x="3" y="19"/>
              </a:cxn>
              <a:cxn ang="0">
                <a:pos x="5" y="17"/>
              </a:cxn>
              <a:cxn ang="0">
                <a:pos x="10" y="12"/>
              </a:cxn>
              <a:cxn ang="0">
                <a:pos x="17" y="8"/>
              </a:cxn>
              <a:cxn ang="0">
                <a:pos x="25" y="5"/>
              </a:cxn>
              <a:cxn ang="0">
                <a:pos x="34" y="2"/>
              </a:cxn>
              <a:cxn ang="0">
                <a:pos x="43" y="1"/>
              </a:cxn>
              <a:cxn ang="0">
                <a:pos x="53" y="0"/>
              </a:cxn>
              <a:cxn ang="0">
                <a:pos x="212" y="0"/>
              </a:cxn>
              <a:cxn ang="0">
                <a:pos x="231" y="1"/>
              </a:cxn>
              <a:cxn ang="0">
                <a:pos x="247" y="2"/>
              </a:cxn>
              <a:cxn ang="0">
                <a:pos x="261" y="5"/>
              </a:cxn>
              <a:cxn ang="0">
                <a:pos x="272" y="8"/>
              </a:cxn>
              <a:cxn ang="0">
                <a:pos x="280" y="12"/>
              </a:cxn>
              <a:cxn ang="0">
                <a:pos x="287" y="17"/>
              </a:cxn>
              <a:cxn ang="0">
                <a:pos x="289" y="19"/>
              </a:cxn>
              <a:cxn ang="0">
                <a:pos x="290" y="22"/>
              </a:cxn>
              <a:cxn ang="0">
                <a:pos x="291" y="24"/>
              </a:cxn>
              <a:cxn ang="0">
                <a:pos x="292" y="27"/>
              </a:cxn>
              <a:cxn ang="0">
                <a:pos x="292" y="985"/>
              </a:cxn>
              <a:cxn ang="0">
                <a:pos x="291" y="987"/>
              </a:cxn>
              <a:cxn ang="0">
                <a:pos x="290" y="990"/>
              </a:cxn>
              <a:cxn ang="0">
                <a:pos x="289" y="992"/>
              </a:cxn>
              <a:cxn ang="0">
                <a:pos x="287" y="995"/>
              </a:cxn>
              <a:cxn ang="0">
                <a:pos x="280" y="999"/>
              </a:cxn>
              <a:cxn ang="0">
                <a:pos x="272" y="1003"/>
              </a:cxn>
              <a:cxn ang="0">
                <a:pos x="261" y="1007"/>
              </a:cxn>
              <a:cxn ang="0">
                <a:pos x="247" y="1009"/>
              </a:cxn>
              <a:cxn ang="0">
                <a:pos x="231" y="1011"/>
              </a:cxn>
              <a:cxn ang="0">
                <a:pos x="212" y="1012"/>
              </a:cxn>
              <a:cxn ang="0">
                <a:pos x="53" y="1012"/>
              </a:cxn>
              <a:cxn ang="0">
                <a:pos x="43" y="1011"/>
              </a:cxn>
              <a:cxn ang="0">
                <a:pos x="34" y="1009"/>
              </a:cxn>
              <a:cxn ang="0">
                <a:pos x="25" y="1007"/>
              </a:cxn>
              <a:cxn ang="0">
                <a:pos x="17" y="1003"/>
              </a:cxn>
              <a:cxn ang="0">
                <a:pos x="10" y="999"/>
              </a:cxn>
              <a:cxn ang="0">
                <a:pos x="5" y="995"/>
              </a:cxn>
              <a:cxn ang="0">
                <a:pos x="3" y="992"/>
              </a:cxn>
              <a:cxn ang="0">
                <a:pos x="2" y="990"/>
              </a:cxn>
              <a:cxn ang="0">
                <a:pos x="1" y="987"/>
              </a:cxn>
              <a:cxn ang="0">
                <a:pos x="0" y="985"/>
              </a:cxn>
            </a:cxnLst>
            <a:rect l="0" t="0" r="r" b="b"/>
            <a:pathLst>
              <a:path w="292" h="1012">
                <a:moveTo>
                  <a:pt x="0" y="985"/>
                </a:moveTo>
                <a:lnTo>
                  <a:pt x="0" y="27"/>
                </a:lnTo>
                <a:lnTo>
                  <a:pt x="1" y="24"/>
                </a:lnTo>
                <a:lnTo>
                  <a:pt x="2" y="22"/>
                </a:lnTo>
                <a:lnTo>
                  <a:pt x="3" y="19"/>
                </a:lnTo>
                <a:lnTo>
                  <a:pt x="5" y="17"/>
                </a:lnTo>
                <a:lnTo>
                  <a:pt x="10" y="12"/>
                </a:lnTo>
                <a:lnTo>
                  <a:pt x="17" y="8"/>
                </a:lnTo>
                <a:lnTo>
                  <a:pt x="25" y="5"/>
                </a:lnTo>
                <a:lnTo>
                  <a:pt x="34" y="2"/>
                </a:lnTo>
                <a:lnTo>
                  <a:pt x="43" y="1"/>
                </a:lnTo>
                <a:lnTo>
                  <a:pt x="53" y="0"/>
                </a:lnTo>
                <a:lnTo>
                  <a:pt x="212" y="0"/>
                </a:lnTo>
                <a:lnTo>
                  <a:pt x="231" y="1"/>
                </a:lnTo>
                <a:lnTo>
                  <a:pt x="247" y="2"/>
                </a:lnTo>
                <a:lnTo>
                  <a:pt x="261" y="5"/>
                </a:lnTo>
                <a:lnTo>
                  <a:pt x="272" y="8"/>
                </a:lnTo>
                <a:lnTo>
                  <a:pt x="280" y="12"/>
                </a:lnTo>
                <a:lnTo>
                  <a:pt x="287" y="17"/>
                </a:lnTo>
                <a:lnTo>
                  <a:pt x="289" y="19"/>
                </a:lnTo>
                <a:lnTo>
                  <a:pt x="290" y="22"/>
                </a:lnTo>
                <a:lnTo>
                  <a:pt x="291" y="24"/>
                </a:lnTo>
                <a:lnTo>
                  <a:pt x="292" y="27"/>
                </a:lnTo>
                <a:lnTo>
                  <a:pt x="292" y="985"/>
                </a:lnTo>
                <a:lnTo>
                  <a:pt x="291" y="987"/>
                </a:lnTo>
                <a:lnTo>
                  <a:pt x="290" y="990"/>
                </a:lnTo>
                <a:lnTo>
                  <a:pt x="289" y="992"/>
                </a:lnTo>
                <a:lnTo>
                  <a:pt x="287" y="995"/>
                </a:lnTo>
                <a:lnTo>
                  <a:pt x="280" y="999"/>
                </a:lnTo>
                <a:lnTo>
                  <a:pt x="272" y="1003"/>
                </a:lnTo>
                <a:lnTo>
                  <a:pt x="261" y="1007"/>
                </a:lnTo>
                <a:lnTo>
                  <a:pt x="247" y="1009"/>
                </a:lnTo>
                <a:lnTo>
                  <a:pt x="231" y="1011"/>
                </a:lnTo>
                <a:lnTo>
                  <a:pt x="212" y="1012"/>
                </a:lnTo>
                <a:lnTo>
                  <a:pt x="53" y="1012"/>
                </a:lnTo>
                <a:lnTo>
                  <a:pt x="43" y="1011"/>
                </a:lnTo>
                <a:lnTo>
                  <a:pt x="34" y="1009"/>
                </a:lnTo>
                <a:lnTo>
                  <a:pt x="25" y="1007"/>
                </a:lnTo>
                <a:lnTo>
                  <a:pt x="17" y="1003"/>
                </a:lnTo>
                <a:lnTo>
                  <a:pt x="10" y="999"/>
                </a:lnTo>
                <a:lnTo>
                  <a:pt x="5" y="995"/>
                </a:lnTo>
                <a:lnTo>
                  <a:pt x="3" y="992"/>
                </a:lnTo>
                <a:lnTo>
                  <a:pt x="2" y="990"/>
                </a:lnTo>
                <a:lnTo>
                  <a:pt x="1" y="987"/>
                </a:lnTo>
                <a:lnTo>
                  <a:pt x="0" y="985"/>
                </a:lnTo>
                <a:close/>
              </a:path>
            </a:pathLst>
          </a:custGeom>
          <a:noFill/>
          <a:ln w="6350">
            <a:solidFill>
              <a:srgbClr val="2F2B26"/>
            </a:solidFill>
            <a:prstDash val="solid"/>
            <a:round/>
            <a:headEnd/>
            <a:tailEnd/>
          </a:ln>
        </p:spPr>
        <p:txBody>
          <a:bodyPr/>
          <a:lstStyle/>
          <a:p>
            <a:endParaRPr lang="en-US"/>
          </a:p>
        </p:txBody>
      </p:sp>
      <p:sp>
        <p:nvSpPr>
          <p:cNvPr id="31" name="Freeform 37"/>
          <p:cNvSpPr>
            <a:spLocks/>
          </p:cNvSpPr>
          <p:nvPr/>
        </p:nvSpPr>
        <p:spPr bwMode="auto">
          <a:xfrm>
            <a:off x="5241925" y="4540294"/>
            <a:ext cx="153987" cy="534987"/>
          </a:xfrm>
          <a:custGeom>
            <a:avLst/>
            <a:gdLst/>
            <a:ahLst/>
            <a:cxnLst>
              <a:cxn ang="0">
                <a:pos x="292" y="28"/>
              </a:cxn>
              <a:cxn ang="0">
                <a:pos x="292" y="985"/>
              </a:cxn>
              <a:cxn ang="0">
                <a:pos x="291" y="987"/>
              </a:cxn>
              <a:cxn ang="0">
                <a:pos x="290" y="990"/>
              </a:cxn>
              <a:cxn ang="0">
                <a:pos x="289" y="992"/>
              </a:cxn>
              <a:cxn ang="0">
                <a:pos x="287" y="995"/>
              </a:cxn>
              <a:cxn ang="0">
                <a:pos x="282" y="1000"/>
              </a:cxn>
              <a:cxn ang="0">
                <a:pos x="275" y="1004"/>
              </a:cxn>
              <a:cxn ang="0">
                <a:pos x="267" y="1008"/>
              </a:cxn>
              <a:cxn ang="0">
                <a:pos x="258" y="1010"/>
              </a:cxn>
              <a:cxn ang="0">
                <a:pos x="249" y="1012"/>
              </a:cxn>
              <a:cxn ang="0">
                <a:pos x="239" y="1012"/>
              </a:cxn>
              <a:cxn ang="0">
                <a:pos x="79" y="1012"/>
              </a:cxn>
              <a:cxn ang="0">
                <a:pos x="61" y="1012"/>
              </a:cxn>
              <a:cxn ang="0">
                <a:pos x="45" y="1010"/>
              </a:cxn>
              <a:cxn ang="0">
                <a:pos x="31" y="1008"/>
              </a:cxn>
              <a:cxn ang="0">
                <a:pos x="20" y="1004"/>
              </a:cxn>
              <a:cxn ang="0">
                <a:pos x="11" y="1000"/>
              </a:cxn>
              <a:cxn ang="0">
                <a:pos x="5" y="995"/>
              </a:cxn>
              <a:cxn ang="0">
                <a:pos x="3" y="992"/>
              </a:cxn>
              <a:cxn ang="0">
                <a:pos x="2" y="990"/>
              </a:cxn>
              <a:cxn ang="0">
                <a:pos x="1" y="987"/>
              </a:cxn>
              <a:cxn ang="0">
                <a:pos x="0" y="985"/>
              </a:cxn>
              <a:cxn ang="0">
                <a:pos x="0" y="28"/>
              </a:cxn>
              <a:cxn ang="0">
                <a:pos x="1" y="25"/>
              </a:cxn>
              <a:cxn ang="0">
                <a:pos x="2" y="23"/>
              </a:cxn>
              <a:cxn ang="0">
                <a:pos x="3" y="20"/>
              </a:cxn>
              <a:cxn ang="0">
                <a:pos x="5" y="18"/>
              </a:cxn>
              <a:cxn ang="0">
                <a:pos x="11" y="12"/>
              </a:cxn>
              <a:cxn ang="0">
                <a:pos x="20" y="8"/>
              </a:cxn>
              <a:cxn ang="0">
                <a:pos x="31" y="5"/>
              </a:cxn>
              <a:cxn ang="0">
                <a:pos x="45" y="2"/>
              </a:cxn>
              <a:cxn ang="0">
                <a:pos x="61" y="1"/>
              </a:cxn>
              <a:cxn ang="0">
                <a:pos x="79" y="0"/>
              </a:cxn>
              <a:cxn ang="0">
                <a:pos x="239" y="0"/>
              </a:cxn>
              <a:cxn ang="0">
                <a:pos x="249" y="1"/>
              </a:cxn>
              <a:cxn ang="0">
                <a:pos x="258" y="2"/>
              </a:cxn>
              <a:cxn ang="0">
                <a:pos x="267" y="5"/>
              </a:cxn>
              <a:cxn ang="0">
                <a:pos x="275" y="8"/>
              </a:cxn>
              <a:cxn ang="0">
                <a:pos x="282" y="12"/>
              </a:cxn>
              <a:cxn ang="0">
                <a:pos x="287" y="18"/>
              </a:cxn>
              <a:cxn ang="0">
                <a:pos x="289" y="20"/>
              </a:cxn>
              <a:cxn ang="0">
                <a:pos x="290" y="23"/>
              </a:cxn>
              <a:cxn ang="0">
                <a:pos x="291" y="25"/>
              </a:cxn>
              <a:cxn ang="0">
                <a:pos x="292" y="28"/>
              </a:cxn>
            </a:cxnLst>
            <a:rect l="0" t="0" r="r" b="b"/>
            <a:pathLst>
              <a:path w="292" h="1012">
                <a:moveTo>
                  <a:pt x="292" y="28"/>
                </a:moveTo>
                <a:lnTo>
                  <a:pt x="292" y="985"/>
                </a:lnTo>
                <a:lnTo>
                  <a:pt x="291" y="987"/>
                </a:lnTo>
                <a:lnTo>
                  <a:pt x="290" y="990"/>
                </a:lnTo>
                <a:lnTo>
                  <a:pt x="289" y="992"/>
                </a:lnTo>
                <a:lnTo>
                  <a:pt x="287" y="995"/>
                </a:lnTo>
                <a:lnTo>
                  <a:pt x="282" y="1000"/>
                </a:lnTo>
                <a:lnTo>
                  <a:pt x="275" y="1004"/>
                </a:lnTo>
                <a:lnTo>
                  <a:pt x="267" y="1008"/>
                </a:lnTo>
                <a:lnTo>
                  <a:pt x="258" y="1010"/>
                </a:lnTo>
                <a:lnTo>
                  <a:pt x="249" y="1012"/>
                </a:lnTo>
                <a:lnTo>
                  <a:pt x="239" y="1012"/>
                </a:lnTo>
                <a:lnTo>
                  <a:pt x="79" y="1012"/>
                </a:lnTo>
                <a:lnTo>
                  <a:pt x="61" y="1012"/>
                </a:lnTo>
                <a:lnTo>
                  <a:pt x="45" y="1010"/>
                </a:lnTo>
                <a:lnTo>
                  <a:pt x="31" y="1008"/>
                </a:lnTo>
                <a:lnTo>
                  <a:pt x="20" y="1004"/>
                </a:lnTo>
                <a:lnTo>
                  <a:pt x="11" y="1000"/>
                </a:lnTo>
                <a:lnTo>
                  <a:pt x="5" y="995"/>
                </a:lnTo>
                <a:lnTo>
                  <a:pt x="3" y="992"/>
                </a:lnTo>
                <a:lnTo>
                  <a:pt x="2" y="990"/>
                </a:lnTo>
                <a:lnTo>
                  <a:pt x="1" y="987"/>
                </a:lnTo>
                <a:lnTo>
                  <a:pt x="0" y="985"/>
                </a:lnTo>
                <a:lnTo>
                  <a:pt x="0" y="28"/>
                </a:lnTo>
                <a:lnTo>
                  <a:pt x="1" y="25"/>
                </a:lnTo>
                <a:lnTo>
                  <a:pt x="2" y="23"/>
                </a:lnTo>
                <a:lnTo>
                  <a:pt x="3" y="20"/>
                </a:lnTo>
                <a:lnTo>
                  <a:pt x="5" y="18"/>
                </a:lnTo>
                <a:lnTo>
                  <a:pt x="11" y="12"/>
                </a:lnTo>
                <a:lnTo>
                  <a:pt x="20" y="8"/>
                </a:lnTo>
                <a:lnTo>
                  <a:pt x="31" y="5"/>
                </a:lnTo>
                <a:lnTo>
                  <a:pt x="45" y="2"/>
                </a:lnTo>
                <a:lnTo>
                  <a:pt x="61" y="1"/>
                </a:lnTo>
                <a:lnTo>
                  <a:pt x="79" y="0"/>
                </a:lnTo>
                <a:lnTo>
                  <a:pt x="239" y="0"/>
                </a:lnTo>
                <a:lnTo>
                  <a:pt x="249" y="1"/>
                </a:lnTo>
                <a:lnTo>
                  <a:pt x="258" y="2"/>
                </a:lnTo>
                <a:lnTo>
                  <a:pt x="267" y="5"/>
                </a:lnTo>
                <a:lnTo>
                  <a:pt x="275" y="8"/>
                </a:lnTo>
                <a:lnTo>
                  <a:pt x="282" y="12"/>
                </a:lnTo>
                <a:lnTo>
                  <a:pt x="287" y="18"/>
                </a:lnTo>
                <a:lnTo>
                  <a:pt x="289" y="20"/>
                </a:lnTo>
                <a:lnTo>
                  <a:pt x="290" y="23"/>
                </a:lnTo>
                <a:lnTo>
                  <a:pt x="291" y="25"/>
                </a:lnTo>
                <a:lnTo>
                  <a:pt x="292" y="28"/>
                </a:lnTo>
                <a:close/>
              </a:path>
            </a:pathLst>
          </a:custGeom>
          <a:solidFill>
            <a:srgbClr val="A8D200"/>
          </a:solidFill>
          <a:ln w="9525">
            <a:noFill/>
            <a:round/>
            <a:headEnd/>
            <a:tailEnd/>
          </a:ln>
        </p:spPr>
        <p:txBody>
          <a:bodyPr/>
          <a:lstStyle/>
          <a:p>
            <a:endParaRPr lang="en-US"/>
          </a:p>
        </p:txBody>
      </p:sp>
      <p:sp>
        <p:nvSpPr>
          <p:cNvPr id="32" name="Freeform 38"/>
          <p:cNvSpPr>
            <a:spLocks/>
          </p:cNvSpPr>
          <p:nvPr/>
        </p:nvSpPr>
        <p:spPr bwMode="auto">
          <a:xfrm>
            <a:off x="5241925" y="4540294"/>
            <a:ext cx="153987" cy="534987"/>
          </a:xfrm>
          <a:custGeom>
            <a:avLst/>
            <a:gdLst/>
            <a:ahLst/>
            <a:cxnLst>
              <a:cxn ang="0">
                <a:pos x="292" y="28"/>
              </a:cxn>
              <a:cxn ang="0">
                <a:pos x="292" y="985"/>
              </a:cxn>
              <a:cxn ang="0">
                <a:pos x="291" y="987"/>
              </a:cxn>
              <a:cxn ang="0">
                <a:pos x="290" y="990"/>
              </a:cxn>
              <a:cxn ang="0">
                <a:pos x="289" y="992"/>
              </a:cxn>
              <a:cxn ang="0">
                <a:pos x="287" y="995"/>
              </a:cxn>
              <a:cxn ang="0">
                <a:pos x="282" y="1000"/>
              </a:cxn>
              <a:cxn ang="0">
                <a:pos x="275" y="1004"/>
              </a:cxn>
              <a:cxn ang="0">
                <a:pos x="267" y="1008"/>
              </a:cxn>
              <a:cxn ang="0">
                <a:pos x="258" y="1010"/>
              </a:cxn>
              <a:cxn ang="0">
                <a:pos x="249" y="1012"/>
              </a:cxn>
              <a:cxn ang="0">
                <a:pos x="239" y="1012"/>
              </a:cxn>
              <a:cxn ang="0">
                <a:pos x="79" y="1012"/>
              </a:cxn>
              <a:cxn ang="0">
                <a:pos x="61" y="1012"/>
              </a:cxn>
              <a:cxn ang="0">
                <a:pos x="45" y="1010"/>
              </a:cxn>
              <a:cxn ang="0">
                <a:pos x="31" y="1008"/>
              </a:cxn>
              <a:cxn ang="0">
                <a:pos x="20" y="1004"/>
              </a:cxn>
              <a:cxn ang="0">
                <a:pos x="11" y="1000"/>
              </a:cxn>
              <a:cxn ang="0">
                <a:pos x="5" y="995"/>
              </a:cxn>
              <a:cxn ang="0">
                <a:pos x="3" y="992"/>
              </a:cxn>
              <a:cxn ang="0">
                <a:pos x="2" y="990"/>
              </a:cxn>
              <a:cxn ang="0">
                <a:pos x="1" y="987"/>
              </a:cxn>
              <a:cxn ang="0">
                <a:pos x="0" y="985"/>
              </a:cxn>
              <a:cxn ang="0">
                <a:pos x="0" y="28"/>
              </a:cxn>
              <a:cxn ang="0">
                <a:pos x="1" y="25"/>
              </a:cxn>
              <a:cxn ang="0">
                <a:pos x="2" y="23"/>
              </a:cxn>
              <a:cxn ang="0">
                <a:pos x="3" y="20"/>
              </a:cxn>
              <a:cxn ang="0">
                <a:pos x="5" y="18"/>
              </a:cxn>
              <a:cxn ang="0">
                <a:pos x="11" y="12"/>
              </a:cxn>
              <a:cxn ang="0">
                <a:pos x="20" y="8"/>
              </a:cxn>
              <a:cxn ang="0">
                <a:pos x="31" y="5"/>
              </a:cxn>
              <a:cxn ang="0">
                <a:pos x="45" y="2"/>
              </a:cxn>
              <a:cxn ang="0">
                <a:pos x="61" y="1"/>
              </a:cxn>
              <a:cxn ang="0">
                <a:pos x="79" y="0"/>
              </a:cxn>
              <a:cxn ang="0">
                <a:pos x="239" y="0"/>
              </a:cxn>
              <a:cxn ang="0">
                <a:pos x="249" y="1"/>
              </a:cxn>
              <a:cxn ang="0">
                <a:pos x="258" y="2"/>
              </a:cxn>
              <a:cxn ang="0">
                <a:pos x="267" y="5"/>
              </a:cxn>
              <a:cxn ang="0">
                <a:pos x="275" y="8"/>
              </a:cxn>
              <a:cxn ang="0">
                <a:pos x="282" y="12"/>
              </a:cxn>
              <a:cxn ang="0">
                <a:pos x="287" y="18"/>
              </a:cxn>
              <a:cxn ang="0">
                <a:pos x="289" y="20"/>
              </a:cxn>
              <a:cxn ang="0">
                <a:pos x="290" y="23"/>
              </a:cxn>
              <a:cxn ang="0">
                <a:pos x="291" y="25"/>
              </a:cxn>
              <a:cxn ang="0">
                <a:pos x="292" y="28"/>
              </a:cxn>
            </a:cxnLst>
            <a:rect l="0" t="0" r="r" b="b"/>
            <a:pathLst>
              <a:path w="292" h="1012">
                <a:moveTo>
                  <a:pt x="292" y="28"/>
                </a:moveTo>
                <a:lnTo>
                  <a:pt x="292" y="985"/>
                </a:lnTo>
                <a:lnTo>
                  <a:pt x="291" y="987"/>
                </a:lnTo>
                <a:lnTo>
                  <a:pt x="290" y="990"/>
                </a:lnTo>
                <a:lnTo>
                  <a:pt x="289" y="992"/>
                </a:lnTo>
                <a:lnTo>
                  <a:pt x="287" y="995"/>
                </a:lnTo>
                <a:lnTo>
                  <a:pt x="282" y="1000"/>
                </a:lnTo>
                <a:lnTo>
                  <a:pt x="275" y="1004"/>
                </a:lnTo>
                <a:lnTo>
                  <a:pt x="267" y="1008"/>
                </a:lnTo>
                <a:lnTo>
                  <a:pt x="258" y="1010"/>
                </a:lnTo>
                <a:lnTo>
                  <a:pt x="249" y="1012"/>
                </a:lnTo>
                <a:lnTo>
                  <a:pt x="239" y="1012"/>
                </a:lnTo>
                <a:lnTo>
                  <a:pt x="79" y="1012"/>
                </a:lnTo>
                <a:lnTo>
                  <a:pt x="61" y="1012"/>
                </a:lnTo>
                <a:lnTo>
                  <a:pt x="45" y="1010"/>
                </a:lnTo>
                <a:lnTo>
                  <a:pt x="31" y="1008"/>
                </a:lnTo>
                <a:lnTo>
                  <a:pt x="20" y="1004"/>
                </a:lnTo>
                <a:lnTo>
                  <a:pt x="11" y="1000"/>
                </a:lnTo>
                <a:lnTo>
                  <a:pt x="5" y="995"/>
                </a:lnTo>
                <a:lnTo>
                  <a:pt x="3" y="992"/>
                </a:lnTo>
                <a:lnTo>
                  <a:pt x="2" y="990"/>
                </a:lnTo>
                <a:lnTo>
                  <a:pt x="1" y="987"/>
                </a:lnTo>
                <a:lnTo>
                  <a:pt x="0" y="985"/>
                </a:lnTo>
                <a:lnTo>
                  <a:pt x="0" y="28"/>
                </a:lnTo>
                <a:lnTo>
                  <a:pt x="1" y="25"/>
                </a:lnTo>
                <a:lnTo>
                  <a:pt x="2" y="23"/>
                </a:lnTo>
                <a:lnTo>
                  <a:pt x="3" y="20"/>
                </a:lnTo>
                <a:lnTo>
                  <a:pt x="5" y="18"/>
                </a:lnTo>
                <a:lnTo>
                  <a:pt x="11" y="12"/>
                </a:lnTo>
                <a:lnTo>
                  <a:pt x="20" y="8"/>
                </a:lnTo>
                <a:lnTo>
                  <a:pt x="31" y="5"/>
                </a:lnTo>
                <a:lnTo>
                  <a:pt x="45" y="2"/>
                </a:lnTo>
                <a:lnTo>
                  <a:pt x="61" y="1"/>
                </a:lnTo>
                <a:lnTo>
                  <a:pt x="79" y="0"/>
                </a:lnTo>
                <a:lnTo>
                  <a:pt x="239" y="0"/>
                </a:lnTo>
                <a:lnTo>
                  <a:pt x="249" y="1"/>
                </a:lnTo>
                <a:lnTo>
                  <a:pt x="258" y="2"/>
                </a:lnTo>
                <a:lnTo>
                  <a:pt x="267" y="5"/>
                </a:lnTo>
                <a:lnTo>
                  <a:pt x="275" y="8"/>
                </a:lnTo>
                <a:lnTo>
                  <a:pt x="282" y="12"/>
                </a:lnTo>
                <a:lnTo>
                  <a:pt x="287" y="18"/>
                </a:lnTo>
                <a:lnTo>
                  <a:pt x="289" y="20"/>
                </a:lnTo>
                <a:lnTo>
                  <a:pt x="290" y="23"/>
                </a:lnTo>
                <a:lnTo>
                  <a:pt x="291" y="25"/>
                </a:lnTo>
                <a:lnTo>
                  <a:pt x="292" y="28"/>
                </a:lnTo>
                <a:close/>
              </a:path>
            </a:pathLst>
          </a:custGeom>
          <a:noFill/>
          <a:ln w="6350">
            <a:solidFill>
              <a:srgbClr val="000000"/>
            </a:solidFill>
            <a:prstDash val="solid"/>
            <a:round/>
            <a:headEnd/>
            <a:tailEnd/>
          </a:ln>
        </p:spPr>
        <p:txBody>
          <a:bodyPr/>
          <a:lstStyle/>
          <a:p>
            <a:endParaRPr lang="en-US"/>
          </a:p>
        </p:txBody>
      </p:sp>
      <p:sp>
        <p:nvSpPr>
          <p:cNvPr id="33" name="Freeform 39"/>
          <p:cNvSpPr>
            <a:spLocks/>
          </p:cNvSpPr>
          <p:nvPr/>
        </p:nvSpPr>
        <p:spPr bwMode="auto">
          <a:xfrm>
            <a:off x="3667125" y="4565694"/>
            <a:ext cx="155575" cy="534987"/>
          </a:xfrm>
          <a:custGeom>
            <a:avLst/>
            <a:gdLst/>
            <a:ahLst/>
            <a:cxnLst>
              <a:cxn ang="0">
                <a:pos x="0" y="985"/>
              </a:cxn>
              <a:cxn ang="0">
                <a:pos x="0" y="27"/>
              </a:cxn>
              <a:cxn ang="0">
                <a:pos x="1" y="25"/>
              </a:cxn>
              <a:cxn ang="0">
                <a:pos x="2" y="22"/>
              </a:cxn>
              <a:cxn ang="0">
                <a:pos x="3" y="20"/>
              </a:cxn>
              <a:cxn ang="0">
                <a:pos x="5" y="17"/>
              </a:cxn>
              <a:cxn ang="0">
                <a:pos x="10" y="13"/>
              </a:cxn>
              <a:cxn ang="0">
                <a:pos x="17" y="9"/>
              </a:cxn>
              <a:cxn ang="0">
                <a:pos x="25" y="5"/>
              </a:cxn>
              <a:cxn ang="0">
                <a:pos x="34" y="3"/>
              </a:cxn>
              <a:cxn ang="0">
                <a:pos x="43" y="1"/>
              </a:cxn>
              <a:cxn ang="0">
                <a:pos x="53" y="0"/>
              </a:cxn>
              <a:cxn ang="0">
                <a:pos x="212" y="0"/>
              </a:cxn>
              <a:cxn ang="0">
                <a:pos x="231" y="1"/>
              </a:cxn>
              <a:cxn ang="0">
                <a:pos x="247" y="3"/>
              </a:cxn>
              <a:cxn ang="0">
                <a:pos x="261" y="5"/>
              </a:cxn>
              <a:cxn ang="0">
                <a:pos x="272" y="9"/>
              </a:cxn>
              <a:cxn ang="0">
                <a:pos x="280" y="13"/>
              </a:cxn>
              <a:cxn ang="0">
                <a:pos x="287" y="17"/>
              </a:cxn>
              <a:cxn ang="0">
                <a:pos x="289" y="20"/>
              </a:cxn>
              <a:cxn ang="0">
                <a:pos x="290" y="22"/>
              </a:cxn>
              <a:cxn ang="0">
                <a:pos x="291" y="25"/>
              </a:cxn>
              <a:cxn ang="0">
                <a:pos x="292" y="27"/>
              </a:cxn>
              <a:cxn ang="0">
                <a:pos x="292" y="985"/>
              </a:cxn>
              <a:cxn ang="0">
                <a:pos x="291" y="988"/>
              </a:cxn>
              <a:cxn ang="0">
                <a:pos x="290" y="990"/>
              </a:cxn>
              <a:cxn ang="0">
                <a:pos x="289" y="993"/>
              </a:cxn>
              <a:cxn ang="0">
                <a:pos x="287" y="995"/>
              </a:cxn>
              <a:cxn ang="0">
                <a:pos x="280" y="1000"/>
              </a:cxn>
              <a:cxn ang="0">
                <a:pos x="272" y="1004"/>
              </a:cxn>
              <a:cxn ang="0">
                <a:pos x="261" y="1007"/>
              </a:cxn>
              <a:cxn ang="0">
                <a:pos x="247" y="1010"/>
              </a:cxn>
              <a:cxn ang="0">
                <a:pos x="231" y="1011"/>
              </a:cxn>
              <a:cxn ang="0">
                <a:pos x="212" y="1012"/>
              </a:cxn>
              <a:cxn ang="0">
                <a:pos x="53" y="1012"/>
              </a:cxn>
              <a:cxn ang="0">
                <a:pos x="43" y="1011"/>
              </a:cxn>
              <a:cxn ang="0">
                <a:pos x="34" y="1010"/>
              </a:cxn>
              <a:cxn ang="0">
                <a:pos x="25" y="1007"/>
              </a:cxn>
              <a:cxn ang="0">
                <a:pos x="17" y="1004"/>
              </a:cxn>
              <a:cxn ang="0">
                <a:pos x="10" y="1000"/>
              </a:cxn>
              <a:cxn ang="0">
                <a:pos x="5" y="995"/>
              </a:cxn>
              <a:cxn ang="0">
                <a:pos x="3" y="993"/>
              </a:cxn>
              <a:cxn ang="0">
                <a:pos x="2" y="990"/>
              </a:cxn>
              <a:cxn ang="0">
                <a:pos x="1" y="988"/>
              </a:cxn>
              <a:cxn ang="0">
                <a:pos x="0" y="985"/>
              </a:cxn>
            </a:cxnLst>
            <a:rect l="0" t="0" r="r" b="b"/>
            <a:pathLst>
              <a:path w="292" h="1012">
                <a:moveTo>
                  <a:pt x="0" y="985"/>
                </a:moveTo>
                <a:lnTo>
                  <a:pt x="0" y="27"/>
                </a:lnTo>
                <a:lnTo>
                  <a:pt x="1" y="25"/>
                </a:lnTo>
                <a:lnTo>
                  <a:pt x="2" y="22"/>
                </a:lnTo>
                <a:lnTo>
                  <a:pt x="3" y="20"/>
                </a:lnTo>
                <a:lnTo>
                  <a:pt x="5" y="17"/>
                </a:lnTo>
                <a:lnTo>
                  <a:pt x="10" y="13"/>
                </a:lnTo>
                <a:lnTo>
                  <a:pt x="17" y="9"/>
                </a:lnTo>
                <a:lnTo>
                  <a:pt x="25" y="5"/>
                </a:lnTo>
                <a:lnTo>
                  <a:pt x="34" y="3"/>
                </a:lnTo>
                <a:lnTo>
                  <a:pt x="43" y="1"/>
                </a:lnTo>
                <a:lnTo>
                  <a:pt x="53" y="0"/>
                </a:lnTo>
                <a:lnTo>
                  <a:pt x="212" y="0"/>
                </a:lnTo>
                <a:lnTo>
                  <a:pt x="231" y="1"/>
                </a:lnTo>
                <a:lnTo>
                  <a:pt x="247" y="3"/>
                </a:lnTo>
                <a:lnTo>
                  <a:pt x="261" y="5"/>
                </a:lnTo>
                <a:lnTo>
                  <a:pt x="272" y="9"/>
                </a:lnTo>
                <a:lnTo>
                  <a:pt x="280" y="13"/>
                </a:lnTo>
                <a:lnTo>
                  <a:pt x="287" y="17"/>
                </a:lnTo>
                <a:lnTo>
                  <a:pt x="289" y="20"/>
                </a:lnTo>
                <a:lnTo>
                  <a:pt x="290" y="22"/>
                </a:lnTo>
                <a:lnTo>
                  <a:pt x="291" y="25"/>
                </a:lnTo>
                <a:lnTo>
                  <a:pt x="292" y="27"/>
                </a:lnTo>
                <a:lnTo>
                  <a:pt x="292" y="985"/>
                </a:lnTo>
                <a:lnTo>
                  <a:pt x="291" y="988"/>
                </a:lnTo>
                <a:lnTo>
                  <a:pt x="290" y="990"/>
                </a:lnTo>
                <a:lnTo>
                  <a:pt x="289" y="993"/>
                </a:lnTo>
                <a:lnTo>
                  <a:pt x="287" y="995"/>
                </a:lnTo>
                <a:lnTo>
                  <a:pt x="280" y="1000"/>
                </a:lnTo>
                <a:lnTo>
                  <a:pt x="272" y="1004"/>
                </a:lnTo>
                <a:lnTo>
                  <a:pt x="261" y="1007"/>
                </a:lnTo>
                <a:lnTo>
                  <a:pt x="247" y="1010"/>
                </a:lnTo>
                <a:lnTo>
                  <a:pt x="231" y="1011"/>
                </a:lnTo>
                <a:lnTo>
                  <a:pt x="212" y="1012"/>
                </a:lnTo>
                <a:lnTo>
                  <a:pt x="53" y="1012"/>
                </a:lnTo>
                <a:lnTo>
                  <a:pt x="43" y="1011"/>
                </a:lnTo>
                <a:lnTo>
                  <a:pt x="34" y="1010"/>
                </a:lnTo>
                <a:lnTo>
                  <a:pt x="25" y="1007"/>
                </a:lnTo>
                <a:lnTo>
                  <a:pt x="17" y="1004"/>
                </a:lnTo>
                <a:lnTo>
                  <a:pt x="10" y="1000"/>
                </a:lnTo>
                <a:lnTo>
                  <a:pt x="5" y="995"/>
                </a:lnTo>
                <a:lnTo>
                  <a:pt x="3" y="993"/>
                </a:lnTo>
                <a:lnTo>
                  <a:pt x="2" y="990"/>
                </a:lnTo>
                <a:lnTo>
                  <a:pt x="1" y="988"/>
                </a:lnTo>
                <a:lnTo>
                  <a:pt x="0" y="985"/>
                </a:lnTo>
                <a:close/>
              </a:path>
            </a:pathLst>
          </a:custGeom>
          <a:solidFill>
            <a:srgbClr val="A8D200"/>
          </a:solidFill>
          <a:ln w="9525">
            <a:noFill/>
            <a:round/>
            <a:headEnd/>
            <a:tailEnd/>
          </a:ln>
        </p:spPr>
        <p:txBody>
          <a:bodyPr/>
          <a:lstStyle/>
          <a:p>
            <a:endParaRPr lang="en-US"/>
          </a:p>
        </p:txBody>
      </p:sp>
      <p:sp>
        <p:nvSpPr>
          <p:cNvPr id="34" name="Freeform 40"/>
          <p:cNvSpPr>
            <a:spLocks/>
          </p:cNvSpPr>
          <p:nvPr/>
        </p:nvSpPr>
        <p:spPr bwMode="auto">
          <a:xfrm>
            <a:off x="3667125" y="4565694"/>
            <a:ext cx="155575" cy="534987"/>
          </a:xfrm>
          <a:custGeom>
            <a:avLst/>
            <a:gdLst/>
            <a:ahLst/>
            <a:cxnLst>
              <a:cxn ang="0">
                <a:pos x="0" y="985"/>
              </a:cxn>
              <a:cxn ang="0">
                <a:pos x="0" y="27"/>
              </a:cxn>
              <a:cxn ang="0">
                <a:pos x="1" y="25"/>
              </a:cxn>
              <a:cxn ang="0">
                <a:pos x="2" y="22"/>
              </a:cxn>
              <a:cxn ang="0">
                <a:pos x="3" y="20"/>
              </a:cxn>
              <a:cxn ang="0">
                <a:pos x="5" y="17"/>
              </a:cxn>
              <a:cxn ang="0">
                <a:pos x="10" y="13"/>
              </a:cxn>
              <a:cxn ang="0">
                <a:pos x="17" y="9"/>
              </a:cxn>
              <a:cxn ang="0">
                <a:pos x="25" y="5"/>
              </a:cxn>
              <a:cxn ang="0">
                <a:pos x="34" y="3"/>
              </a:cxn>
              <a:cxn ang="0">
                <a:pos x="43" y="1"/>
              </a:cxn>
              <a:cxn ang="0">
                <a:pos x="53" y="0"/>
              </a:cxn>
              <a:cxn ang="0">
                <a:pos x="212" y="0"/>
              </a:cxn>
              <a:cxn ang="0">
                <a:pos x="231" y="1"/>
              </a:cxn>
              <a:cxn ang="0">
                <a:pos x="247" y="3"/>
              </a:cxn>
              <a:cxn ang="0">
                <a:pos x="261" y="5"/>
              </a:cxn>
              <a:cxn ang="0">
                <a:pos x="272" y="9"/>
              </a:cxn>
              <a:cxn ang="0">
                <a:pos x="280" y="13"/>
              </a:cxn>
              <a:cxn ang="0">
                <a:pos x="287" y="17"/>
              </a:cxn>
              <a:cxn ang="0">
                <a:pos x="289" y="20"/>
              </a:cxn>
              <a:cxn ang="0">
                <a:pos x="290" y="22"/>
              </a:cxn>
              <a:cxn ang="0">
                <a:pos x="291" y="25"/>
              </a:cxn>
              <a:cxn ang="0">
                <a:pos x="292" y="27"/>
              </a:cxn>
              <a:cxn ang="0">
                <a:pos x="292" y="985"/>
              </a:cxn>
              <a:cxn ang="0">
                <a:pos x="291" y="988"/>
              </a:cxn>
              <a:cxn ang="0">
                <a:pos x="290" y="990"/>
              </a:cxn>
              <a:cxn ang="0">
                <a:pos x="289" y="993"/>
              </a:cxn>
              <a:cxn ang="0">
                <a:pos x="287" y="995"/>
              </a:cxn>
              <a:cxn ang="0">
                <a:pos x="280" y="1000"/>
              </a:cxn>
              <a:cxn ang="0">
                <a:pos x="272" y="1004"/>
              </a:cxn>
              <a:cxn ang="0">
                <a:pos x="261" y="1007"/>
              </a:cxn>
              <a:cxn ang="0">
                <a:pos x="247" y="1010"/>
              </a:cxn>
              <a:cxn ang="0">
                <a:pos x="231" y="1011"/>
              </a:cxn>
              <a:cxn ang="0">
                <a:pos x="212" y="1012"/>
              </a:cxn>
              <a:cxn ang="0">
                <a:pos x="53" y="1012"/>
              </a:cxn>
              <a:cxn ang="0">
                <a:pos x="43" y="1011"/>
              </a:cxn>
              <a:cxn ang="0">
                <a:pos x="34" y="1010"/>
              </a:cxn>
              <a:cxn ang="0">
                <a:pos x="25" y="1007"/>
              </a:cxn>
              <a:cxn ang="0">
                <a:pos x="17" y="1004"/>
              </a:cxn>
              <a:cxn ang="0">
                <a:pos x="10" y="1000"/>
              </a:cxn>
              <a:cxn ang="0">
                <a:pos x="5" y="995"/>
              </a:cxn>
              <a:cxn ang="0">
                <a:pos x="3" y="993"/>
              </a:cxn>
              <a:cxn ang="0">
                <a:pos x="2" y="990"/>
              </a:cxn>
              <a:cxn ang="0">
                <a:pos x="1" y="988"/>
              </a:cxn>
              <a:cxn ang="0">
                <a:pos x="0" y="985"/>
              </a:cxn>
            </a:cxnLst>
            <a:rect l="0" t="0" r="r" b="b"/>
            <a:pathLst>
              <a:path w="292" h="1012">
                <a:moveTo>
                  <a:pt x="0" y="985"/>
                </a:moveTo>
                <a:lnTo>
                  <a:pt x="0" y="27"/>
                </a:lnTo>
                <a:lnTo>
                  <a:pt x="1" y="25"/>
                </a:lnTo>
                <a:lnTo>
                  <a:pt x="2" y="22"/>
                </a:lnTo>
                <a:lnTo>
                  <a:pt x="3" y="20"/>
                </a:lnTo>
                <a:lnTo>
                  <a:pt x="5" y="17"/>
                </a:lnTo>
                <a:lnTo>
                  <a:pt x="10" y="13"/>
                </a:lnTo>
                <a:lnTo>
                  <a:pt x="17" y="9"/>
                </a:lnTo>
                <a:lnTo>
                  <a:pt x="25" y="5"/>
                </a:lnTo>
                <a:lnTo>
                  <a:pt x="34" y="3"/>
                </a:lnTo>
                <a:lnTo>
                  <a:pt x="43" y="1"/>
                </a:lnTo>
                <a:lnTo>
                  <a:pt x="53" y="0"/>
                </a:lnTo>
                <a:lnTo>
                  <a:pt x="212" y="0"/>
                </a:lnTo>
                <a:lnTo>
                  <a:pt x="231" y="1"/>
                </a:lnTo>
                <a:lnTo>
                  <a:pt x="247" y="3"/>
                </a:lnTo>
                <a:lnTo>
                  <a:pt x="261" y="5"/>
                </a:lnTo>
                <a:lnTo>
                  <a:pt x="272" y="9"/>
                </a:lnTo>
                <a:lnTo>
                  <a:pt x="280" y="13"/>
                </a:lnTo>
                <a:lnTo>
                  <a:pt x="287" y="17"/>
                </a:lnTo>
                <a:lnTo>
                  <a:pt x="289" y="20"/>
                </a:lnTo>
                <a:lnTo>
                  <a:pt x="290" y="22"/>
                </a:lnTo>
                <a:lnTo>
                  <a:pt x="291" y="25"/>
                </a:lnTo>
                <a:lnTo>
                  <a:pt x="292" y="27"/>
                </a:lnTo>
                <a:lnTo>
                  <a:pt x="292" y="985"/>
                </a:lnTo>
                <a:lnTo>
                  <a:pt x="291" y="988"/>
                </a:lnTo>
                <a:lnTo>
                  <a:pt x="290" y="990"/>
                </a:lnTo>
                <a:lnTo>
                  <a:pt x="289" y="993"/>
                </a:lnTo>
                <a:lnTo>
                  <a:pt x="287" y="995"/>
                </a:lnTo>
                <a:lnTo>
                  <a:pt x="280" y="1000"/>
                </a:lnTo>
                <a:lnTo>
                  <a:pt x="272" y="1004"/>
                </a:lnTo>
                <a:lnTo>
                  <a:pt x="261" y="1007"/>
                </a:lnTo>
                <a:lnTo>
                  <a:pt x="247" y="1010"/>
                </a:lnTo>
                <a:lnTo>
                  <a:pt x="231" y="1011"/>
                </a:lnTo>
                <a:lnTo>
                  <a:pt x="212" y="1012"/>
                </a:lnTo>
                <a:lnTo>
                  <a:pt x="53" y="1012"/>
                </a:lnTo>
                <a:lnTo>
                  <a:pt x="43" y="1011"/>
                </a:lnTo>
                <a:lnTo>
                  <a:pt x="34" y="1010"/>
                </a:lnTo>
                <a:lnTo>
                  <a:pt x="25" y="1007"/>
                </a:lnTo>
                <a:lnTo>
                  <a:pt x="17" y="1004"/>
                </a:lnTo>
                <a:lnTo>
                  <a:pt x="10" y="1000"/>
                </a:lnTo>
                <a:lnTo>
                  <a:pt x="5" y="995"/>
                </a:lnTo>
                <a:lnTo>
                  <a:pt x="3" y="993"/>
                </a:lnTo>
                <a:lnTo>
                  <a:pt x="2" y="990"/>
                </a:lnTo>
                <a:lnTo>
                  <a:pt x="1" y="988"/>
                </a:lnTo>
                <a:lnTo>
                  <a:pt x="0" y="985"/>
                </a:lnTo>
                <a:close/>
              </a:path>
            </a:pathLst>
          </a:custGeom>
          <a:noFill/>
          <a:ln w="6350">
            <a:solidFill>
              <a:srgbClr val="000000"/>
            </a:solidFill>
            <a:prstDash val="solid"/>
            <a:round/>
            <a:headEnd/>
            <a:tailEnd/>
          </a:ln>
        </p:spPr>
        <p:txBody>
          <a:bodyPr/>
          <a:lstStyle/>
          <a:p>
            <a:endParaRPr lang="en-US"/>
          </a:p>
        </p:txBody>
      </p:sp>
      <p:sp>
        <p:nvSpPr>
          <p:cNvPr id="35" name="Freeform 41"/>
          <p:cNvSpPr>
            <a:spLocks/>
          </p:cNvSpPr>
          <p:nvPr/>
        </p:nvSpPr>
        <p:spPr bwMode="auto">
          <a:xfrm>
            <a:off x="5241925" y="1036681"/>
            <a:ext cx="153987" cy="534988"/>
          </a:xfrm>
          <a:custGeom>
            <a:avLst/>
            <a:gdLst/>
            <a:ahLst/>
            <a:cxnLst>
              <a:cxn ang="0">
                <a:pos x="292" y="27"/>
              </a:cxn>
              <a:cxn ang="0">
                <a:pos x="292" y="985"/>
              </a:cxn>
              <a:cxn ang="0">
                <a:pos x="291" y="987"/>
              </a:cxn>
              <a:cxn ang="0">
                <a:pos x="290" y="990"/>
              </a:cxn>
              <a:cxn ang="0">
                <a:pos x="289" y="992"/>
              </a:cxn>
              <a:cxn ang="0">
                <a:pos x="287" y="995"/>
              </a:cxn>
              <a:cxn ang="0">
                <a:pos x="282" y="999"/>
              </a:cxn>
              <a:cxn ang="0">
                <a:pos x="275" y="1003"/>
              </a:cxn>
              <a:cxn ang="0">
                <a:pos x="267" y="1007"/>
              </a:cxn>
              <a:cxn ang="0">
                <a:pos x="258" y="1009"/>
              </a:cxn>
              <a:cxn ang="0">
                <a:pos x="249" y="1011"/>
              </a:cxn>
              <a:cxn ang="0">
                <a:pos x="239" y="1012"/>
              </a:cxn>
              <a:cxn ang="0">
                <a:pos x="79" y="1012"/>
              </a:cxn>
              <a:cxn ang="0">
                <a:pos x="61" y="1011"/>
              </a:cxn>
              <a:cxn ang="0">
                <a:pos x="45" y="1009"/>
              </a:cxn>
              <a:cxn ang="0">
                <a:pos x="31" y="1007"/>
              </a:cxn>
              <a:cxn ang="0">
                <a:pos x="20" y="1003"/>
              </a:cxn>
              <a:cxn ang="0">
                <a:pos x="11" y="999"/>
              </a:cxn>
              <a:cxn ang="0">
                <a:pos x="5" y="995"/>
              </a:cxn>
              <a:cxn ang="0">
                <a:pos x="3" y="992"/>
              </a:cxn>
              <a:cxn ang="0">
                <a:pos x="2" y="990"/>
              </a:cxn>
              <a:cxn ang="0">
                <a:pos x="1" y="987"/>
              </a:cxn>
              <a:cxn ang="0">
                <a:pos x="0" y="985"/>
              </a:cxn>
              <a:cxn ang="0">
                <a:pos x="0" y="27"/>
              </a:cxn>
              <a:cxn ang="0">
                <a:pos x="1" y="24"/>
              </a:cxn>
              <a:cxn ang="0">
                <a:pos x="2" y="22"/>
              </a:cxn>
              <a:cxn ang="0">
                <a:pos x="3" y="19"/>
              </a:cxn>
              <a:cxn ang="0">
                <a:pos x="5" y="17"/>
              </a:cxn>
              <a:cxn ang="0">
                <a:pos x="11" y="12"/>
              </a:cxn>
              <a:cxn ang="0">
                <a:pos x="20" y="8"/>
              </a:cxn>
              <a:cxn ang="0">
                <a:pos x="31" y="5"/>
              </a:cxn>
              <a:cxn ang="0">
                <a:pos x="45" y="2"/>
              </a:cxn>
              <a:cxn ang="0">
                <a:pos x="61" y="1"/>
              </a:cxn>
              <a:cxn ang="0">
                <a:pos x="79" y="0"/>
              </a:cxn>
              <a:cxn ang="0">
                <a:pos x="239" y="0"/>
              </a:cxn>
              <a:cxn ang="0">
                <a:pos x="249" y="1"/>
              </a:cxn>
              <a:cxn ang="0">
                <a:pos x="258" y="2"/>
              </a:cxn>
              <a:cxn ang="0">
                <a:pos x="267" y="5"/>
              </a:cxn>
              <a:cxn ang="0">
                <a:pos x="275" y="8"/>
              </a:cxn>
              <a:cxn ang="0">
                <a:pos x="282" y="12"/>
              </a:cxn>
              <a:cxn ang="0">
                <a:pos x="287" y="17"/>
              </a:cxn>
              <a:cxn ang="0">
                <a:pos x="289" y="19"/>
              </a:cxn>
              <a:cxn ang="0">
                <a:pos x="290" y="22"/>
              </a:cxn>
              <a:cxn ang="0">
                <a:pos x="291" y="24"/>
              </a:cxn>
              <a:cxn ang="0">
                <a:pos x="292" y="27"/>
              </a:cxn>
            </a:cxnLst>
            <a:rect l="0" t="0" r="r" b="b"/>
            <a:pathLst>
              <a:path w="292" h="1012">
                <a:moveTo>
                  <a:pt x="292" y="27"/>
                </a:moveTo>
                <a:lnTo>
                  <a:pt x="292" y="985"/>
                </a:lnTo>
                <a:lnTo>
                  <a:pt x="291" y="987"/>
                </a:lnTo>
                <a:lnTo>
                  <a:pt x="290" y="990"/>
                </a:lnTo>
                <a:lnTo>
                  <a:pt x="289" y="992"/>
                </a:lnTo>
                <a:lnTo>
                  <a:pt x="287" y="995"/>
                </a:lnTo>
                <a:lnTo>
                  <a:pt x="282" y="999"/>
                </a:lnTo>
                <a:lnTo>
                  <a:pt x="275" y="1003"/>
                </a:lnTo>
                <a:lnTo>
                  <a:pt x="267" y="1007"/>
                </a:lnTo>
                <a:lnTo>
                  <a:pt x="258" y="1009"/>
                </a:lnTo>
                <a:lnTo>
                  <a:pt x="249" y="1011"/>
                </a:lnTo>
                <a:lnTo>
                  <a:pt x="239" y="1012"/>
                </a:lnTo>
                <a:lnTo>
                  <a:pt x="79" y="1012"/>
                </a:lnTo>
                <a:lnTo>
                  <a:pt x="61" y="1011"/>
                </a:lnTo>
                <a:lnTo>
                  <a:pt x="45" y="1009"/>
                </a:lnTo>
                <a:lnTo>
                  <a:pt x="31" y="1007"/>
                </a:lnTo>
                <a:lnTo>
                  <a:pt x="20" y="1003"/>
                </a:lnTo>
                <a:lnTo>
                  <a:pt x="11" y="999"/>
                </a:lnTo>
                <a:lnTo>
                  <a:pt x="5" y="995"/>
                </a:lnTo>
                <a:lnTo>
                  <a:pt x="3" y="992"/>
                </a:lnTo>
                <a:lnTo>
                  <a:pt x="2" y="990"/>
                </a:lnTo>
                <a:lnTo>
                  <a:pt x="1" y="987"/>
                </a:lnTo>
                <a:lnTo>
                  <a:pt x="0" y="985"/>
                </a:lnTo>
                <a:lnTo>
                  <a:pt x="0" y="27"/>
                </a:lnTo>
                <a:lnTo>
                  <a:pt x="1" y="24"/>
                </a:lnTo>
                <a:lnTo>
                  <a:pt x="2" y="22"/>
                </a:lnTo>
                <a:lnTo>
                  <a:pt x="3" y="19"/>
                </a:lnTo>
                <a:lnTo>
                  <a:pt x="5" y="17"/>
                </a:lnTo>
                <a:lnTo>
                  <a:pt x="11" y="12"/>
                </a:lnTo>
                <a:lnTo>
                  <a:pt x="20" y="8"/>
                </a:lnTo>
                <a:lnTo>
                  <a:pt x="31" y="5"/>
                </a:lnTo>
                <a:lnTo>
                  <a:pt x="45" y="2"/>
                </a:lnTo>
                <a:lnTo>
                  <a:pt x="61" y="1"/>
                </a:lnTo>
                <a:lnTo>
                  <a:pt x="79" y="0"/>
                </a:lnTo>
                <a:lnTo>
                  <a:pt x="239" y="0"/>
                </a:lnTo>
                <a:lnTo>
                  <a:pt x="249" y="1"/>
                </a:lnTo>
                <a:lnTo>
                  <a:pt x="258" y="2"/>
                </a:lnTo>
                <a:lnTo>
                  <a:pt x="267" y="5"/>
                </a:lnTo>
                <a:lnTo>
                  <a:pt x="275" y="8"/>
                </a:lnTo>
                <a:lnTo>
                  <a:pt x="282" y="12"/>
                </a:lnTo>
                <a:lnTo>
                  <a:pt x="287" y="17"/>
                </a:lnTo>
                <a:lnTo>
                  <a:pt x="289" y="19"/>
                </a:lnTo>
                <a:lnTo>
                  <a:pt x="290" y="22"/>
                </a:lnTo>
                <a:lnTo>
                  <a:pt x="291" y="24"/>
                </a:lnTo>
                <a:lnTo>
                  <a:pt x="292" y="27"/>
                </a:lnTo>
                <a:close/>
              </a:path>
            </a:pathLst>
          </a:custGeom>
          <a:solidFill>
            <a:srgbClr val="A8D200"/>
          </a:solidFill>
          <a:ln w="9525">
            <a:noFill/>
            <a:round/>
            <a:headEnd/>
            <a:tailEnd/>
          </a:ln>
        </p:spPr>
        <p:txBody>
          <a:bodyPr/>
          <a:lstStyle/>
          <a:p>
            <a:endParaRPr lang="en-US"/>
          </a:p>
        </p:txBody>
      </p:sp>
      <p:sp>
        <p:nvSpPr>
          <p:cNvPr id="36" name="Freeform 42"/>
          <p:cNvSpPr>
            <a:spLocks/>
          </p:cNvSpPr>
          <p:nvPr/>
        </p:nvSpPr>
        <p:spPr bwMode="auto">
          <a:xfrm>
            <a:off x="5241925" y="1036681"/>
            <a:ext cx="153987" cy="534988"/>
          </a:xfrm>
          <a:custGeom>
            <a:avLst/>
            <a:gdLst/>
            <a:ahLst/>
            <a:cxnLst>
              <a:cxn ang="0">
                <a:pos x="292" y="27"/>
              </a:cxn>
              <a:cxn ang="0">
                <a:pos x="292" y="985"/>
              </a:cxn>
              <a:cxn ang="0">
                <a:pos x="291" y="987"/>
              </a:cxn>
              <a:cxn ang="0">
                <a:pos x="290" y="990"/>
              </a:cxn>
              <a:cxn ang="0">
                <a:pos x="289" y="992"/>
              </a:cxn>
              <a:cxn ang="0">
                <a:pos x="287" y="995"/>
              </a:cxn>
              <a:cxn ang="0">
                <a:pos x="282" y="999"/>
              </a:cxn>
              <a:cxn ang="0">
                <a:pos x="275" y="1003"/>
              </a:cxn>
              <a:cxn ang="0">
                <a:pos x="267" y="1007"/>
              </a:cxn>
              <a:cxn ang="0">
                <a:pos x="258" y="1009"/>
              </a:cxn>
              <a:cxn ang="0">
                <a:pos x="249" y="1011"/>
              </a:cxn>
              <a:cxn ang="0">
                <a:pos x="239" y="1012"/>
              </a:cxn>
              <a:cxn ang="0">
                <a:pos x="79" y="1012"/>
              </a:cxn>
              <a:cxn ang="0">
                <a:pos x="61" y="1011"/>
              </a:cxn>
              <a:cxn ang="0">
                <a:pos x="45" y="1009"/>
              </a:cxn>
              <a:cxn ang="0">
                <a:pos x="31" y="1007"/>
              </a:cxn>
              <a:cxn ang="0">
                <a:pos x="20" y="1003"/>
              </a:cxn>
              <a:cxn ang="0">
                <a:pos x="11" y="999"/>
              </a:cxn>
              <a:cxn ang="0">
                <a:pos x="5" y="995"/>
              </a:cxn>
              <a:cxn ang="0">
                <a:pos x="3" y="992"/>
              </a:cxn>
              <a:cxn ang="0">
                <a:pos x="2" y="990"/>
              </a:cxn>
              <a:cxn ang="0">
                <a:pos x="1" y="987"/>
              </a:cxn>
              <a:cxn ang="0">
                <a:pos x="0" y="985"/>
              </a:cxn>
              <a:cxn ang="0">
                <a:pos x="0" y="27"/>
              </a:cxn>
              <a:cxn ang="0">
                <a:pos x="1" y="24"/>
              </a:cxn>
              <a:cxn ang="0">
                <a:pos x="2" y="22"/>
              </a:cxn>
              <a:cxn ang="0">
                <a:pos x="3" y="19"/>
              </a:cxn>
              <a:cxn ang="0">
                <a:pos x="5" y="17"/>
              </a:cxn>
              <a:cxn ang="0">
                <a:pos x="11" y="12"/>
              </a:cxn>
              <a:cxn ang="0">
                <a:pos x="20" y="8"/>
              </a:cxn>
              <a:cxn ang="0">
                <a:pos x="31" y="5"/>
              </a:cxn>
              <a:cxn ang="0">
                <a:pos x="45" y="2"/>
              </a:cxn>
              <a:cxn ang="0">
                <a:pos x="61" y="1"/>
              </a:cxn>
              <a:cxn ang="0">
                <a:pos x="79" y="0"/>
              </a:cxn>
              <a:cxn ang="0">
                <a:pos x="239" y="0"/>
              </a:cxn>
              <a:cxn ang="0">
                <a:pos x="249" y="1"/>
              </a:cxn>
              <a:cxn ang="0">
                <a:pos x="258" y="2"/>
              </a:cxn>
              <a:cxn ang="0">
                <a:pos x="267" y="5"/>
              </a:cxn>
              <a:cxn ang="0">
                <a:pos x="275" y="8"/>
              </a:cxn>
              <a:cxn ang="0">
                <a:pos x="282" y="12"/>
              </a:cxn>
              <a:cxn ang="0">
                <a:pos x="287" y="17"/>
              </a:cxn>
              <a:cxn ang="0">
                <a:pos x="289" y="19"/>
              </a:cxn>
              <a:cxn ang="0">
                <a:pos x="290" y="22"/>
              </a:cxn>
              <a:cxn ang="0">
                <a:pos x="291" y="24"/>
              </a:cxn>
              <a:cxn ang="0">
                <a:pos x="292" y="27"/>
              </a:cxn>
            </a:cxnLst>
            <a:rect l="0" t="0" r="r" b="b"/>
            <a:pathLst>
              <a:path w="292" h="1012">
                <a:moveTo>
                  <a:pt x="292" y="27"/>
                </a:moveTo>
                <a:lnTo>
                  <a:pt x="292" y="985"/>
                </a:lnTo>
                <a:lnTo>
                  <a:pt x="291" y="987"/>
                </a:lnTo>
                <a:lnTo>
                  <a:pt x="290" y="990"/>
                </a:lnTo>
                <a:lnTo>
                  <a:pt x="289" y="992"/>
                </a:lnTo>
                <a:lnTo>
                  <a:pt x="287" y="995"/>
                </a:lnTo>
                <a:lnTo>
                  <a:pt x="282" y="999"/>
                </a:lnTo>
                <a:lnTo>
                  <a:pt x="275" y="1003"/>
                </a:lnTo>
                <a:lnTo>
                  <a:pt x="267" y="1007"/>
                </a:lnTo>
                <a:lnTo>
                  <a:pt x="258" y="1009"/>
                </a:lnTo>
                <a:lnTo>
                  <a:pt x="249" y="1011"/>
                </a:lnTo>
                <a:lnTo>
                  <a:pt x="239" y="1012"/>
                </a:lnTo>
                <a:lnTo>
                  <a:pt x="79" y="1012"/>
                </a:lnTo>
                <a:lnTo>
                  <a:pt x="61" y="1011"/>
                </a:lnTo>
                <a:lnTo>
                  <a:pt x="45" y="1009"/>
                </a:lnTo>
                <a:lnTo>
                  <a:pt x="31" y="1007"/>
                </a:lnTo>
                <a:lnTo>
                  <a:pt x="20" y="1003"/>
                </a:lnTo>
                <a:lnTo>
                  <a:pt x="11" y="999"/>
                </a:lnTo>
                <a:lnTo>
                  <a:pt x="5" y="995"/>
                </a:lnTo>
                <a:lnTo>
                  <a:pt x="3" y="992"/>
                </a:lnTo>
                <a:lnTo>
                  <a:pt x="2" y="990"/>
                </a:lnTo>
                <a:lnTo>
                  <a:pt x="1" y="987"/>
                </a:lnTo>
                <a:lnTo>
                  <a:pt x="0" y="985"/>
                </a:lnTo>
                <a:lnTo>
                  <a:pt x="0" y="27"/>
                </a:lnTo>
                <a:lnTo>
                  <a:pt x="1" y="24"/>
                </a:lnTo>
                <a:lnTo>
                  <a:pt x="2" y="22"/>
                </a:lnTo>
                <a:lnTo>
                  <a:pt x="3" y="19"/>
                </a:lnTo>
                <a:lnTo>
                  <a:pt x="5" y="17"/>
                </a:lnTo>
                <a:lnTo>
                  <a:pt x="11" y="12"/>
                </a:lnTo>
                <a:lnTo>
                  <a:pt x="20" y="8"/>
                </a:lnTo>
                <a:lnTo>
                  <a:pt x="31" y="5"/>
                </a:lnTo>
                <a:lnTo>
                  <a:pt x="45" y="2"/>
                </a:lnTo>
                <a:lnTo>
                  <a:pt x="61" y="1"/>
                </a:lnTo>
                <a:lnTo>
                  <a:pt x="79" y="0"/>
                </a:lnTo>
                <a:lnTo>
                  <a:pt x="239" y="0"/>
                </a:lnTo>
                <a:lnTo>
                  <a:pt x="249" y="1"/>
                </a:lnTo>
                <a:lnTo>
                  <a:pt x="258" y="2"/>
                </a:lnTo>
                <a:lnTo>
                  <a:pt x="267" y="5"/>
                </a:lnTo>
                <a:lnTo>
                  <a:pt x="275" y="8"/>
                </a:lnTo>
                <a:lnTo>
                  <a:pt x="282" y="12"/>
                </a:lnTo>
                <a:lnTo>
                  <a:pt x="287" y="17"/>
                </a:lnTo>
                <a:lnTo>
                  <a:pt x="289" y="19"/>
                </a:lnTo>
                <a:lnTo>
                  <a:pt x="290" y="22"/>
                </a:lnTo>
                <a:lnTo>
                  <a:pt x="291" y="24"/>
                </a:lnTo>
                <a:lnTo>
                  <a:pt x="292" y="27"/>
                </a:lnTo>
                <a:close/>
              </a:path>
            </a:pathLst>
          </a:custGeom>
          <a:noFill/>
          <a:ln w="6350">
            <a:solidFill>
              <a:srgbClr val="2F2B26"/>
            </a:solidFill>
            <a:prstDash val="solid"/>
            <a:round/>
            <a:headEnd/>
            <a:tailEnd/>
          </a:ln>
        </p:spPr>
        <p:txBody>
          <a:bodyPr/>
          <a:lstStyle/>
          <a:p>
            <a:endParaRPr lang="en-US"/>
          </a:p>
        </p:txBody>
      </p:sp>
      <p:sp>
        <p:nvSpPr>
          <p:cNvPr id="37" name="Freeform 51"/>
          <p:cNvSpPr>
            <a:spLocks/>
          </p:cNvSpPr>
          <p:nvPr/>
        </p:nvSpPr>
        <p:spPr bwMode="auto">
          <a:xfrm>
            <a:off x="5280025" y="4913356"/>
            <a:ext cx="50800" cy="50800"/>
          </a:xfrm>
          <a:custGeom>
            <a:avLst/>
            <a:gdLst/>
            <a:ahLst/>
            <a:cxnLst>
              <a:cxn ang="0">
                <a:pos x="49" y="96"/>
              </a:cxn>
              <a:cxn ang="0">
                <a:pos x="39" y="95"/>
              </a:cxn>
              <a:cxn ang="0">
                <a:pos x="30" y="92"/>
              </a:cxn>
              <a:cxn ang="0">
                <a:pos x="22" y="88"/>
              </a:cxn>
              <a:cxn ang="0">
                <a:pos x="14" y="82"/>
              </a:cxn>
              <a:cxn ang="0">
                <a:pos x="8" y="75"/>
              </a:cxn>
              <a:cxn ang="0">
                <a:pos x="4" y="67"/>
              </a:cxn>
              <a:cxn ang="0">
                <a:pos x="1" y="58"/>
              </a:cxn>
              <a:cxn ang="0">
                <a:pos x="0" y="49"/>
              </a:cxn>
              <a:cxn ang="0">
                <a:pos x="1" y="39"/>
              </a:cxn>
              <a:cxn ang="0">
                <a:pos x="4" y="30"/>
              </a:cxn>
              <a:cxn ang="0">
                <a:pos x="8" y="22"/>
              </a:cxn>
              <a:cxn ang="0">
                <a:pos x="14" y="15"/>
              </a:cxn>
              <a:cxn ang="0">
                <a:pos x="22" y="8"/>
              </a:cxn>
              <a:cxn ang="0">
                <a:pos x="30" y="4"/>
              </a:cxn>
              <a:cxn ang="0">
                <a:pos x="39" y="1"/>
              </a:cxn>
              <a:cxn ang="0">
                <a:pos x="49" y="0"/>
              </a:cxn>
              <a:cxn ang="0">
                <a:pos x="58" y="1"/>
              </a:cxn>
              <a:cxn ang="0">
                <a:pos x="67" y="4"/>
              </a:cxn>
              <a:cxn ang="0">
                <a:pos x="75" y="8"/>
              </a:cxn>
              <a:cxn ang="0">
                <a:pos x="82" y="15"/>
              </a:cxn>
              <a:cxn ang="0">
                <a:pos x="88" y="22"/>
              </a:cxn>
              <a:cxn ang="0">
                <a:pos x="93" y="30"/>
              </a:cxn>
              <a:cxn ang="0">
                <a:pos x="95" y="39"/>
              </a:cxn>
              <a:cxn ang="0">
                <a:pos x="96" y="49"/>
              </a:cxn>
              <a:cxn ang="0">
                <a:pos x="95" y="58"/>
              </a:cxn>
              <a:cxn ang="0">
                <a:pos x="93" y="67"/>
              </a:cxn>
              <a:cxn ang="0">
                <a:pos x="88" y="75"/>
              </a:cxn>
              <a:cxn ang="0">
                <a:pos x="82" y="82"/>
              </a:cxn>
              <a:cxn ang="0">
                <a:pos x="75" y="88"/>
              </a:cxn>
              <a:cxn ang="0">
                <a:pos x="67" y="92"/>
              </a:cxn>
              <a:cxn ang="0">
                <a:pos x="58" y="95"/>
              </a:cxn>
              <a:cxn ang="0">
                <a:pos x="49" y="96"/>
              </a:cxn>
            </a:cxnLst>
            <a:rect l="0" t="0" r="r" b="b"/>
            <a:pathLst>
              <a:path w="96" h="96">
                <a:moveTo>
                  <a:pt x="49" y="96"/>
                </a:moveTo>
                <a:lnTo>
                  <a:pt x="39" y="95"/>
                </a:lnTo>
                <a:lnTo>
                  <a:pt x="30" y="92"/>
                </a:lnTo>
                <a:lnTo>
                  <a:pt x="22" y="88"/>
                </a:lnTo>
                <a:lnTo>
                  <a:pt x="14" y="82"/>
                </a:lnTo>
                <a:lnTo>
                  <a:pt x="8" y="75"/>
                </a:lnTo>
                <a:lnTo>
                  <a:pt x="4" y="67"/>
                </a:lnTo>
                <a:lnTo>
                  <a:pt x="1" y="58"/>
                </a:lnTo>
                <a:lnTo>
                  <a:pt x="0" y="49"/>
                </a:lnTo>
                <a:lnTo>
                  <a:pt x="1" y="39"/>
                </a:lnTo>
                <a:lnTo>
                  <a:pt x="4" y="30"/>
                </a:lnTo>
                <a:lnTo>
                  <a:pt x="8" y="22"/>
                </a:lnTo>
                <a:lnTo>
                  <a:pt x="14" y="15"/>
                </a:lnTo>
                <a:lnTo>
                  <a:pt x="22" y="8"/>
                </a:lnTo>
                <a:lnTo>
                  <a:pt x="30" y="4"/>
                </a:lnTo>
                <a:lnTo>
                  <a:pt x="39" y="1"/>
                </a:lnTo>
                <a:lnTo>
                  <a:pt x="49" y="0"/>
                </a:lnTo>
                <a:lnTo>
                  <a:pt x="58" y="1"/>
                </a:lnTo>
                <a:lnTo>
                  <a:pt x="67" y="4"/>
                </a:lnTo>
                <a:lnTo>
                  <a:pt x="75" y="8"/>
                </a:lnTo>
                <a:lnTo>
                  <a:pt x="82" y="15"/>
                </a:lnTo>
                <a:lnTo>
                  <a:pt x="88" y="22"/>
                </a:lnTo>
                <a:lnTo>
                  <a:pt x="93" y="30"/>
                </a:lnTo>
                <a:lnTo>
                  <a:pt x="95" y="39"/>
                </a:lnTo>
                <a:lnTo>
                  <a:pt x="96" y="49"/>
                </a:lnTo>
                <a:lnTo>
                  <a:pt x="95" y="58"/>
                </a:lnTo>
                <a:lnTo>
                  <a:pt x="93" y="67"/>
                </a:lnTo>
                <a:lnTo>
                  <a:pt x="88" y="75"/>
                </a:lnTo>
                <a:lnTo>
                  <a:pt x="82" y="82"/>
                </a:lnTo>
                <a:lnTo>
                  <a:pt x="75" y="88"/>
                </a:lnTo>
                <a:lnTo>
                  <a:pt x="67" y="92"/>
                </a:lnTo>
                <a:lnTo>
                  <a:pt x="58" y="95"/>
                </a:lnTo>
                <a:lnTo>
                  <a:pt x="49" y="96"/>
                </a:lnTo>
                <a:close/>
              </a:path>
            </a:pathLst>
          </a:custGeom>
          <a:solidFill>
            <a:srgbClr val="000000"/>
          </a:solidFill>
          <a:ln w="9525">
            <a:noFill/>
            <a:round/>
            <a:headEnd/>
            <a:tailEnd/>
          </a:ln>
        </p:spPr>
        <p:txBody>
          <a:bodyPr/>
          <a:lstStyle/>
          <a:p>
            <a:endParaRPr lang="en-US"/>
          </a:p>
        </p:txBody>
      </p:sp>
      <p:sp>
        <p:nvSpPr>
          <p:cNvPr id="38" name="Freeform 55"/>
          <p:cNvSpPr>
            <a:spLocks/>
          </p:cNvSpPr>
          <p:nvPr/>
        </p:nvSpPr>
        <p:spPr bwMode="auto">
          <a:xfrm>
            <a:off x="5289550" y="1220831"/>
            <a:ext cx="50800" cy="49213"/>
          </a:xfrm>
          <a:custGeom>
            <a:avLst/>
            <a:gdLst/>
            <a:ahLst/>
            <a:cxnLst>
              <a:cxn ang="0">
                <a:pos x="48" y="95"/>
              </a:cxn>
              <a:cxn ang="0">
                <a:pos x="38" y="94"/>
              </a:cxn>
              <a:cxn ang="0">
                <a:pos x="29" y="92"/>
              </a:cxn>
              <a:cxn ang="0">
                <a:pos x="21" y="87"/>
              </a:cxn>
              <a:cxn ang="0">
                <a:pos x="14" y="81"/>
              </a:cxn>
              <a:cxn ang="0">
                <a:pos x="8" y="74"/>
              </a:cxn>
              <a:cxn ang="0">
                <a:pos x="4" y="66"/>
              </a:cxn>
              <a:cxn ang="0">
                <a:pos x="1" y="57"/>
              </a:cxn>
              <a:cxn ang="0">
                <a:pos x="0" y="48"/>
              </a:cxn>
              <a:cxn ang="0">
                <a:pos x="1" y="38"/>
              </a:cxn>
              <a:cxn ang="0">
                <a:pos x="4" y="29"/>
              </a:cxn>
              <a:cxn ang="0">
                <a:pos x="8" y="21"/>
              </a:cxn>
              <a:cxn ang="0">
                <a:pos x="14" y="14"/>
              </a:cxn>
              <a:cxn ang="0">
                <a:pos x="21" y="8"/>
              </a:cxn>
              <a:cxn ang="0">
                <a:pos x="29" y="4"/>
              </a:cxn>
              <a:cxn ang="0">
                <a:pos x="38" y="1"/>
              </a:cxn>
              <a:cxn ang="0">
                <a:pos x="48" y="0"/>
              </a:cxn>
              <a:cxn ang="0">
                <a:pos x="57" y="1"/>
              </a:cxn>
              <a:cxn ang="0">
                <a:pos x="66" y="4"/>
              </a:cxn>
              <a:cxn ang="0">
                <a:pos x="74" y="8"/>
              </a:cxn>
              <a:cxn ang="0">
                <a:pos x="81" y="14"/>
              </a:cxn>
              <a:cxn ang="0">
                <a:pos x="87" y="21"/>
              </a:cxn>
              <a:cxn ang="0">
                <a:pos x="92" y="29"/>
              </a:cxn>
              <a:cxn ang="0">
                <a:pos x="94" y="38"/>
              </a:cxn>
              <a:cxn ang="0">
                <a:pos x="95" y="48"/>
              </a:cxn>
              <a:cxn ang="0">
                <a:pos x="94" y="57"/>
              </a:cxn>
              <a:cxn ang="0">
                <a:pos x="92" y="66"/>
              </a:cxn>
              <a:cxn ang="0">
                <a:pos x="87" y="74"/>
              </a:cxn>
              <a:cxn ang="0">
                <a:pos x="81" y="81"/>
              </a:cxn>
              <a:cxn ang="0">
                <a:pos x="74" y="87"/>
              </a:cxn>
              <a:cxn ang="0">
                <a:pos x="66" y="92"/>
              </a:cxn>
              <a:cxn ang="0">
                <a:pos x="57" y="94"/>
              </a:cxn>
              <a:cxn ang="0">
                <a:pos x="48" y="95"/>
              </a:cxn>
            </a:cxnLst>
            <a:rect l="0" t="0" r="r" b="b"/>
            <a:pathLst>
              <a:path w="95" h="95">
                <a:moveTo>
                  <a:pt x="48" y="95"/>
                </a:moveTo>
                <a:lnTo>
                  <a:pt x="38" y="94"/>
                </a:lnTo>
                <a:lnTo>
                  <a:pt x="29" y="92"/>
                </a:lnTo>
                <a:lnTo>
                  <a:pt x="21" y="87"/>
                </a:lnTo>
                <a:lnTo>
                  <a:pt x="14" y="81"/>
                </a:lnTo>
                <a:lnTo>
                  <a:pt x="8" y="74"/>
                </a:lnTo>
                <a:lnTo>
                  <a:pt x="4" y="66"/>
                </a:lnTo>
                <a:lnTo>
                  <a:pt x="1" y="57"/>
                </a:lnTo>
                <a:lnTo>
                  <a:pt x="0" y="48"/>
                </a:lnTo>
                <a:lnTo>
                  <a:pt x="1" y="38"/>
                </a:lnTo>
                <a:lnTo>
                  <a:pt x="4" y="29"/>
                </a:lnTo>
                <a:lnTo>
                  <a:pt x="8" y="21"/>
                </a:lnTo>
                <a:lnTo>
                  <a:pt x="14" y="14"/>
                </a:lnTo>
                <a:lnTo>
                  <a:pt x="21" y="8"/>
                </a:lnTo>
                <a:lnTo>
                  <a:pt x="29" y="4"/>
                </a:lnTo>
                <a:lnTo>
                  <a:pt x="38" y="1"/>
                </a:lnTo>
                <a:lnTo>
                  <a:pt x="48" y="0"/>
                </a:lnTo>
                <a:lnTo>
                  <a:pt x="57" y="1"/>
                </a:lnTo>
                <a:lnTo>
                  <a:pt x="66" y="4"/>
                </a:lnTo>
                <a:lnTo>
                  <a:pt x="74" y="8"/>
                </a:lnTo>
                <a:lnTo>
                  <a:pt x="81" y="14"/>
                </a:lnTo>
                <a:lnTo>
                  <a:pt x="87" y="21"/>
                </a:lnTo>
                <a:lnTo>
                  <a:pt x="92" y="29"/>
                </a:lnTo>
                <a:lnTo>
                  <a:pt x="94" y="38"/>
                </a:lnTo>
                <a:lnTo>
                  <a:pt x="95" y="48"/>
                </a:lnTo>
                <a:lnTo>
                  <a:pt x="94" y="57"/>
                </a:lnTo>
                <a:lnTo>
                  <a:pt x="92" y="66"/>
                </a:lnTo>
                <a:lnTo>
                  <a:pt x="87" y="74"/>
                </a:lnTo>
                <a:lnTo>
                  <a:pt x="81" y="81"/>
                </a:lnTo>
                <a:lnTo>
                  <a:pt x="74" y="87"/>
                </a:lnTo>
                <a:lnTo>
                  <a:pt x="66" y="92"/>
                </a:lnTo>
                <a:lnTo>
                  <a:pt x="57" y="94"/>
                </a:lnTo>
                <a:lnTo>
                  <a:pt x="48" y="95"/>
                </a:lnTo>
                <a:close/>
              </a:path>
            </a:pathLst>
          </a:custGeom>
          <a:solidFill>
            <a:srgbClr val="000000"/>
          </a:solidFill>
          <a:ln w="9525">
            <a:noFill/>
            <a:round/>
            <a:headEnd/>
            <a:tailEnd/>
          </a:ln>
        </p:spPr>
        <p:txBody>
          <a:bodyPr/>
          <a:lstStyle/>
          <a:p>
            <a:endParaRPr lang="en-US"/>
          </a:p>
        </p:txBody>
      </p:sp>
      <p:sp>
        <p:nvSpPr>
          <p:cNvPr id="39" name="Freeform 56"/>
          <p:cNvSpPr>
            <a:spLocks/>
          </p:cNvSpPr>
          <p:nvPr/>
        </p:nvSpPr>
        <p:spPr bwMode="auto">
          <a:xfrm>
            <a:off x="3197225" y="4156119"/>
            <a:ext cx="3509962" cy="206375"/>
          </a:xfrm>
          <a:custGeom>
            <a:avLst/>
            <a:gdLst/>
            <a:ahLst/>
            <a:cxnLst>
              <a:cxn ang="0">
                <a:pos x="0" y="97"/>
              </a:cxn>
              <a:cxn ang="0">
                <a:pos x="6441" y="97"/>
              </a:cxn>
              <a:cxn ang="0">
                <a:pos x="6441" y="0"/>
              </a:cxn>
              <a:cxn ang="0">
                <a:pos x="6635" y="195"/>
              </a:cxn>
              <a:cxn ang="0">
                <a:pos x="6441" y="389"/>
              </a:cxn>
              <a:cxn ang="0">
                <a:pos x="6441" y="291"/>
              </a:cxn>
              <a:cxn ang="0">
                <a:pos x="0" y="291"/>
              </a:cxn>
              <a:cxn ang="0">
                <a:pos x="0" y="97"/>
              </a:cxn>
            </a:cxnLst>
            <a:rect l="0" t="0" r="r" b="b"/>
            <a:pathLst>
              <a:path w="6635" h="389">
                <a:moveTo>
                  <a:pt x="0" y="97"/>
                </a:moveTo>
                <a:lnTo>
                  <a:pt x="6441" y="97"/>
                </a:lnTo>
                <a:lnTo>
                  <a:pt x="6441" y="0"/>
                </a:lnTo>
                <a:lnTo>
                  <a:pt x="6635" y="195"/>
                </a:lnTo>
                <a:lnTo>
                  <a:pt x="6441" y="389"/>
                </a:lnTo>
                <a:lnTo>
                  <a:pt x="6441" y="291"/>
                </a:lnTo>
                <a:lnTo>
                  <a:pt x="0" y="291"/>
                </a:lnTo>
                <a:lnTo>
                  <a:pt x="0" y="97"/>
                </a:lnTo>
                <a:close/>
              </a:path>
            </a:pathLst>
          </a:custGeom>
          <a:solidFill>
            <a:srgbClr val="E1E1E1"/>
          </a:solidFill>
          <a:ln w="9525">
            <a:noFill/>
            <a:round/>
            <a:headEnd/>
            <a:tailEnd/>
          </a:ln>
        </p:spPr>
        <p:txBody>
          <a:bodyPr/>
          <a:lstStyle/>
          <a:p>
            <a:endParaRPr lang="en-US"/>
          </a:p>
        </p:txBody>
      </p:sp>
      <p:sp>
        <p:nvSpPr>
          <p:cNvPr id="40" name="Freeform 57"/>
          <p:cNvSpPr>
            <a:spLocks/>
          </p:cNvSpPr>
          <p:nvPr/>
        </p:nvSpPr>
        <p:spPr bwMode="auto">
          <a:xfrm>
            <a:off x="3197225" y="4156119"/>
            <a:ext cx="3509962" cy="206375"/>
          </a:xfrm>
          <a:custGeom>
            <a:avLst/>
            <a:gdLst/>
            <a:ahLst/>
            <a:cxnLst>
              <a:cxn ang="0">
                <a:pos x="0" y="97"/>
              </a:cxn>
              <a:cxn ang="0">
                <a:pos x="6441" y="97"/>
              </a:cxn>
              <a:cxn ang="0">
                <a:pos x="6441" y="0"/>
              </a:cxn>
              <a:cxn ang="0">
                <a:pos x="6635" y="195"/>
              </a:cxn>
              <a:cxn ang="0">
                <a:pos x="6441" y="389"/>
              </a:cxn>
              <a:cxn ang="0">
                <a:pos x="6441" y="291"/>
              </a:cxn>
              <a:cxn ang="0">
                <a:pos x="0" y="291"/>
              </a:cxn>
              <a:cxn ang="0">
                <a:pos x="0" y="97"/>
              </a:cxn>
            </a:cxnLst>
            <a:rect l="0" t="0" r="r" b="b"/>
            <a:pathLst>
              <a:path w="6635" h="389">
                <a:moveTo>
                  <a:pt x="0" y="97"/>
                </a:moveTo>
                <a:lnTo>
                  <a:pt x="6441" y="97"/>
                </a:lnTo>
                <a:lnTo>
                  <a:pt x="6441" y="0"/>
                </a:lnTo>
                <a:lnTo>
                  <a:pt x="6635" y="195"/>
                </a:lnTo>
                <a:lnTo>
                  <a:pt x="6441" y="389"/>
                </a:lnTo>
                <a:lnTo>
                  <a:pt x="6441" y="291"/>
                </a:lnTo>
                <a:lnTo>
                  <a:pt x="0" y="291"/>
                </a:lnTo>
                <a:lnTo>
                  <a:pt x="0" y="97"/>
                </a:lnTo>
                <a:close/>
              </a:path>
            </a:pathLst>
          </a:custGeom>
          <a:noFill/>
          <a:ln w="6350">
            <a:solidFill>
              <a:srgbClr val="000000"/>
            </a:solidFill>
            <a:prstDash val="solid"/>
            <a:round/>
            <a:headEnd/>
            <a:tailEnd/>
          </a:ln>
        </p:spPr>
        <p:txBody>
          <a:bodyPr/>
          <a:lstStyle/>
          <a:p>
            <a:endParaRPr lang="en-US"/>
          </a:p>
        </p:txBody>
      </p:sp>
      <p:pic>
        <p:nvPicPr>
          <p:cNvPr id="41" name="Picture 58"/>
          <p:cNvPicPr>
            <a:picLocks noChangeAspect="1" noChangeArrowheads="1"/>
          </p:cNvPicPr>
          <p:nvPr/>
        </p:nvPicPr>
        <p:blipFill>
          <a:blip r:embed="rId3" cstate="print"/>
          <a:srcRect/>
          <a:stretch>
            <a:fillRect/>
          </a:stretch>
        </p:blipFill>
        <p:spPr bwMode="auto">
          <a:xfrm>
            <a:off x="4344987" y="4186281"/>
            <a:ext cx="403225" cy="155575"/>
          </a:xfrm>
          <a:prstGeom prst="rect">
            <a:avLst/>
          </a:prstGeom>
          <a:noFill/>
          <a:ln w="9525">
            <a:noFill/>
            <a:miter lim="800000"/>
            <a:headEnd/>
            <a:tailEnd/>
          </a:ln>
        </p:spPr>
      </p:pic>
      <p:sp>
        <p:nvSpPr>
          <p:cNvPr id="42" name="Rectangle 59"/>
          <p:cNvSpPr>
            <a:spLocks noChangeArrowheads="1"/>
          </p:cNvSpPr>
          <p:nvPr/>
        </p:nvSpPr>
        <p:spPr bwMode="auto">
          <a:xfrm>
            <a:off x="4352925" y="4186281"/>
            <a:ext cx="403225" cy="155575"/>
          </a:xfrm>
          <a:prstGeom prst="rect">
            <a:avLst/>
          </a:prstGeom>
          <a:noFill/>
          <a:ln w="4763">
            <a:solidFill>
              <a:srgbClr val="2F2B26"/>
            </a:solidFill>
            <a:miter lim="800000"/>
            <a:headEnd/>
            <a:tailEnd/>
          </a:ln>
        </p:spPr>
        <p:txBody>
          <a:bodyPr/>
          <a:lstStyle/>
          <a:p>
            <a:endParaRPr lang="en-US"/>
          </a:p>
        </p:txBody>
      </p:sp>
      <p:sp>
        <p:nvSpPr>
          <p:cNvPr id="43" name="Line 60"/>
          <p:cNvSpPr>
            <a:spLocks noChangeShapeType="1"/>
          </p:cNvSpPr>
          <p:nvPr/>
        </p:nvSpPr>
        <p:spPr bwMode="auto">
          <a:xfrm flipH="1">
            <a:off x="4681537" y="2836906"/>
            <a:ext cx="1092200" cy="1116013"/>
          </a:xfrm>
          <a:prstGeom prst="line">
            <a:avLst/>
          </a:prstGeom>
          <a:noFill/>
          <a:ln w="9525">
            <a:solidFill>
              <a:srgbClr val="000000"/>
            </a:solidFill>
            <a:round/>
            <a:headEnd/>
            <a:tailEnd/>
          </a:ln>
        </p:spPr>
        <p:txBody>
          <a:bodyPr/>
          <a:lstStyle/>
          <a:p>
            <a:endParaRPr lang="en-US"/>
          </a:p>
        </p:txBody>
      </p:sp>
      <p:sp>
        <p:nvSpPr>
          <p:cNvPr id="44" name="Freeform 61"/>
          <p:cNvSpPr>
            <a:spLocks/>
          </p:cNvSpPr>
          <p:nvPr/>
        </p:nvSpPr>
        <p:spPr bwMode="auto">
          <a:xfrm>
            <a:off x="4664075" y="3916406"/>
            <a:ext cx="53975" cy="53975"/>
          </a:xfrm>
          <a:custGeom>
            <a:avLst/>
            <a:gdLst/>
            <a:ahLst/>
            <a:cxnLst>
              <a:cxn ang="0">
                <a:pos x="102" y="67"/>
              </a:cxn>
              <a:cxn ang="0">
                <a:pos x="0" y="102"/>
              </a:cxn>
              <a:cxn ang="0">
                <a:pos x="33" y="0"/>
              </a:cxn>
              <a:cxn ang="0">
                <a:pos x="102" y="67"/>
              </a:cxn>
            </a:cxnLst>
            <a:rect l="0" t="0" r="r" b="b"/>
            <a:pathLst>
              <a:path w="102" h="102">
                <a:moveTo>
                  <a:pt x="102" y="67"/>
                </a:moveTo>
                <a:lnTo>
                  <a:pt x="0" y="102"/>
                </a:lnTo>
                <a:lnTo>
                  <a:pt x="33" y="0"/>
                </a:lnTo>
                <a:lnTo>
                  <a:pt x="102" y="67"/>
                </a:lnTo>
                <a:close/>
              </a:path>
            </a:pathLst>
          </a:custGeom>
          <a:solidFill>
            <a:srgbClr val="000000"/>
          </a:solidFill>
          <a:ln w="9525">
            <a:noFill/>
            <a:round/>
            <a:headEnd/>
            <a:tailEnd/>
          </a:ln>
        </p:spPr>
        <p:txBody>
          <a:bodyPr/>
          <a:lstStyle/>
          <a:p>
            <a:endParaRPr lang="en-US"/>
          </a:p>
        </p:txBody>
      </p:sp>
      <p:sp>
        <p:nvSpPr>
          <p:cNvPr id="45" name="Rectangle 62"/>
          <p:cNvSpPr>
            <a:spLocks noChangeArrowheads="1"/>
          </p:cNvSpPr>
          <p:nvPr/>
        </p:nvSpPr>
        <p:spPr bwMode="auto">
          <a:xfrm>
            <a:off x="5995987" y="2074906"/>
            <a:ext cx="877888" cy="212725"/>
          </a:xfrm>
          <a:prstGeom prst="rect">
            <a:avLst/>
          </a:prstGeom>
          <a:noFill/>
          <a:ln w="9525">
            <a:noFill/>
            <a:miter lim="800000"/>
            <a:headEnd/>
            <a:tailEnd/>
          </a:ln>
        </p:spPr>
        <p:txBody>
          <a:bodyPr wrap="none" lIns="0" tIns="0" rIns="0" bIns="0">
            <a:spAutoFit/>
          </a:bodyPr>
          <a:lstStyle/>
          <a:p>
            <a:r>
              <a:rPr lang="en-US" sz="1400">
                <a:solidFill>
                  <a:srgbClr val="24211D"/>
                </a:solidFill>
                <a:latin typeface="Times New Roman" pitchFamily="18" charset="0"/>
              </a:rPr>
              <a:t>TOF region </a:t>
            </a:r>
            <a:endParaRPr lang="en-US"/>
          </a:p>
        </p:txBody>
      </p:sp>
      <p:sp>
        <p:nvSpPr>
          <p:cNvPr id="46" name="Rectangle 63"/>
          <p:cNvSpPr>
            <a:spLocks noChangeArrowheads="1"/>
          </p:cNvSpPr>
          <p:nvPr/>
        </p:nvSpPr>
        <p:spPr bwMode="auto">
          <a:xfrm>
            <a:off x="5964237" y="2290806"/>
            <a:ext cx="473075" cy="212725"/>
          </a:xfrm>
          <a:prstGeom prst="rect">
            <a:avLst/>
          </a:prstGeom>
          <a:noFill/>
          <a:ln w="9525">
            <a:noFill/>
            <a:miter lim="800000"/>
            <a:headEnd/>
            <a:tailEnd/>
          </a:ln>
        </p:spPr>
        <p:txBody>
          <a:bodyPr wrap="none" lIns="0" tIns="0" rIns="0" bIns="0">
            <a:spAutoFit/>
          </a:bodyPr>
          <a:lstStyle/>
          <a:p>
            <a:r>
              <a:rPr lang="en-US" sz="1400">
                <a:solidFill>
                  <a:srgbClr val="24211D"/>
                </a:solidFill>
                <a:latin typeface="Times New Roman" pitchFamily="18" charset="0"/>
              </a:rPr>
              <a:t> (field </a:t>
            </a:r>
            <a:endParaRPr lang="en-US"/>
          </a:p>
        </p:txBody>
      </p:sp>
      <p:sp>
        <p:nvSpPr>
          <p:cNvPr id="47" name="Rectangle 64"/>
          <p:cNvSpPr>
            <a:spLocks noChangeArrowheads="1"/>
          </p:cNvSpPr>
          <p:nvPr/>
        </p:nvSpPr>
        <p:spPr bwMode="auto">
          <a:xfrm>
            <a:off x="6437312" y="2290806"/>
            <a:ext cx="69850" cy="212725"/>
          </a:xfrm>
          <a:prstGeom prst="rect">
            <a:avLst/>
          </a:prstGeom>
          <a:noFill/>
          <a:ln w="9525">
            <a:noFill/>
            <a:miter lim="800000"/>
            <a:headEnd/>
            <a:tailEnd/>
          </a:ln>
        </p:spPr>
        <p:txBody>
          <a:bodyPr wrap="none" lIns="0" tIns="0" rIns="0" bIns="0">
            <a:spAutoFit/>
          </a:bodyPr>
          <a:lstStyle/>
          <a:p>
            <a:r>
              <a:rPr lang="en-US" sz="1400" i="1">
                <a:solidFill>
                  <a:srgbClr val="24211D"/>
                </a:solidFill>
                <a:latin typeface="Times New Roman" pitchFamily="18" charset="0"/>
              </a:rPr>
              <a:t>r</a:t>
            </a:r>
            <a:endParaRPr lang="en-US"/>
          </a:p>
        </p:txBody>
      </p:sp>
      <p:sp>
        <p:nvSpPr>
          <p:cNvPr id="48" name="Rectangle 65"/>
          <p:cNvSpPr>
            <a:spLocks noChangeArrowheads="1"/>
          </p:cNvSpPr>
          <p:nvPr/>
        </p:nvSpPr>
        <p:spPr bwMode="auto">
          <a:xfrm>
            <a:off x="6507162" y="2387644"/>
            <a:ext cx="76200" cy="136525"/>
          </a:xfrm>
          <a:prstGeom prst="rect">
            <a:avLst/>
          </a:prstGeom>
          <a:noFill/>
          <a:ln w="9525">
            <a:noFill/>
            <a:miter lim="800000"/>
            <a:headEnd/>
            <a:tailEnd/>
          </a:ln>
        </p:spPr>
        <p:txBody>
          <a:bodyPr wrap="none" lIns="0" tIns="0" rIns="0" bIns="0">
            <a:spAutoFit/>
          </a:bodyPr>
          <a:lstStyle/>
          <a:p>
            <a:r>
              <a:rPr lang="en-US" sz="900">
                <a:solidFill>
                  <a:srgbClr val="24211D"/>
                </a:solidFill>
                <a:latin typeface="Times New Roman" pitchFamily="18" charset="0"/>
              </a:rPr>
              <a:t>B</a:t>
            </a:r>
            <a:endParaRPr lang="en-US"/>
          </a:p>
        </p:txBody>
      </p:sp>
      <p:sp>
        <p:nvSpPr>
          <p:cNvPr id="49" name="Rectangle 66"/>
          <p:cNvSpPr>
            <a:spLocks noChangeArrowheads="1"/>
          </p:cNvSpPr>
          <p:nvPr/>
        </p:nvSpPr>
        <p:spPr bwMode="auto">
          <a:xfrm>
            <a:off x="6586537" y="2290806"/>
            <a:ext cx="44450" cy="212725"/>
          </a:xfrm>
          <a:prstGeom prst="rect">
            <a:avLst/>
          </a:prstGeom>
          <a:noFill/>
          <a:ln w="9525">
            <a:noFill/>
            <a:miter lim="800000"/>
            <a:headEnd/>
            <a:tailEnd/>
          </a:ln>
        </p:spPr>
        <p:txBody>
          <a:bodyPr wrap="none" lIns="0" tIns="0" rIns="0" bIns="0">
            <a:spAutoFit/>
          </a:bodyPr>
          <a:lstStyle/>
          <a:p>
            <a:r>
              <a:rPr lang="en-US" sz="1400">
                <a:solidFill>
                  <a:srgbClr val="24211D"/>
                </a:solidFill>
                <a:latin typeface="Times New Roman" pitchFamily="18" charset="0"/>
              </a:rPr>
              <a:t>·</a:t>
            </a:r>
            <a:endParaRPr lang="en-US"/>
          </a:p>
        </p:txBody>
      </p:sp>
      <p:sp>
        <p:nvSpPr>
          <p:cNvPr id="50" name="Rectangle 67"/>
          <p:cNvSpPr>
            <a:spLocks noChangeArrowheads="1"/>
          </p:cNvSpPr>
          <p:nvPr/>
        </p:nvSpPr>
        <p:spPr bwMode="auto">
          <a:xfrm>
            <a:off x="6630987" y="2290806"/>
            <a:ext cx="107950" cy="212725"/>
          </a:xfrm>
          <a:prstGeom prst="rect">
            <a:avLst/>
          </a:prstGeom>
          <a:noFill/>
          <a:ln w="9525">
            <a:noFill/>
            <a:miter lim="800000"/>
            <a:headEnd/>
            <a:tailEnd/>
          </a:ln>
        </p:spPr>
        <p:txBody>
          <a:bodyPr wrap="none" lIns="0" tIns="0" rIns="0" bIns="0">
            <a:spAutoFit/>
          </a:bodyPr>
          <a:lstStyle/>
          <a:p>
            <a:r>
              <a:rPr lang="en-US" sz="1400" i="1">
                <a:solidFill>
                  <a:srgbClr val="24211D"/>
                </a:solidFill>
                <a:latin typeface="Times New Roman" pitchFamily="18" charset="0"/>
              </a:rPr>
              <a:t>B</a:t>
            </a:r>
            <a:endParaRPr lang="en-US"/>
          </a:p>
        </p:txBody>
      </p:sp>
      <p:sp>
        <p:nvSpPr>
          <p:cNvPr id="51" name="Rectangle 68"/>
          <p:cNvSpPr>
            <a:spLocks noChangeArrowheads="1"/>
          </p:cNvSpPr>
          <p:nvPr/>
        </p:nvSpPr>
        <p:spPr bwMode="auto">
          <a:xfrm>
            <a:off x="6738937" y="2387644"/>
            <a:ext cx="57150" cy="136525"/>
          </a:xfrm>
          <a:prstGeom prst="rect">
            <a:avLst/>
          </a:prstGeom>
          <a:noFill/>
          <a:ln w="9525">
            <a:noFill/>
            <a:miter lim="800000"/>
            <a:headEnd/>
            <a:tailEnd/>
          </a:ln>
        </p:spPr>
        <p:txBody>
          <a:bodyPr wrap="none" lIns="0" tIns="0" rIns="0" bIns="0">
            <a:spAutoFit/>
          </a:bodyPr>
          <a:lstStyle/>
          <a:p>
            <a:r>
              <a:rPr lang="en-US" sz="900">
                <a:solidFill>
                  <a:srgbClr val="24211D"/>
                </a:solidFill>
                <a:latin typeface="Times New Roman" pitchFamily="18" charset="0"/>
              </a:rPr>
              <a:t>0</a:t>
            </a:r>
            <a:endParaRPr lang="en-US"/>
          </a:p>
        </p:txBody>
      </p:sp>
      <p:sp>
        <p:nvSpPr>
          <p:cNvPr id="52" name="Rectangle 69"/>
          <p:cNvSpPr>
            <a:spLocks noChangeArrowheads="1"/>
          </p:cNvSpPr>
          <p:nvPr/>
        </p:nvSpPr>
        <p:spPr bwMode="auto">
          <a:xfrm>
            <a:off x="6799262" y="2290806"/>
            <a:ext cx="58738" cy="212725"/>
          </a:xfrm>
          <a:prstGeom prst="rect">
            <a:avLst/>
          </a:prstGeom>
          <a:noFill/>
          <a:ln w="9525">
            <a:noFill/>
            <a:miter lim="800000"/>
            <a:headEnd/>
            <a:tailEnd/>
          </a:ln>
        </p:spPr>
        <p:txBody>
          <a:bodyPr wrap="none" lIns="0" tIns="0" rIns="0" bIns="0">
            <a:spAutoFit/>
          </a:bodyPr>
          <a:lstStyle/>
          <a:p>
            <a:r>
              <a:rPr lang="en-US" sz="1400">
                <a:solidFill>
                  <a:srgbClr val="24211D"/>
                </a:solidFill>
                <a:latin typeface="Times New Roman" pitchFamily="18" charset="0"/>
              </a:rPr>
              <a:t>)</a:t>
            </a:r>
            <a:endParaRPr lang="en-US"/>
          </a:p>
        </p:txBody>
      </p:sp>
      <p:sp>
        <p:nvSpPr>
          <p:cNvPr id="53" name="Rectangle 70"/>
          <p:cNvSpPr>
            <a:spLocks noChangeArrowheads="1"/>
          </p:cNvSpPr>
          <p:nvPr/>
        </p:nvSpPr>
        <p:spPr bwMode="auto">
          <a:xfrm>
            <a:off x="6813550" y="2290806"/>
            <a:ext cx="44450" cy="212725"/>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 </a:t>
            </a:r>
            <a:endParaRPr lang="en-US"/>
          </a:p>
        </p:txBody>
      </p:sp>
      <p:sp>
        <p:nvSpPr>
          <p:cNvPr id="54" name="Line 71"/>
          <p:cNvSpPr>
            <a:spLocks noChangeShapeType="1"/>
          </p:cNvSpPr>
          <p:nvPr/>
        </p:nvSpPr>
        <p:spPr bwMode="auto">
          <a:xfrm flipH="1">
            <a:off x="4587875" y="2303506"/>
            <a:ext cx="1308100" cy="425450"/>
          </a:xfrm>
          <a:prstGeom prst="line">
            <a:avLst/>
          </a:prstGeom>
          <a:noFill/>
          <a:ln w="9525">
            <a:solidFill>
              <a:srgbClr val="000000"/>
            </a:solidFill>
            <a:round/>
            <a:headEnd/>
            <a:tailEnd/>
          </a:ln>
        </p:spPr>
        <p:txBody>
          <a:bodyPr/>
          <a:lstStyle/>
          <a:p>
            <a:endParaRPr lang="en-US"/>
          </a:p>
        </p:txBody>
      </p:sp>
      <p:sp>
        <p:nvSpPr>
          <p:cNvPr id="55" name="Freeform 72"/>
          <p:cNvSpPr>
            <a:spLocks/>
          </p:cNvSpPr>
          <p:nvPr/>
        </p:nvSpPr>
        <p:spPr bwMode="auto">
          <a:xfrm>
            <a:off x="4564062" y="2697206"/>
            <a:ext cx="55563" cy="47625"/>
          </a:xfrm>
          <a:custGeom>
            <a:avLst/>
            <a:gdLst/>
            <a:ahLst/>
            <a:cxnLst>
              <a:cxn ang="0">
                <a:pos x="107" y="92"/>
              </a:cxn>
              <a:cxn ang="0">
                <a:pos x="0" y="76"/>
              </a:cxn>
              <a:cxn ang="0">
                <a:pos x="76" y="0"/>
              </a:cxn>
              <a:cxn ang="0">
                <a:pos x="107" y="92"/>
              </a:cxn>
            </a:cxnLst>
            <a:rect l="0" t="0" r="r" b="b"/>
            <a:pathLst>
              <a:path w="107" h="92">
                <a:moveTo>
                  <a:pt x="107" y="92"/>
                </a:moveTo>
                <a:lnTo>
                  <a:pt x="0" y="76"/>
                </a:lnTo>
                <a:lnTo>
                  <a:pt x="76" y="0"/>
                </a:lnTo>
                <a:lnTo>
                  <a:pt x="107" y="92"/>
                </a:lnTo>
                <a:close/>
              </a:path>
            </a:pathLst>
          </a:custGeom>
          <a:solidFill>
            <a:srgbClr val="000000"/>
          </a:solidFill>
          <a:ln w="9525">
            <a:noFill/>
            <a:round/>
            <a:headEnd/>
            <a:tailEnd/>
          </a:ln>
        </p:spPr>
        <p:txBody>
          <a:bodyPr/>
          <a:lstStyle/>
          <a:p>
            <a:endParaRPr lang="en-US"/>
          </a:p>
        </p:txBody>
      </p:sp>
      <p:sp>
        <p:nvSpPr>
          <p:cNvPr id="56" name="Freeform 73"/>
          <p:cNvSpPr>
            <a:spLocks/>
          </p:cNvSpPr>
          <p:nvPr/>
        </p:nvSpPr>
        <p:spPr bwMode="auto">
          <a:xfrm>
            <a:off x="4183062" y="1241469"/>
            <a:ext cx="271463" cy="3719512"/>
          </a:xfrm>
          <a:custGeom>
            <a:avLst/>
            <a:gdLst/>
            <a:ahLst/>
            <a:cxnLst>
              <a:cxn ang="0">
                <a:pos x="236" y="6924"/>
              </a:cxn>
              <a:cxn ang="0">
                <a:pos x="260" y="6799"/>
              </a:cxn>
              <a:cxn ang="0">
                <a:pos x="294" y="6681"/>
              </a:cxn>
              <a:cxn ang="0">
                <a:pos x="334" y="6556"/>
              </a:cxn>
              <a:cxn ang="0">
                <a:pos x="372" y="6431"/>
              </a:cxn>
              <a:cxn ang="0">
                <a:pos x="398" y="6311"/>
              </a:cxn>
              <a:cxn ang="0">
                <a:pos x="411" y="6187"/>
              </a:cxn>
              <a:cxn ang="0">
                <a:pos x="416" y="6062"/>
              </a:cxn>
              <a:cxn ang="0">
                <a:pos x="417" y="5937"/>
              </a:cxn>
              <a:cxn ang="0">
                <a:pos x="416" y="5817"/>
              </a:cxn>
              <a:cxn ang="0">
                <a:pos x="411" y="5694"/>
              </a:cxn>
              <a:cxn ang="0">
                <a:pos x="405" y="5574"/>
              </a:cxn>
              <a:cxn ang="0">
                <a:pos x="427" y="5449"/>
              </a:cxn>
              <a:cxn ang="0">
                <a:pos x="502" y="5324"/>
              </a:cxn>
              <a:cxn ang="0">
                <a:pos x="495" y="5200"/>
              </a:cxn>
              <a:cxn ang="0">
                <a:pos x="410" y="5080"/>
              </a:cxn>
              <a:cxn ang="0">
                <a:pos x="373" y="4955"/>
              </a:cxn>
              <a:cxn ang="0">
                <a:pos x="339" y="4830"/>
              </a:cxn>
              <a:cxn ang="0">
                <a:pos x="288" y="4711"/>
              </a:cxn>
              <a:cxn ang="0">
                <a:pos x="222" y="4587"/>
              </a:cxn>
              <a:cxn ang="0">
                <a:pos x="159" y="4462"/>
              </a:cxn>
              <a:cxn ang="0">
                <a:pos x="109" y="4342"/>
              </a:cxn>
              <a:cxn ang="0">
                <a:pos x="71" y="4218"/>
              </a:cxn>
              <a:cxn ang="0">
                <a:pos x="47" y="4093"/>
              </a:cxn>
              <a:cxn ang="0">
                <a:pos x="31" y="3973"/>
              </a:cxn>
              <a:cxn ang="0">
                <a:pos x="21" y="3848"/>
              </a:cxn>
              <a:cxn ang="0">
                <a:pos x="14" y="3724"/>
              </a:cxn>
              <a:cxn ang="0">
                <a:pos x="10" y="3605"/>
              </a:cxn>
              <a:cxn ang="0">
                <a:pos x="6" y="3480"/>
              </a:cxn>
              <a:cxn ang="0">
                <a:pos x="5" y="3355"/>
              </a:cxn>
              <a:cxn ang="0">
                <a:pos x="4" y="3231"/>
              </a:cxn>
              <a:cxn ang="0">
                <a:pos x="3" y="3111"/>
              </a:cxn>
              <a:cxn ang="0">
                <a:pos x="1" y="2986"/>
              </a:cxn>
              <a:cxn ang="0">
                <a:pos x="1" y="2861"/>
              </a:cxn>
              <a:cxn ang="0">
                <a:pos x="1" y="2742"/>
              </a:cxn>
              <a:cxn ang="0">
                <a:pos x="0" y="2618"/>
              </a:cxn>
              <a:cxn ang="0">
                <a:pos x="0" y="2493"/>
              </a:cxn>
              <a:cxn ang="0">
                <a:pos x="0" y="2368"/>
              </a:cxn>
              <a:cxn ang="0">
                <a:pos x="0" y="2249"/>
              </a:cxn>
              <a:cxn ang="0">
                <a:pos x="0" y="2124"/>
              </a:cxn>
              <a:cxn ang="0">
                <a:pos x="0" y="2004"/>
              </a:cxn>
              <a:cxn ang="0">
                <a:pos x="0" y="1879"/>
              </a:cxn>
              <a:cxn ang="0">
                <a:pos x="0" y="1755"/>
              </a:cxn>
              <a:cxn ang="0">
                <a:pos x="0" y="1630"/>
              </a:cxn>
              <a:cxn ang="0">
                <a:pos x="0" y="1511"/>
              </a:cxn>
              <a:cxn ang="0">
                <a:pos x="0" y="1386"/>
              </a:cxn>
              <a:cxn ang="0">
                <a:pos x="0" y="1262"/>
              </a:cxn>
              <a:cxn ang="0">
                <a:pos x="0" y="1142"/>
              </a:cxn>
              <a:cxn ang="0">
                <a:pos x="0" y="1017"/>
              </a:cxn>
              <a:cxn ang="0">
                <a:pos x="0" y="892"/>
              </a:cxn>
              <a:cxn ang="0">
                <a:pos x="3" y="772"/>
              </a:cxn>
              <a:cxn ang="0">
                <a:pos x="10" y="648"/>
              </a:cxn>
              <a:cxn ang="0">
                <a:pos x="35" y="524"/>
              </a:cxn>
              <a:cxn ang="0">
                <a:pos x="90" y="404"/>
              </a:cxn>
              <a:cxn ang="0">
                <a:pos x="151" y="279"/>
              </a:cxn>
              <a:cxn ang="0">
                <a:pos x="180" y="155"/>
              </a:cxn>
              <a:cxn ang="0">
                <a:pos x="190" y="30"/>
              </a:cxn>
            </a:cxnLst>
            <a:rect l="0" t="0" r="r" b="b"/>
            <a:pathLst>
              <a:path w="513" h="7029">
                <a:moveTo>
                  <a:pt x="222" y="7029"/>
                </a:moveTo>
                <a:lnTo>
                  <a:pt x="224" y="7014"/>
                </a:lnTo>
                <a:lnTo>
                  <a:pt x="226" y="6994"/>
                </a:lnTo>
                <a:lnTo>
                  <a:pt x="228" y="6980"/>
                </a:lnTo>
                <a:lnTo>
                  <a:pt x="230" y="6960"/>
                </a:lnTo>
                <a:lnTo>
                  <a:pt x="233" y="6944"/>
                </a:lnTo>
                <a:lnTo>
                  <a:pt x="236" y="6924"/>
                </a:lnTo>
                <a:lnTo>
                  <a:pt x="239" y="6909"/>
                </a:lnTo>
                <a:lnTo>
                  <a:pt x="242" y="6889"/>
                </a:lnTo>
                <a:lnTo>
                  <a:pt x="246" y="6875"/>
                </a:lnTo>
                <a:lnTo>
                  <a:pt x="249" y="6855"/>
                </a:lnTo>
                <a:lnTo>
                  <a:pt x="253" y="6835"/>
                </a:lnTo>
                <a:lnTo>
                  <a:pt x="257" y="6820"/>
                </a:lnTo>
                <a:lnTo>
                  <a:pt x="260" y="6799"/>
                </a:lnTo>
                <a:lnTo>
                  <a:pt x="265" y="6784"/>
                </a:lnTo>
                <a:lnTo>
                  <a:pt x="269" y="6765"/>
                </a:lnTo>
                <a:lnTo>
                  <a:pt x="274" y="6750"/>
                </a:lnTo>
                <a:lnTo>
                  <a:pt x="279" y="6730"/>
                </a:lnTo>
                <a:lnTo>
                  <a:pt x="284" y="6715"/>
                </a:lnTo>
                <a:lnTo>
                  <a:pt x="289" y="6695"/>
                </a:lnTo>
                <a:lnTo>
                  <a:pt x="294" y="6681"/>
                </a:lnTo>
                <a:lnTo>
                  <a:pt x="300" y="6660"/>
                </a:lnTo>
                <a:lnTo>
                  <a:pt x="305" y="6645"/>
                </a:lnTo>
                <a:lnTo>
                  <a:pt x="311" y="6625"/>
                </a:lnTo>
                <a:lnTo>
                  <a:pt x="317" y="6610"/>
                </a:lnTo>
                <a:lnTo>
                  <a:pt x="322" y="6590"/>
                </a:lnTo>
                <a:lnTo>
                  <a:pt x="328" y="6576"/>
                </a:lnTo>
                <a:lnTo>
                  <a:pt x="334" y="6556"/>
                </a:lnTo>
                <a:lnTo>
                  <a:pt x="339" y="6536"/>
                </a:lnTo>
                <a:lnTo>
                  <a:pt x="346" y="6520"/>
                </a:lnTo>
                <a:lnTo>
                  <a:pt x="351" y="6500"/>
                </a:lnTo>
                <a:lnTo>
                  <a:pt x="357" y="6486"/>
                </a:lnTo>
                <a:lnTo>
                  <a:pt x="362" y="6466"/>
                </a:lnTo>
                <a:lnTo>
                  <a:pt x="367" y="6451"/>
                </a:lnTo>
                <a:lnTo>
                  <a:pt x="372" y="6431"/>
                </a:lnTo>
                <a:lnTo>
                  <a:pt x="375" y="6416"/>
                </a:lnTo>
                <a:lnTo>
                  <a:pt x="381" y="6396"/>
                </a:lnTo>
                <a:lnTo>
                  <a:pt x="385" y="6381"/>
                </a:lnTo>
                <a:lnTo>
                  <a:pt x="389" y="6361"/>
                </a:lnTo>
                <a:lnTo>
                  <a:pt x="392" y="6346"/>
                </a:lnTo>
                <a:lnTo>
                  <a:pt x="395" y="6326"/>
                </a:lnTo>
                <a:lnTo>
                  <a:pt x="398" y="6311"/>
                </a:lnTo>
                <a:lnTo>
                  <a:pt x="401" y="6291"/>
                </a:lnTo>
                <a:lnTo>
                  <a:pt x="403" y="6277"/>
                </a:lnTo>
                <a:lnTo>
                  <a:pt x="405" y="6257"/>
                </a:lnTo>
                <a:lnTo>
                  <a:pt x="407" y="6236"/>
                </a:lnTo>
                <a:lnTo>
                  <a:pt x="408" y="6221"/>
                </a:lnTo>
                <a:lnTo>
                  <a:pt x="410" y="6201"/>
                </a:lnTo>
                <a:lnTo>
                  <a:pt x="411" y="6187"/>
                </a:lnTo>
                <a:lnTo>
                  <a:pt x="412" y="6172"/>
                </a:lnTo>
                <a:lnTo>
                  <a:pt x="413" y="6152"/>
                </a:lnTo>
                <a:lnTo>
                  <a:pt x="415" y="6132"/>
                </a:lnTo>
                <a:lnTo>
                  <a:pt x="415" y="6117"/>
                </a:lnTo>
                <a:lnTo>
                  <a:pt x="416" y="6096"/>
                </a:lnTo>
                <a:lnTo>
                  <a:pt x="416" y="6082"/>
                </a:lnTo>
                <a:lnTo>
                  <a:pt x="416" y="6062"/>
                </a:lnTo>
                <a:lnTo>
                  <a:pt x="416" y="6047"/>
                </a:lnTo>
                <a:lnTo>
                  <a:pt x="417" y="6027"/>
                </a:lnTo>
                <a:lnTo>
                  <a:pt x="417" y="6012"/>
                </a:lnTo>
                <a:lnTo>
                  <a:pt x="417" y="5993"/>
                </a:lnTo>
                <a:lnTo>
                  <a:pt x="417" y="5978"/>
                </a:lnTo>
                <a:lnTo>
                  <a:pt x="417" y="5957"/>
                </a:lnTo>
                <a:lnTo>
                  <a:pt x="417" y="5937"/>
                </a:lnTo>
                <a:lnTo>
                  <a:pt x="417" y="5922"/>
                </a:lnTo>
                <a:lnTo>
                  <a:pt x="417" y="5907"/>
                </a:lnTo>
                <a:lnTo>
                  <a:pt x="417" y="5888"/>
                </a:lnTo>
                <a:lnTo>
                  <a:pt x="416" y="5873"/>
                </a:lnTo>
                <a:lnTo>
                  <a:pt x="416" y="5853"/>
                </a:lnTo>
                <a:lnTo>
                  <a:pt x="416" y="5833"/>
                </a:lnTo>
                <a:lnTo>
                  <a:pt x="416" y="5817"/>
                </a:lnTo>
                <a:lnTo>
                  <a:pt x="416" y="5797"/>
                </a:lnTo>
                <a:lnTo>
                  <a:pt x="415" y="5783"/>
                </a:lnTo>
                <a:lnTo>
                  <a:pt x="415" y="5763"/>
                </a:lnTo>
                <a:lnTo>
                  <a:pt x="413" y="5748"/>
                </a:lnTo>
                <a:lnTo>
                  <a:pt x="413" y="5728"/>
                </a:lnTo>
                <a:lnTo>
                  <a:pt x="412" y="5713"/>
                </a:lnTo>
                <a:lnTo>
                  <a:pt x="411" y="5694"/>
                </a:lnTo>
                <a:lnTo>
                  <a:pt x="411" y="5678"/>
                </a:lnTo>
                <a:lnTo>
                  <a:pt x="410" y="5658"/>
                </a:lnTo>
                <a:lnTo>
                  <a:pt x="408" y="5643"/>
                </a:lnTo>
                <a:lnTo>
                  <a:pt x="407" y="5623"/>
                </a:lnTo>
                <a:lnTo>
                  <a:pt x="406" y="5608"/>
                </a:lnTo>
                <a:lnTo>
                  <a:pt x="405" y="5589"/>
                </a:lnTo>
                <a:lnTo>
                  <a:pt x="405" y="5574"/>
                </a:lnTo>
                <a:lnTo>
                  <a:pt x="403" y="5554"/>
                </a:lnTo>
                <a:lnTo>
                  <a:pt x="405" y="5533"/>
                </a:lnTo>
                <a:lnTo>
                  <a:pt x="405" y="5518"/>
                </a:lnTo>
                <a:lnTo>
                  <a:pt x="407" y="5499"/>
                </a:lnTo>
                <a:lnTo>
                  <a:pt x="412" y="5484"/>
                </a:lnTo>
                <a:lnTo>
                  <a:pt x="418" y="5464"/>
                </a:lnTo>
                <a:lnTo>
                  <a:pt x="427" y="5449"/>
                </a:lnTo>
                <a:lnTo>
                  <a:pt x="437" y="5429"/>
                </a:lnTo>
                <a:lnTo>
                  <a:pt x="449" y="5414"/>
                </a:lnTo>
                <a:lnTo>
                  <a:pt x="462" y="5394"/>
                </a:lnTo>
                <a:lnTo>
                  <a:pt x="474" y="5379"/>
                </a:lnTo>
                <a:lnTo>
                  <a:pt x="485" y="5359"/>
                </a:lnTo>
                <a:lnTo>
                  <a:pt x="495" y="5344"/>
                </a:lnTo>
                <a:lnTo>
                  <a:pt x="502" y="5324"/>
                </a:lnTo>
                <a:lnTo>
                  <a:pt x="508" y="5309"/>
                </a:lnTo>
                <a:lnTo>
                  <a:pt x="512" y="5290"/>
                </a:lnTo>
                <a:lnTo>
                  <a:pt x="513" y="5275"/>
                </a:lnTo>
                <a:lnTo>
                  <a:pt x="512" y="5254"/>
                </a:lnTo>
                <a:lnTo>
                  <a:pt x="508" y="5234"/>
                </a:lnTo>
                <a:lnTo>
                  <a:pt x="502" y="5219"/>
                </a:lnTo>
                <a:lnTo>
                  <a:pt x="495" y="5200"/>
                </a:lnTo>
                <a:lnTo>
                  <a:pt x="485" y="5185"/>
                </a:lnTo>
                <a:lnTo>
                  <a:pt x="473" y="5165"/>
                </a:lnTo>
                <a:lnTo>
                  <a:pt x="459" y="5150"/>
                </a:lnTo>
                <a:lnTo>
                  <a:pt x="445" y="5129"/>
                </a:lnTo>
                <a:lnTo>
                  <a:pt x="433" y="5114"/>
                </a:lnTo>
                <a:lnTo>
                  <a:pt x="421" y="5095"/>
                </a:lnTo>
                <a:lnTo>
                  <a:pt x="410" y="5080"/>
                </a:lnTo>
                <a:lnTo>
                  <a:pt x="401" y="5060"/>
                </a:lnTo>
                <a:lnTo>
                  <a:pt x="395" y="5045"/>
                </a:lnTo>
                <a:lnTo>
                  <a:pt x="389" y="5025"/>
                </a:lnTo>
                <a:lnTo>
                  <a:pt x="384" y="5010"/>
                </a:lnTo>
                <a:lnTo>
                  <a:pt x="380" y="4990"/>
                </a:lnTo>
                <a:lnTo>
                  <a:pt x="376" y="4975"/>
                </a:lnTo>
                <a:lnTo>
                  <a:pt x="373" y="4955"/>
                </a:lnTo>
                <a:lnTo>
                  <a:pt x="369" y="4935"/>
                </a:lnTo>
                <a:lnTo>
                  <a:pt x="365" y="4920"/>
                </a:lnTo>
                <a:lnTo>
                  <a:pt x="360" y="4906"/>
                </a:lnTo>
                <a:lnTo>
                  <a:pt x="355" y="4886"/>
                </a:lnTo>
                <a:lnTo>
                  <a:pt x="351" y="4871"/>
                </a:lnTo>
                <a:lnTo>
                  <a:pt x="346" y="4850"/>
                </a:lnTo>
                <a:lnTo>
                  <a:pt x="339" y="4830"/>
                </a:lnTo>
                <a:lnTo>
                  <a:pt x="333" y="4815"/>
                </a:lnTo>
                <a:lnTo>
                  <a:pt x="327" y="4796"/>
                </a:lnTo>
                <a:lnTo>
                  <a:pt x="320" y="4781"/>
                </a:lnTo>
                <a:lnTo>
                  <a:pt x="312" y="4761"/>
                </a:lnTo>
                <a:lnTo>
                  <a:pt x="305" y="4746"/>
                </a:lnTo>
                <a:lnTo>
                  <a:pt x="296" y="4726"/>
                </a:lnTo>
                <a:lnTo>
                  <a:pt x="288" y="4711"/>
                </a:lnTo>
                <a:lnTo>
                  <a:pt x="279" y="4691"/>
                </a:lnTo>
                <a:lnTo>
                  <a:pt x="270" y="4676"/>
                </a:lnTo>
                <a:lnTo>
                  <a:pt x="262" y="4656"/>
                </a:lnTo>
                <a:lnTo>
                  <a:pt x="252" y="4641"/>
                </a:lnTo>
                <a:lnTo>
                  <a:pt x="242" y="4621"/>
                </a:lnTo>
                <a:lnTo>
                  <a:pt x="232" y="4607"/>
                </a:lnTo>
                <a:lnTo>
                  <a:pt x="222" y="4587"/>
                </a:lnTo>
                <a:lnTo>
                  <a:pt x="214" y="4571"/>
                </a:lnTo>
                <a:lnTo>
                  <a:pt x="204" y="4551"/>
                </a:lnTo>
                <a:lnTo>
                  <a:pt x="195" y="4531"/>
                </a:lnTo>
                <a:lnTo>
                  <a:pt x="186" y="4516"/>
                </a:lnTo>
                <a:lnTo>
                  <a:pt x="177" y="4497"/>
                </a:lnTo>
                <a:lnTo>
                  <a:pt x="168" y="4482"/>
                </a:lnTo>
                <a:lnTo>
                  <a:pt x="159" y="4462"/>
                </a:lnTo>
                <a:lnTo>
                  <a:pt x="152" y="4447"/>
                </a:lnTo>
                <a:lnTo>
                  <a:pt x="143" y="4426"/>
                </a:lnTo>
                <a:lnTo>
                  <a:pt x="136" y="4412"/>
                </a:lnTo>
                <a:lnTo>
                  <a:pt x="128" y="4392"/>
                </a:lnTo>
                <a:lnTo>
                  <a:pt x="122" y="4377"/>
                </a:lnTo>
                <a:lnTo>
                  <a:pt x="115" y="4357"/>
                </a:lnTo>
                <a:lnTo>
                  <a:pt x="109" y="4342"/>
                </a:lnTo>
                <a:lnTo>
                  <a:pt x="102" y="4322"/>
                </a:lnTo>
                <a:lnTo>
                  <a:pt x="96" y="4308"/>
                </a:lnTo>
                <a:lnTo>
                  <a:pt x="90" y="4287"/>
                </a:lnTo>
                <a:lnTo>
                  <a:pt x="85" y="4272"/>
                </a:lnTo>
                <a:lnTo>
                  <a:pt x="80" y="4252"/>
                </a:lnTo>
                <a:lnTo>
                  <a:pt x="75" y="4232"/>
                </a:lnTo>
                <a:lnTo>
                  <a:pt x="71" y="4218"/>
                </a:lnTo>
                <a:lnTo>
                  <a:pt x="67" y="4198"/>
                </a:lnTo>
                <a:lnTo>
                  <a:pt x="63" y="4183"/>
                </a:lnTo>
                <a:lnTo>
                  <a:pt x="59" y="4163"/>
                </a:lnTo>
                <a:lnTo>
                  <a:pt x="56" y="4147"/>
                </a:lnTo>
                <a:lnTo>
                  <a:pt x="53" y="4127"/>
                </a:lnTo>
                <a:lnTo>
                  <a:pt x="50" y="4113"/>
                </a:lnTo>
                <a:lnTo>
                  <a:pt x="47" y="4093"/>
                </a:lnTo>
                <a:lnTo>
                  <a:pt x="43" y="4078"/>
                </a:lnTo>
                <a:lnTo>
                  <a:pt x="41" y="4058"/>
                </a:lnTo>
                <a:lnTo>
                  <a:pt x="38" y="4043"/>
                </a:lnTo>
                <a:lnTo>
                  <a:pt x="37" y="4024"/>
                </a:lnTo>
                <a:lnTo>
                  <a:pt x="35" y="4008"/>
                </a:lnTo>
                <a:lnTo>
                  <a:pt x="32" y="3988"/>
                </a:lnTo>
                <a:lnTo>
                  <a:pt x="31" y="3973"/>
                </a:lnTo>
                <a:lnTo>
                  <a:pt x="29" y="3953"/>
                </a:lnTo>
                <a:lnTo>
                  <a:pt x="27" y="3933"/>
                </a:lnTo>
                <a:lnTo>
                  <a:pt x="26" y="3919"/>
                </a:lnTo>
                <a:lnTo>
                  <a:pt x="25" y="3899"/>
                </a:lnTo>
                <a:lnTo>
                  <a:pt x="22" y="3884"/>
                </a:lnTo>
                <a:lnTo>
                  <a:pt x="21" y="3863"/>
                </a:lnTo>
                <a:lnTo>
                  <a:pt x="21" y="3848"/>
                </a:lnTo>
                <a:lnTo>
                  <a:pt x="20" y="3828"/>
                </a:lnTo>
                <a:lnTo>
                  <a:pt x="19" y="3814"/>
                </a:lnTo>
                <a:lnTo>
                  <a:pt x="17" y="3794"/>
                </a:lnTo>
                <a:lnTo>
                  <a:pt x="16" y="3779"/>
                </a:lnTo>
                <a:lnTo>
                  <a:pt x="16" y="3759"/>
                </a:lnTo>
                <a:lnTo>
                  <a:pt x="15" y="3744"/>
                </a:lnTo>
                <a:lnTo>
                  <a:pt x="14" y="3724"/>
                </a:lnTo>
                <a:lnTo>
                  <a:pt x="14" y="3709"/>
                </a:lnTo>
                <a:lnTo>
                  <a:pt x="12" y="3689"/>
                </a:lnTo>
                <a:lnTo>
                  <a:pt x="11" y="3674"/>
                </a:lnTo>
                <a:lnTo>
                  <a:pt x="11" y="3654"/>
                </a:lnTo>
                <a:lnTo>
                  <a:pt x="10" y="3634"/>
                </a:lnTo>
                <a:lnTo>
                  <a:pt x="10" y="3620"/>
                </a:lnTo>
                <a:lnTo>
                  <a:pt x="10" y="3605"/>
                </a:lnTo>
                <a:lnTo>
                  <a:pt x="9" y="3584"/>
                </a:lnTo>
                <a:lnTo>
                  <a:pt x="9" y="3564"/>
                </a:lnTo>
                <a:lnTo>
                  <a:pt x="9" y="3549"/>
                </a:lnTo>
                <a:lnTo>
                  <a:pt x="8" y="3530"/>
                </a:lnTo>
                <a:lnTo>
                  <a:pt x="8" y="3515"/>
                </a:lnTo>
                <a:lnTo>
                  <a:pt x="8" y="3495"/>
                </a:lnTo>
                <a:lnTo>
                  <a:pt x="6" y="3480"/>
                </a:lnTo>
                <a:lnTo>
                  <a:pt x="6" y="3460"/>
                </a:lnTo>
                <a:lnTo>
                  <a:pt x="6" y="3444"/>
                </a:lnTo>
                <a:lnTo>
                  <a:pt x="6" y="3425"/>
                </a:lnTo>
                <a:lnTo>
                  <a:pt x="5" y="3410"/>
                </a:lnTo>
                <a:lnTo>
                  <a:pt x="5" y="3390"/>
                </a:lnTo>
                <a:lnTo>
                  <a:pt x="5" y="3375"/>
                </a:lnTo>
                <a:lnTo>
                  <a:pt x="5" y="3355"/>
                </a:lnTo>
                <a:lnTo>
                  <a:pt x="5" y="3340"/>
                </a:lnTo>
                <a:lnTo>
                  <a:pt x="5" y="3321"/>
                </a:lnTo>
                <a:lnTo>
                  <a:pt x="4" y="3305"/>
                </a:lnTo>
                <a:lnTo>
                  <a:pt x="4" y="3285"/>
                </a:lnTo>
                <a:lnTo>
                  <a:pt x="4" y="3265"/>
                </a:lnTo>
                <a:lnTo>
                  <a:pt x="4" y="3250"/>
                </a:lnTo>
                <a:lnTo>
                  <a:pt x="4" y="3231"/>
                </a:lnTo>
                <a:lnTo>
                  <a:pt x="4" y="3216"/>
                </a:lnTo>
                <a:lnTo>
                  <a:pt x="4" y="3196"/>
                </a:lnTo>
                <a:lnTo>
                  <a:pt x="3" y="3181"/>
                </a:lnTo>
                <a:lnTo>
                  <a:pt x="3" y="3160"/>
                </a:lnTo>
                <a:lnTo>
                  <a:pt x="3" y="3145"/>
                </a:lnTo>
                <a:lnTo>
                  <a:pt x="3" y="3126"/>
                </a:lnTo>
                <a:lnTo>
                  <a:pt x="3" y="3111"/>
                </a:lnTo>
                <a:lnTo>
                  <a:pt x="3" y="3091"/>
                </a:lnTo>
                <a:lnTo>
                  <a:pt x="3" y="3076"/>
                </a:lnTo>
                <a:lnTo>
                  <a:pt x="3" y="3056"/>
                </a:lnTo>
                <a:lnTo>
                  <a:pt x="3" y="3041"/>
                </a:lnTo>
                <a:lnTo>
                  <a:pt x="3" y="3021"/>
                </a:lnTo>
                <a:lnTo>
                  <a:pt x="1" y="3006"/>
                </a:lnTo>
                <a:lnTo>
                  <a:pt x="1" y="2986"/>
                </a:lnTo>
                <a:lnTo>
                  <a:pt x="1" y="2966"/>
                </a:lnTo>
                <a:lnTo>
                  <a:pt x="1" y="2951"/>
                </a:lnTo>
                <a:lnTo>
                  <a:pt x="1" y="2932"/>
                </a:lnTo>
                <a:lnTo>
                  <a:pt x="1" y="2917"/>
                </a:lnTo>
                <a:lnTo>
                  <a:pt x="1" y="2897"/>
                </a:lnTo>
                <a:lnTo>
                  <a:pt x="1" y="2881"/>
                </a:lnTo>
                <a:lnTo>
                  <a:pt x="1" y="2861"/>
                </a:lnTo>
                <a:lnTo>
                  <a:pt x="1" y="2846"/>
                </a:lnTo>
                <a:lnTo>
                  <a:pt x="1" y="2827"/>
                </a:lnTo>
                <a:lnTo>
                  <a:pt x="1" y="2812"/>
                </a:lnTo>
                <a:lnTo>
                  <a:pt x="1" y="2792"/>
                </a:lnTo>
                <a:lnTo>
                  <a:pt x="1" y="2777"/>
                </a:lnTo>
                <a:lnTo>
                  <a:pt x="1" y="2757"/>
                </a:lnTo>
                <a:lnTo>
                  <a:pt x="1" y="2742"/>
                </a:lnTo>
                <a:lnTo>
                  <a:pt x="1" y="2722"/>
                </a:lnTo>
                <a:lnTo>
                  <a:pt x="1" y="2707"/>
                </a:lnTo>
                <a:lnTo>
                  <a:pt x="1" y="2687"/>
                </a:lnTo>
                <a:lnTo>
                  <a:pt x="1" y="2667"/>
                </a:lnTo>
                <a:lnTo>
                  <a:pt x="1" y="2652"/>
                </a:lnTo>
                <a:lnTo>
                  <a:pt x="0" y="2633"/>
                </a:lnTo>
                <a:lnTo>
                  <a:pt x="0" y="2618"/>
                </a:lnTo>
                <a:lnTo>
                  <a:pt x="0" y="2597"/>
                </a:lnTo>
                <a:lnTo>
                  <a:pt x="0" y="2582"/>
                </a:lnTo>
                <a:lnTo>
                  <a:pt x="0" y="2562"/>
                </a:lnTo>
                <a:lnTo>
                  <a:pt x="0" y="2547"/>
                </a:lnTo>
                <a:lnTo>
                  <a:pt x="0" y="2528"/>
                </a:lnTo>
                <a:lnTo>
                  <a:pt x="0" y="2513"/>
                </a:lnTo>
                <a:lnTo>
                  <a:pt x="0" y="2493"/>
                </a:lnTo>
                <a:lnTo>
                  <a:pt x="0" y="2478"/>
                </a:lnTo>
                <a:lnTo>
                  <a:pt x="0" y="2457"/>
                </a:lnTo>
                <a:lnTo>
                  <a:pt x="0" y="2443"/>
                </a:lnTo>
                <a:lnTo>
                  <a:pt x="0" y="2423"/>
                </a:lnTo>
                <a:lnTo>
                  <a:pt x="0" y="2408"/>
                </a:lnTo>
                <a:lnTo>
                  <a:pt x="0" y="2388"/>
                </a:lnTo>
                <a:lnTo>
                  <a:pt x="0" y="2368"/>
                </a:lnTo>
                <a:lnTo>
                  <a:pt x="0" y="2353"/>
                </a:lnTo>
                <a:lnTo>
                  <a:pt x="0" y="2339"/>
                </a:lnTo>
                <a:lnTo>
                  <a:pt x="0" y="2318"/>
                </a:lnTo>
                <a:lnTo>
                  <a:pt x="0" y="2303"/>
                </a:lnTo>
                <a:lnTo>
                  <a:pt x="0" y="2283"/>
                </a:lnTo>
                <a:lnTo>
                  <a:pt x="0" y="2263"/>
                </a:lnTo>
                <a:lnTo>
                  <a:pt x="0" y="2249"/>
                </a:lnTo>
                <a:lnTo>
                  <a:pt x="0" y="2229"/>
                </a:lnTo>
                <a:lnTo>
                  <a:pt x="0" y="2214"/>
                </a:lnTo>
                <a:lnTo>
                  <a:pt x="0" y="2193"/>
                </a:lnTo>
                <a:lnTo>
                  <a:pt x="0" y="2178"/>
                </a:lnTo>
                <a:lnTo>
                  <a:pt x="0" y="2158"/>
                </a:lnTo>
                <a:lnTo>
                  <a:pt x="0" y="2144"/>
                </a:lnTo>
                <a:lnTo>
                  <a:pt x="0" y="2124"/>
                </a:lnTo>
                <a:lnTo>
                  <a:pt x="0" y="2109"/>
                </a:lnTo>
                <a:lnTo>
                  <a:pt x="0" y="2089"/>
                </a:lnTo>
                <a:lnTo>
                  <a:pt x="0" y="2074"/>
                </a:lnTo>
                <a:lnTo>
                  <a:pt x="0" y="2053"/>
                </a:lnTo>
                <a:lnTo>
                  <a:pt x="0" y="2039"/>
                </a:lnTo>
                <a:lnTo>
                  <a:pt x="0" y="2019"/>
                </a:lnTo>
                <a:lnTo>
                  <a:pt x="0" y="2004"/>
                </a:lnTo>
                <a:lnTo>
                  <a:pt x="0" y="1984"/>
                </a:lnTo>
                <a:lnTo>
                  <a:pt x="0" y="1964"/>
                </a:lnTo>
                <a:lnTo>
                  <a:pt x="0" y="1950"/>
                </a:lnTo>
                <a:lnTo>
                  <a:pt x="0" y="1930"/>
                </a:lnTo>
                <a:lnTo>
                  <a:pt x="0" y="1914"/>
                </a:lnTo>
                <a:lnTo>
                  <a:pt x="0" y="1894"/>
                </a:lnTo>
                <a:lnTo>
                  <a:pt x="0" y="1879"/>
                </a:lnTo>
                <a:lnTo>
                  <a:pt x="0" y="1859"/>
                </a:lnTo>
                <a:lnTo>
                  <a:pt x="0" y="1845"/>
                </a:lnTo>
                <a:lnTo>
                  <a:pt x="0" y="1825"/>
                </a:lnTo>
                <a:lnTo>
                  <a:pt x="0" y="1810"/>
                </a:lnTo>
                <a:lnTo>
                  <a:pt x="0" y="1790"/>
                </a:lnTo>
                <a:lnTo>
                  <a:pt x="0" y="1774"/>
                </a:lnTo>
                <a:lnTo>
                  <a:pt x="0" y="1755"/>
                </a:lnTo>
                <a:lnTo>
                  <a:pt x="0" y="1740"/>
                </a:lnTo>
                <a:lnTo>
                  <a:pt x="0" y="1720"/>
                </a:lnTo>
                <a:lnTo>
                  <a:pt x="0" y="1705"/>
                </a:lnTo>
                <a:lnTo>
                  <a:pt x="0" y="1685"/>
                </a:lnTo>
                <a:lnTo>
                  <a:pt x="0" y="1665"/>
                </a:lnTo>
                <a:lnTo>
                  <a:pt x="0" y="1651"/>
                </a:lnTo>
                <a:lnTo>
                  <a:pt x="0" y="1630"/>
                </a:lnTo>
                <a:lnTo>
                  <a:pt x="0" y="1615"/>
                </a:lnTo>
                <a:lnTo>
                  <a:pt x="0" y="1595"/>
                </a:lnTo>
                <a:lnTo>
                  <a:pt x="0" y="1580"/>
                </a:lnTo>
                <a:lnTo>
                  <a:pt x="0" y="1560"/>
                </a:lnTo>
                <a:lnTo>
                  <a:pt x="0" y="1546"/>
                </a:lnTo>
                <a:lnTo>
                  <a:pt x="0" y="1526"/>
                </a:lnTo>
                <a:lnTo>
                  <a:pt x="0" y="1511"/>
                </a:lnTo>
                <a:lnTo>
                  <a:pt x="0" y="1490"/>
                </a:lnTo>
                <a:lnTo>
                  <a:pt x="0" y="1475"/>
                </a:lnTo>
                <a:lnTo>
                  <a:pt x="0" y="1456"/>
                </a:lnTo>
                <a:lnTo>
                  <a:pt x="0" y="1441"/>
                </a:lnTo>
                <a:lnTo>
                  <a:pt x="0" y="1421"/>
                </a:lnTo>
                <a:lnTo>
                  <a:pt x="0" y="1406"/>
                </a:lnTo>
                <a:lnTo>
                  <a:pt x="0" y="1386"/>
                </a:lnTo>
                <a:lnTo>
                  <a:pt x="0" y="1366"/>
                </a:lnTo>
                <a:lnTo>
                  <a:pt x="0" y="1351"/>
                </a:lnTo>
                <a:lnTo>
                  <a:pt x="0" y="1331"/>
                </a:lnTo>
                <a:lnTo>
                  <a:pt x="0" y="1316"/>
                </a:lnTo>
                <a:lnTo>
                  <a:pt x="0" y="1301"/>
                </a:lnTo>
                <a:lnTo>
                  <a:pt x="0" y="1281"/>
                </a:lnTo>
                <a:lnTo>
                  <a:pt x="0" y="1262"/>
                </a:lnTo>
                <a:lnTo>
                  <a:pt x="0" y="1247"/>
                </a:lnTo>
                <a:lnTo>
                  <a:pt x="0" y="1227"/>
                </a:lnTo>
                <a:lnTo>
                  <a:pt x="0" y="1211"/>
                </a:lnTo>
                <a:lnTo>
                  <a:pt x="0" y="1191"/>
                </a:lnTo>
                <a:lnTo>
                  <a:pt x="0" y="1176"/>
                </a:lnTo>
                <a:lnTo>
                  <a:pt x="0" y="1157"/>
                </a:lnTo>
                <a:lnTo>
                  <a:pt x="0" y="1142"/>
                </a:lnTo>
                <a:lnTo>
                  <a:pt x="0" y="1122"/>
                </a:lnTo>
                <a:lnTo>
                  <a:pt x="0" y="1107"/>
                </a:lnTo>
                <a:lnTo>
                  <a:pt x="0" y="1087"/>
                </a:lnTo>
                <a:lnTo>
                  <a:pt x="0" y="1066"/>
                </a:lnTo>
                <a:lnTo>
                  <a:pt x="0" y="1052"/>
                </a:lnTo>
                <a:lnTo>
                  <a:pt x="0" y="1037"/>
                </a:lnTo>
                <a:lnTo>
                  <a:pt x="0" y="1017"/>
                </a:lnTo>
                <a:lnTo>
                  <a:pt x="0" y="1002"/>
                </a:lnTo>
                <a:lnTo>
                  <a:pt x="0" y="982"/>
                </a:lnTo>
                <a:lnTo>
                  <a:pt x="0" y="963"/>
                </a:lnTo>
                <a:lnTo>
                  <a:pt x="0" y="948"/>
                </a:lnTo>
                <a:lnTo>
                  <a:pt x="0" y="927"/>
                </a:lnTo>
                <a:lnTo>
                  <a:pt x="0" y="912"/>
                </a:lnTo>
                <a:lnTo>
                  <a:pt x="0" y="892"/>
                </a:lnTo>
                <a:lnTo>
                  <a:pt x="0" y="877"/>
                </a:lnTo>
                <a:lnTo>
                  <a:pt x="1" y="858"/>
                </a:lnTo>
                <a:lnTo>
                  <a:pt x="1" y="843"/>
                </a:lnTo>
                <a:lnTo>
                  <a:pt x="1" y="823"/>
                </a:lnTo>
                <a:lnTo>
                  <a:pt x="1" y="808"/>
                </a:lnTo>
                <a:lnTo>
                  <a:pt x="3" y="787"/>
                </a:lnTo>
                <a:lnTo>
                  <a:pt x="3" y="772"/>
                </a:lnTo>
                <a:lnTo>
                  <a:pt x="3" y="753"/>
                </a:lnTo>
                <a:lnTo>
                  <a:pt x="4" y="738"/>
                </a:lnTo>
                <a:lnTo>
                  <a:pt x="5" y="718"/>
                </a:lnTo>
                <a:lnTo>
                  <a:pt x="5" y="703"/>
                </a:lnTo>
                <a:lnTo>
                  <a:pt x="6" y="683"/>
                </a:lnTo>
                <a:lnTo>
                  <a:pt x="9" y="664"/>
                </a:lnTo>
                <a:lnTo>
                  <a:pt x="10" y="648"/>
                </a:lnTo>
                <a:lnTo>
                  <a:pt x="12" y="628"/>
                </a:lnTo>
                <a:lnTo>
                  <a:pt x="15" y="613"/>
                </a:lnTo>
                <a:lnTo>
                  <a:pt x="17" y="593"/>
                </a:lnTo>
                <a:lnTo>
                  <a:pt x="21" y="578"/>
                </a:lnTo>
                <a:lnTo>
                  <a:pt x="25" y="559"/>
                </a:lnTo>
                <a:lnTo>
                  <a:pt x="30" y="544"/>
                </a:lnTo>
                <a:lnTo>
                  <a:pt x="35" y="524"/>
                </a:lnTo>
                <a:lnTo>
                  <a:pt x="41" y="508"/>
                </a:lnTo>
                <a:lnTo>
                  <a:pt x="47" y="488"/>
                </a:lnTo>
                <a:lnTo>
                  <a:pt x="54" y="474"/>
                </a:lnTo>
                <a:lnTo>
                  <a:pt x="63" y="454"/>
                </a:lnTo>
                <a:lnTo>
                  <a:pt x="72" y="439"/>
                </a:lnTo>
                <a:lnTo>
                  <a:pt x="80" y="419"/>
                </a:lnTo>
                <a:lnTo>
                  <a:pt x="90" y="404"/>
                </a:lnTo>
                <a:lnTo>
                  <a:pt x="101" y="384"/>
                </a:lnTo>
                <a:lnTo>
                  <a:pt x="111" y="364"/>
                </a:lnTo>
                <a:lnTo>
                  <a:pt x="120" y="349"/>
                </a:lnTo>
                <a:lnTo>
                  <a:pt x="128" y="329"/>
                </a:lnTo>
                <a:lnTo>
                  <a:pt x="137" y="314"/>
                </a:lnTo>
                <a:lnTo>
                  <a:pt x="144" y="294"/>
                </a:lnTo>
                <a:lnTo>
                  <a:pt x="151" y="279"/>
                </a:lnTo>
                <a:lnTo>
                  <a:pt x="157" y="260"/>
                </a:lnTo>
                <a:lnTo>
                  <a:pt x="163" y="245"/>
                </a:lnTo>
                <a:lnTo>
                  <a:pt x="168" y="224"/>
                </a:lnTo>
                <a:lnTo>
                  <a:pt x="172" y="209"/>
                </a:lnTo>
                <a:lnTo>
                  <a:pt x="175" y="189"/>
                </a:lnTo>
                <a:lnTo>
                  <a:pt x="178" y="175"/>
                </a:lnTo>
                <a:lnTo>
                  <a:pt x="180" y="155"/>
                </a:lnTo>
                <a:lnTo>
                  <a:pt x="183" y="140"/>
                </a:lnTo>
                <a:lnTo>
                  <a:pt x="184" y="120"/>
                </a:lnTo>
                <a:lnTo>
                  <a:pt x="186" y="105"/>
                </a:lnTo>
                <a:lnTo>
                  <a:pt x="186" y="84"/>
                </a:lnTo>
                <a:lnTo>
                  <a:pt x="188" y="65"/>
                </a:lnTo>
                <a:lnTo>
                  <a:pt x="189" y="50"/>
                </a:lnTo>
                <a:lnTo>
                  <a:pt x="190" y="30"/>
                </a:lnTo>
                <a:lnTo>
                  <a:pt x="190" y="15"/>
                </a:lnTo>
                <a:lnTo>
                  <a:pt x="190" y="0"/>
                </a:lnTo>
              </a:path>
            </a:pathLst>
          </a:custGeom>
          <a:noFill/>
          <a:ln w="4763">
            <a:solidFill>
              <a:srgbClr val="0332FF"/>
            </a:solidFill>
            <a:prstDash val="solid"/>
            <a:round/>
            <a:headEnd/>
            <a:tailEnd/>
          </a:ln>
        </p:spPr>
        <p:txBody>
          <a:bodyPr/>
          <a:lstStyle/>
          <a:p>
            <a:endParaRPr lang="en-US"/>
          </a:p>
        </p:txBody>
      </p:sp>
      <p:sp>
        <p:nvSpPr>
          <p:cNvPr id="57" name="Freeform 74"/>
          <p:cNvSpPr>
            <a:spLocks/>
          </p:cNvSpPr>
          <p:nvPr/>
        </p:nvSpPr>
        <p:spPr bwMode="auto">
          <a:xfrm>
            <a:off x="4367212" y="1241469"/>
            <a:ext cx="136525" cy="3719512"/>
          </a:xfrm>
          <a:custGeom>
            <a:avLst/>
            <a:gdLst/>
            <a:ahLst/>
            <a:cxnLst>
              <a:cxn ang="0">
                <a:pos x="119" y="6924"/>
              </a:cxn>
              <a:cxn ang="0">
                <a:pos x="131" y="6799"/>
              </a:cxn>
              <a:cxn ang="0">
                <a:pos x="147" y="6681"/>
              </a:cxn>
              <a:cxn ang="0">
                <a:pos x="168" y="6556"/>
              </a:cxn>
              <a:cxn ang="0">
                <a:pos x="188" y="6431"/>
              </a:cxn>
              <a:cxn ang="0">
                <a:pos x="200" y="6311"/>
              </a:cxn>
              <a:cxn ang="0">
                <a:pos x="206" y="6187"/>
              </a:cxn>
              <a:cxn ang="0">
                <a:pos x="209" y="6062"/>
              </a:cxn>
              <a:cxn ang="0">
                <a:pos x="210" y="5937"/>
              </a:cxn>
              <a:cxn ang="0">
                <a:pos x="209" y="5817"/>
              </a:cxn>
              <a:cxn ang="0">
                <a:pos x="206" y="5694"/>
              </a:cxn>
              <a:cxn ang="0">
                <a:pos x="203" y="5574"/>
              </a:cxn>
              <a:cxn ang="0">
                <a:pos x="215" y="5449"/>
              </a:cxn>
              <a:cxn ang="0">
                <a:pos x="252" y="5324"/>
              </a:cxn>
              <a:cxn ang="0">
                <a:pos x="248" y="5200"/>
              </a:cxn>
              <a:cxn ang="0">
                <a:pos x="206" y="5080"/>
              </a:cxn>
              <a:cxn ang="0">
                <a:pos x="188" y="4955"/>
              </a:cxn>
              <a:cxn ang="0">
                <a:pos x="171" y="4830"/>
              </a:cxn>
              <a:cxn ang="0">
                <a:pos x="145" y="4711"/>
              </a:cxn>
              <a:cxn ang="0">
                <a:pos x="112" y="4587"/>
              </a:cxn>
              <a:cxn ang="0">
                <a:pos x="80" y="4462"/>
              </a:cxn>
              <a:cxn ang="0">
                <a:pos x="55" y="4342"/>
              </a:cxn>
              <a:cxn ang="0">
                <a:pos x="37" y="4218"/>
              </a:cxn>
              <a:cxn ang="0">
                <a:pos x="23" y="4093"/>
              </a:cxn>
              <a:cxn ang="0">
                <a:pos x="15" y="3973"/>
              </a:cxn>
              <a:cxn ang="0">
                <a:pos x="10" y="3848"/>
              </a:cxn>
              <a:cxn ang="0">
                <a:pos x="7" y="3724"/>
              </a:cxn>
              <a:cxn ang="0">
                <a:pos x="5" y="3605"/>
              </a:cxn>
              <a:cxn ang="0">
                <a:pos x="4" y="3480"/>
              </a:cxn>
              <a:cxn ang="0">
                <a:pos x="2" y="3355"/>
              </a:cxn>
              <a:cxn ang="0">
                <a:pos x="2" y="3231"/>
              </a:cxn>
              <a:cxn ang="0">
                <a:pos x="1" y="3111"/>
              </a:cxn>
              <a:cxn ang="0">
                <a:pos x="1" y="2986"/>
              </a:cxn>
              <a:cxn ang="0">
                <a:pos x="1" y="2861"/>
              </a:cxn>
              <a:cxn ang="0">
                <a:pos x="1" y="2742"/>
              </a:cxn>
              <a:cxn ang="0">
                <a:pos x="0" y="2618"/>
              </a:cxn>
              <a:cxn ang="0">
                <a:pos x="0" y="2493"/>
              </a:cxn>
              <a:cxn ang="0">
                <a:pos x="0" y="2368"/>
              </a:cxn>
              <a:cxn ang="0">
                <a:pos x="0" y="2249"/>
              </a:cxn>
              <a:cxn ang="0">
                <a:pos x="0" y="2124"/>
              </a:cxn>
              <a:cxn ang="0">
                <a:pos x="0" y="2004"/>
              </a:cxn>
              <a:cxn ang="0">
                <a:pos x="0" y="1879"/>
              </a:cxn>
              <a:cxn ang="0">
                <a:pos x="0" y="1755"/>
              </a:cxn>
              <a:cxn ang="0">
                <a:pos x="0" y="1630"/>
              </a:cxn>
              <a:cxn ang="0">
                <a:pos x="0" y="1511"/>
              </a:cxn>
              <a:cxn ang="0">
                <a:pos x="0" y="1386"/>
              </a:cxn>
              <a:cxn ang="0">
                <a:pos x="0" y="1262"/>
              </a:cxn>
              <a:cxn ang="0">
                <a:pos x="0" y="1142"/>
              </a:cxn>
              <a:cxn ang="0">
                <a:pos x="0" y="1017"/>
              </a:cxn>
              <a:cxn ang="0">
                <a:pos x="0" y="892"/>
              </a:cxn>
              <a:cxn ang="0">
                <a:pos x="1" y="772"/>
              </a:cxn>
              <a:cxn ang="0">
                <a:pos x="5" y="648"/>
              </a:cxn>
              <a:cxn ang="0">
                <a:pos x="17" y="524"/>
              </a:cxn>
              <a:cxn ang="0">
                <a:pos x="47" y="404"/>
              </a:cxn>
              <a:cxn ang="0">
                <a:pos x="77" y="279"/>
              </a:cxn>
              <a:cxn ang="0">
                <a:pos x="91" y="155"/>
              </a:cxn>
              <a:cxn ang="0">
                <a:pos x="95" y="30"/>
              </a:cxn>
            </a:cxnLst>
            <a:rect l="0" t="0" r="r" b="b"/>
            <a:pathLst>
              <a:path w="257" h="7029">
                <a:moveTo>
                  <a:pt x="111" y="7029"/>
                </a:moveTo>
                <a:lnTo>
                  <a:pt x="112" y="7014"/>
                </a:lnTo>
                <a:lnTo>
                  <a:pt x="114" y="6994"/>
                </a:lnTo>
                <a:lnTo>
                  <a:pt x="115" y="6980"/>
                </a:lnTo>
                <a:lnTo>
                  <a:pt x="116" y="6960"/>
                </a:lnTo>
                <a:lnTo>
                  <a:pt x="117" y="6944"/>
                </a:lnTo>
                <a:lnTo>
                  <a:pt x="119" y="6924"/>
                </a:lnTo>
                <a:lnTo>
                  <a:pt x="120" y="6909"/>
                </a:lnTo>
                <a:lnTo>
                  <a:pt x="121" y="6889"/>
                </a:lnTo>
                <a:lnTo>
                  <a:pt x="124" y="6875"/>
                </a:lnTo>
                <a:lnTo>
                  <a:pt x="125" y="6855"/>
                </a:lnTo>
                <a:lnTo>
                  <a:pt x="126" y="6835"/>
                </a:lnTo>
                <a:lnTo>
                  <a:pt x="129" y="6820"/>
                </a:lnTo>
                <a:lnTo>
                  <a:pt x="131" y="6799"/>
                </a:lnTo>
                <a:lnTo>
                  <a:pt x="132" y="6784"/>
                </a:lnTo>
                <a:lnTo>
                  <a:pt x="135" y="6765"/>
                </a:lnTo>
                <a:lnTo>
                  <a:pt x="137" y="6750"/>
                </a:lnTo>
                <a:lnTo>
                  <a:pt x="140" y="6730"/>
                </a:lnTo>
                <a:lnTo>
                  <a:pt x="142" y="6715"/>
                </a:lnTo>
                <a:lnTo>
                  <a:pt x="145" y="6695"/>
                </a:lnTo>
                <a:lnTo>
                  <a:pt x="147" y="6681"/>
                </a:lnTo>
                <a:lnTo>
                  <a:pt x="151" y="6660"/>
                </a:lnTo>
                <a:lnTo>
                  <a:pt x="153" y="6645"/>
                </a:lnTo>
                <a:lnTo>
                  <a:pt x="156" y="6625"/>
                </a:lnTo>
                <a:lnTo>
                  <a:pt x="158" y="6610"/>
                </a:lnTo>
                <a:lnTo>
                  <a:pt x="162" y="6590"/>
                </a:lnTo>
                <a:lnTo>
                  <a:pt x="164" y="6576"/>
                </a:lnTo>
                <a:lnTo>
                  <a:pt x="168" y="6556"/>
                </a:lnTo>
                <a:lnTo>
                  <a:pt x="171" y="6536"/>
                </a:lnTo>
                <a:lnTo>
                  <a:pt x="173" y="6520"/>
                </a:lnTo>
                <a:lnTo>
                  <a:pt x="177" y="6500"/>
                </a:lnTo>
                <a:lnTo>
                  <a:pt x="180" y="6486"/>
                </a:lnTo>
                <a:lnTo>
                  <a:pt x="183" y="6466"/>
                </a:lnTo>
                <a:lnTo>
                  <a:pt x="185" y="6451"/>
                </a:lnTo>
                <a:lnTo>
                  <a:pt x="188" y="6431"/>
                </a:lnTo>
                <a:lnTo>
                  <a:pt x="189" y="6416"/>
                </a:lnTo>
                <a:lnTo>
                  <a:pt x="191" y="6396"/>
                </a:lnTo>
                <a:lnTo>
                  <a:pt x="194" y="6381"/>
                </a:lnTo>
                <a:lnTo>
                  <a:pt x="195" y="6361"/>
                </a:lnTo>
                <a:lnTo>
                  <a:pt x="198" y="6346"/>
                </a:lnTo>
                <a:lnTo>
                  <a:pt x="199" y="6326"/>
                </a:lnTo>
                <a:lnTo>
                  <a:pt x="200" y="6311"/>
                </a:lnTo>
                <a:lnTo>
                  <a:pt x="201" y="6291"/>
                </a:lnTo>
                <a:lnTo>
                  <a:pt x="203" y="6277"/>
                </a:lnTo>
                <a:lnTo>
                  <a:pt x="204" y="6257"/>
                </a:lnTo>
                <a:lnTo>
                  <a:pt x="205" y="6236"/>
                </a:lnTo>
                <a:lnTo>
                  <a:pt x="205" y="6221"/>
                </a:lnTo>
                <a:lnTo>
                  <a:pt x="206" y="6201"/>
                </a:lnTo>
                <a:lnTo>
                  <a:pt x="206" y="6187"/>
                </a:lnTo>
                <a:lnTo>
                  <a:pt x="208" y="6172"/>
                </a:lnTo>
                <a:lnTo>
                  <a:pt x="208" y="6152"/>
                </a:lnTo>
                <a:lnTo>
                  <a:pt x="208" y="6132"/>
                </a:lnTo>
                <a:lnTo>
                  <a:pt x="209" y="6117"/>
                </a:lnTo>
                <a:lnTo>
                  <a:pt x="209" y="6096"/>
                </a:lnTo>
                <a:lnTo>
                  <a:pt x="209" y="6082"/>
                </a:lnTo>
                <a:lnTo>
                  <a:pt x="209" y="6062"/>
                </a:lnTo>
                <a:lnTo>
                  <a:pt x="209" y="6047"/>
                </a:lnTo>
                <a:lnTo>
                  <a:pt x="209" y="6027"/>
                </a:lnTo>
                <a:lnTo>
                  <a:pt x="210" y="6012"/>
                </a:lnTo>
                <a:lnTo>
                  <a:pt x="210" y="5993"/>
                </a:lnTo>
                <a:lnTo>
                  <a:pt x="210" y="5978"/>
                </a:lnTo>
                <a:lnTo>
                  <a:pt x="210" y="5957"/>
                </a:lnTo>
                <a:lnTo>
                  <a:pt x="210" y="5937"/>
                </a:lnTo>
                <a:lnTo>
                  <a:pt x="210" y="5922"/>
                </a:lnTo>
                <a:lnTo>
                  <a:pt x="210" y="5907"/>
                </a:lnTo>
                <a:lnTo>
                  <a:pt x="210" y="5888"/>
                </a:lnTo>
                <a:lnTo>
                  <a:pt x="209" y="5873"/>
                </a:lnTo>
                <a:lnTo>
                  <a:pt x="209" y="5853"/>
                </a:lnTo>
                <a:lnTo>
                  <a:pt x="209" y="5833"/>
                </a:lnTo>
                <a:lnTo>
                  <a:pt x="209" y="5817"/>
                </a:lnTo>
                <a:lnTo>
                  <a:pt x="209" y="5797"/>
                </a:lnTo>
                <a:lnTo>
                  <a:pt x="209" y="5783"/>
                </a:lnTo>
                <a:lnTo>
                  <a:pt x="208" y="5763"/>
                </a:lnTo>
                <a:lnTo>
                  <a:pt x="208" y="5748"/>
                </a:lnTo>
                <a:lnTo>
                  <a:pt x="208" y="5728"/>
                </a:lnTo>
                <a:lnTo>
                  <a:pt x="208" y="5713"/>
                </a:lnTo>
                <a:lnTo>
                  <a:pt x="206" y="5694"/>
                </a:lnTo>
                <a:lnTo>
                  <a:pt x="206" y="5678"/>
                </a:lnTo>
                <a:lnTo>
                  <a:pt x="206" y="5658"/>
                </a:lnTo>
                <a:lnTo>
                  <a:pt x="205" y="5643"/>
                </a:lnTo>
                <a:lnTo>
                  <a:pt x="205" y="5623"/>
                </a:lnTo>
                <a:lnTo>
                  <a:pt x="204" y="5608"/>
                </a:lnTo>
                <a:lnTo>
                  <a:pt x="204" y="5589"/>
                </a:lnTo>
                <a:lnTo>
                  <a:pt x="203" y="5574"/>
                </a:lnTo>
                <a:lnTo>
                  <a:pt x="203" y="5554"/>
                </a:lnTo>
                <a:lnTo>
                  <a:pt x="203" y="5533"/>
                </a:lnTo>
                <a:lnTo>
                  <a:pt x="204" y="5518"/>
                </a:lnTo>
                <a:lnTo>
                  <a:pt x="205" y="5499"/>
                </a:lnTo>
                <a:lnTo>
                  <a:pt x="206" y="5484"/>
                </a:lnTo>
                <a:lnTo>
                  <a:pt x="210" y="5464"/>
                </a:lnTo>
                <a:lnTo>
                  <a:pt x="215" y="5449"/>
                </a:lnTo>
                <a:lnTo>
                  <a:pt x="220" y="5429"/>
                </a:lnTo>
                <a:lnTo>
                  <a:pt x="226" y="5414"/>
                </a:lnTo>
                <a:lnTo>
                  <a:pt x="232" y="5394"/>
                </a:lnTo>
                <a:lnTo>
                  <a:pt x="239" y="5379"/>
                </a:lnTo>
                <a:lnTo>
                  <a:pt x="243" y="5359"/>
                </a:lnTo>
                <a:lnTo>
                  <a:pt x="248" y="5344"/>
                </a:lnTo>
                <a:lnTo>
                  <a:pt x="252" y="5324"/>
                </a:lnTo>
                <a:lnTo>
                  <a:pt x="256" y="5309"/>
                </a:lnTo>
                <a:lnTo>
                  <a:pt x="257" y="5290"/>
                </a:lnTo>
                <a:lnTo>
                  <a:pt x="257" y="5275"/>
                </a:lnTo>
                <a:lnTo>
                  <a:pt x="257" y="5254"/>
                </a:lnTo>
                <a:lnTo>
                  <a:pt x="255" y="5234"/>
                </a:lnTo>
                <a:lnTo>
                  <a:pt x="252" y="5219"/>
                </a:lnTo>
                <a:lnTo>
                  <a:pt x="248" y="5200"/>
                </a:lnTo>
                <a:lnTo>
                  <a:pt x="243" y="5185"/>
                </a:lnTo>
                <a:lnTo>
                  <a:pt x="237" y="5165"/>
                </a:lnTo>
                <a:lnTo>
                  <a:pt x="231" y="5150"/>
                </a:lnTo>
                <a:lnTo>
                  <a:pt x="224" y="5129"/>
                </a:lnTo>
                <a:lnTo>
                  <a:pt x="217" y="5114"/>
                </a:lnTo>
                <a:lnTo>
                  <a:pt x="211" y="5095"/>
                </a:lnTo>
                <a:lnTo>
                  <a:pt x="206" y="5080"/>
                </a:lnTo>
                <a:lnTo>
                  <a:pt x="201" y="5060"/>
                </a:lnTo>
                <a:lnTo>
                  <a:pt x="198" y="5045"/>
                </a:lnTo>
                <a:lnTo>
                  <a:pt x="195" y="5025"/>
                </a:lnTo>
                <a:lnTo>
                  <a:pt x="193" y="5010"/>
                </a:lnTo>
                <a:lnTo>
                  <a:pt x="191" y="4990"/>
                </a:lnTo>
                <a:lnTo>
                  <a:pt x="189" y="4975"/>
                </a:lnTo>
                <a:lnTo>
                  <a:pt x="188" y="4955"/>
                </a:lnTo>
                <a:lnTo>
                  <a:pt x="185" y="4935"/>
                </a:lnTo>
                <a:lnTo>
                  <a:pt x="184" y="4920"/>
                </a:lnTo>
                <a:lnTo>
                  <a:pt x="182" y="4906"/>
                </a:lnTo>
                <a:lnTo>
                  <a:pt x="179" y="4886"/>
                </a:lnTo>
                <a:lnTo>
                  <a:pt x="177" y="4871"/>
                </a:lnTo>
                <a:lnTo>
                  <a:pt x="173" y="4850"/>
                </a:lnTo>
                <a:lnTo>
                  <a:pt x="171" y="4830"/>
                </a:lnTo>
                <a:lnTo>
                  <a:pt x="167" y="4815"/>
                </a:lnTo>
                <a:lnTo>
                  <a:pt x="163" y="4796"/>
                </a:lnTo>
                <a:lnTo>
                  <a:pt x="161" y="4781"/>
                </a:lnTo>
                <a:lnTo>
                  <a:pt x="157" y="4761"/>
                </a:lnTo>
                <a:lnTo>
                  <a:pt x="153" y="4746"/>
                </a:lnTo>
                <a:lnTo>
                  <a:pt x="148" y="4726"/>
                </a:lnTo>
                <a:lnTo>
                  <a:pt x="145" y="4711"/>
                </a:lnTo>
                <a:lnTo>
                  <a:pt x="140" y="4691"/>
                </a:lnTo>
                <a:lnTo>
                  <a:pt x="136" y="4676"/>
                </a:lnTo>
                <a:lnTo>
                  <a:pt x="131" y="4656"/>
                </a:lnTo>
                <a:lnTo>
                  <a:pt x="126" y="4641"/>
                </a:lnTo>
                <a:lnTo>
                  <a:pt x="121" y="4621"/>
                </a:lnTo>
                <a:lnTo>
                  <a:pt x="117" y="4607"/>
                </a:lnTo>
                <a:lnTo>
                  <a:pt x="112" y="4587"/>
                </a:lnTo>
                <a:lnTo>
                  <a:pt x="107" y="4571"/>
                </a:lnTo>
                <a:lnTo>
                  <a:pt x="103" y="4551"/>
                </a:lnTo>
                <a:lnTo>
                  <a:pt x="99" y="4531"/>
                </a:lnTo>
                <a:lnTo>
                  <a:pt x="94" y="4516"/>
                </a:lnTo>
                <a:lnTo>
                  <a:pt x="89" y="4497"/>
                </a:lnTo>
                <a:lnTo>
                  <a:pt x="85" y="4482"/>
                </a:lnTo>
                <a:lnTo>
                  <a:pt x="80" y="4462"/>
                </a:lnTo>
                <a:lnTo>
                  <a:pt x="77" y="4447"/>
                </a:lnTo>
                <a:lnTo>
                  <a:pt x="73" y="4426"/>
                </a:lnTo>
                <a:lnTo>
                  <a:pt x="69" y="4412"/>
                </a:lnTo>
                <a:lnTo>
                  <a:pt x="65" y="4392"/>
                </a:lnTo>
                <a:lnTo>
                  <a:pt x="62" y="4377"/>
                </a:lnTo>
                <a:lnTo>
                  <a:pt x="58" y="4357"/>
                </a:lnTo>
                <a:lnTo>
                  <a:pt x="55" y="4342"/>
                </a:lnTo>
                <a:lnTo>
                  <a:pt x="52" y="4322"/>
                </a:lnTo>
                <a:lnTo>
                  <a:pt x="49" y="4308"/>
                </a:lnTo>
                <a:lnTo>
                  <a:pt x="47" y="4287"/>
                </a:lnTo>
                <a:lnTo>
                  <a:pt x="44" y="4272"/>
                </a:lnTo>
                <a:lnTo>
                  <a:pt x="42" y="4252"/>
                </a:lnTo>
                <a:lnTo>
                  <a:pt x="39" y="4232"/>
                </a:lnTo>
                <a:lnTo>
                  <a:pt x="37" y="4218"/>
                </a:lnTo>
                <a:lnTo>
                  <a:pt x="34" y="4198"/>
                </a:lnTo>
                <a:lnTo>
                  <a:pt x="33" y="4183"/>
                </a:lnTo>
                <a:lnTo>
                  <a:pt x="30" y="4163"/>
                </a:lnTo>
                <a:lnTo>
                  <a:pt x="28" y="4147"/>
                </a:lnTo>
                <a:lnTo>
                  <a:pt x="26" y="4127"/>
                </a:lnTo>
                <a:lnTo>
                  <a:pt x="25" y="4113"/>
                </a:lnTo>
                <a:lnTo>
                  <a:pt x="23" y="4093"/>
                </a:lnTo>
                <a:lnTo>
                  <a:pt x="22" y="4078"/>
                </a:lnTo>
                <a:lnTo>
                  <a:pt x="21" y="4058"/>
                </a:lnTo>
                <a:lnTo>
                  <a:pt x="20" y="4043"/>
                </a:lnTo>
                <a:lnTo>
                  <a:pt x="19" y="4024"/>
                </a:lnTo>
                <a:lnTo>
                  <a:pt x="17" y="4008"/>
                </a:lnTo>
                <a:lnTo>
                  <a:pt x="16" y="3988"/>
                </a:lnTo>
                <a:lnTo>
                  <a:pt x="15" y="3973"/>
                </a:lnTo>
                <a:lnTo>
                  <a:pt x="15" y="3953"/>
                </a:lnTo>
                <a:lnTo>
                  <a:pt x="14" y="3933"/>
                </a:lnTo>
                <a:lnTo>
                  <a:pt x="14" y="3919"/>
                </a:lnTo>
                <a:lnTo>
                  <a:pt x="12" y="3899"/>
                </a:lnTo>
                <a:lnTo>
                  <a:pt x="11" y="3884"/>
                </a:lnTo>
                <a:lnTo>
                  <a:pt x="11" y="3863"/>
                </a:lnTo>
                <a:lnTo>
                  <a:pt x="10" y="3848"/>
                </a:lnTo>
                <a:lnTo>
                  <a:pt x="10" y="3828"/>
                </a:lnTo>
                <a:lnTo>
                  <a:pt x="9" y="3814"/>
                </a:lnTo>
                <a:lnTo>
                  <a:pt x="9" y="3794"/>
                </a:lnTo>
                <a:lnTo>
                  <a:pt x="9" y="3779"/>
                </a:lnTo>
                <a:lnTo>
                  <a:pt x="9" y="3759"/>
                </a:lnTo>
                <a:lnTo>
                  <a:pt x="7" y="3744"/>
                </a:lnTo>
                <a:lnTo>
                  <a:pt x="7" y="3724"/>
                </a:lnTo>
                <a:lnTo>
                  <a:pt x="7" y="3709"/>
                </a:lnTo>
                <a:lnTo>
                  <a:pt x="6" y="3689"/>
                </a:lnTo>
                <a:lnTo>
                  <a:pt x="6" y="3674"/>
                </a:lnTo>
                <a:lnTo>
                  <a:pt x="6" y="3654"/>
                </a:lnTo>
                <a:lnTo>
                  <a:pt x="5" y="3634"/>
                </a:lnTo>
                <a:lnTo>
                  <a:pt x="5" y="3620"/>
                </a:lnTo>
                <a:lnTo>
                  <a:pt x="5" y="3605"/>
                </a:lnTo>
                <a:lnTo>
                  <a:pt x="5" y="3584"/>
                </a:lnTo>
                <a:lnTo>
                  <a:pt x="5" y="3564"/>
                </a:lnTo>
                <a:lnTo>
                  <a:pt x="4" y="3549"/>
                </a:lnTo>
                <a:lnTo>
                  <a:pt x="4" y="3530"/>
                </a:lnTo>
                <a:lnTo>
                  <a:pt x="4" y="3515"/>
                </a:lnTo>
                <a:lnTo>
                  <a:pt x="4" y="3495"/>
                </a:lnTo>
                <a:lnTo>
                  <a:pt x="4" y="3480"/>
                </a:lnTo>
                <a:lnTo>
                  <a:pt x="4" y="3460"/>
                </a:lnTo>
                <a:lnTo>
                  <a:pt x="4" y="3444"/>
                </a:lnTo>
                <a:lnTo>
                  <a:pt x="4" y="3425"/>
                </a:lnTo>
                <a:lnTo>
                  <a:pt x="2" y="3410"/>
                </a:lnTo>
                <a:lnTo>
                  <a:pt x="2" y="3390"/>
                </a:lnTo>
                <a:lnTo>
                  <a:pt x="2" y="3375"/>
                </a:lnTo>
                <a:lnTo>
                  <a:pt x="2" y="3355"/>
                </a:lnTo>
                <a:lnTo>
                  <a:pt x="2" y="3340"/>
                </a:lnTo>
                <a:lnTo>
                  <a:pt x="2" y="3321"/>
                </a:lnTo>
                <a:lnTo>
                  <a:pt x="2" y="3305"/>
                </a:lnTo>
                <a:lnTo>
                  <a:pt x="2" y="3285"/>
                </a:lnTo>
                <a:lnTo>
                  <a:pt x="2" y="3265"/>
                </a:lnTo>
                <a:lnTo>
                  <a:pt x="2" y="3250"/>
                </a:lnTo>
                <a:lnTo>
                  <a:pt x="2" y="3231"/>
                </a:lnTo>
                <a:lnTo>
                  <a:pt x="2" y="3216"/>
                </a:lnTo>
                <a:lnTo>
                  <a:pt x="1" y="3196"/>
                </a:lnTo>
                <a:lnTo>
                  <a:pt x="1" y="3181"/>
                </a:lnTo>
                <a:lnTo>
                  <a:pt x="1" y="3160"/>
                </a:lnTo>
                <a:lnTo>
                  <a:pt x="1" y="3145"/>
                </a:lnTo>
                <a:lnTo>
                  <a:pt x="1" y="3126"/>
                </a:lnTo>
                <a:lnTo>
                  <a:pt x="1" y="3111"/>
                </a:lnTo>
                <a:lnTo>
                  <a:pt x="1" y="3091"/>
                </a:lnTo>
                <a:lnTo>
                  <a:pt x="1" y="3076"/>
                </a:lnTo>
                <a:lnTo>
                  <a:pt x="1" y="3056"/>
                </a:lnTo>
                <a:lnTo>
                  <a:pt x="1" y="3041"/>
                </a:lnTo>
                <a:lnTo>
                  <a:pt x="1" y="3021"/>
                </a:lnTo>
                <a:lnTo>
                  <a:pt x="1" y="3006"/>
                </a:lnTo>
                <a:lnTo>
                  <a:pt x="1" y="2986"/>
                </a:lnTo>
                <a:lnTo>
                  <a:pt x="1" y="2966"/>
                </a:lnTo>
                <a:lnTo>
                  <a:pt x="1" y="2951"/>
                </a:lnTo>
                <a:lnTo>
                  <a:pt x="1" y="2932"/>
                </a:lnTo>
                <a:lnTo>
                  <a:pt x="1" y="2917"/>
                </a:lnTo>
                <a:lnTo>
                  <a:pt x="1" y="2897"/>
                </a:lnTo>
                <a:lnTo>
                  <a:pt x="1" y="2881"/>
                </a:lnTo>
                <a:lnTo>
                  <a:pt x="1" y="2861"/>
                </a:lnTo>
                <a:lnTo>
                  <a:pt x="1" y="2846"/>
                </a:lnTo>
                <a:lnTo>
                  <a:pt x="1" y="2827"/>
                </a:lnTo>
                <a:lnTo>
                  <a:pt x="1" y="2812"/>
                </a:lnTo>
                <a:lnTo>
                  <a:pt x="1" y="2792"/>
                </a:lnTo>
                <a:lnTo>
                  <a:pt x="1" y="2777"/>
                </a:lnTo>
                <a:lnTo>
                  <a:pt x="1" y="2757"/>
                </a:lnTo>
                <a:lnTo>
                  <a:pt x="1" y="2742"/>
                </a:lnTo>
                <a:lnTo>
                  <a:pt x="1" y="2722"/>
                </a:lnTo>
                <a:lnTo>
                  <a:pt x="1" y="2707"/>
                </a:lnTo>
                <a:lnTo>
                  <a:pt x="0" y="2687"/>
                </a:lnTo>
                <a:lnTo>
                  <a:pt x="0" y="2667"/>
                </a:lnTo>
                <a:lnTo>
                  <a:pt x="0" y="2652"/>
                </a:lnTo>
                <a:lnTo>
                  <a:pt x="0" y="2633"/>
                </a:lnTo>
                <a:lnTo>
                  <a:pt x="0" y="2618"/>
                </a:lnTo>
                <a:lnTo>
                  <a:pt x="0" y="2597"/>
                </a:lnTo>
                <a:lnTo>
                  <a:pt x="0" y="2582"/>
                </a:lnTo>
                <a:lnTo>
                  <a:pt x="0" y="2562"/>
                </a:lnTo>
                <a:lnTo>
                  <a:pt x="0" y="2547"/>
                </a:lnTo>
                <a:lnTo>
                  <a:pt x="0" y="2528"/>
                </a:lnTo>
                <a:lnTo>
                  <a:pt x="0" y="2513"/>
                </a:lnTo>
                <a:lnTo>
                  <a:pt x="0" y="2493"/>
                </a:lnTo>
                <a:lnTo>
                  <a:pt x="0" y="2478"/>
                </a:lnTo>
                <a:lnTo>
                  <a:pt x="0" y="2457"/>
                </a:lnTo>
                <a:lnTo>
                  <a:pt x="0" y="2443"/>
                </a:lnTo>
                <a:lnTo>
                  <a:pt x="0" y="2423"/>
                </a:lnTo>
                <a:lnTo>
                  <a:pt x="0" y="2408"/>
                </a:lnTo>
                <a:lnTo>
                  <a:pt x="0" y="2388"/>
                </a:lnTo>
                <a:lnTo>
                  <a:pt x="0" y="2368"/>
                </a:lnTo>
                <a:lnTo>
                  <a:pt x="0" y="2353"/>
                </a:lnTo>
                <a:lnTo>
                  <a:pt x="0" y="2339"/>
                </a:lnTo>
                <a:lnTo>
                  <a:pt x="0" y="2318"/>
                </a:lnTo>
                <a:lnTo>
                  <a:pt x="0" y="2303"/>
                </a:lnTo>
                <a:lnTo>
                  <a:pt x="0" y="2283"/>
                </a:lnTo>
                <a:lnTo>
                  <a:pt x="0" y="2263"/>
                </a:lnTo>
                <a:lnTo>
                  <a:pt x="0" y="2249"/>
                </a:lnTo>
                <a:lnTo>
                  <a:pt x="0" y="2229"/>
                </a:lnTo>
                <a:lnTo>
                  <a:pt x="0" y="2214"/>
                </a:lnTo>
                <a:lnTo>
                  <a:pt x="0" y="2193"/>
                </a:lnTo>
                <a:lnTo>
                  <a:pt x="0" y="2178"/>
                </a:lnTo>
                <a:lnTo>
                  <a:pt x="0" y="2158"/>
                </a:lnTo>
                <a:lnTo>
                  <a:pt x="0" y="2144"/>
                </a:lnTo>
                <a:lnTo>
                  <a:pt x="0" y="2124"/>
                </a:lnTo>
                <a:lnTo>
                  <a:pt x="0" y="2109"/>
                </a:lnTo>
                <a:lnTo>
                  <a:pt x="0" y="2089"/>
                </a:lnTo>
                <a:lnTo>
                  <a:pt x="0" y="2074"/>
                </a:lnTo>
                <a:lnTo>
                  <a:pt x="0" y="2053"/>
                </a:lnTo>
                <a:lnTo>
                  <a:pt x="0" y="2039"/>
                </a:lnTo>
                <a:lnTo>
                  <a:pt x="0" y="2019"/>
                </a:lnTo>
                <a:lnTo>
                  <a:pt x="0" y="2004"/>
                </a:lnTo>
                <a:lnTo>
                  <a:pt x="0" y="1984"/>
                </a:lnTo>
                <a:lnTo>
                  <a:pt x="0" y="1964"/>
                </a:lnTo>
                <a:lnTo>
                  <a:pt x="0" y="1950"/>
                </a:lnTo>
                <a:lnTo>
                  <a:pt x="0" y="1930"/>
                </a:lnTo>
                <a:lnTo>
                  <a:pt x="0" y="1914"/>
                </a:lnTo>
                <a:lnTo>
                  <a:pt x="0" y="1894"/>
                </a:lnTo>
                <a:lnTo>
                  <a:pt x="0" y="1879"/>
                </a:lnTo>
                <a:lnTo>
                  <a:pt x="0" y="1859"/>
                </a:lnTo>
                <a:lnTo>
                  <a:pt x="0" y="1845"/>
                </a:lnTo>
                <a:lnTo>
                  <a:pt x="0" y="1825"/>
                </a:lnTo>
                <a:lnTo>
                  <a:pt x="0" y="1810"/>
                </a:lnTo>
                <a:lnTo>
                  <a:pt x="0" y="1790"/>
                </a:lnTo>
                <a:lnTo>
                  <a:pt x="0" y="1774"/>
                </a:lnTo>
                <a:lnTo>
                  <a:pt x="0" y="1755"/>
                </a:lnTo>
                <a:lnTo>
                  <a:pt x="0" y="1740"/>
                </a:lnTo>
                <a:lnTo>
                  <a:pt x="0" y="1720"/>
                </a:lnTo>
                <a:lnTo>
                  <a:pt x="0" y="1705"/>
                </a:lnTo>
                <a:lnTo>
                  <a:pt x="0" y="1685"/>
                </a:lnTo>
                <a:lnTo>
                  <a:pt x="0" y="1665"/>
                </a:lnTo>
                <a:lnTo>
                  <a:pt x="0" y="1651"/>
                </a:lnTo>
                <a:lnTo>
                  <a:pt x="0" y="1630"/>
                </a:lnTo>
                <a:lnTo>
                  <a:pt x="0" y="1615"/>
                </a:lnTo>
                <a:lnTo>
                  <a:pt x="0" y="1595"/>
                </a:lnTo>
                <a:lnTo>
                  <a:pt x="0" y="1580"/>
                </a:lnTo>
                <a:lnTo>
                  <a:pt x="0" y="1560"/>
                </a:lnTo>
                <a:lnTo>
                  <a:pt x="0" y="1546"/>
                </a:lnTo>
                <a:lnTo>
                  <a:pt x="0" y="1526"/>
                </a:lnTo>
                <a:lnTo>
                  <a:pt x="0" y="1511"/>
                </a:lnTo>
                <a:lnTo>
                  <a:pt x="0" y="1490"/>
                </a:lnTo>
                <a:lnTo>
                  <a:pt x="0" y="1475"/>
                </a:lnTo>
                <a:lnTo>
                  <a:pt x="0" y="1456"/>
                </a:lnTo>
                <a:lnTo>
                  <a:pt x="0" y="1441"/>
                </a:lnTo>
                <a:lnTo>
                  <a:pt x="0" y="1421"/>
                </a:lnTo>
                <a:lnTo>
                  <a:pt x="0" y="1406"/>
                </a:lnTo>
                <a:lnTo>
                  <a:pt x="0" y="1386"/>
                </a:lnTo>
                <a:lnTo>
                  <a:pt x="0" y="1366"/>
                </a:lnTo>
                <a:lnTo>
                  <a:pt x="0" y="1351"/>
                </a:lnTo>
                <a:lnTo>
                  <a:pt x="0" y="1331"/>
                </a:lnTo>
                <a:lnTo>
                  <a:pt x="0" y="1316"/>
                </a:lnTo>
                <a:lnTo>
                  <a:pt x="0" y="1301"/>
                </a:lnTo>
                <a:lnTo>
                  <a:pt x="0" y="1281"/>
                </a:lnTo>
                <a:lnTo>
                  <a:pt x="0" y="1262"/>
                </a:lnTo>
                <a:lnTo>
                  <a:pt x="0" y="1247"/>
                </a:lnTo>
                <a:lnTo>
                  <a:pt x="0" y="1227"/>
                </a:lnTo>
                <a:lnTo>
                  <a:pt x="0" y="1211"/>
                </a:lnTo>
                <a:lnTo>
                  <a:pt x="0" y="1191"/>
                </a:lnTo>
                <a:lnTo>
                  <a:pt x="0" y="1176"/>
                </a:lnTo>
                <a:lnTo>
                  <a:pt x="0" y="1157"/>
                </a:lnTo>
                <a:lnTo>
                  <a:pt x="0" y="1142"/>
                </a:lnTo>
                <a:lnTo>
                  <a:pt x="0" y="1122"/>
                </a:lnTo>
                <a:lnTo>
                  <a:pt x="0" y="1107"/>
                </a:lnTo>
                <a:lnTo>
                  <a:pt x="0" y="1087"/>
                </a:lnTo>
                <a:lnTo>
                  <a:pt x="0" y="1066"/>
                </a:lnTo>
                <a:lnTo>
                  <a:pt x="0" y="1052"/>
                </a:lnTo>
                <a:lnTo>
                  <a:pt x="0" y="1037"/>
                </a:lnTo>
                <a:lnTo>
                  <a:pt x="0" y="1017"/>
                </a:lnTo>
                <a:lnTo>
                  <a:pt x="0" y="1002"/>
                </a:lnTo>
                <a:lnTo>
                  <a:pt x="0" y="982"/>
                </a:lnTo>
                <a:lnTo>
                  <a:pt x="0" y="963"/>
                </a:lnTo>
                <a:lnTo>
                  <a:pt x="0" y="948"/>
                </a:lnTo>
                <a:lnTo>
                  <a:pt x="0" y="927"/>
                </a:lnTo>
                <a:lnTo>
                  <a:pt x="0" y="912"/>
                </a:lnTo>
                <a:lnTo>
                  <a:pt x="0" y="892"/>
                </a:lnTo>
                <a:lnTo>
                  <a:pt x="0" y="877"/>
                </a:lnTo>
                <a:lnTo>
                  <a:pt x="0" y="858"/>
                </a:lnTo>
                <a:lnTo>
                  <a:pt x="1" y="843"/>
                </a:lnTo>
                <a:lnTo>
                  <a:pt x="1" y="823"/>
                </a:lnTo>
                <a:lnTo>
                  <a:pt x="1" y="808"/>
                </a:lnTo>
                <a:lnTo>
                  <a:pt x="1" y="787"/>
                </a:lnTo>
                <a:lnTo>
                  <a:pt x="1" y="772"/>
                </a:lnTo>
                <a:lnTo>
                  <a:pt x="1" y="753"/>
                </a:lnTo>
                <a:lnTo>
                  <a:pt x="2" y="738"/>
                </a:lnTo>
                <a:lnTo>
                  <a:pt x="2" y="718"/>
                </a:lnTo>
                <a:lnTo>
                  <a:pt x="2" y="703"/>
                </a:lnTo>
                <a:lnTo>
                  <a:pt x="4" y="683"/>
                </a:lnTo>
                <a:lnTo>
                  <a:pt x="4" y="664"/>
                </a:lnTo>
                <a:lnTo>
                  <a:pt x="5" y="648"/>
                </a:lnTo>
                <a:lnTo>
                  <a:pt x="6" y="628"/>
                </a:lnTo>
                <a:lnTo>
                  <a:pt x="7" y="613"/>
                </a:lnTo>
                <a:lnTo>
                  <a:pt x="9" y="593"/>
                </a:lnTo>
                <a:lnTo>
                  <a:pt x="10" y="578"/>
                </a:lnTo>
                <a:lnTo>
                  <a:pt x="12" y="559"/>
                </a:lnTo>
                <a:lnTo>
                  <a:pt x="15" y="544"/>
                </a:lnTo>
                <a:lnTo>
                  <a:pt x="17" y="524"/>
                </a:lnTo>
                <a:lnTo>
                  <a:pt x="21" y="508"/>
                </a:lnTo>
                <a:lnTo>
                  <a:pt x="23" y="488"/>
                </a:lnTo>
                <a:lnTo>
                  <a:pt x="27" y="474"/>
                </a:lnTo>
                <a:lnTo>
                  <a:pt x="33" y="454"/>
                </a:lnTo>
                <a:lnTo>
                  <a:pt x="37" y="439"/>
                </a:lnTo>
                <a:lnTo>
                  <a:pt x="42" y="419"/>
                </a:lnTo>
                <a:lnTo>
                  <a:pt x="47" y="404"/>
                </a:lnTo>
                <a:lnTo>
                  <a:pt x="52" y="384"/>
                </a:lnTo>
                <a:lnTo>
                  <a:pt x="55" y="364"/>
                </a:lnTo>
                <a:lnTo>
                  <a:pt x="60" y="349"/>
                </a:lnTo>
                <a:lnTo>
                  <a:pt x="65" y="329"/>
                </a:lnTo>
                <a:lnTo>
                  <a:pt x="69" y="314"/>
                </a:lnTo>
                <a:lnTo>
                  <a:pt x="73" y="294"/>
                </a:lnTo>
                <a:lnTo>
                  <a:pt x="77" y="279"/>
                </a:lnTo>
                <a:lnTo>
                  <a:pt x="79" y="260"/>
                </a:lnTo>
                <a:lnTo>
                  <a:pt x="83" y="245"/>
                </a:lnTo>
                <a:lnTo>
                  <a:pt x="84" y="224"/>
                </a:lnTo>
                <a:lnTo>
                  <a:pt x="86" y="209"/>
                </a:lnTo>
                <a:lnTo>
                  <a:pt x="89" y="189"/>
                </a:lnTo>
                <a:lnTo>
                  <a:pt x="90" y="175"/>
                </a:lnTo>
                <a:lnTo>
                  <a:pt x="91" y="155"/>
                </a:lnTo>
                <a:lnTo>
                  <a:pt x="93" y="140"/>
                </a:lnTo>
                <a:lnTo>
                  <a:pt x="93" y="120"/>
                </a:lnTo>
                <a:lnTo>
                  <a:pt x="94" y="105"/>
                </a:lnTo>
                <a:lnTo>
                  <a:pt x="94" y="84"/>
                </a:lnTo>
                <a:lnTo>
                  <a:pt x="95" y="65"/>
                </a:lnTo>
                <a:lnTo>
                  <a:pt x="95" y="50"/>
                </a:lnTo>
                <a:lnTo>
                  <a:pt x="95" y="30"/>
                </a:lnTo>
                <a:lnTo>
                  <a:pt x="96" y="15"/>
                </a:lnTo>
                <a:lnTo>
                  <a:pt x="96" y="0"/>
                </a:lnTo>
              </a:path>
            </a:pathLst>
          </a:custGeom>
          <a:noFill/>
          <a:ln w="4763">
            <a:solidFill>
              <a:srgbClr val="0332FF"/>
            </a:solidFill>
            <a:prstDash val="solid"/>
            <a:round/>
            <a:headEnd/>
            <a:tailEnd/>
          </a:ln>
        </p:spPr>
        <p:txBody>
          <a:bodyPr/>
          <a:lstStyle/>
          <a:p>
            <a:endParaRPr lang="en-US"/>
          </a:p>
        </p:txBody>
      </p:sp>
      <p:sp>
        <p:nvSpPr>
          <p:cNvPr id="58" name="Freeform 75"/>
          <p:cNvSpPr>
            <a:spLocks/>
          </p:cNvSpPr>
          <p:nvPr/>
        </p:nvSpPr>
        <p:spPr bwMode="auto">
          <a:xfrm>
            <a:off x="4551362" y="1241469"/>
            <a:ext cx="0" cy="3719512"/>
          </a:xfrm>
          <a:custGeom>
            <a:avLst/>
            <a:gdLst/>
            <a:ahLst/>
            <a:cxnLst>
              <a:cxn ang="0">
                <a:pos x="0" y="6924"/>
              </a:cxn>
              <a:cxn ang="0">
                <a:pos x="0" y="6799"/>
              </a:cxn>
              <a:cxn ang="0">
                <a:pos x="0" y="6681"/>
              </a:cxn>
              <a:cxn ang="0">
                <a:pos x="0" y="6556"/>
              </a:cxn>
              <a:cxn ang="0">
                <a:pos x="0" y="6431"/>
              </a:cxn>
              <a:cxn ang="0">
                <a:pos x="0" y="6311"/>
              </a:cxn>
              <a:cxn ang="0">
                <a:pos x="0" y="6187"/>
              </a:cxn>
              <a:cxn ang="0">
                <a:pos x="0" y="6062"/>
              </a:cxn>
              <a:cxn ang="0">
                <a:pos x="0" y="5937"/>
              </a:cxn>
              <a:cxn ang="0">
                <a:pos x="0" y="5817"/>
              </a:cxn>
              <a:cxn ang="0">
                <a:pos x="0" y="5694"/>
              </a:cxn>
              <a:cxn ang="0">
                <a:pos x="0" y="5574"/>
              </a:cxn>
              <a:cxn ang="0">
                <a:pos x="0" y="5449"/>
              </a:cxn>
              <a:cxn ang="0">
                <a:pos x="0" y="5324"/>
              </a:cxn>
              <a:cxn ang="0">
                <a:pos x="0" y="5200"/>
              </a:cxn>
              <a:cxn ang="0">
                <a:pos x="0" y="5080"/>
              </a:cxn>
              <a:cxn ang="0">
                <a:pos x="0" y="4955"/>
              </a:cxn>
              <a:cxn ang="0">
                <a:pos x="0" y="4830"/>
              </a:cxn>
              <a:cxn ang="0">
                <a:pos x="0" y="4711"/>
              </a:cxn>
              <a:cxn ang="0">
                <a:pos x="0" y="4587"/>
              </a:cxn>
              <a:cxn ang="0">
                <a:pos x="0" y="4462"/>
              </a:cxn>
              <a:cxn ang="0">
                <a:pos x="0" y="4342"/>
              </a:cxn>
              <a:cxn ang="0">
                <a:pos x="0" y="4218"/>
              </a:cxn>
              <a:cxn ang="0">
                <a:pos x="0" y="4093"/>
              </a:cxn>
              <a:cxn ang="0">
                <a:pos x="0" y="3973"/>
              </a:cxn>
              <a:cxn ang="0">
                <a:pos x="0" y="3848"/>
              </a:cxn>
              <a:cxn ang="0">
                <a:pos x="0" y="3724"/>
              </a:cxn>
              <a:cxn ang="0">
                <a:pos x="0" y="3605"/>
              </a:cxn>
              <a:cxn ang="0">
                <a:pos x="0" y="3480"/>
              </a:cxn>
              <a:cxn ang="0">
                <a:pos x="0" y="3355"/>
              </a:cxn>
              <a:cxn ang="0">
                <a:pos x="0" y="3231"/>
              </a:cxn>
              <a:cxn ang="0">
                <a:pos x="0" y="3111"/>
              </a:cxn>
              <a:cxn ang="0">
                <a:pos x="0" y="2986"/>
              </a:cxn>
              <a:cxn ang="0">
                <a:pos x="0" y="2861"/>
              </a:cxn>
              <a:cxn ang="0">
                <a:pos x="0" y="2742"/>
              </a:cxn>
              <a:cxn ang="0">
                <a:pos x="0" y="2618"/>
              </a:cxn>
              <a:cxn ang="0">
                <a:pos x="0" y="2493"/>
              </a:cxn>
              <a:cxn ang="0">
                <a:pos x="0" y="2368"/>
              </a:cxn>
              <a:cxn ang="0">
                <a:pos x="0" y="2249"/>
              </a:cxn>
              <a:cxn ang="0">
                <a:pos x="0" y="2124"/>
              </a:cxn>
              <a:cxn ang="0">
                <a:pos x="0" y="2004"/>
              </a:cxn>
              <a:cxn ang="0">
                <a:pos x="0" y="1879"/>
              </a:cxn>
              <a:cxn ang="0">
                <a:pos x="0" y="1755"/>
              </a:cxn>
              <a:cxn ang="0">
                <a:pos x="0" y="1630"/>
              </a:cxn>
              <a:cxn ang="0">
                <a:pos x="0" y="1511"/>
              </a:cxn>
              <a:cxn ang="0">
                <a:pos x="0" y="1386"/>
              </a:cxn>
              <a:cxn ang="0">
                <a:pos x="0" y="1262"/>
              </a:cxn>
              <a:cxn ang="0">
                <a:pos x="0" y="1142"/>
              </a:cxn>
              <a:cxn ang="0">
                <a:pos x="0" y="1017"/>
              </a:cxn>
              <a:cxn ang="0">
                <a:pos x="0" y="892"/>
              </a:cxn>
              <a:cxn ang="0">
                <a:pos x="0" y="772"/>
              </a:cxn>
              <a:cxn ang="0">
                <a:pos x="0" y="648"/>
              </a:cxn>
              <a:cxn ang="0">
                <a:pos x="0" y="524"/>
              </a:cxn>
              <a:cxn ang="0">
                <a:pos x="0" y="404"/>
              </a:cxn>
              <a:cxn ang="0">
                <a:pos x="0" y="279"/>
              </a:cxn>
              <a:cxn ang="0">
                <a:pos x="0" y="155"/>
              </a:cxn>
              <a:cxn ang="0">
                <a:pos x="0" y="30"/>
              </a:cxn>
            </a:cxnLst>
            <a:rect l="0" t="0" r="r" b="b"/>
            <a:pathLst>
              <a:path h="7029">
                <a:moveTo>
                  <a:pt x="0" y="7029"/>
                </a:moveTo>
                <a:lnTo>
                  <a:pt x="0" y="7014"/>
                </a:lnTo>
                <a:lnTo>
                  <a:pt x="0" y="6994"/>
                </a:lnTo>
                <a:lnTo>
                  <a:pt x="0" y="6980"/>
                </a:lnTo>
                <a:lnTo>
                  <a:pt x="0" y="6960"/>
                </a:lnTo>
                <a:lnTo>
                  <a:pt x="0" y="6944"/>
                </a:lnTo>
                <a:lnTo>
                  <a:pt x="0" y="6924"/>
                </a:lnTo>
                <a:lnTo>
                  <a:pt x="0" y="6909"/>
                </a:lnTo>
                <a:lnTo>
                  <a:pt x="0" y="6889"/>
                </a:lnTo>
                <a:lnTo>
                  <a:pt x="0" y="6875"/>
                </a:lnTo>
                <a:lnTo>
                  <a:pt x="0" y="6855"/>
                </a:lnTo>
                <a:lnTo>
                  <a:pt x="0" y="6835"/>
                </a:lnTo>
                <a:lnTo>
                  <a:pt x="0" y="6820"/>
                </a:lnTo>
                <a:lnTo>
                  <a:pt x="0" y="6799"/>
                </a:lnTo>
                <a:lnTo>
                  <a:pt x="0" y="6784"/>
                </a:lnTo>
                <a:lnTo>
                  <a:pt x="0" y="6765"/>
                </a:lnTo>
                <a:lnTo>
                  <a:pt x="0" y="6750"/>
                </a:lnTo>
                <a:lnTo>
                  <a:pt x="0" y="6730"/>
                </a:lnTo>
                <a:lnTo>
                  <a:pt x="0" y="6715"/>
                </a:lnTo>
                <a:lnTo>
                  <a:pt x="0" y="6695"/>
                </a:lnTo>
                <a:lnTo>
                  <a:pt x="0" y="6681"/>
                </a:lnTo>
                <a:lnTo>
                  <a:pt x="0" y="6660"/>
                </a:lnTo>
                <a:lnTo>
                  <a:pt x="0" y="6645"/>
                </a:lnTo>
                <a:lnTo>
                  <a:pt x="0" y="6625"/>
                </a:lnTo>
                <a:lnTo>
                  <a:pt x="0" y="6610"/>
                </a:lnTo>
                <a:lnTo>
                  <a:pt x="0" y="6590"/>
                </a:lnTo>
                <a:lnTo>
                  <a:pt x="0" y="6576"/>
                </a:lnTo>
                <a:lnTo>
                  <a:pt x="0" y="6556"/>
                </a:lnTo>
                <a:lnTo>
                  <a:pt x="0" y="6536"/>
                </a:lnTo>
                <a:lnTo>
                  <a:pt x="0" y="6520"/>
                </a:lnTo>
                <a:lnTo>
                  <a:pt x="0" y="6500"/>
                </a:lnTo>
                <a:lnTo>
                  <a:pt x="0" y="6486"/>
                </a:lnTo>
                <a:lnTo>
                  <a:pt x="0" y="6466"/>
                </a:lnTo>
                <a:lnTo>
                  <a:pt x="0" y="6451"/>
                </a:lnTo>
                <a:lnTo>
                  <a:pt x="0" y="6431"/>
                </a:lnTo>
                <a:lnTo>
                  <a:pt x="0" y="6416"/>
                </a:lnTo>
                <a:lnTo>
                  <a:pt x="0" y="6396"/>
                </a:lnTo>
                <a:lnTo>
                  <a:pt x="0" y="6381"/>
                </a:lnTo>
                <a:lnTo>
                  <a:pt x="0" y="6361"/>
                </a:lnTo>
                <a:lnTo>
                  <a:pt x="0" y="6346"/>
                </a:lnTo>
                <a:lnTo>
                  <a:pt x="0" y="6326"/>
                </a:lnTo>
                <a:lnTo>
                  <a:pt x="0" y="6311"/>
                </a:lnTo>
                <a:lnTo>
                  <a:pt x="0" y="6291"/>
                </a:lnTo>
                <a:lnTo>
                  <a:pt x="0" y="6277"/>
                </a:lnTo>
                <a:lnTo>
                  <a:pt x="0" y="6257"/>
                </a:lnTo>
                <a:lnTo>
                  <a:pt x="0" y="6236"/>
                </a:lnTo>
                <a:lnTo>
                  <a:pt x="0" y="6221"/>
                </a:lnTo>
                <a:lnTo>
                  <a:pt x="0" y="6201"/>
                </a:lnTo>
                <a:lnTo>
                  <a:pt x="0" y="6187"/>
                </a:lnTo>
                <a:lnTo>
                  <a:pt x="0" y="6172"/>
                </a:lnTo>
                <a:lnTo>
                  <a:pt x="0" y="6152"/>
                </a:lnTo>
                <a:lnTo>
                  <a:pt x="0" y="6132"/>
                </a:lnTo>
                <a:lnTo>
                  <a:pt x="0" y="6117"/>
                </a:lnTo>
                <a:lnTo>
                  <a:pt x="0" y="6096"/>
                </a:lnTo>
                <a:lnTo>
                  <a:pt x="0" y="6082"/>
                </a:lnTo>
                <a:lnTo>
                  <a:pt x="0" y="6062"/>
                </a:lnTo>
                <a:lnTo>
                  <a:pt x="0" y="6047"/>
                </a:lnTo>
                <a:lnTo>
                  <a:pt x="0" y="6027"/>
                </a:lnTo>
                <a:lnTo>
                  <a:pt x="0" y="6012"/>
                </a:lnTo>
                <a:lnTo>
                  <a:pt x="0" y="5993"/>
                </a:lnTo>
                <a:lnTo>
                  <a:pt x="0" y="5978"/>
                </a:lnTo>
                <a:lnTo>
                  <a:pt x="0" y="5957"/>
                </a:lnTo>
                <a:lnTo>
                  <a:pt x="0" y="5937"/>
                </a:lnTo>
                <a:lnTo>
                  <a:pt x="0" y="5922"/>
                </a:lnTo>
                <a:lnTo>
                  <a:pt x="0" y="5907"/>
                </a:lnTo>
                <a:lnTo>
                  <a:pt x="0" y="5888"/>
                </a:lnTo>
                <a:lnTo>
                  <a:pt x="0" y="5873"/>
                </a:lnTo>
                <a:lnTo>
                  <a:pt x="0" y="5853"/>
                </a:lnTo>
                <a:lnTo>
                  <a:pt x="0" y="5833"/>
                </a:lnTo>
                <a:lnTo>
                  <a:pt x="0" y="5817"/>
                </a:lnTo>
                <a:lnTo>
                  <a:pt x="0" y="5797"/>
                </a:lnTo>
                <a:lnTo>
                  <a:pt x="0" y="5783"/>
                </a:lnTo>
                <a:lnTo>
                  <a:pt x="0" y="5763"/>
                </a:lnTo>
                <a:lnTo>
                  <a:pt x="0" y="5748"/>
                </a:lnTo>
                <a:lnTo>
                  <a:pt x="0" y="5728"/>
                </a:lnTo>
                <a:lnTo>
                  <a:pt x="0" y="5713"/>
                </a:lnTo>
                <a:lnTo>
                  <a:pt x="0" y="5694"/>
                </a:lnTo>
                <a:lnTo>
                  <a:pt x="0" y="5678"/>
                </a:lnTo>
                <a:lnTo>
                  <a:pt x="0" y="5658"/>
                </a:lnTo>
                <a:lnTo>
                  <a:pt x="0" y="5643"/>
                </a:lnTo>
                <a:lnTo>
                  <a:pt x="0" y="5623"/>
                </a:lnTo>
                <a:lnTo>
                  <a:pt x="0" y="5608"/>
                </a:lnTo>
                <a:lnTo>
                  <a:pt x="0" y="5589"/>
                </a:lnTo>
                <a:lnTo>
                  <a:pt x="0" y="5574"/>
                </a:lnTo>
                <a:lnTo>
                  <a:pt x="0" y="5554"/>
                </a:lnTo>
                <a:lnTo>
                  <a:pt x="0" y="5533"/>
                </a:lnTo>
                <a:lnTo>
                  <a:pt x="0" y="5518"/>
                </a:lnTo>
                <a:lnTo>
                  <a:pt x="0" y="5499"/>
                </a:lnTo>
                <a:lnTo>
                  <a:pt x="0" y="5484"/>
                </a:lnTo>
                <a:lnTo>
                  <a:pt x="0" y="5464"/>
                </a:lnTo>
                <a:lnTo>
                  <a:pt x="0" y="5449"/>
                </a:lnTo>
                <a:lnTo>
                  <a:pt x="0" y="5429"/>
                </a:lnTo>
                <a:lnTo>
                  <a:pt x="0" y="5414"/>
                </a:lnTo>
                <a:lnTo>
                  <a:pt x="0" y="5394"/>
                </a:lnTo>
                <a:lnTo>
                  <a:pt x="0" y="5379"/>
                </a:lnTo>
                <a:lnTo>
                  <a:pt x="0" y="5359"/>
                </a:lnTo>
                <a:lnTo>
                  <a:pt x="0" y="5344"/>
                </a:lnTo>
                <a:lnTo>
                  <a:pt x="0" y="5324"/>
                </a:lnTo>
                <a:lnTo>
                  <a:pt x="0" y="5309"/>
                </a:lnTo>
                <a:lnTo>
                  <a:pt x="0" y="5290"/>
                </a:lnTo>
                <a:lnTo>
                  <a:pt x="0" y="5275"/>
                </a:lnTo>
                <a:lnTo>
                  <a:pt x="0" y="5254"/>
                </a:lnTo>
                <a:lnTo>
                  <a:pt x="0" y="5234"/>
                </a:lnTo>
                <a:lnTo>
                  <a:pt x="0" y="5219"/>
                </a:lnTo>
                <a:lnTo>
                  <a:pt x="0" y="5200"/>
                </a:lnTo>
                <a:lnTo>
                  <a:pt x="0" y="5185"/>
                </a:lnTo>
                <a:lnTo>
                  <a:pt x="0" y="5165"/>
                </a:lnTo>
                <a:lnTo>
                  <a:pt x="0" y="5150"/>
                </a:lnTo>
                <a:lnTo>
                  <a:pt x="0" y="5129"/>
                </a:lnTo>
                <a:lnTo>
                  <a:pt x="0" y="5114"/>
                </a:lnTo>
                <a:lnTo>
                  <a:pt x="0" y="5095"/>
                </a:lnTo>
                <a:lnTo>
                  <a:pt x="0" y="5080"/>
                </a:lnTo>
                <a:lnTo>
                  <a:pt x="0" y="5060"/>
                </a:lnTo>
                <a:lnTo>
                  <a:pt x="0" y="5045"/>
                </a:lnTo>
                <a:lnTo>
                  <a:pt x="0" y="5025"/>
                </a:lnTo>
                <a:lnTo>
                  <a:pt x="0" y="5010"/>
                </a:lnTo>
                <a:lnTo>
                  <a:pt x="0" y="4990"/>
                </a:lnTo>
                <a:lnTo>
                  <a:pt x="0" y="4975"/>
                </a:lnTo>
                <a:lnTo>
                  <a:pt x="0" y="4955"/>
                </a:lnTo>
                <a:lnTo>
                  <a:pt x="0" y="4935"/>
                </a:lnTo>
                <a:lnTo>
                  <a:pt x="0" y="4920"/>
                </a:lnTo>
                <a:lnTo>
                  <a:pt x="0" y="4906"/>
                </a:lnTo>
                <a:lnTo>
                  <a:pt x="0" y="4886"/>
                </a:lnTo>
                <a:lnTo>
                  <a:pt x="0" y="4871"/>
                </a:lnTo>
                <a:lnTo>
                  <a:pt x="0" y="4850"/>
                </a:lnTo>
                <a:lnTo>
                  <a:pt x="0" y="4830"/>
                </a:lnTo>
                <a:lnTo>
                  <a:pt x="0" y="4815"/>
                </a:lnTo>
                <a:lnTo>
                  <a:pt x="0" y="4796"/>
                </a:lnTo>
                <a:lnTo>
                  <a:pt x="0" y="4781"/>
                </a:lnTo>
                <a:lnTo>
                  <a:pt x="0" y="4761"/>
                </a:lnTo>
                <a:lnTo>
                  <a:pt x="0" y="4746"/>
                </a:lnTo>
                <a:lnTo>
                  <a:pt x="0" y="4726"/>
                </a:lnTo>
                <a:lnTo>
                  <a:pt x="0" y="4711"/>
                </a:lnTo>
                <a:lnTo>
                  <a:pt x="0" y="4691"/>
                </a:lnTo>
                <a:lnTo>
                  <a:pt x="0" y="4676"/>
                </a:lnTo>
                <a:lnTo>
                  <a:pt x="0" y="4656"/>
                </a:lnTo>
                <a:lnTo>
                  <a:pt x="0" y="4641"/>
                </a:lnTo>
                <a:lnTo>
                  <a:pt x="0" y="4621"/>
                </a:lnTo>
                <a:lnTo>
                  <a:pt x="0" y="4607"/>
                </a:lnTo>
                <a:lnTo>
                  <a:pt x="0" y="4587"/>
                </a:lnTo>
                <a:lnTo>
                  <a:pt x="0" y="4571"/>
                </a:lnTo>
                <a:lnTo>
                  <a:pt x="0" y="4551"/>
                </a:lnTo>
                <a:lnTo>
                  <a:pt x="0" y="4531"/>
                </a:lnTo>
                <a:lnTo>
                  <a:pt x="0" y="4516"/>
                </a:lnTo>
                <a:lnTo>
                  <a:pt x="0" y="4497"/>
                </a:lnTo>
                <a:lnTo>
                  <a:pt x="0" y="4482"/>
                </a:lnTo>
                <a:lnTo>
                  <a:pt x="0" y="4462"/>
                </a:lnTo>
                <a:lnTo>
                  <a:pt x="0" y="4447"/>
                </a:lnTo>
                <a:lnTo>
                  <a:pt x="0" y="4426"/>
                </a:lnTo>
                <a:lnTo>
                  <a:pt x="0" y="4412"/>
                </a:lnTo>
                <a:lnTo>
                  <a:pt x="0" y="4392"/>
                </a:lnTo>
                <a:lnTo>
                  <a:pt x="0" y="4377"/>
                </a:lnTo>
                <a:lnTo>
                  <a:pt x="0" y="4357"/>
                </a:lnTo>
                <a:lnTo>
                  <a:pt x="0" y="4342"/>
                </a:lnTo>
                <a:lnTo>
                  <a:pt x="0" y="4322"/>
                </a:lnTo>
                <a:lnTo>
                  <a:pt x="0" y="4308"/>
                </a:lnTo>
                <a:lnTo>
                  <a:pt x="0" y="4287"/>
                </a:lnTo>
                <a:lnTo>
                  <a:pt x="0" y="4272"/>
                </a:lnTo>
                <a:lnTo>
                  <a:pt x="0" y="4252"/>
                </a:lnTo>
                <a:lnTo>
                  <a:pt x="0" y="4232"/>
                </a:lnTo>
                <a:lnTo>
                  <a:pt x="0" y="4218"/>
                </a:lnTo>
                <a:lnTo>
                  <a:pt x="0" y="4198"/>
                </a:lnTo>
                <a:lnTo>
                  <a:pt x="0" y="4183"/>
                </a:lnTo>
                <a:lnTo>
                  <a:pt x="0" y="4163"/>
                </a:lnTo>
                <a:lnTo>
                  <a:pt x="0" y="4147"/>
                </a:lnTo>
                <a:lnTo>
                  <a:pt x="0" y="4127"/>
                </a:lnTo>
                <a:lnTo>
                  <a:pt x="0" y="4113"/>
                </a:lnTo>
                <a:lnTo>
                  <a:pt x="0" y="4093"/>
                </a:lnTo>
                <a:lnTo>
                  <a:pt x="0" y="4078"/>
                </a:lnTo>
                <a:lnTo>
                  <a:pt x="0" y="4058"/>
                </a:lnTo>
                <a:lnTo>
                  <a:pt x="0" y="4043"/>
                </a:lnTo>
                <a:lnTo>
                  <a:pt x="0" y="4024"/>
                </a:lnTo>
                <a:lnTo>
                  <a:pt x="0" y="4008"/>
                </a:lnTo>
                <a:lnTo>
                  <a:pt x="0" y="3988"/>
                </a:lnTo>
                <a:lnTo>
                  <a:pt x="0" y="3973"/>
                </a:lnTo>
                <a:lnTo>
                  <a:pt x="0" y="3953"/>
                </a:lnTo>
                <a:lnTo>
                  <a:pt x="0" y="3933"/>
                </a:lnTo>
                <a:lnTo>
                  <a:pt x="0" y="3919"/>
                </a:lnTo>
                <a:lnTo>
                  <a:pt x="0" y="3899"/>
                </a:lnTo>
                <a:lnTo>
                  <a:pt x="0" y="3884"/>
                </a:lnTo>
                <a:lnTo>
                  <a:pt x="0" y="3863"/>
                </a:lnTo>
                <a:lnTo>
                  <a:pt x="0" y="3848"/>
                </a:lnTo>
                <a:lnTo>
                  <a:pt x="0" y="3828"/>
                </a:lnTo>
                <a:lnTo>
                  <a:pt x="0" y="3814"/>
                </a:lnTo>
                <a:lnTo>
                  <a:pt x="0" y="3794"/>
                </a:lnTo>
                <a:lnTo>
                  <a:pt x="0" y="3779"/>
                </a:lnTo>
                <a:lnTo>
                  <a:pt x="0" y="3759"/>
                </a:lnTo>
                <a:lnTo>
                  <a:pt x="0" y="3744"/>
                </a:lnTo>
                <a:lnTo>
                  <a:pt x="0" y="3724"/>
                </a:lnTo>
                <a:lnTo>
                  <a:pt x="0" y="3709"/>
                </a:lnTo>
                <a:lnTo>
                  <a:pt x="0" y="3689"/>
                </a:lnTo>
                <a:lnTo>
                  <a:pt x="0" y="3674"/>
                </a:lnTo>
                <a:lnTo>
                  <a:pt x="0" y="3654"/>
                </a:lnTo>
                <a:lnTo>
                  <a:pt x="0" y="3634"/>
                </a:lnTo>
                <a:lnTo>
                  <a:pt x="0" y="3620"/>
                </a:lnTo>
                <a:lnTo>
                  <a:pt x="0" y="3605"/>
                </a:lnTo>
                <a:lnTo>
                  <a:pt x="0" y="3584"/>
                </a:lnTo>
                <a:lnTo>
                  <a:pt x="0" y="3564"/>
                </a:lnTo>
                <a:lnTo>
                  <a:pt x="0" y="3549"/>
                </a:lnTo>
                <a:lnTo>
                  <a:pt x="0" y="3530"/>
                </a:lnTo>
                <a:lnTo>
                  <a:pt x="0" y="3515"/>
                </a:lnTo>
                <a:lnTo>
                  <a:pt x="0" y="3495"/>
                </a:lnTo>
                <a:lnTo>
                  <a:pt x="0" y="3480"/>
                </a:lnTo>
                <a:lnTo>
                  <a:pt x="0" y="3460"/>
                </a:lnTo>
                <a:lnTo>
                  <a:pt x="0" y="3444"/>
                </a:lnTo>
                <a:lnTo>
                  <a:pt x="0" y="3425"/>
                </a:lnTo>
                <a:lnTo>
                  <a:pt x="0" y="3410"/>
                </a:lnTo>
                <a:lnTo>
                  <a:pt x="0" y="3390"/>
                </a:lnTo>
                <a:lnTo>
                  <a:pt x="0" y="3375"/>
                </a:lnTo>
                <a:lnTo>
                  <a:pt x="0" y="3355"/>
                </a:lnTo>
                <a:lnTo>
                  <a:pt x="0" y="3340"/>
                </a:lnTo>
                <a:lnTo>
                  <a:pt x="0" y="3321"/>
                </a:lnTo>
                <a:lnTo>
                  <a:pt x="0" y="3305"/>
                </a:lnTo>
                <a:lnTo>
                  <a:pt x="0" y="3285"/>
                </a:lnTo>
                <a:lnTo>
                  <a:pt x="0" y="3265"/>
                </a:lnTo>
                <a:lnTo>
                  <a:pt x="0" y="3250"/>
                </a:lnTo>
                <a:lnTo>
                  <a:pt x="0" y="3231"/>
                </a:lnTo>
                <a:lnTo>
                  <a:pt x="0" y="3216"/>
                </a:lnTo>
                <a:lnTo>
                  <a:pt x="0" y="3196"/>
                </a:lnTo>
                <a:lnTo>
                  <a:pt x="0" y="3181"/>
                </a:lnTo>
                <a:lnTo>
                  <a:pt x="0" y="3160"/>
                </a:lnTo>
                <a:lnTo>
                  <a:pt x="0" y="3145"/>
                </a:lnTo>
                <a:lnTo>
                  <a:pt x="0" y="3126"/>
                </a:lnTo>
                <a:lnTo>
                  <a:pt x="0" y="3111"/>
                </a:lnTo>
                <a:lnTo>
                  <a:pt x="0" y="3091"/>
                </a:lnTo>
                <a:lnTo>
                  <a:pt x="0" y="3076"/>
                </a:lnTo>
                <a:lnTo>
                  <a:pt x="0" y="3056"/>
                </a:lnTo>
                <a:lnTo>
                  <a:pt x="0" y="3041"/>
                </a:lnTo>
                <a:lnTo>
                  <a:pt x="0" y="3021"/>
                </a:lnTo>
                <a:lnTo>
                  <a:pt x="0" y="3006"/>
                </a:lnTo>
                <a:lnTo>
                  <a:pt x="0" y="2986"/>
                </a:lnTo>
                <a:lnTo>
                  <a:pt x="0" y="2966"/>
                </a:lnTo>
                <a:lnTo>
                  <a:pt x="0" y="2951"/>
                </a:lnTo>
                <a:lnTo>
                  <a:pt x="0" y="2932"/>
                </a:lnTo>
                <a:lnTo>
                  <a:pt x="0" y="2917"/>
                </a:lnTo>
                <a:lnTo>
                  <a:pt x="0" y="2897"/>
                </a:lnTo>
                <a:lnTo>
                  <a:pt x="0" y="2881"/>
                </a:lnTo>
                <a:lnTo>
                  <a:pt x="0" y="2861"/>
                </a:lnTo>
                <a:lnTo>
                  <a:pt x="0" y="2846"/>
                </a:lnTo>
                <a:lnTo>
                  <a:pt x="0" y="2827"/>
                </a:lnTo>
                <a:lnTo>
                  <a:pt x="0" y="2812"/>
                </a:lnTo>
                <a:lnTo>
                  <a:pt x="0" y="2792"/>
                </a:lnTo>
                <a:lnTo>
                  <a:pt x="0" y="2777"/>
                </a:lnTo>
                <a:lnTo>
                  <a:pt x="0" y="2757"/>
                </a:lnTo>
                <a:lnTo>
                  <a:pt x="0" y="2742"/>
                </a:lnTo>
                <a:lnTo>
                  <a:pt x="0" y="2722"/>
                </a:lnTo>
                <a:lnTo>
                  <a:pt x="0" y="2707"/>
                </a:lnTo>
                <a:lnTo>
                  <a:pt x="0" y="2687"/>
                </a:lnTo>
                <a:lnTo>
                  <a:pt x="0" y="2667"/>
                </a:lnTo>
                <a:lnTo>
                  <a:pt x="0" y="2652"/>
                </a:lnTo>
                <a:lnTo>
                  <a:pt x="0" y="2633"/>
                </a:lnTo>
                <a:lnTo>
                  <a:pt x="0" y="2618"/>
                </a:lnTo>
                <a:lnTo>
                  <a:pt x="0" y="2597"/>
                </a:lnTo>
                <a:lnTo>
                  <a:pt x="0" y="2582"/>
                </a:lnTo>
                <a:lnTo>
                  <a:pt x="0" y="2562"/>
                </a:lnTo>
                <a:lnTo>
                  <a:pt x="0" y="2547"/>
                </a:lnTo>
                <a:lnTo>
                  <a:pt x="0" y="2528"/>
                </a:lnTo>
                <a:lnTo>
                  <a:pt x="0" y="2513"/>
                </a:lnTo>
                <a:lnTo>
                  <a:pt x="0" y="2493"/>
                </a:lnTo>
                <a:lnTo>
                  <a:pt x="0" y="2478"/>
                </a:lnTo>
                <a:lnTo>
                  <a:pt x="0" y="2457"/>
                </a:lnTo>
                <a:lnTo>
                  <a:pt x="0" y="2443"/>
                </a:lnTo>
                <a:lnTo>
                  <a:pt x="0" y="2423"/>
                </a:lnTo>
                <a:lnTo>
                  <a:pt x="0" y="2408"/>
                </a:lnTo>
                <a:lnTo>
                  <a:pt x="0" y="2388"/>
                </a:lnTo>
                <a:lnTo>
                  <a:pt x="0" y="2368"/>
                </a:lnTo>
                <a:lnTo>
                  <a:pt x="0" y="2353"/>
                </a:lnTo>
                <a:lnTo>
                  <a:pt x="0" y="2339"/>
                </a:lnTo>
                <a:lnTo>
                  <a:pt x="0" y="2318"/>
                </a:lnTo>
                <a:lnTo>
                  <a:pt x="0" y="2303"/>
                </a:lnTo>
                <a:lnTo>
                  <a:pt x="0" y="2283"/>
                </a:lnTo>
                <a:lnTo>
                  <a:pt x="0" y="2263"/>
                </a:lnTo>
                <a:lnTo>
                  <a:pt x="0" y="2249"/>
                </a:lnTo>
                <a:lnTo>
                  <a:pt x="0" y="2229"/>
                </a:lnTo>
                <a:lnTo>
                  <a:pt x="0" y="2214"/>
                </a:lnTo>
                <a:lnTo>
                  <a:pt x="0" y="2193"/>
                </a:lnTo>
                <a:lnTo>
                  <a:pt x="0" y="2178"/>
                </a:lnTo>
                <a:lnTo>
                  <a:pt x="0" y="2158"/>
                </a:lnTo>
                <a:lnTo>
                  <a:pt x="0" y="2144"/>
                </a:lnTo>
                <a:lnTo>
                  <a:pt x="0" y="2124"/>
                </a:lnTo>
                <a:lnTo>
                  <a:pt x="0" y="2109"/>
                </a:lnTo>
                <a:lnTo>
                  <a:pt x="0" y="2089"/>
                </a:lnTo>
                <a:lnTo>
                  <a:pt x="0" y="2074"/>
                </a:lnTo>
                <a:lnTo>
                  <a:pt x="0" y="2053"/>
                </a:lnTo>
                <a:lnTo>
                  <a:pt x="0" y="2039"/>
                </a:lnTo>
                <a:lnTo>
                  <a:pt x="0" y="2019"/>
                </a:lnTo>
                <a:lnTo>
                  <a:pt x="0" y="2004"/>
                </a:lnTo>
                <a:lnTo>
                  <a:pt x="0" y="1984"/>
                </a:lnTo>
                <a:lnTo>
                  <a:pt x="0" y="1964"/>
                </a:lnTo>
                <a:lnTo>
                  <a:pt x="0" y="1950"/>
                </a:lnTo>
                <a:lnTo>
                  <a:pt x="0" y="1930"/>
                </a:lnTo>
                <a:lnTo>
                  <a:pt x="0" y="1914"/>
                </a:lnTo>
                <a:lnTo>
                  <a:pt x="0" y="1894"/>
                </a:lnTo>
                <a:lnTo>
                  <a:pt x="0" y="1879"/>
                </a:lnTo>
                <a:lnTo>
                  <a:pt x="0" y="1859"/>
                </a:lnTo>
                <a:lnTo>
                  <a:pt x="0" y="1845"/>
                </a:lnTo>
                <a:lnTo>
                  <a:pt x="0" y="1825"/>
                </a:lnTo>
                <a:lnTo>
                  <a:pt x="0" y="1810"/>
                </a:lnTo>
                <a:lnTo>
                  <a:pt x="0" y="1790"/>
                </a:lnTo>
                <a:lnTo>
                  <a:pt x="0" y="1774"/>
                </a:lnTo>
                <a:lnTo>
                  <a:pt x="0" y="1755"/>
                </a:lnTo>
                <a:lnTo>
                  <a:pt x="0" y="1740"/>
                </a:lnTo>
                <a:lnTo>
                  <a:pt x="0" y="1720"/>
                </a:lnTo>
                <a:lnTo>
                  <a:pt x="0" y="1705"/>
                </a:lnTo>
                <a:lnTo>
                  <a:pt x="0" y="1685"/>
                </a:lnTo>
                <a:lnTo>
                  <a:pt x="0" y="1665"/>
                </a:lnTo>
                <a:lnTo>
                  <a:pt x="0" y="1651"/>
                </a:lnTo>
                <a:lnTo>
                  <a:pt x="0" y="1630"/>
                </a:lnTo>
                <a:lnTo>
                  <a:pt x="0" y="1615"/>
                </a:lnTo>
                <a:lnTo>
                  <a:pt x="0" y="1595"/>
                </a:lnTo>
                <a:lnTo>
                  <a:pt x="0" y="1580"/>
                </a:lnTo>
                <a:lnTo>
                  <a:pt x="0" y="1560"/>
                </a:lnTo>
                <a:lnTo>
                  <a:pt x="0" y="1546"/>
                </a:lnTo>
                <a:lnTo>
                  <a:pt x="0" y="1526"/>
                </a:lnTo>
                <a:lnTo>
                  <a:pt x="0" y="1511"/>
                </a:lnTo>
                <a:lnTo>
                  <a:pt x="0" y="1490"/>
                </a:lnTo>
                <a:lnTo>
                  <a:pt x="0" y="1475"/>
                </a:lnTo>
                <a:lnTo>
                  <a:pt x="0" y="1456"/>
                </a:lnTo>
                <a:lnTo>
                  <a:pt x="0" y="1441"/>
                </a:lnTo>
                <a:lnTo>
                  <a:pt x="0" y="1421"/>
                </a:lnTo>
                <a:lnTo>
                  <a:pt x="0" y="1406"/>
                </a:lnTo>
                <a:lnTo>
                  <a:pt x="0" y="1386"/>
                </a:lnTo>
                <a:lnTo>
                  <a:pt x="0" y="1366"/>
                </a:lnTo>
                <a:lnTo>
                  <a:pt x="0" y="1351"/>
                </a:lnTo>
                <a:lnTo>
                  <a:pt x="0" y="1331"/>
                </a:lnTo>
                <a:lnTo>
                  <a:pt x="0" y="1316"/>
                </a:lnTo>
                <a:lnTo>
                  <a:pt x="0" y="1301"/>
                </a:lnTo>
                <a:lnTo>
                  <a:pt x="0" y="1281"/>
                </a:lnTo>
                <a:lnTo>
                  <a:pt x="0" y="1262"/>
                </a:lnTo>
                <a:lnTo>
                  <a:pt x="0" y="1247"/>
                </a:lnTo>
                <a:lnTo>
                  <a:pt x="0" y="1227"/>
                </a:lnTo>
                <a:lnTo>
                  <a:pt x="0" y="1211"/>
                </a:lnTo>
                <a:lnTo>
                  <a:pt x="0" y="1191"/>
                </a:lnTo>
                <a:lnTo>
                  <a:pt x="0" y="1176"/>
                </a:lnTo>
                <a:lnTo>
                  <a:pt x="0" y="1157"/>
                </a:lnTo>
                <a:lnTo>
                  <a:pt x="0" y="1142"/>
                </a:lnTo>
                <a:lnTo>
                  <a:pt x="0" y="1122"/>
                </a:lnTo>
                <a:lnTo>
                  <a:pt x="0" y="1107"/>
                </a:lnTo>
                <a:lnTo>
                  <a:pt x="0" y="1087"/>
                </a:lnTo>
                <a:lnTo>
                  <a:pt x="0" y="1066"/>
                </a:lnTo>
                <a:lnTo>
                  <a:pt x="0" y="1052"/>
                </a:lnTo>
                <a:lnTo>
                  <a:pt x="0" y="1037"/>
                </a:lnTo>
                <a:lnTo>
                  <a:pt x="0" y="1017"/>
                </a:lnTo>
                <a:lnTo>
                  <a:pt x="0" y="1002"/>
                </a:lnTo>
                <a:lnTo>
                  <a:pt x="0" y="982"/>
                </a:lnTo>
                <a:lnTo>
                  <a:pt x="0" y="963"/>
                </a:lnTo>
                <a:lnTo>
                  <a:pt x="0" y="948"/>
                </a:lnTo>
                <a:lnTo>
                  <a:pt x="0" y="927"/>
                </a:lnTo>
                <a:lnTo>
                  <a:pt x="0" y="912"/>
                </a:lnTo>
                <a:lnTo>
                  <a:pt x="0" y="892"/>
                </a:lnTo>
                <a:lnTo>
                  <a:pt x="0" y="877"/>
                </a:lnTo>
                <a:lnTo>
                  <a:pt x="0" y="858"/>
                </a:lnTo>
                <a:lnTo>
                  <a:pt x="0" y="843"/>
                </a:lnTo>
                <a:lnTo>
                  <a:pt x="0" y="823"/>
                </a:lnTo>
                <a:lnTo>
                  <a:pt x="0" y="808"/>
                </a:lnTo>
                <a:lnTo>
                  <a:pt x="0" y="787"/>
                </a:lnTo>
                <a:lnTo>
                  <a:pt x="0" y="772"/>
                </a:lnTo>
                <a:lnTo>
                  <a:pt x="0" y="753"/>
                </a:lnTo>
                <a:lnTo>
                  <a:pt x="0" y="738"/>
                </a:lnTo>
                <a:lnTo>
                  <a:pt x="0" y="718"/>
                </a:lnTo>
                <a:lnTo>
                  <a:pt x="0" y="703"/>
                </a:lnTo>
                <a:lnTo>
                  <a:pt x="0" y="683"/>
                </a:lnTo>
                <a:lnTo>
                  <a:pt x="0" y="664"/>
                </a:lnTo>
                <a:lnTo>
                  <a:pt x="0" y="648"/>
                </a:lnTo>
                <a:lnTo>
                  <a:pt x="0" y="628"/>
                </a:lnTo>
                <a:lnTo>
                  <a:pt x="0" y="613"/>
                </a:lnTo>
                <a:lnTo>
                  <a:pt x="0" y="593"/>
                </a:lnTo>
                <a:lnTo>
                  <a:pt x="0" y="578"/>
                </a:lnTo>
                <a:lnTo>
                  <a:pt x="0" y="559"/>
                </a:lnTo>
                <a:lnTo>
                  <a:pt x="0" y="544"/>
                </a:lnTo>
                <a:lnTo>
                  <a:pt x="0" y="524"/>
                </a:lnTo>
                <a:lnTo>
                  <a:pt x="0" y="508"/>
                </a:lnTo>
                <a:lnTo>
                  <a:pt x="0" y="488"/>
                </a:lnTo>
                <a:lnTo>
                  <a:pt x="0" y="474"/>
                </a:lnTo>
                <a:lnTo>
                  <a:pt x="0" y="454"/>
                </a:lnTo>
                <a:lnTo>
                  <a:pt x="0" y="439"/>
                </a:lnTo>
                <a:lnTo>
                  <a:pt x="0" y="419"/>
                </a:lnTo>
                <a:lnTo>
                  <a:pt x="0" y="404"/>
                </a:lnTo>
                <a:lnTo>
                  <a:pt x="0" y="384"/>
                </a:lnTo>
                <a:lnTo>
                  <a:pt x="0" y="364"/>
                </a:lnTo>
                <a:lnTo>
                  <a:pt x="0" y="349"/>
                </a:lnTo>
                <a:lnTo>
                  <a:pt x="0" y="329"/>
                </a:lnTo>
                <a:lnTo>
                  <a:pt x="0" y="314"/>
                </a:lnTo>
                <a:lnTo>
                  <a:pt x="0" y="294"/>
                </a:lnTo>
                <a:lnTo>
                  <a:pt x="0" y="279"/>
                </a:lnTo>
                <a:lnTo>
                  <a:pt x="0" y="260"/>
                </a:lnTo>
                <a:lnTo>
                  <a:pt x="0" y="245"/>
                </a:lnTo>
                <a:lnTo>
                  <a:pt x="0" y="224"/>
                </a:lnTo>
                <a:lnTo>
                  <a:pt x="0" y="209"/>
                </a:lnTo>
                <a:lnTo>
                  <a:pt x="0" y="189"/>
                </a:lnTo>
                <a:lnTo>
                  <a:pt x="0" y="175"/>
                </a:lnTo>
                <a:lnTo>
                  <a:pt x="0" y="155"/>
                </a:lnTo>
                <a:lnTo>
                  <a:pt x="0" y="140"/>
                </a:lnTo>
                <a:lnTo>
                  <a:pt x="0" y="120"/>
                </a:lnTo>
                <a:lnTo>
                  <a:pt x="0" y="105"/>
                </a:lnTo>
                <a:lnTo>
                  <a:pt x="0" y="84"/>
                </a:lnTo>
                <a:lnTo>
                  <a:pt x="0" y="65"/>
                </a:lnTo>
                <a:lnTo>
                  <a:pt x="0" y="50"/>
                </a:lnTo>
                <a:lnTo>
                  <a:pt x="0" y="30"/>
                </a:lnTo>
                <a:lnTo>
                  <a:pt x="0" y="15"/>
                </a:lnTo>
                <a:lnTo>
                  <a:pt x="0" y="0"/>
                </a:lnTo>
              </a:path>
            </a:pathLst>
          </a:custGeom>
          <a:noFill/>
          <a:ln w="4763">
            <a:solidFill>
              <a:srgbClr val="0332FF"/>
            </a:solidFill>
            <a:prstDash val="solid"/>
            <a:round/>
            <a:headEnd/>
            <a:tailEnd/>
          </a:ln>
        </p:spPr>
        <p:txBody>
          <a:bodyPr/>
          <a:lstStyle/>
          <a:p>
            <a:endParaRPr lang="en-US"/>
          </a:p>
        </p:txBody>
      </p:sp>
      <p:sp>
        <p:nvSpPr>
          <p:cNvPr id="59" name="Freeform 76"/>
          <p:cNvSpPr>
            <a:spLocks/>
          </p:cNvSpPr>
          <p:nvPr/>
        </p:nvSpPr>
        <p:spPr bwMode="auto">
          <a:xfrm>
            <a:off x="4649787" y="1241469"/>
            <a:ext cx="271463" cy="3719512"/>
          </a:xfrm>
          <a:custGeom>
            <a:avLst/>
            <a:gdLst/>
            <a:ahLst/>
            <a:cxnLst>
              <a:cxn ang="0">
                <a:pos x="278" y="6924"/>
              </a:cxn>
              <a:cxn ang="0">
                <a:pos x="254" y="6799"/>
              </a:cxn>
              <a:cxn ang="0">
                <a:pos x="220" y="6681"/>
              </a:cxn>
              <a:cxn ang="0">
                <a:pos x="179" y="6556"/>
              </a:cxn>
              <a:cxn ang="0">
                <a:pos x="142" y="6431"/>
              </a:cxn>
              <a:cxn ang="0">
                <a:pos x="116" y="6311"/>
              </a:cxn>
              <a:cxn ang="0">
                <a:pos x="102" y="6187"/>
              </a:cxn>
              <a:cxn ang="0">
                <a:pos x="97" y="6062"/>
              </a:cxn>
              <a:cxn ang="0">
                <a:pos x="97" y="5937"/>
              </a:cxn>
              <a:cxn ang="0">
                <a:pos x="99" y="5817"/>
              </a:cxn>
              <a:cxn ang="0">
                <a:pos x="102" y="5694"/>
              </a:cxn>
              <a:cxn ang="0">
                <a:pos x="110" y="5574"/>
              </a:cxn>
              <a:cxn ang="0">
                <a:pos x="88" y="5449"/>
              </a:cxn>
              <a:cxn ang="0">
                <a:pos x="10" y="5324"/>
              </a:cxn>
              <a:cxn ang="0">
                <a:pos x="19" y="5200"/>
              </a:cxn>
              <a:cxn ang="0">
                <a:pos x="104" y="5080"/>
              </a:cxn>
              <a:cxn ang="0">
                <a:pos x="141" y="4955"/>
              </a:cxn>
              <a:cxn ang="0">
                <a:pos x="174" y="4830"/>
              </a:cxn>
              <a:cxn ang="0">
                <a:pos x="226" y="4711"/>
              </a:cxn>
              <a:cxn ang="0">
                <a:pos x="290" y="4587"/>
              </a:cxn>
              <a:cxn ang="0">
                <a:pos x="354" y="4462"/>
              </a:cxn>
              <a:cxn ang="0">
                <a:pos x="406" y="4342"/>
              </a:cxn>
              <a:cxn ang="0">
                <a:pos x="442" y="4218"/>
              </a:cxn>
              <a:cxn ang="0">
                <a:pos x="466" y="4093"/>
              </a:cxn>
              <a:cxn ang="0">
                <a:pos x="483" y="3973"/>
              </a:cxn>
              <a:cxn ang="0">
                <a:pos x="492" y="3848"/>
              </a:cxn>
              <a:cxn ang="0">
                <a:pos x="501" y="3724"/>
              </a:cxn>
              <a:cxn ang="0">
                <a:pos x="505" y="3605"/>
              </a:cxn>
              <a:cxn ang="0">
                <a:pos x="507" y="3480"/>
              </a:cxn>
              <a:cxn ang="0">
                <a:pos x="509" y="3355"/>
              </a:cxn>
              <a:cxn ang="0">
                <a:pos x="511" y="3231"/>
              </a:cxn>
              <a:cxn ang="0">
                <a:pos x="512" y="3111"/>
              </a:cxn>
              <a:cxn ang="0">
                <a:pos x="512" y="2986"/>
              </a:cxn>
              <a:cxn ang="0">
                <a:pos x="513" y="2861"/>
              </a:cxn>
              <a:cxn ang="0">
                <a:pos x="513" y="2742"/>
              </a:cxn>
              <a:cxn ang="0">
                <a:pos x="513" y="2618"/>
              </a:cxn>
              <a:cxn ang="0">
                <a:pos x="513" y="2493"/>
              </a:cxn>
              <a:cxn ang="0">
                <a:pos x="513" y="2368"/>
              </a:cxn>
              <a:cxn ang="0">
                <a:pos x="513" y="2249"/>
              </a:cxn>
              <a:cxn ang="0">
                <a:pos x="514" y="2124"/>
              </a:cxn>
              <a:cxn ang="0">
                <a:pos x="514" y="2004"/>
              </a:cxn>
              <a:cxn ang="0">
                <a:pos x="514" y="1879"/>
              </a:cxn>
              <a:cxn ang="0">
                <a:pos x="514" y="1755"/>
              </a:cxn>
              <a:cxn ang="0">
                <a:pos x="514" y="1630"/>
              </a:cxn>
              <a:cxn ang="0">
                <a:pos x="514" y="1511"/>
              </a:cxn>
              <a:cxn ang="0">
                <a:pos x="514" y="1386"/>
              </a:cxn>
              <a:cxn ang="0">
                <a:pos x="514" y="1262"/>
              </a:cxn>
              <a:cxn ang="0">
                <a:pos x="514" y="1142"/>
              </a:cxn>
              <a:cxn ang="0">
                <a:pos x="514" y="1017"/>
              </a:cxn>
              <a:cxn ang="0">
                <a:pos x="513" y="892"/>
              </a:cxn>
              <a:cxn ang="0">
                <a:pos x="512" y="772"/>
              </a:cxn>
              <a:cxn ang="0">
                <a:pos x="505" y="648"/>
              </a:cxn>
              <a:cxn ang="0">
                <a:pos x="479" y="524"/>
              </a:cxn>
              <a:cxn ang="0">
                <a:pos x="422" y="404"/>
              </a:cxn>
              <a:cxn ang="0">
                <a:pos x="363" y="279"/>
              </a:cxn>
              <a:cxn ang="0">
                <a:pos x="333" y="155"/>
              </a:cxn>
              <a:cxn ang="0">
                <a:pos x="323" y="30"/>
              </a:cxn>
            </a:cxnLst>
            <a:rect l="0" t="0" r="r" b="b"/>
            <a:pathLst>
              <a:path w="514" h="7029">
                <a:moveTo>
                  <a:pt x="291" y="7029"/>
                </a:moveTo>
                <a:lnTo>
                  <a:pt x="290" y="7014"/>
                </a:lnTo>
                <a:lnTo>
                  <a:pt x="288" y="6994"/>
                </a:lnTo>
                <a:lnTo>
                  <a:pt x="285" y="6980"/>
                </a:lnTo>
                <a:lnTo>
                  <a:pt x="283" y="6960"/>
                </a:lnTo>
                <a:lnTo>
                  <a:pt x="280" y="6944"/>
                </a:lnTo>
                <a:lnTo>
                  <a:pt x="278" y="6924"/>
                </a:lnTo>
                <a:lnTo>
                  <a:pt x="275" y="6909"/>
                </a:lnTo>
                <a:lnTo>
                  <a:pt x="271" y="6889"/>
                </a:lnTo>
                <a:lnTo>
                  <a:pt x="269" y="6875"/>
                </a:lnTo>
                <a:lnTo>
                  <a:pt x="265" y="6855"/>
                </a:lnTo>
                <a:lnTo>
                  <a:pt x="262" y="6835"/>
                </a:lnTo>
                <a:lnTo>
                  <a:pt x="258" y="6820"/>
                </a:lnTo>
                <a:lnTo>
                  <a:pt x="254" y="6799"/>
                </a:lnTo>
                <a:lnTo>
                  <a:pt x="249" y="6784"/>
                </a:lnTo>
                <a:lnTo>
                  <a:pt x="244" y="6765"/>
                </a:lnTo>
                <a:lnTo>
                  <a:pt x="241" y="6750"/>
                </a:lnTo>
                <a:lnTo>
                  <a:pt x="236" y="6730"/>
                </a:lnTo>
                <a:lnTo>
                  <a:pt x="231" y="6715"/>
                </a:lnTo>
                <a:lnTo>
                  <a:pt x="226" y="6695"/>
                </a:lnTo>
                <a:lnTo>
                  <a:pt x="220" y="6681"/>
                </a:lnTo>
                <a:lnTo>
                  <a:pt x="215" y="6660"/>
                </a:lnTo>
                <a:lnTo>
                  <a:pt x="207" y="6645"/>
                </a:lnTo>
                <a:lnTo>
                  <a:pt x="203" y="6625"/>
                </a:lnTo>
                <a:lnTo>
                  <a:pt x="196" y="6610"/>
                </a:lnTo>
                <a:lnTo>
                  <a:pt x="190" y="6590"/>
                </a:lnTo>
                <a:lnTo>
                  <a:pt x="185" y="6576"/>
                </a:lnTo>
                <a:lnTo>
                  <a:pt x="179" y="6556"/>
                </a:lnTo>
                <a:lnTo>
                  <a:pt x="173" y="6536"/>
                </a:lnTo>
                <a:lnTo>
                  <a:pt x="168" y="6520"/>
                </a:lnTo>
                <a:lnTo>
                  <a:pt x="162" y="6500"/>
                </a:lnTo>
                <a:lnTo>
                  <a:pt x="157" y="6486"/>
                </a:lnTo>
                <a:lnTo>
                  <a:pt x="152" y="6466"/>
                </a:lnTo>
                <a:lnTo>
                  <a:pt x="147" y="6451"/>
                </a:lnTo>
                <a:lnTo>
                  <a:pt x="142" y="6431"/>
                </a:lnTo>
                <a:lnTo>
                  <a:pt x="137" y="6416"/>
                </a:lnTo>
                <a:lnTo>
                  <a:pt x="133" y="6396"/>
                </a:lnTo>
                <a:lnTo>
                  <a:pt x="130" y="6381"/>
                </a:lnTo>
                <a:lnTo>
                  <a:pt x="126" y="6361"/>
                </a:lnTo>
                <a:lnTo>
                  <a:pt x="122" y="6346"/>
                </a:lnTo>
                <a:lnTo>
                  <a:pt x="118" y="6326"/>
                </a:lnTo>
                <a:lnTo>
                  <a:pt x="116" y="6311"/>
                </a:lnTo>
                <a:lnTo>
                  <a:pt x="114" y="6291"/>
                </a:lnTo>
                <a:lnTo>
                  <a:pt x="111" y="6277"/>
                </a:lnTo>
                <a:lnTo>
                  <a:pt x="109" y="6257"/>
                </a:lnTo>
                <a:lnTo>
                  <a:pt x="107" y="6236"/>
                </a:lnTo>
                <a:lnTo>
                  <a:pt x="106" y="6221"/>
                </a:lnTo>
                <a:lnTo>
                  <a:pt x="104" y="6201"/>
                </a:lnTo>
                <a:lnTo>
                  <a:pt x="102" y="6187"/>
                </a:lnTo>
                <a:lnTo>
                  <a:pt x="101" y="6172"/>
                </a:lnTo>
                <a:lnTo>
                  <a:pt x="101" y="6152"/>
                </a:lnTo>
                <a:lnTo>
                  <a:pt x="100" y="6132"/>
                </a:lnTo>
                <a:lnTo>
                  <a:pt x="100" y="6117"/>
                </a:lnTo>
                <a:lnTo>
                  <a:pt x="99" y="6096"/>
                </a:lnTo>
                <a:lnTo>
                  <a:pt x="99" y="6082"/>
                </a:lnTo>
                <a:lnTo>
                  <a:pt x="97" y="6062"/>
                </a:lnTo>
                <a:lnTo>
                  <a:pt x="97" y="6047"/>
                </a:lnTo>
                <a:lnTo>
                  <a:pt x="97" y="6027"/>
                </a:lnTo>
                <a:lnTo>
                  <a:pt x="97" y="6012"/>
                </a:lnTo>
                <a:lnTo>
                  <a:pt x="97" y="5993"/>
                </a:lnTo>
                <a:lnTo>
                  <a:pt x="97" y="5978"/>
                </a:lnTo>
                <a:lnTo>
                  <a:pt x="97" y="5957"/>
                </a:lnTo>
                <a:lnTo>
                  <a:pt x="97" y="5937"/>
                </a:lnTo>
                <a:lnTo>
                  <a:pt x="97" y="5922"/>
                </a:lnTo>
                <a:lnTo>
                  <a:pt x="97" y="5907"/>
                </a:lnTo>
                <a:lnTo>
                  <a:pt x="97" y="5888"/>
                </a:lnTo>
                <a:lnTo>
                  <a:pt x="97" y="5873"/>
                </a:lnTo>
                <a:lnTo>
                  <a:pt x="97" y="5853"/>
                </a:lnTo>
                <a:lnTo>
                  <a:pt x="99" y="5833"/>
                </a:lnTo>
                <a:lnTo>
                  <a:pt x="99" y="5817"/>
                </a:lnTo>
                <a:lnTo>
                  <a:pt x="99" y="5797"/>
                </a:lnTo>
                <a:lnTo>
                  <a:pt x="100" y="5783"/>
                </a:lnTo>
                <a:lnTo>
                  <a:pt x="100" y="5763"/>
                </a:lnTo>
                <a:lnTo>
                  <a:pt x="100" y="5748"/>
                </a:lnTo>
                <a:lnTo>
                  <a:pt x="101" y="5728"/>
                </a:lnTo>
                <a:lnTo>
                  <a:pt x="102" y="5713"/>
                </a:lnTo>
                <a:lnTo>
                  <a:pt x="102" y="5694"/>
                </a:lnTo>
                <a:lnTo>
                  <a:pt x="104" y="5678"/>
                </a:lnTo>
                <a:lnTo>
                  <a:pt x="105" y="5658"/>
                </a:lnTo>
                <a:lnTo>
                  <a:pt x="106" y="5643"/>
                </a:lnTo>
                <a:lnTo>
                  <a:pt x="107" y="5623"/>
                </a:lnTo>
                <a:lnTo>
                  <a:pt x="109" y="5608"/>
                </a:lnTo>
                <a:lnTo>
                  <a:pt x="109" y="5589"/>
                </a:lnTo>
                <a:lnTo>
                  <a:pt x="110" y="5574"/>
                </a:lnTo>
                <a:lnTo>
                  <a:pt x="110" y="5554"/>
                </a:lnTo>
                <a:lnTo>
                  <a:pt x="110" y="5533"/>
                </a:lnTo>
                <a:lnTo>
                  <a:pt x="109" y="5518"/>
                </a:lnTo>
                <a:lnTo>
                  <a:pt x="106" y="5499"/>
                </a:lnTo>
                <a:lnTo>
                  <a:pt x="102" y="5484"/>
                </a:lnTo>
                <a:lnTo>
                  <a:pt x="96" y="5464"/>
                </a:lnTo>
                <a:lnTo>
                  <a:pt x="88" y="5449"/>
                </a:lnTo>
                <a:lnTo>
                  <a:pt x="76" y="5429"/>
                </a:lnTo>
                <a:lnTo>
                  <a:pt x="64" y="5414"/>
                </a:lnTo>
                <a:lnTo>
                  <a:pt x="52" y="5394"/>
                </a:lnTo>
                <a:lnTo>
                  <a:pt x="40" y="5379"/>
                </a:lnTo>
                <a:lnTo>
                  <a:pt x="27" y="5359"/>
                </a:lnTo>
                <a:lnTo>
                  <a:pt x="19" y="5344"/>
                </a:lnTo>
                <a:lnTo>
                  <a:pt x="10" y="5324"/>
                </a:lnTo>
                <a:lnTo>
                  <a:pt x="5" y="5309"/>
                </a:lnTo>
                <a:lnTo>
                  <a:pt x="1" y="5290"/>
                </a:lnTo>
                <a:lnTo>
                  <a:pt x="0" y="5275"/>
                </a:lnTo>
                <a:lnTo>
                  <a:pt x="1" y="5254"/>
                </a:lnTo>
                <a:lnTo>
                  <a:pt x="5" y="5234"/>
                </a:lnTo>
                <a:lnTo>
                  <a:pt x="11" y="5219"/>
                </a:lnTo>
                <a:lnTo>
                  <a:pt x="19" y="5200"/>
                </a:lnTo>
                <a:lnTo>
                  <a:pt x="29" y="5185"/>
                </a:lnTo>
                <a:lnTo>
                  <a:pt x="41" y="5165"/>
                </a:lnTo>
                <a:lnTo>
                  <a:pt x="53" y="5150"/>
                </a:lnTo>
                <a:lnTo>
                  <a:pt x="67" y="5129"/>
                </a:lnTo>
                <a:lnTo>
                  <a:pt x="81" y="5114"/>
                </a:lnTo>
                <a:lnTo>
                  <a:pt x="94" y="5095"/>
                </a:lnTo>
                <a:lnTo>
                  <a:pt x="104" y="5080"/>
                </a:lnTo>
                <a:lnTo>
                  <a:pt x="112" y="5060"/>
                </a:lnTo>
                <a:lnTo>
                  <a:pt x="120" y="5045"/>
                </a:lnTo>
                <a:lnTo>
                  <a:pt x="126" y="5025"/>
                </a:lnTo>
                <a:lnTo>
                  <a:pt x="130" y="5010"/>
                </a:lnTo>
                <a:lnTo>
                  <a:pt x="133" y="4990"/>
                </a:lnTo>
                <a:lnTo>
                  <a:pt x="137" y="4975"/>
                </a:lnTo>
                <a:lnTo>
                  <a:pt x="141" y="4955"/>
                </a:lnTo>
                <a:lnTo>
                  <a:pt x="144" y="4935"/>
                </a:lnTo>
                <a:lnTo>
                  <a:pt x="148" y="4920"/>
                </a:lnTo>
                <a:lnTo>
                  <a:pt x="153" y="4906"/>
                </a:lnTo>
                <a:lnTo>
                  <a:pt x="157" y="4886"/>
                </a:lnTo>
                <a:lnTo>
                  <a:pt x="162" y="4871"/>
                </a:lnTo>
                <a:lnTo>
                  <a:pt x="168" y="4850"/>
                </a:lnTo>
                <a:lnTo>
                  <a:pt x="174" y="4830"/>
                </a:lnTo>
                <a:lnTo>
                  <a:pt x="180" y="4815"/>
                </a:lnTo>
                <a:lnTo>
                  <a:pt x="186" y="4796"/>
                </a:lnTo>
                <a:lnTo>
                  <a:pt x="194" y="4781"/>
                </a:lnTo>
                <a:lnTo>
                  <a:pt x="201" y="4761"/>
                </a:lnTo>
                <a:lnTo>
                  <a:pt x="209" y="4746"/>
                </a:lnTo>
                <a:lnTo>
                  <a:pt x="218" y="4726"/>
                </a:lnTo>
                <a:lnTo>
                  <a:pt x="226" y="4711"/>
                </a:lnTo>
                <a:lnTo>
                  <a:pt x="234" y="4691"/>
                </a:lnTo>
                <a:lnTo>
                  <a:pt x="244" y="4676"/>
                </a:lnTo>
                <a:lnTo>
                  <a:pt x="253" y="4656"/>
                </a:lnTo>
                <a:lnTo>
                  <a:pt x="263" y="4641"/>
                </a:lnTo>
                <a:lnTo>
                  <a:pt x="271" y="4621"/>
                </a:lnTo>
                <a:lnTo>
                  <a:pt x="281" y="4607"/>
                </a:lnTo>
                <a:lnTo>
                  <a:pt x="290" y="4587"/>
                </a:lnTo>
                <a:lnTo>
                  <a:pt x="300" y="4571"/>
                </a:lnTo>
                <a:lnTo>
                  <a:pt x="309" y="4551"/>
                </a:lnTo>
                <a:lnTo>
                  <a:pt x="318" y="4531"/>
                </a:lnTo>
                <a:lnTo>
                  <a:pt x="327" y="4516"/>
                </a:lnTo>
                <a:lnTo>
                  <a:pt x="336" y="4497"/>
                </a:lnTo>
                <a:lnTo>
                  <a:pt x="344" y="4482"/>
                </a:lnTo>
                <a:lnTo>
                  <a:pt x="354" y="4462"/>
                </a:lnTo>
                <a:lnTo>
                  <a:pt x="363" y="4447"/>
                </a:lnTo>
                <a:lnTo>
                  <a:pt x="370" y="4426"/>
                </a:lnTo>
                <a:lnTo>
                  <a:pt x="377" y="4412"/>
                </a:lnTo>
                <a:lnTo>
                  <a:pt x="385" y="4392"/>
                </a:lnTo>
                <a:lnTo>
                  <a:pt x="392" y="4377"/>
                </a:lnTo>
                <a:lnTo>
                  <a:pt x="398" y="4357"/>
                </a:lnTo>
                <a:lnTo>
                  <a:pt x="406" y="4342"/>
                </a:lnTo>
                <a:lnTo>
                  <a:pt x="411" y="4322"/>
                </a:lnTo>
                <a:lnTo>
                  <a:pt x="417" y="4308"/>
                </a:lnTo>
                <a:lnTo>
                  <a:pt x="423" y="4287"/>
                </a:lnTo>
                <a:lnTo>
                  <a:pt x="428" y="4272"/>
                </a:lnTo>
                <a:lnTo>
                  <a:pt x="433" y="4252"/>
                </a:lnTo>
                <a:lnTo>
                  <a:pt x="438" y="4232"/>
                </a:lnTo>
                <a:lnTo>
                  <a:pt x="442" y="4218"/>
                </a:lnTo>
                <a:lnTo>
                  <a:pt x="447" y="4198"/>
                </a:lnTo>
                <a:lnTo>
                  <a:pt x="450" y="4183"/>
                </a:lnTo>
                <a:lnTo>
                  <a:pt x="454" y="4163"/>
                </a:lnTo>
                <a:lnTo>
                  <a:pt x="457" y="4147"/>
                </a:lnTo>
                <a:lnTo>
                  <a:pt x="460" y="4127"/>
                </a:lnTo>
                <a:lnTo>
                  <a:pt x="464" y="4113"/>
                </a:lnTo>
                <a:lnTo>
                  <a:pt x="466" y="4093"/>
                </a:lnTo>
                <a:lnTo>
                  <a:pt x="469" y="4078"/>
                </a:lnTo>
                <a:lnTo>
                  <a:pt x="471" y="4058"/>
                </a:lnTo>
                <a:lnTo>
                  <a:pt x="474" y="4043"/>
                </a:lnTo>
                <a:lnTo>
                  <a:pt x="476" y="4024"/>
                </a:lnTo>
                <a:lnTo>
                  <a:pt x="479" y="4008"/>
                </a:lnTo>
                <a:lnTo>
                  <a:pt x="480" y="3988"/>
                </a:lnTo>
                <a:lnTo>
                  <a:pt x="483" y="3973"/>
                </a:lnTo>
                <a:lnTo>
                  <a:pt x="484" y="3953"/>
                </a:lnTo>
                <a:lnTo>
                  <a:pt x="486" y="3933"/>
                </a:lnTo>
                <a:lnTo>
                  <a:pt x="487" y="3919"/>
                </a:lnTo>
                <a:lnTo>
                  <a:pt x="489" y="3899"/>
                </a:lnTo>
                <a:lnTo>
                  <a:pt x="490" y="3884"/>
                </a:lnTo>
                <a:lnTo>
                  <a:pt x="491" y="3863"/>
                </a:lnTo>
                <a:lnTo>
                  <a:pt x="492" y="3848"/>
                </a:lnTo>
                <a:lnTo>
                  <a:pt x="494" y="3828"/>
                </a:lnTo>
                <a:lnTo>
                  <a:pt x="496" y="3814"/>
                </a:lnTo>
                <a:lnTo>
                  <a:pt x="497" y="3794"/>
                </a:lnTo>
                <a:lnTo>
                  <a:pt x="497" y="3779"/>
                </a:lnTo>
                <a:lnTo>
                  <a:pt x="498" y="3759"/>
                </a:lnTo>
                <a:lnTo>
                  <a:pt x="500" y="3744"/>
                </a:lnTo>
                <a:lnTo>
                  <a:pt x="501" y="3724"/>
                </a:lnTo>
                <a:lnTo>
                  <a:pt x="501" y="3709"/>
                </a:lnTo>
                <a:lnTo>
                  <a:pt x="502" y="3689"/>
                </a:lnTo>
                <a:lnTo>
                  <a:pt x="502" y="3674"/>
                </a:lnTo>
                <a:lnTo>
                  <a:pt x="503" y="3654"/>
                </a:lnTo>
                <a:lnTo>
                  <a:pt x="503" y="3634"/>
                </a:lnTo>
                <a:lnTo>
                  <a:pt x="505" y="3620"/>
                </a:lnTo>
                <a:lnTo>
                  <a:pt x="505" y="3605"/>
                </a:lnTo>
                <a:lnTo>
                  <a:pt x="505" y="3584"/>
                </a:lnTo>
                <a:lnTo>
                  <a:pt x="506" y="3564"/>
                </a:lnTo>
                <a:lnTo>
                  <a:pt x="506" y="3549"/>
                </a:lnTo>
                <a:lnTo>
                  <a:pt x="506" y="3530"/>
                </a:lnTo>
                <a:lnTo>
                  <a:pt x="507" y="3515"/>
                </a:lnTo>
                <a:lnTo>
                  <a:pt x="507" y="3495"/>
                </a:lnTo>
                <a:lnTo>
                  <a:pt x="507" y="3480"/>
                </a:lnTo>
                <a:lnTo>
                  <a:pt x="507" y="3460"/>
                </a:lnTo>
                <a:lnTo>
                  <a:pt x="508" y="3444"/>
                </a:lnTo>
                <a:lnTo>
                  <a:pt x="508" y="3425"/>
                </a:lnTo>
                <a:lnTo>
                  <a:pt x="508" y="3410"/>
                </a:lnTo>
                <a:lnTo>
                  <a:pt x="508" y="3390"/>
                </a:lnTo>
                <a:lnTo>
                  <a:pt x="509" y="3375"/>
                </a:lnTo>
                <a:lnTo>
                  <a:pt x="509" y="3355"/>
                </a:lnTo>
                <a:lnTo>
                  <a:pt x="509" y="3340"/>
                </a:lnTo>
                <a:lnTo>
                  <a:pt x="509" y="3321"/>
                </a:lnTo>
                <a:lnTo>
                  <a:pt x="509" y="3305"/>
                </a:lnTo>
                <a:lnTo>
                  <a:pt x="511" y="3285"/>
                </a:lnTo>
                <a:lnTo>
                  <a:pt x="511" y="3265"/>
                </a:lnTo>
                <a:lnTo>
                  <a:pt x="511" y="3250"/>
                </a:lnTo>
                <a:lnTo>
                  <a:pt x="511" y="3231"/>
                </a:lnTo>
                <a:lnTo>
                  <a:pt x="511" y="3216"/>
                </a:lnTo>
                <a:lnTo>
                  <a:pt x="511" y="3196"/>
                </a:lnTo>
                <a:lnTo>
                  <a:pt x="511" y="3181"/>
                </a:lnTo>
                <a:lnTo>
                  <a:pt x="511" y="3160"/>
                </a:lnTo>
                <a:lnTo>
                  <a:pt x="511" y="3145"/>
                </a:lnTo>
                <a:lnTo>
                  <a:pt x="511" y="3126"/>
                </a:lnTo>
                <a:lnTo>
                  <a:pt x="512" y="3111"/>
                </a:lnTo>
                <a:lnTo>
                  <a:pt x="512" y="3091"/>
                </a:lnTo>
                <a:lnTo>
                  <a:pt x="512" y="3076"/>
                </a:lnTo>
                <a:lnTo>
                  <a:pt x="512" y="3056"/>
                </a:lnTo>
                <a:lnTo>
                  <a:pt x="512" y="3041"/>
                </a:lnTo>
                <a:lnTo>
                  <a:pt x="512" y="3021"/>
                </a:lnTo>
                <a:lnTo>
                  <a:pt x="512" y="3006"/>
                </a:lnTo>
                <a:lnTo>
                  <a:pt x="512" y="2986"/>
                </a:lnTo>
                <a:lnTo>
                  <a:pt x="512" y="2966"/>
                </a:lnTo>
                <a:lnTo>
                  <a:pt x="512" y="2951"/>
                </a:lnTo>
                <a:lnTo>
                  <a:pt x="512" y="2932"/>
                </a:lnTo>
                <a:lnTo>
                  <a:pt x="512" y="2917"/>
                </a:lnTo>
                <a:lnTo>
                  <a:pt x="512" y="2897"/>
                </a:lnTo>
                <a:lnTo>
                  <a:pt x="513" y="2881"/>
                </a:lnTo>
                <a:lnTo>
                  <a:pt x="513" y="2861"/>
                </a:lnTo>
                <a:lnTo>
                  <a:pt x="513" y="2846"/>
                </a:lnTo>
                <a:lnTo>
                  <a:pt x="513" y="2827"/>
                </a:lnTo>
                <a:lnTo>
                  <a:pt x="513" y="2812"/>
                </a:lnTo>
                <a:lnTo>
                  <a:pt x="513" y="2792"/>
                </a:lnTo>
                <a:lnTo>
                  <a:pt x="513" y="2777"/>
                </a:lnTo>
                <a:lnTo>
                  <a:pt x="513" y="2757"/>
                </a:lnTo>
                <a:lnTo>
                  <a:pt x="513" y="2742"/>
                </a:lnTo>
                <a:lnTo>
                  <a:pt x="513" y="2722"/>
                </a:lnTo>
                <a:lnTo>
                  <a:pt x="513" y="2707"/>
                </a:lnTo>
                <a:lnTo>
                  <a:pt x="513" y="2687"/>
                </a:lnTo>
                <a:lnTo>
                  <a:pt x="513" y="2667"/>
                </a:lnTo>
                <a:lnTo>
                  <a:pt x="513" y="2652"/>
                </a:lnTo>
                <a:lnTo>
                  <a:pt x="513" y="2633"/>
                </a:lnTo>
                <a:lnTo>
                  <a:pt x="513" y="2618"/>
                </a:lnTo>
                <a:lnTo>
                  <a:pt x="513" y="2597"/>
                </a:lnTo>
                <a:lnTo>
                  <a:pt x="513" y="2582"/>
                </a:lnTo>
                <a:lnTo>
                  <a:pt x="513" y="2562"/>
                </a:lnTo>
                <a:lnTo>
                  <a:pt x="513" y="2547"/>
                </a:lnTo>
                <a:lnTo>
                  <a:pt x="513" y="2528"/>
                </a:lnTo>
                <a:lnTo>
                  <a:pt x="513" y="2513"/>
                </a:lnTo>
                <a:lnTo>
                  <a:pt x="513" y="2493"/>
                </a:lnTo>
                <a:lnTo>
                  <a:pt x="513" y="2478"/>
                </a:lnTo>
                <a:lnTo>
                  <a:pt x="513" y="2457"/>
                </a:lnTo>
                <a:lnTo>
                  <a:pt x="513" y="2443"/>
                </a:lnTo>
                <a:lnTo>
                  <a:pt x="513" y="2423"/>
                </a:lnTo>
                <a:lnTo>
                  <a:pt x="513" y="2408"/>
                </a:lnTo>
                <a:lnTo>
                  <a:pt x="513" y="2388"/>
                </a:lnTo>
                <a:lnTo>
                  <a:pt x="513" y="2368"/>
                </a:lnTo>
                <a:lnTo>
                  <a:pt x="513" y="2353"/>
                </a:lnTo>
                <a:lnTo>
                  <a:pt x="513" y="2339"/>
                </a:lnTo>
                <a:lnTo>
                  <a:pt x="513" y="2318"/>
                </a:lnTo>
                <a:lnTo>
                  <a:pt x="513" y="2303"/>
                </a:lnTo>
                <a:lnTo>
                  <a:pt x="513" y="2283"/>
                </a:lnTo>
                <a:lnTo>
                  <a:pt x="513" y="2263"/>
                </a:lnTo>
                <a:lnTo>
                  <a:pt x="513" y="2249"/>
                </a:lnTo>
                <a:lnTo>
                  <a:pt x="514" y="2229"/>
                </a:lnTo>
                <a:lnTo>
                  <a:pt x="514" y="2214"/>
                </a:lnTo>
                <a:lnTo>
                  <a:pt x="514" y="2193"/>
                </a:lnTo>
                <a:lnTo>
                  <a:pt x="514" y="2178"/>
                </a:lnTo>
                <a:lnTo>
                  <a:pt x="514" y="2158"/>
                </a:lnTo>
                <a:lnTo>
                  <a:pt x="514" y="2144"/>
                </a:lnTo>
                <a:lnTo>
                  <a:pt x="514" y="2124"/>
                </a:lnTo>
                <a:lnTo>
                  <a:pt x="514" y="2109"/>
                </a:lnTo>
                <a:lnTo>
                  <a:pt x="514" y="2089"/>
                </a:lnTo>
                <a:lnTo>
                  <a:pt x="514" y="2074"/>
                </a:lnTo>
                <a:lnTo>
                  <a:pt x="514" y="2053"/>
                </a:lnTo>
                <a:lnTo>
                  <a:pt x="514" y="2039"/>
                </a:lnTo>
                <a:lnTo>
                  <a:pt x="514" y="2019"/>
                </a:lnTo>
                <a:lnTo>
                  <a:pt x="514" y="2004"/>
                </a:lnTo>
                <a:lnTo>
                  <a:pt x="514" y="1984"/>
                </a:lnTo>
                <a:lnTo>
                  <a:pt x="514" y="1964"/>
                </a:lnTo>
                <a:lnTo>
                  <a:pt x="514" y="1950"/>
                </a:lnTo>
                <a:lnTo>
                  <a:pt x="514" y="1930"/>
                </a:lnTo>
                <a:lnTo>
                  <a:pt x="514" y="1914"/>
                </a:lnTo>
                <a:lnTo>
                  <a:pt x="514" y="1894"/>
                </a:lnTo>
                <a:lnTo>
                  <a:pt x="514" y="1879"/>
                </a:lnTo>
                <a:lnTo>
                  <a:pt x="514" y="1859"/>
                </a:lnTo>
                <a:lnTo>
                  <a:pt x="514" y="1845"/>
                </a:lnTo>
                <a:lnTo>
                  <a:pt x="514" y="1825"/>
                </a:lnTo>
                <a:lnTo>
                  <a:pt x="514" y="1810"/>
                </a:lnTo>
                <a:lnTo>
                  <a:pt x="514" y="1790"/>
                </a:lnTo>
                <a:lnTo>
                  <a:pt x="514" y="1774"/>
                </a:lnTo>
                <a:lnTo>
                  <a:pt x="514" y="1755"/>
                </a:lnTo>
                <a:lnTo>
                  <a:pt x="514" y="1740"/>
                </a:lnTo>
                <a:lnTo>
                  <a:pt x="514" y="1720"/>
                </a:lnTo>
                <a:lnTo>
                  <a:pt x="514" y="1705"/>
                </a:lnTo>
                <a:lnTo>
                  <a:pt x="514" y="1685"/>
                </a:lnTo>
                <a:lnTo>
                  <a:pt x="514" y="1665"/>
                </a:lnTo>
                <a:lnTo>
                  <a:pt x="514" y="1651"/>
                </a:lnTo>
                <a:lnTo>
                  <a:pt x="514" y="1630"/>
                </a:lnTo>
                <a:lnTo>
                  <a:pt x="514" y="1615"/>
                </a:lnTo>
                <a:lnTo>
                  <a:pt x="514" y="1595"/>
                </a:lnTo>
                <a:lnTo>
                  <a:pt x="514" y="1580"/>
                </a:lnTo>
                <a:lnTo>
                  <a:pt x="514" y="1560"/>
                </a:lnTo>
                <a:lnTo>
                  <a:pt x="514" y="1546"/>
                </a:lnTo>
                <a:lnTo>
                  <a:pt x="514" y="1526"/>
                </a:lnTo>
                <a:lnTo>
                  <a:pt x="514" y="1511"/>
                </a:lnTo>
                <a:lnTo>
                  <a:pt x="514" y="1490"/>
                </a:lnTo>
                <a:lnTo>
                  <a:pt x="514" y="1475"/>
                </a:lnTo>
                <a:lnTo>
                  <a:pt x="514" y="1456"/>
                </a:lnTo>
                <a:lnTo>
                  <a:pt x="514" y="1441"/>
                </a:lnTo>
                <a:lnTo>
                  <a:pt x="514" y="1421"/>
                </a:lnTo>
                <a:lnTo>
                  <a:pt x="514" y="1406"/>
                </a:lnTo>
                <a:lnTo>
                  <a:pt x="514" y="1386"/>
                </a:lnTo>
                <a:lnTo>
                  <a:pt x="514" y="1366"/>
                </a:lnTo>
                <a:lnTo>
                  <a:pt x="514" y="1351"/>
                </a:lnTo>
                <a:lnTo>
                  <a:pt x="514" y="1331"/>
                </a:lnTo>
                <a:lnTo>
                  <a:pt x="514" y="1316"/>
                </a:lnTo>
                <a:lnTo>
                  <a:pt x="514" y="1301"/>
                </a:lnTo>
                <a:lnTo>
                  <a:pt x="514" y="1281"/>
                </a:lnTo>
                <a:lnTo>
                  <a:pt x="514" y="1262"/>
                </a:lnTo>
                <a:lnTo>
                  <a:pt x="514" y="1247"/>
                </a:lnTo>
                <a:lnTo>
                  <a:pt x="514" y="1227"/>
                </a:lnTo>
                <a:lnTo>
                  <a:pt x="514" y="1211"/>
                </a:lnTo>
                <a:lnTo>
                  <a:pt x="514" y="1191"/>
                </a:lnTo>
                <a:lnTo>
                  <a:pt x="514" y="1176"/>
                </a:lnTo>
                <a:lnTo>
                  <a:pt x="514" y="1157"/>
                </a:lnTo>
                <a:lnTo>
                  <a:pt x="514" y="1142"/>
                </a:lnTo>
                <a:lnTo>
                  <a:pt x="514" y="1122"/>
                </a:lnTo>
                <a:lnTo>
                  <a:pt x="514" y="1107"/>
                </a:lnTo>
                <a:lnTo>
                  <a:pt x="514" y="1087"/>
                </a:lnTo>
                <a:lnTo>
                  <a:pt x="514" y="1066"/>
                </a:lnTo>
                <a:lnTo>
                  <a:pt x="514" y="1052"/>
                </a:lnTo>
                <a:lnTo>
                  <a:pt x="514" y="1037"/>
                </a:lnTo>
                <a:lnTo>
                  <a:pt x="514" y="1017"/>
                </a:lnTo>
                <a:lnTo>
                  <a:pt x="514" y="1002"/>
                </a:lnTo>
                <a:lnTo>
                  <a:pt x="514" y="982"/>
                </a:lnTo>
                <a:lnTo>
                  <a:pt x="514" y="963"/>
                </a:lnTo>
                <a:lnTo>
                  <a:pt x="514" y="948"/>
                </a:lnTo>
                <a:lnTo>
                  <a:pt x="513" y="927"/>
                </a:lnTo>
                <a:lnTo>
                  <a:pt x="513" y="912"/>
                </a:lnTo>
                <a:lnTo>
                  <a:pt x="513" y="892"/>
                </a:lnTo>
                <a:lnTo>
                  <a:pt x="513" y="877"/>
                </a:lnTo>
                <a:lnTo>
                  <a:pt x="513" y="858"/>
                </a:lnTo>
                <a:lnTo>
                  <a:pt x="513" y="843"/>
                </a:lnTo>
                <a:lnTo>
                  <a:pt x="513" y="823"/>
                </a:lnTo>
                <a:lnTo>
                  <a:pt x="512" y="808"/>
                </a:lnTo>
                <a:lnTo>
                  <a:pt x="512" y="787"/>
                </a:lnTo>
                <a:lnTo>
                  <a:pt x="512" y="772"/>
                </a:lnTo>
                <a:lnTo>
                  <a:pt x="511" y="753"/>
                </a:lnTo>
                <a:lnTo>
                  <a:pt x="511" y="738"/>
                </a:lnTo>
                <a:lnTo>
                  <a:pt x="509" y="718"/>
                </a:lnTo>
                <a:lnTo>
                  <a:pt x="508" y="703"/>
                </a:lnTo>
                <a:lnTo>
                  <a:pt x="507" y="683"/>
                </a:lnTo>
                <a:lnTo>
                  <a:pt x="506" y="664"/>
                </a:lnTo>
                <a:lnTo>
                  <a:pt x="505" y="648"/>
                </a:lnTo>
                <a:lnTo>
                  <a:pt x="502" y="628"/>
                </a:lnTo>
                <a:lnTo>
                  <a:pt x="500" y="613"/>
                </a:lnTo>
                <a:lnTo>
                  <a:pt x="497" y="593"/>
                </a:lnTo>
                <a:lnTo>
                  <a:pt x="492" y="578"/>
                </a:lnTo>
                <a:lnTo>
                  <a:pt x="489" y="559"/>
                </a:lnTo>
                <a:lnTo>
                  <a:pt x="484" y="544"/>
                </a:lnTo>
                <a:lnTo>
                  <a:pt x="479" y="524"/>
                </a:lnTo>
                <a:lnTo>
                  <a:pt x="473" y="508"/>
                </a:lnTo>
                <a:lnTo>
                  <a:pt x="465" y="488"/>
                </a:lnTo>
                <a:lnTo>
                  <a:pt x="458" y="474"/>
                </a:lnTo>
                <a:lnTo>
                  <a:pt x="450" y="454"/>
                </a:lnTo>
                <a:lnTo>
                  <a:pt x="442" y="439"/>
                </a:lnTo>
                <a:lnTo>
                  <a:pt x="432" y="419"/>
                </a:lnTo>
                <a:lnTo>
                  <a:pt x="422" y="404"/>
                </a:lnTo>
                <a:lnTo>
                  <a:pt x="413" y="384"/>
                </a:lnTo>
                <a:lnTo>
                  <a:pt x="403" y="364"/>
                </a:lnTo>
                <a:lnTo>
                  <a:pt x="395" y="349"/>
                </a:lnTo>
                <a:lnTo>
                  <a:pt x="386" y="329"/>
                </a:lnTo>
                <a:lnTo>
                  <a:pt x="377" y="314"/>
                </a:lnTo>
                <a:lnTo>
                  <a:pt x="370" y="294"/>
                </a:lnTo>
                <a:lnTo>
                  <a:pt x="363" y="279"/>
                </a:lnTo>
                <a:lnTo>
                  <a:pt x="356" y="260"/>
                </a:lnTo>
                <a:lnTo>
                  <a:pt x="351" y="245"/>
                </a:lnTo>
                <a:lnTo>
                  <a:pt x="346" y="224"/>
                </a:lnTo>
                <a:lnTo>
                  <a:pt x="342" y="209"/>
                </a:lnTo>
                <a:lnTo>
                  <a:pt x="338" y="189"/>
                </a:lnTo>
                <a:lnTo>
                  <a:pt x="334" y="175"/>
                </a:lnTo>
                <a:lnTo>
                  <a:pt x="333" y="155"/>
                </a:lnTo>
                <a:lnTo>
                  <a:pt x="331" y="140"/>
                </a:lnTo>
                <a:lnTo>
                  <a:pt x="328" y="120"/>
                </a:lnTo>
                <a:lnTo>
                  <a:pt x="327" y="105"/>
                </a:lnTo>
                <a:lnTo>
                  <a:pt x="326" y="84"/>
                </a:lnTo>
                <a:lnTo>
                  <a:pt x="325" y="65"/>
                </a:lnTo>
                <a:lnTo>
                  <a:pt x="325" y="50"/>
                </a:lnTo>
                <a:lnTo>
                  <a:pt x="323" y="30"/>
                </a:lnTo>
                <a:lnTo>
                  <a:pt x="323" y="15"/>
                </a:lnTo>
                <a:lnTo>
                  <a:pt x="322" y="0"/>
                </a:lnTo>
              </a:path>
            </a:pathLst>
          </a:custGeom>
          <a:noFill/>
          <a:ln w="4763">
            <a:solidFill>
              <a:srgbClr val="0332FF"/>
            </a:solidFill>
            <a:prstDash val="solid"/>
            <a:round/>
            <a:headEnd/>
            <a:tailEnd/>
          </a:ln>
        </p:spPr>
        <p:txBody>
          <a:bodyPr/>
          <a:lstStyle/>
          <a:p>
            <a:endParaRPr lang="en-US"/>
          </a:p>
        </p:txBody>
      </p:sp>
      <p:sp>
        <p:nvSpPr>
          <p:cNvPr id="60" name="Freeform 77"/>
          <p:cNvSpPr>
            <a:spLocks/>
          </p:cNvSpPr>
          <p:nvPr/>
        </p:nvSpPr>
        <p:spPr bwMode="auto">
          <a:xfrm>
            <a:off x="4597400" y="1235119"/>
            <a:ext cx="134937" cy="3719512"/>
          </a:xfrm>
          <a:custGeom>
            <a:avLst/>
            <a:gdLst/>
            <a:ahLst/>
            <a:cxnLst>
              <a:cxn ang="0">
                <a:pos x="138" y="6924"/>
              </a:cxn>
              <a:cxn ang="0">
                <a:pos x="126" y="6799"/>
              </a:cxn>
              <a:cxn ang="0">
                <a:pos x="110" y="6679"/>
              </a:cxn>
              <a:cxn ang="0">
                <a:pos x="89" y="6556"/>
              </a:cxn>
              <a:cxn ang="0">
                <a:pos x="70" y="6431"/>
              </a:cxn>
              <a:cxn ang="0">
                <a:pos x="58" y="6311"/>
              </a:cxn>
              <a:cxn ang="0">
                <a:pos x="52" y="6186"/>
              </a:cxn>
              <a:cxn ang="0">
                <a:pos x="49" y="6062"/>
              </a:cxn>
              <a:cxn ang="0">
                <a:pos x="48" y="5937"/>
              </a:cxn>
              <a:cxn ang="0">
                <a:pos x="49" y="5817"/>
              </a:cxn>
              <a:cxn ang="0">
                <a:pos x="52" y="5692"/>
              </a:cxn>
              <a:cxn ang="0">
                <a:pos x="55" y="5574"/>
              </a:cxn>
              <a:cxn ang="0">
                <a:pos x="43" y="5449"/>
              </a:cxn>
              <a:cxn ang="0">
                <a:pos x="5" y="5324"/>
              </a:cxn>
              <a:cxn ang="0">
                <a:pos x="9" y="5199"/>
              </a:cxn>
              <a:cxn ang="0">
                <a:pos x="52" y="5080"/>
              </a:cxn>
              <a:cxn ang="0">
                <a:pos x="70" y="4955"/>
              </a:cxn>
              <a:cxn ang="0">
                <a:pos x="86" y="4830"/>
              </a:cxn>
              <a:cxn ang="0">
                <a:pos x="112" y="4710"/>
              </a:cxn>
              <a:cxn ang="0">
                <a:pos x="145" y="4587"/>
              </a:cxn>
              <a:cxn ang="0">
                <a:pos x="178" y="4462"/>
              </a:cxn>
              <a:cxn ang="0">
                <a:pos x="203" y="4342"/>
              </a:cxn>
              <a:cxn ang="0">
                <a:pos x="221" y="4217"/>
              </a:cxn>
              <a:cxn ang="0">
                <a:pos x="233" y="4093"/>
              </a:cxn>
              <a:cxn ang="0">
                <a:pos x="242" y="3973"/>
              </a:cxn>
              <a:cxn ang="0">
                <a:pos x="247" y="3848"/>
              </a:cxn>
              <a:cxn ang="0">
                <a:pos x="250" y="3723"/>
              </a:cxn>
              <a:cxn ang="0">
                <a:pos x="252" y="3604"/>
              </a:cxn>
              <a:cxn ang="0">
                <a:pos x="253" y="3480"/>
              </a:cxn>
              <a:cxn ang="0">
                <a:pos x="255" y="3355"/>
              </a:cxn>
              <a:cxn ang="0">
                <a:pos x="255" y="3230"/>
              </a:cxn>
              <a:cxn ang="0">
                <a:pos x="256" y="3111"/>
              </a:cxn>
              <a:cxn ang="0">
                <a:pos x="256" y="2986"/>
              </a:cxn>
              <a:cxn ang="0">
                <a:pos x="256" y="2861"/>
              </a:cxn>
              <a:cxn ang="0">
                <a:pos x="256" y="2741"/>
              </a:cxn>
              <a:cxn ang="0">
                <a:pos x="257" y="2617"/>
              </a:cxn>
              <a:cxn ang="0">
                <a:pos x="257" y="2493"/>
              </a:cxn>
              <a:cxn ang="0">
                <a:pos x="257" y="2368"/>
              </a:cxn>
              <a:cxn ang="0">
                <a:pos x="257" y="2248"/>
              </a:cxn>
              <a:cxn ang="0">
                <a:pos x="257" y="2124"/>
              </a:cxn>
              <a:cxn ang="0">
                <a:pos x="257" y="2004"/>
              </a:cxn>
              <a:cxn ang="0">
                <a:pos x="257" y="1879"/>
              </a:cxn>
              <a:cxn ang="0">
                <a:pos x="257" y="1754"/>
              </a:cxn>
              <a:cxn ang="0">
                <a:pos x="257" y="1630"/>
              </a:cxn>
              <a:cxn ang="0">
                <a:pos x="257" y="1511"/>
              </a:cxn>
              <a:cxn ang="0">
                <a:pos x="257" y="1386"/>
              </a:cxn>
              <a:cxn ang="0">
                <a:pos x="257" y="1261"/>
              </a:cxn>
              <a:cxn ang="0">
                <a:pos x="257" y="1142"/>
              </a:cxn>
              <a:cxn ang="0">
                <a:pos x="257" y="1017"/>
              </a:cxn>
              <a:cxn ang="0">
                <a:pos x="257" y="892"/>
              </a:cxn>
              <a:cxn ang="0">
                <a:pos x="256" y="772"/>
              </a:cxn>
              <a:cxn ang="0">
                <a:pos x="252" y="648"/>
              </a:cxn>
              <a:cxn ang="0">
                <a:pos x="240" y="523"/>
              </a:cxn>
              <a:cxn ang="0">
                <a:pos x="211" y="404"/>
              </a:cxn>
              <a:cxn ang="0">
                <a:pos x="181" y="279"/>
              </a:cxn>
              <a:cxn ang="0">
                <a:pos x="166" y="155"/>
              </a:cxn>
              <a:cxn ang="0">
                <a:pos x="162" y="30"/>
              </a:cxn>
            </a:cxnLst>
            <a:rect l="0" t="0" r="r" b="b"/>
            <a:pathLst>
              <a:path w="257" h="7029">
                <a:moveTo>
                  <a:pt x="146" y="7029"/>
                </a:moveTo>
                <a:lnTo>
                  <a:pt x="145" y="7014"/>
                </a:lnTo>
                <a:lnTo>
                  <a:pt x="143" y="6994"/>
                </a:lnTo>
                <a:lnTo>
                  <a:pt x="142" y="6979"/>
                </a:lnTo>
                <a:lnTo>
                  <a:pt x="141" y="6959"/>
                </a:lnTo>
                <a:lnTo>
                  <a:pt x="140" y="6944"/>
                </a:lnTo>
                <a:lnTo>
                  <a:pt x="138" y="6924"/>
                </a:lnTo>
                <a:lnTo>
                  <a:pt x="137" y="6909"/>
                </a:lnTo>
                <a:lnTo>
                  <a:pt x="136" y="6889"/>
                </a:lnTo>
                <a:lnTo>
                  <a:pt x="133" y="6874"/>
                </a:lnTo>
                <a:lnTo>
                  <a:pt x="132" y="6855"/>
                </a:lnTo>
                <a:lnTo>
                  <a:pt x="131" y="6835"/>
                </a:lnTo>
                <a:lnTo>
                  <a:pt x="128" y="6819"/>
                </a:lnTo>
                <a:lnTo>
                  <a:pt x="126" y="6799"/>
                </a:lnTo>
                <a:lnTo>
                  <a:pt x="125" y="6784"/>
                </a:lnTo>
                <a:lnTo>
                  <a:pt x="122" y="6764"/>
                </a:lnTo>
                <a:lnTo>
                  <a:pt x="120" y="6750"/>
                </a:lnTo>
                <a:lnTo>
                  <a:pt x="117" y="6730"/>
                </a:lnTo>
                <a:lnTo>
                  <a:pt x="115" y="6715"/>
                </a:lnTo>
                <a:lnTo>
                  <a:pt x="112" y="6695"/>
                </a:lnTo>
                <a:lnTo>
                  <a:pt x="110" y="6679"/>
                </a:lnTo>
                <a:lnTo>
                  <a:pt x="106" y="6660"/>
                </a:lnTo>
                <a:lnTo>
                  <a:pt x="104" y="6645"/>
                </a:lnTo>
                <a:lnTo>
                  <a:pt x="101" y="6625"/>
                </a:lnTo>
                <a:lnTo>
                  <a:pt x="99" y="6610"/>
                </a:lnTo>
                <a:lnTo>
                  <a:pt x="95" y="6590"/>
                </a:lnTo>
                <a:lnTo>
                  <a:pt x="93" y="6575"/>
                </a:lnTo>
                <a:lnTo>
                  <a:pt x="89" y="6556"/>
                </a:lnTo>
                <a:lnTo>
                  <a:pt x="86" y="6535"/>
                </a:lnTo>
                <a:lnTo>
                  <a:pt x="84" y="6520"/>
                </a:lnTo>
                <a:lnTo>
                  <a:pt x="81" y="6500"/>
                </a:lnTo>
                <a:lnTo>
                  <a:pt x="78" y="6485"/>
                </a:lnTo>
                <a:lnTo>
                  <a:pt x="75" y="6466"/>
                </a:lnTo>
                <a:lnTo>
                  <a:pt x="73" y="6451"/>
                </a:lnTo>
                <a:lnTo>
                  <a:pt x="70" y="6431"/>
                </a:lnTo>
                <a:lnTo>
                  <a:pt x="69" y="6416"/>
                </a:lnTo>
                <a:lnTo>
                  <a:pt x="67" y="6395"/>
                </a:lnTo>
                <a:lnTo>
                  <a:pt x="64" y="6380"/>
                </a:lnTo>
                <a:lnTo>
                  <a:pt x="63" y="6361"/>
                </a:lnTo>
                <a:lnTo>
                  <a:pt x="60" y="6346"/>
                </a:lnTo>
                <a:lnTo>
                  <a:pt x="59" y="6326"/>
                </a:lnTo>
                <a:lnTo>
                  <a:pt x="58" y="6311"/>
                </a:lnTo>
                <a:lnTo>
                  <a:pt x="57" y="6291"/>
                </a:lnTo>
                <a:lnTo>
                  <a:pt x="55" y="6276"/>
                </a:lnTo>
                <a:lnTo>
                  <a:pt x="54" y="6256"/>
                </a:lnTo>
                <a:lnTo>
                  <a:pt x="53" y="6236"/>
                </a:lnTo>
                <a:lnTo>
                  <a:pt x="53" y="6221"/>
                </a:lnTo>
                <a:lnTo>
                  <a:pt x="52" y="6201"/>
                </a:lnTo>
                <a:lnTo>
                  <a:pt x="52" y="6186"/>
                </a:lnTo>
                <a:lnTo>
                  <a:pt x="50" y="6172"/>
                </a:lnTo>
                <a:lnTo>
                  <a:pt x="50" y="6152"/>
                </a:lnTo>
                <a:lnTo>
                  <a:pt x="50" y="6132"/>
                </a:lnTo>
                <a:lnTo>
                  <a:pt x="49" y="6116"/>
                </a:lnTo>
                <a:lnTo>
                  <a:pt x="49" y="6096"/>
                </a:lnTo>
                <a:lnTo>
                  <a:pt x="49" y="6081"/>
                </a:lnTo>
                <a:lnTo>
                  <a:pt x="49" y="6062"/>
                </a:lnTo>
                <a:lnTo>
                  <a:pt x="49" y="6047"/>
                </a:lnTo>
                <a:lnTo>
                  <a:pt x="49" y="6027"/>
                </a:lnTo>
                <a:lnTo>
                  <a:pt x="48" y="6012"/>
                </a:lnTo>
                <a:lnTo>
                  <a:pt x="48" y="5992"/>
                </a:lnTo>
                <a:lnTo>
                  <a:pt x="48" y="5976"/>
                </a:lnTo>
                <a:lnTo>
                  <a:pt x="48" y="5957"/>
                </a:lnTo>
                <a:lnTo>
                  <a:pt x="48" y="5937"/>
                </a:lnTo>
                <a:lnTo>
                  <a:pt x="48" y="5922"/>
                </a:lnTo>
                <a:lnTo>
                  <a:pt x="48" y="5907"/>
                </a:lnTo>
                <a:lnTo>
                  <a:pt x="48" y="5887"/>
                </a:lnTo>
                <a:lnTo>
                  <a:pt x="49" y="5873"/>
                </a:lnTo>
                <a:lnTo>
                  <a:pt x="49" y="5853"/>
                </a:lnTo>
                <a:lnTo>
                  <a:pt x="49" y="5832"/>
                </a:lnTo>
                <a:lnTo>
                  <a:pt x="49" y="5817"/>
                </a:lnTo>
                <a:lnTo>
                  <a:pt x="49" y="5797"/>
                </a:lnTo>
                <a:lnTo>
                  <a:pt x="49" y="5782"/>
                </a:lnTo>
                <a:lnTo>
                  <a:pt x="50" y="5763"/>
                </a:lnTo>
                <a:lnTo>
                  <a:pt x="50" y="5748"/>
                </a:lnTo>
                <a:lnTo>
                  <a:pt x="50" y="5728"/>
                </a:lnTo>
                <a:lnTo>
                  <a:pt x="50" y="5713"/>
                </a:lnTo>
                <a:lnTo>
                  <a:pt x="52" y="5692"/>
                </a:lnTo>
                <a:lnTo>
                  <a:pt x="52" y="5678"/>
                </a:lnTo>
                <a:lnTo>
                  <a:pt x="52" y="5658"/>
                </a:lnTo>
                <a:lnTo>
                  <a:pt x="53" y="5643"/>
                </a:lnTo>
                <a:lnTo>
                  <a:pt x="53" y="5623"/>
                </a:lnTo>
                <a:lnTo>
                  <a:pt x="54" y="5608"/>
                </a:lnTo>
                <a:lnTo>
                  <a:pt x="54" y="5588"/>
                </a:lnTo>
                <a:lnTo>
                  <a:pt x="55" y="5574"/>
                </a:lnTo>
                <a:lnTo>
                  <a:pt x="55" y="5553"/>
                </a:lnTo>
                <a:lnTo>
                  <a:pt x="55" y="5533"/>
                </a:lnTo>
                <a:lnTo>
                  <a:pt x="54" y="5518"/>
                </a:lnTo>
                <a:lnTo>
                  <a:pt x="53" y="5498"/>
                </a:lnTo>
                <a:lnTo>
                  <a:pt x="52" y="5483"/>
                </a:lnTo>
                <a:lnTo>
                  <a:pt x="48" y="5464"/>
                </a:lnTo>
                <a:lnTo>
                  <a:pt x="43" y="5449"/>
                </a:lnTo>
                <a:lnTo>
                  <a:pt x="38" y="5429"/>
                </a:lnTo>
                <a:lnTo>
                  <a:pt x="32" y="5413"/>
                </a:lnTo>
                <a:lnTo>
                  <a:pt x="26" y="5393"/>
                </a:lnTo>
                <a:lnTo>
                  <a:pt x="18" y="5379"/>
                </a:lnTo>
                <a:lnTo>
                  <a:pt x="14" y="5359"/>
                </a:lnTo>
                <a:lnTo>
                  <a:pt x="9" y="5344"/>
                </a:lnTo>
                <a:lnTo>
                  <a:pt x="5" y="5324"/>
                </a:lnTo>
                <a:lnTo>
                  <a:pt x="1" y="5309"/>
                </a:lnTo>
                <a:lnTo>
                  <a:pt x="0" y="5289"/>
                </a:lnTo>
                <a:lnTo>
                  <a:pt x="0" y="5274"/>
                </a:lnTo>
                <a:lnTo>
                  <a:pt x="0" y="5254"/>
                </a:lnTo>
                <a:lnTo>
                  <a:pt x="2" y="5234"/>
                </a:lnTo>
                <a:lnTo>
                  <a:pt x="5" y="5219"/>
                </a:lnTo>
                <a:lnTo>
                  <a:pt x="9" y="5199"/>
                </a:lnTo>
                <a:lnTo>
                  <a:pt x="14" y="5185"/>
                </a:lnTo>
                <a:lnTo>
                  <a:pt x="20" y="5165"/>
                </a:lnTo>
                <a:lnTo>
                  <a:pt x="27" y="5150"/>
                </a:lnTo>
                <a:lnTo>
                  <a:pt x="34" y="5129"/>
                </a:lnTo>
                <a:lnTo>
                  <a:pt x="41" y="5114"/>
                </a:lnTo>
                <a:lnTo>
                  <a:pt x="47" y="5094"/>
                </a:lnTo>
                <a:lnTo>
                  <a:pt x="52" y="5080"/>
                </a:lnTo>
                <a:lnTo>
                  <a:pt x="57" y="5060"/>
                </a:lnTo>
                <a:lnTo>
                  <a:pt x="60" y="5045"/>
                </a:lnTo>
                <a:lnTo>
                  <a:pt x="63" y="5025"/>
                </a:lnTo>
                <a:lnTo>
                  <a:pt x="65" y="5010"/>
                </a:lnTo>
                <a:lnTo>
                  <a:pt x="67" y="4989"/>
                </a:lnTo>
                <a:lnTo>
                  <a:pt x="69" y="4975"/>
                </a:lnTo>
                <a:lnTo>
                  <a:pt x="70" y="4955"/>
                </a:lnTo>
                <a:lnTo>
                  <a:pt x="73" y="4935"/>
                </a:lnTo>
                <a:lnTo>
                  <a:pt x="74" y="4920"/>
                </a:lnTo>
                <a:lnTo>
                  <a:pt x="76" y="4905"/>
                </a:lnTo>
                <a:lnTo>
                  <a:pt x="79" y="4886"/>
                </a:lnTo>
                <a:lnTo>
                  <a:pt x="81" y="4871"/>
                </a:lnTo>
                <a:lnTo>
                  <a:pt x="84" y="4850"/>
                </a:lnTo>
                <a:lnTo>
                  <a:pt x="86" y="4830"/>
                </a:lnTo>
                <a:lnTo>
                  <a:pt x="90" y="4815"/>
                </a:lnTo>
                <a:lnTo>
                  <a:pt x="94" y="4795"/>
                </a:lnTo>
                <a:lnTo>
                  <a:pt x="96" y="4781"/>
                </a:lnTo>
                <a:lnTo>
                  <a:pt x="100" y="4761"/>
                </a:lnTo>
                <a:lnTo>
                  <a:pt x="104" y="4746"/>
                </a:lnTo>
                <a:lnTo>
                  <a:pt x="109" y="4726"/>
                </a:lnTo>
                <a:lnTo>
                  <a:pt x="112" y="4710"/>
                </a:lnTo>
                <a:lnTo>
                  <a:pt x="117" y="4691"/>
                </a:lnTo>
                <a:lnTo>
                  <a:pt x="121" y="4676"/>
                </a:lnTo>
                <a:lnTo>
                  <a:pt x="126" y="4656"/>
                </a:lnTo>
                <a:lnTo>
                  <a:pt x="131" y="4641"/>
                </a:lnTo>
                <a:lnTo>
                  <a:pt x="136" y="4621"/>
                </a:lnTo>
                <a:lnTo>
                  <a:pt x="140" y="4606"/>
                </a:lnTo>
                <a:lnTo>
                  <a:pt x="145" y="4587"/>
                </a:lnTo>
                <a:lnTo>
                  <a:pt x="150" y="4571"/>
                </a:lnTo>
                <a:lnTo>
                  <a:pt x="154" y="4551"/>
                </a:lnTo>
                <a:lnTo>
                  <a:pt x="158" y="4531"/>
                </a:lnTo>
                <a:lnTo>
                  <a:pt x="163" y="4516"/>
                </a:lnTo>
                <a:lnTo>
                  <a:pt x="169" y="4497"/>
                </a:lnTo>
                <a:lnTo>
                  <a:pt x="173" y="4482"/>
                </a:lnTo>
                <a:lnTo>
                  <a:pt x="178" y="4462"/>
                </a:lnTo>
                <a:lnTo>
                  <a:pt x="181" y="4447"/>
                </a:lnTo>
                <a:lnTo>
                  <a:pt x="185" y="4426"/>
                </a:lnTo>
                <a:lnTo>
                  <a:pt x="189" y="4411"/>
                </a:lnTo>
                <a:lnTo>
                  <a:pt x="193" y="4392"/>
                </a:lnTo>
                <a:lnTo>
                  <a:pt x="196" y="4377"/>
                </a:lnTo>
                <a:lnTo>
                  <a:pt x="200" y="4357"/>
                </a:lnTo>
                <a:lnTo>
                  <a:pt x="203" y="4342"/>
                </a:lnTo>
                <a:lnTo>
                  <a:pt x="206" y="4322"/>
                </a:lnTo>
                <a:lnTo>
                  <a:pt x="209" y="4307"/>
                </a:lnTo>
                <a:lnTo>
                  <a:pt x="211" y="4287"/>
                </a:lnTo>
                <a:lnTo>
                  <a:pt x="214" y="4272"/>
                </a:lnTo>
                <a:lnTo>
                  <a:pt x="216" y="4252"/>
                </a:lnTo>
                <a:lnTo>
                  <a:pt x="219" y="4232"/>
                </a:lnTo>
                <a:lnTo>
                  <a:pt x="221" y="4217"/>
                </a:lnTo>
                <a:lnTo>
                  <a:pt x="224" y="4198"/>
                </a:lnTo>
                <a:lnTo>
                  <a:pt x="225" y="4183"/>
                </a:lnTo>
                <a:lnTo>
                  <a:pt x="227" y="4162"/>
                </a:lnTo>
                <a:lnTo>
                  <a:pt x="229" y="4147"/>
                </a:lnTo>
                <a:lnTo>
                  <a:pt x="231" y="4127"/>
                </a:lnTo>
                <a:lnTo>
                  <a:pt x="232" y="4112"/>
                </a:lnTo>
                <a:lnTo>
                  <a:pt x="233" y="4093"/>
                </a:lnTo>
                <a:lnTo>
                  <a:pt x="235" y="4078"/>
                </a:lnTo>
                <a:lnTo>
                  <a:pt x="236" y="4058"/>
                </a:lnTo>
                <a:lnTo>
                  <a:pt x="237" y="4043"/>
                </a:lnTo>
                <a:lnTo>
                  <a:pt x="238" y="4022"/>
                </a:lnTo>
                <a:lnTo>
                  <a:pt x="240" y="4007"/>
                </a:lnTo>
                <a:lnTo>
                  <a:pt x="241" y="3988"/>
                </a:lnTo>
                <a:lnTo>
                  <a:pt x="242" y="3973"/>
                </a:lnTo>
                <a:lnTo>
                  <a:pt x="242" y="3953"/>
                </a:lnTo>
                <a:lnTo>
                  <a:pt x="243" y="3933"/>
                </a:lnTo>
                <a:lnTo>
                  <a:pt x="243" y="3918"/>
                </a:lnTo>
                <a:lnTo>
                  <a:pt x="245" y="3899"/>
                </a:lnTo>
                <a:lnTo>
                  <a:pt x="246" y="3883"/>
                </a:lnTo>
                <a:lnTo>
                  <a:pt x="246" y="3863"/>
                </a:lnTo>
                <a:lnTo>
                  <a:pt x="247" y="3848"/>
                </a:lnTo>
                <a:lnTo>
                  <a:pt x="247" y="3828"/>
                </a:lnTo>
                <a:lnTo>
                  <a:pt x="248" y="3813"/>
                </a:lnTo>
                <a:lnTo>
                  <a:pt x="248" y="3794"/>
                </a:lnTo>
                <a:lnTo>
                  <a:pt x="248" y="3779"/>
                </a:lnTo>
                <a:lnTo>
                  <a:pt x="248" y="3759"/>
                </a:lnTo>
                <a:lnTo>
                  <a:pt x="250" y="3743"/>
                </a:lnTo>
                <a:lnTo>
                  <a:pt x="250" y="3723"/>
                </a:lnTo>
                <a:lnTo>
                  <a:pt x="250" y="3708"/>
                </a:lnTo>
                <a:lnTo>
                  <a:pt x="251" y="3689"/>
                </a:lnTo>
                <a:lnTo>
                  <a:pt x="251" y="3674"/>
                </a:lnTo>
                <a:lnTo>
                  <a:pt x="251" y="3654"/>
                </a:lnTo>
                <a:lnTo>
                  <a:pt x="252" y="3634"/>
                </a:lnTo>
                <a:lnTo>
                  <a:pt x="252" y="3619"/>
                </a:lnTo>
                <a:lnTo>
                  <a:pt x="252" y="3604"/>
                </a:lnTo>
                <a:lnTo>
                  <a:pt x="252" y="3584"/>
                </a:lnTo>
                <a:lnTo>
                  <a:pt x="252" y="3564"/>
                </a:lnTo>
                <a:lnTo>
                  <a:pt x="253" y="3549"/>
                </a:lnTo>
                <a:lnTo>
                  <a:pt x="253" y="3529"/>
                </a:lnTo>
                <a:lnTo>
                  <a:pt x="253" y="3514"/>
                </a:lnTo>
                <a:lnTo>
                  <a:pt x="253" y="3495"/>
                </a:lnTo>
                <a:lnTo>
                  <a:pt x="253" y="3480"/>
                </a:lnTo>
                <a:lnTo>
                  <a:pt x="253" y="3459"/>
                </a:lnTo>
                <a:lnTo>
                  <a:pt x="253" y="3444"/>
                </a:lnTo>
                <a:lnTo>
                  <a:pt x="253" y="3424"/>
                </a:lnTo>
                <a:lnTo>
                  <a:pt x="255" y="3410"/>
                </a:lnTo>
                <a:lnTo>
                  <a:pt x="255" y="3390"/>
                </a:lnTo>
                <a:lnTo>
                  <a:pt x="255" y="3375"/>
                </a:lnTo>
                <a:lnTo>
                  <a:pt x="255" y="3355"/>
                </a:lnTo>
                <a:lnTo>
                  <a:pt x="255" y="3340"/>
                </a:lnTo>
                <a:lnTo>
                  <a:pt x="255" y="3319"/>
                </a:lnTo>
                <a:lnTo>
                  <a:pt x="255" y="3305"/>
                </a:lnTo>
                <a:lnTo>
                  <a:pt x="255" y="3285"/>
                </a:lnTo>
                <a:lnTo>
                  <a:pt x="255" y="3265"/>
                </a:lnTo>
                <a:lnTo>
                  <a:pt x="255" y="3250"/>
                </a:lnTo>
                <a:lnTo>
                  <a:pt x="255" y="3230"/>
                </a:lnTo>
                <a:lnTo>
                  <a:pt x="255" y="3216"/>
                </a:lnTo>
                <a:lnTo>
                  <a:pt x="256" y="3196"/>
                </a:lnTo>
                <a:lnTo>
                  <a:pt x="256" y="3180"/>
                </a:lnTo>
                <a:lnTo>
                  <a:pt x="256" y="3160"/>
                </a:lnTo>
                <a:lnTo>
                  <a:pt x="256" y="3145"/>
                </a:lnTo>
                <a:lnTo>
                  <a:pt x="256" y="3125"/>
                </a:lnTo>
                <a:lnTo>
                  <a:pt x="256" y="3111"/>
                </a:lnTo>
                <a:lnTo>
                  <a:pt x="256" y="3091"/>
                </a:lnTo>
                <a:lnTo>
                  <a:pt x="256" y="3076"/>
                </a:lnTo>
                <a:lnTo>
                  <a:pt x="256" y="3056"/>
                </a:lnTo>
                <a:lnTo>
                  <a:pt x="256" y="3040"/>
                </a:lnTo>
                <a:lnTo>
                  <a:pt x="256" y="3020"/>
                </a:lnTo>
                <a:lnTo>
                  <a:pt x="256" y="3006"/>
                </a:lnTo>
                <a:lnTo>
                  <a:pt x="256" y="2986"/>
                </a:lnTo>
                <a:lnTo>
                  <a:pt x="256" y="2966"/>
                </a:lnTo>
                <a:lnTo>
                  <a:pt x="256" y="2951"/>
                </a:lnTo>
                <a:lnTo>
                  <a:pt x="256" y="2931"/>
                </a:lnTo>
                <a:lnTo>
                  <a:pt x="256" y="2917"/>
                </a:lnTo>
                <a:lnTo>
                  <a:pt x="256" y="2896"/>
                </a:lnTo>
                <a:lnTo>
                  <a:pt x="256" y="2881"/>
                </a:lnTo>
                <a:lnTo>
                  <a:pt x="256" y="2861"/>
                </a:lnTo>
                <a:lnTo>
                  <a:pt x="256" y="2846"/>
                </a:lnTo>
                <a:lnTo>
                  <a:pt x="256" y="2826"/>
                </a:lnTo>
                <a:lnTo>
                  <a:pt x="256" y="2812"/>
                </a:lnTo>
                <a:lnTo>
                  <a:pt x="256" y="2792"/>
                </a:lnTo>
                <a:lnTo>
                  <a:pt x="256" y="2777"/>
                </a:lnTo>
                <a:lnTo>
                  <a:pt x="256" y="2756"/>
                </a:lnTo>
                <a:lnTo>
                  <a:pt x="256" y="2741"/>
                </a:lnTo>
                <a:lnTo>
                  <a:pt x="256" y="2722"/>
                </a:lnTo>
                <a:lnTo>
                  <a:pt x="256" y="2707"/>
                </a:lnTo>
                <a:lnTo>
                  <a:pt x="257" y="2687"/>
                </a:lnTo>
                <a:lnTo>
                  <a:pt x="257" y="2667"/>
                </a:lnTo>
                <a:lnTo>
                  <a:pt x="257" y="2652"/>
                </a:lnTo>
                <a:lnTo>
                  <a:pt x="257" y="2632"/>
                </a:lnTo>
                <a:lnTo>
                  <a:pt x="257" y="2617"/>
                </a:lnTo>
                <a:lnTo>
                  <a:pt x="257" y="2597"/>
                </a:lnTo>
                <a:lnTo>
                  <a:pt x="257" y="2582"/>
                </a:lnTo>
                <a:lnTo>
                  <a:pt x="257" y="2562"/>
                </a:lnTo>
                <a:lnTo>
                  <a:pt x="257" y="2547"/>
                </a:lnTo>
                <a:lnTo>
                  <a:pt x="257" y="2527"/>
                </a:lnTo>
                <a:lnTo>
                  <a:pt x="257" y="2513"/>
                </a:lnTo>
                <a:lnTo>
                  <a:pt x="257" y="2493"/>
                </a:lnTo>
                <a:lnTo>
                  <a:pt x="257" y="2477"/>
                </a:lnTo>
                <a:lnTo>
                  <a:pt x="257" y="2457"/>
                </a:lnTo>
                <a:lnTo>
                  <a:pt x="257" y="2442"/>
                </a:lnTo>
                <a:lnTo>
                  <a:pt x="257" y="2423"/>
                </a:lnTo>
                <a:lnTo>
                  <a:pt x="257" y="2408"/>
                </a:lnTo>
                <a:lnTo>
                  <a:pt x="257" y="2388"/>
                </a:lnTo>
                <a:lnTo>
                  <a:pt x="257" y="2368"/>
                </a:lnTo>
                <a:lnTo>
                  <a:pt x="257" y="2353"/>
                </a:lnTo>
                <a:lnTo>
                  <a:pt x="257" y="2337"/>
                </a:lnTo>
                <a:lnTo>
                  <a:pt x="257" y="2318"/>
                </a:lnTo>
                <a:lnTo>
                  <a:pt x="257" y="2303"/>
                </a:lnTo>
                <a:lnTo>
                  <a:pt x="257" y="2283"/>
                </a:lnTo>
                <a:lnTo>
                  <a:pt x="257" y="2263"/>
                </a:lnTo>
                <a:lnTo>
                  <a:pt x="257" y="2248"/>
                </a:lnTo>
                <a:lnTo>
                  <a:pt x="257" y="2229"/>
                </a:lnTo>
                <a:lnTo>
                  <a:pt x="257" y="2214"/>
                </a:lnTo>
                <a:lnTo>
                  <a:pt x="257" y="2193"/>
                </a:lnTo>
                <a:lnTo>
                  <a:pt x="257" y="2178"/>
                </a:lnTo>
                <a:lnTo>
                  <a:pt x="257" y="2158"/>
                </a:lnTo>
                <a:lnTo>
                  <a:pt x="257" y="2143"/>
                </a:lnTo>
                <a:lnTo>
                  <a:pt x="257" y="2124"/>
                </a:lnTo>
                <a:lnTo>
                  <a:pt x="257" y="2109"/>
                </a:lnTo>
                <a:lnTo>
                  <a:pt x="257" y="2089"/>
                </a:lnTo>
                <a:lnTo>
                  <a:pt x="257" y="2074"/>
                </a:lnTo>
                <a:lnTo>
                  <a:pt x="257" y="2053"/>
                </a:lnTo>
                <a:lnTo>
                  <a:pt x="257" y="2038"/>
                </a:lnTo>
                <a:lnTo>
                  <a:pt x="257" y="2019"/>
                </a:lnTo>
                <a:lnTo>
                  <a:pt x="257" y="2004"/>
                </a:lnTo>
                <a:lnTo>
                  <a:pt x="257" y="1984"/>
                </a:lnTo>
                <a:lnTo>
                  <a:pt x="257" y="1964"/>
                </a:lnTo>
                <a:lnTo>
                  <a:pt x="257" y="1949"/>
                </a:lnTo>
                <a:lnTo>
                  <a:pt x="257" y="1930"/>
                </a:lnTo>
                <a:lnTo>
                  <a:pt x="257" y="1914"/>
                </a:lnTo>
                <a:lnTo>
                  <a:pt x="257" y="1894"/>
                </a:lnTo>
                <a:lnTo>
                  <a:pt x="257" y="1879"/>
                </a:lnTo>
                <a:lnTo>
                  <a:pt x="257" y="1859"/>
                </a:lnTo>
                <a:lnTo>
                  <a:pt x="257" y="1844"/>
                </a:lnTo>
                <a:lnTo>
                  <a:pt x="257" y="1825"/>
                </a:lnTo>
                <a:lnTo>
                  <a:pt x="257" y="1810"/>
                </a:lnTo>
                <a:lnTo>
                  <a:pt x="257" y="1790"/>
                </a:lnTo>
                <a:lnTo>
                  <a:pt x="257" y="1774"/>
                </a:lnTo>
                <a:lnTo>
                  <a:pt x="257" y="1754"/>
                </a:lnTo>
                <a:lnTo>
                  <a:pt x="257" y="1739"/>
                </a:lnTo>
                <a:lnTo>
                  <a:pt x="257" y="1720"/>
                </a:lnTo>
                <a:lnTo>
                  <a:pt x="257" y="1705"/>
                </a:lnTo>
                <a:lnTo>
                  <a:pt x="257" y="1685"/>
                </a:lnTo>
                <a:lnTo>
                  <a:pt x="257" y="1665"/>
                </a:lnTo>
                <a:lnTo>
                  <a:pt x="257" y="1650"/>
                </a:lnTo>
                <a:lnTo>
                  <a:pt x="257" y="1630"/>
                </a:lnTo>
                <a:lnTo>
                  <a:pt x="257" y="1615"/>
                </a:lnTo>
                <a:lnTo>
                  <a:pt x="257" y="1595"/>
                </a:lnTo>
                <a:lnTo>
                  <a:pt x="257" y="1580"/>
                </a:lnTo>
                <a:lnTo>
                  <a:pt x="257" y="1560"/>
                </a:lnTo>
                <a:lnTo>
                  <a:pt x="257" y="1545"/>
                </a:lnTo>
                <a:lnTo>
                  <a:pt x="257" y="1526"/>
                </a:lnTo>
                <a:lnTo>
                  <a:pt x="257" y="1511"/>
                </a:lnTo>
                <a:lnTo>
                  <a:pt x="257" y="1490"/>
                </a:lnTo>
                <a:lnTo>
                  <a:pt x="257" y="1475"/>
                </a:lnTo>
                <a:lnTo>
                  <a:pt x="257" y="1455"/>
                </a:lnTo>
                <a:lnTo>
                  <a:pt x="257" y="1441"/>
                </a:lnTo>
                <a:lnTo>
                  <a:pt x="257" y="1421"/>
                </a:lnTo>
                <a:lnTo>
                  <a:pt x="257" y="1406"/>
                </a:lnTo>
                <a:lnTo>
                  <a:pt x="257" y="1386"/>
                </a:lnTo>
                <a:lnTo>
                  <a:pt x="257" y="1365"/>
                </a:lnTo>
                <a:lnTo>
                  <a:pt x="257" y="1350"/>
                </a:lnTo>
                <a:lnTo>
                  <a:pt x="257" y="1331"/>
                </a:lnTo>
                <a:lnTo>
                  <a:pt x="257" y="1316"/>
                </a:lnTo>
                <a:lnTo>
                  <a:pt x="257" y="1301"/>
                </a:lnTo>
                <a:lnTo>
                  <a:pt x="257" y="1281"/>
                </a:lnTo>
                <a:lnTo>
                  <a:pt x="257" y="1261"/>
                </a:lnTo>
                <a:lnTo>
                  <a:pt x="257" y="1246"/>
                </a:lnTo>
                <a:lnTo>
                  <a:pt x="257" y="1226"/>
                </a:lnTo>
                <a:lnTo>
                  <a:pt x="257" y="1211"/>
                </a:lnTo>
                <a:lnTo>
                  <a:pt x="257" y="1191"/>
                </a:lnTo>
                <a:lnTo>
                  <a:pt x="257" y="1176"/>
                </a:lnTo>
                <a:lnTo>
                  <a:pt x="257" y="1156"/>
                </a:lnTo>
                <a:lnTo>
                  <a:pt x="257" y="1142"/>
                </a:lnTo>
                <a:lnTo>
                  <a:pt x="257" y="1122"/>
                </a:lnTo>
                <a:lnTo>
                  <a:pt x="257" y="1107"/>
                </a:lnTo>
                <a:lnTo>
                  <a:pt x="257" y="1086"/>
                </a:lnTo>
                <a:lnTo>
                  <a:pt x="257" y="1066"/>
                </a:lnTo>
                <a:lnTo>
                  <a:pt x="257" y="1051"/>
                </a:lnTo>
                <a:lnTo>
                  <a:pt x="257" y="1037"/>
                </a:lnTo>
                <a:lnTo>
                  <a:pt x="257" y="1017"/>
                </a:lnTo>
                <a:lnTo>
                  <a:pt x="257" y="1002"/>
                </a:lnTo>
                <a:lnTo>
                  <a:pt x="257" y="982"/>
                </a:lnTo>
                <a:lnTo>
                  <a:pt x="257" y="962"/>
                </a:lnTo>
                <a:lnTo>
                  <a:pt x="257" y="947"/>
                </a:lnTo>
                <a:lnTo>
                  <a:pt x="257" y="927"/>
                </a:lnTo>
                <a:lnTo>
                  <a:pt x="257" y="912"/>
                </a:lnTo>
                <a:lnTo>
                  <a:pt x="257" y="892"/>
                </a:lnTo>
                <a:lnTo>
                  <a:pt x="257" y="877"/>
                </a:lnTo>
                <a:lnTo>
                  <a:pt x="257" y="857"/>
                </a:lnTo>
                <a:lnTo>
                  <a:pt x="256" y="843"/>
                </a:lnTo>
                <a:lnTo>
                  <a:pt x="256" y="823"/>
                </a:lnTo>
                <a:lnTo>
                  <a:pt x="256" y="807"/>
                </a:lnTo>
                <a:lnTo>
                  <a:pt x="256" y="787"/>
                </a:lnTo>
                <a:lnTo>
                  <a:pt x="256" y="772"/>
                </a:lnTo>
                <a:lnTo>
                  <a:pt x="256" y="752"/>
                </a:lnTo>
                <a:lnTo>
                  <a:pt x="255" y="738"/>
                </a:lnTo>
                <a:lnTo>
                  <a:pt x="255" y="718"/>
                </a:lnTo>
                <a:lnTo>
                  <a:pt x="255" y="703"/>
                </a:lnTo>
                <a:lnTo>
                  <a:pt x="253" y="683"/>
                </a:lnTo>
                <a:lnTo>
                  <a:pt x="253" y="662"/>
                </a:lnTo>
                <a:lnTo>
                  <a:pt x="252" y="648"/>
                </a:lnTo>
                <a:lnTo>
                  <a:pt x="251" y="628"/>
                </a:lnTo>
                <a:lnTo>
                  <a:pt x="250" y="613"/>
                </a:lnTo>
                <a:lnTo>
                  <a:pt x="248" y="593"/>
                </a:lnTo>
                <a:lnTo>
                  <a:pt x="247" y="578"/>
                </a:lnTo>
                <a:lnTo>
                  <a:pt x="245" y="558"/>
                </a:lnTo>
                <a:lnTo>
                  <a:pt x="242" y="544"/>
                </a:lnTo>
                <a:lnTo>
                  <a:pt x="240" y="523"/>
                </a:lnTo>
                <a:lnTo>
                  <a:pt x="236" y="508"/>
                </a:lnTo>
                <a:lnTo>
                  <a:pt x="233" y="488"/>
                </a:lnTo>
                <a:lnTo>
                  <a:pt x="230" y="473"/>
                </a:lnTo>
                <a:lnTo>
                  <a:pt x="225" y="454"/>
                </a:lnTo>
                <a:lnTo>
                  <a:pt x="221" y="439"/>
                </a:lnTo>
                <a:lnTo>
                  <a:pt x="216" y="419"/>
                </a:lnTo>
                <a:lnTo>
                  <a:pt x="211" y="404"/>
                </a:lnTo>
                <a:lnTo>
                  <a:pt x="206" y="383"/>
                </a:lnTo>
                <a:lnTo>
                  <a:pt x="203" y="363"/>
                </a:lnTo>
                <a:lnTo>
                  <a:pt x="198" y="349"/>
                </a:lnTo>
                <a:lnTo>
                  <a:pt x="193" y="329"/>
                </a:lnTo>
                <a:lnTo>
                  <a:pt x="189" y="314"/>
                </a:lnTo>
                <a:lnTo>
                  <a:pt x="185" y="294"/>
                </a:lnTo>
                <a:lnTo>
                  <a:pt x="181" y="279"/>
                </a:lnTo>
                <a:lnTo>
                  <a:pt x="179" y="259"/>
                </a:lnTo>
                <a:lnTo>
                  <a:pt x="175" y="244"/>
                </a:lnTo>
                <a:lnTo>
                  <a:pt x="174" y="224"/>
                </a:lnTo>
                <a:lnTo>
                  <a:pt x="172" y="209"/>
                </a:lnTo>
                <a:lnTo>
                  <a:pt x="169" y="189"/>
                </a:lnTo>
                <a:lnTo>
                  <a:pt x="167" y="174"/>
                </a:lnTo>
                <a:lnTo>
                  <a:pt x="166" y="155"/>
                </a:lnTo>
                <a:lnTo>
                  <a:pt x="164" y="140"/>
                </a:lnTo>
                <a:lnTo>
                  <a:pt x="164" y="120"/>
                </a:lnTo>
                <a:lnTo>
                  <a:pt x="163" y="104"/>
                </a:lnTo>
                <a:lnTo>
                  <a:pt x="163" y="84"/>
                </a:lnTo>
                <a:lnTo>
                  <a:pt x="162" y="64"/>
                </a:lnTo>
                <a:lnTo>
                  <a:pt x="162" y="50"/>
                </a:lnTo>
                <a:lnTo>
                  <a:pt x="162" y="30"/>
                </a:lnTo>
                <a:lnTo>
                  <a:pt x="161" y="15"/>
                </a:lnTo>
                <a:lnTo>
                  <a:pt x="161" y="0"/>
                </a:lnTo>
              </a:path>
            </a:pathLst>
          </a:custGeom>
          <a:noFill/>
          <a:ln w="4763">
            <a:solidFill>
              <a:srgbClr val="0332FF"/>
            </a:solidFill>
            <a:prstDash val="solid"/>
            <a:round/>
            <a:headEnd/>
            <a:tailEnd/>
          </a:ln>
        </p:spPr>
        <p:txBody>
          <a:bodyPr/>
          <a:lstStyle/>
          <a:p>
            <a:endParaRPr lang="en-US"/>
          </a:p>
        </p:txBody>
      </p:sp>
      <p:sp>
        <p:nvSpPr>
          <p:cNvPr id="61" name="Rectangle 78"/>
          <p:cNvSpPr>
            <a:spLocks noChangeArrowheads="1"/>
          </p:cNvSpPr>
          <p:nvPr/>
        </p:nvSpPr>
        <p:spPr bwMode="auto">
          <a:xfrm>
            <a:off x="4252912" y="1185906"/>
            <a:ext cx="571500" cy="100013"/>
          </a:xfrm>
          <a:prstGeom prst="rect">
            <a:avLst/>
          </a:prstGeom>
          <a:solidFill>
            <a:srgbClr val="FFFD79"/>
          </a:solidFill>
          <a:ln w="9525">
            <a:noFill/>
            <a:miter lim="800000"/>
            <a:headEnd/>
            <a:tailEnd/>
          </a:ln>
        </p:spPr>
        <p:txBody>
          <a:bodyPr/>
          <a:lstStyle/>
          <a:p>
            <a:endParaRPr lang="en-US"/>
          </a:p>
        </p:txBody>
      </p:sp>
      <p:sp>
        <p:nvSpPr>
          <p:cNvPr id="62" name="Rectangle 79"/>
          <p:cNvSpPr>
            <a:spLocks noChangeArrowheads="1"/>
          </p:cNvSpPr>
          <p:nvPr/>
        </p:nvSpPr>
        <p:spPr bwMode="auto">
          <a:xfrm>
            <a:off x="4252912" y="1185906"/>
            <a:ext cx="571500" cy="100013"/>
          </a:xfrm>
          <a:prstGeom prst="rect">
            <a:avLst/>
          </a:prstGeom>
          <a:noFill/>
          <a:ln w="4763">
            <a:solidFill>
              <a:srgbClr val="000000"/>
            </a:solidFill>
            <a:miter lim="800000"/>
            <a:headEnd/>
            <a:tailEnd/>
          </a:ln>
        </p:spPr>
        <p:txBody>
          <a:bodyPr/>
          <a:lstStyle/>
          <a:p>
            <a:endParaRPr lang="en-US"/>
          </a:p>
        </p:txBody>
      </p:sp>
      <p:sp>
        <p:nvSpPr>
          <p:cNvPr id="63" name="Rectangle 80"/>
          <p:cNvSpPr>
            <a:spLocks noChangeArrowheads="1"/>
          </p:cNvSpPr>
          <p:nvPr/>
        </p:nvSpPr>
        <p:spPr bwMode="auto">
          <a:xfrm>
            <a:off x="4264025" y="4851444"/>
            <a:ext cx="571500" cy="109537"/>
          </a:xfrm>
          <a:prstGeom prst="rect">
            <a:avLst/>
          </a:prstGeom>
          <a:solidFill>
            <a:srgbClr val="FFFD79"/>
          </a:solidFill>
          <a:ln w="9525">
            <a:noFill/>
            <a:miter lim="800000"/>
            <a:headEnd/>
            <a:tailEnd/>
          </a:ln>
        </p:spPr>
        <p:txBody>
          <a:bodyPr/>
          <a:lstStyle/>
          <a:p>
            <a:endParaRPr lang="en-US"/>
          </a:p>
        </p:txBody>
      </p:sp>
      <p:sp>
        <p:nvSpPr>
          <p:cNvPr id="64" name="Rectangle 81"/>
          <p:cNvSpPr>
            <a:spLocks noChangeArrowheads="1"/>
          </p:cNvSpPr>
          <p:nvPr/>
        </p:nvSpPr>
        <p:spPr bwMode="auto">
          <a:xfrm>
            <a:off x="4264025" y="4851444"/>
            <a:ext cx="571500" cy="109537"/>
          </a:xfrm>
          <a:prstGeom prst="rect">
            <a:avLst/>
          </a:prstGeom>
          <a:noFill/>
          <a:ln w="4763">
            <a:solidFill>
              <a:srgbClr val="000000"/>
            </a:solidFill>
            <a:miter lim="800000"/>
            <a:headEnd/>
            <a:tailEnd/>
          </a:ln>
        </p:spPr>
        <p:txBody>
          <a:bodyPr/>
          <a:lstStyle/>
          <a:p>
            <a:endParaRPr lang="en-US"/>
          </a:p>
        </p:txBody>
      </p:sp>
      <p:sp>
        <p:nvSpPr>
          <p:cNvPr id="65" name="Freeform 82"/>
          <p:cNvSpPr>
            <a:spLocks/>
          </p:cNvSpPr>
          <p:nvPr/>
        </p:nvSpPr>
        <p:spPr bwMode="auto">
          <a:xfrm>
            <a:off x="4830762" y="1252581"/>
            <a:ext cx="469900" cy="1588"/>
          </a:xfrm>
          <a:custGeom>
            <a:avLst/>
            <a:gdLst/>
            <a:ahLst/>
            <a:cxnLst>
              <a:cxn ang="0">
                <a:pos x="889" y="3"/>
              </a:cxn>
              <a:cxn ang="0">
                <a:pos x="445" y="3"/>
              </a:cxn>
              <a:cxn ang="0">
                <a:pos x="445" y="0"/>
              </a:cxn>
              <a:cxn ang="0">
                <a:pos x="0" y="0"/>
              </a:cxn>
            </a:cxnLst>
            <a:rect l="0" t="0" r="r" b="b"/>
            <a:pathLst>
              <a:path w="889" h="3">
                <a:moveTo>
                  <a:pt x="889" y="3"/>
                </a:moveTo>
                <a:lnTo>
                  <a:pt x="445" y="3"/>
                </a:lnTo>
                <a:lnTo>
                  <a:pt x="445" y="0"/>
                </a:lnTo>
                <a:lnTo>
                  <a:pt x="0" y="0"/>
                </a:lnTo>
              </a:path>
            </a:pathLst>
          </a:custGeom>
          <a:noFill/>
          <a:ln w="7938">
            <a:solidFill>
              <a:srgbClr val="000000"/>
            </a:solidFill>
            <a:prstDash val="solid"/>
            <a:round/>
            <a:headEnd/>
            <a:tailEnd/>
          </a:ln>
        </p:spPr>
        <p:txBody>
          <a:bodyPr/>
          <a:lstStyle/>
          <a:p>
            <a:endParaRPr lang="en-US"/>
          </a:p>
        </p:txBody>
      </p:sp>
      <p:sp>
        <p:nvSpPr>
          <p:cNvPr id="66" name="Freeform 83"/>
          <p:cNvSpPr>
            <a:spLocks/>
          </p:cNvSpPr>
          <p:nvPr/>
        </p:nvSpPr>
        <p:spPr bwMode="auto">
          <a:xfrm>
            <a:off x="5275262" y="1228769"/>
            <a:ext cx="50800" cy="50800"/>
          </a:xfrm>
          <a:custGeom>
            <a:avLst/>
            <a:gdLst/>
            <a:ahLst/>
            <a:cxnLst>
              <a:cxn ang="0">
                <a:pos x="49" y="0"/>
              </a:cxn>
              <a:cxn ang="0">
                <a:pos x="58" y="1"/>
              </a:cxn>
              <a:cxn ang="0">
                <a:pos x="67" y="4"/>
              </a:cxn>
              <a:cxn ang="0">
                <a:pos x="75" y="8"/>
              </a:cxn>
              <a:cxn ang="0">
                <a:pos x="82" y="14"/>
              </a:cxn>
              <a:cxn ang="0">
                <a:pos x="88" y="21"/>
              </a:cxn>
              <a:cxn ang="0">
                <a:pos x="93" y="29"/>
              </a:cxn>
              <a:cxn ang="0">
                <a:pos x="95" y="38"/>
              </a:cxn>
              <a:cxn ang="0">
                <a:pos x="96" y="48"/>
              </a:cxn>
              <a:cxn ang="0">
                <a:pos x="95" y="58"/>
              </a:cxn>
              <a:cxn ang="0">
                <a:pos x="93" y="67"/>
              </a:cxn>
              <a:cxn ang="0">
                <a:pos x="88" y="75"/>
              </a:cxn>
              <a:cxn ang="0">
                <a:pos x="82" y="82"/>
              </a:cxn>
              <a:cxn ang="0">
                <a:pos x="75" y="87"/>
              </a:cxn>
              <a:cxn ang="0">
                <a:pos x="67" y="92"/>
              </a:cxn>
              <a:cxn ang="0">
                <a:pos x="58" y="95"/>
              </a:cxn>
              <a:cxn ang="0">
                <a:pos x="49" y="96"/>
              </a:cxn>
              <a:cxn ang="0">
                <a:pos x="39" y="95"/>
              </a:cxn>
              <a:cxn ang="0">
                <a:pos x="30" y="92"/>
              </a:cxn>
              <a:cxn ang="0">
                <a:pos x="21" y="87"/>
              </a:cxn>
              <a:cxn ang="0">
                <a:pos x="14" y="82"/>
              </a:cxn>
              <a:cxn ang="0">
                <a:pos x="8" y="75"/>
              </a:cxn>
              <a:cxn ang="0">
                <a:pos x="4" y="67"/>
              </a:cxn>
              <a:cxn ang="0">
                <a:pos x="1" y="58"/>
              </a:cxn>
              <a:cxn ang="0">
                <a:pos x="0" y="48"/>
              </a:cxn>
              <a:cxn ang="0">
                <a:pos x="1" y="38"/>
              </a:cxn>
              <a:cxn ang="0">
                <a:pos x="4" y="29"/>
              </a:cxn>
              <a:cxn ang="0">
                <a:pos x="8" y="21"/>
              </a:cxn>
              <a:cxn ang="0">
                <a:pos x="14" y="14"/>
              </a:cxn>
              <a:cxn ang="0">
                <a:pos x="21" y="8"/>
              </a:cxn>
              <a:cxn ang="0">
                <a:pos x="30" y="4"/>
              </a:cxn>
              <a:cxn ang="0">
                <a:pos x="39" y="1"/>
              </a:cxn>
              <a:cxn ang="0">
                <a:pos x="49" y="0"/>
              </a:cxn>
            </a:cxnLst>
            <a:rect l="0" t="0" r="r" b="b"/>
            <a:pathLst>
              <a:path w="96" h="96">
                <a:moveTo>
                  <a:pt x="49" y="0"/>
                </a:moveTo>
                <a:lnTo>
                  <a:pt x="58" y="1"/>
                </a:lnTo>
                <a:lnTo>
                  <a:pt x="67" y="4"/>
                </a:lnTo>
                <a:lnTo>
                  <a:pt x="75" y="8"/>
                </a:lnTo>
                <a:lnTo>
                  <a:pt x="82" y="14"/>
                </a:lnTo>
                <a:lnTo>
                  <a:pt x="88" y="21"/>
                </a:lnTo>
                <a:lnTo>
                  <a:pt x="93" y="29"/>
                </a:lnTo>
                <a:lnTo>
                  <a:pt x="95" y="38"/>
                </a:lnTo>
                <a:lnTo>
                  <a:pt x="96" y="48"/>
                </a:lnTo>
                <a:lnTo>
                  <a:pt x="95" y="58"/>
                </a:lnTo>
                <a:lnTo>
                  <a:pt x="93" y="67"/>
                </a:lnTo>
                <a:lnTo>
                  <a:pt x="88" y="75"/>
                </a:lnTo>
                <a:lnTo>
                  <a:pt x="82" y="82"/>
                </a:lnTo>
                <a:lnTo>
                  <a:pt x="75" y="87"/>
                </a:lnTo>
                <a:lnTo>
                  <a:pt x="67" y="92"/>
                </a:lnTo>
                <a:lnTo>
                  <a:pt x="58" y="95"/>
                </a:lnTo>
                <a:lnTo>
                  <a:pt x="49" y="96"/>
                </a:lnTo>
                <a:lnTo>
                  <a:pt x="39" y="95"/>
                </a:lnTo>
                <a:lnTo>
                  <a:pt x="30" y="92"/>
                </a:lnTo>
                <a:lnTo>
                  <a:pt x="21" y="87"/>
                </a:lnTo>
                <a:lnTo>
                  <a:pt x="14" y="82"/>
                </a:lnTo>
                <a:lnTo>
                  <a:pt x="8" y="75"/>
                </a:lnTo>
                <a:lnTo>
                  <a:pt x="4" y="67"/>
                </a:lnTo>
                <a:lnTo>
                  <a:pt x="1" y="58"/>
                </a:lnTo>
                <a:lnTo>
                  <a:pt x="0" y="48"/>
                </a:lnTo>
                <a:lnTo>
                  <a:pt x="1" y="38"/>
                </a:lnTo>
                <a:lnTo>
                  <a:pt x="4" y="29"/>
                </a:lnTo>
                <a:lnTo>
                  <a:pt x="8" y="21"/>
                </a:lnTo>
                <a:lnTo>
                  <a:pt x="14" y="14"/>
                </a:lnTo>
                <a:lnTo>
                  <a:pt x="21" y="8"/>
                </a:lnTo>
                <a:lnTo>
                  <a:pt x="30" y="4"/>
                </a:lnTo>
                <a:lnTo>
                  <a:pt x="39" y="1"/>
                </a:lnTo>
                <a:lnTo>
                  <a:pt x="49" y="0"/>
                </a:lnTo>
                <a:close/>
              </a:path>
            </a:pathLst>
          </a:custGeom>
          <a:solidFill>
            <a:srgbClr val="000000"/>
          </a:solidFill>
          <a:ln w="9525">
            <a:noFill/>
            <a:round/>
            <a:headEnd/>
            <a:tailEnd/>
          </a:ln>
        </p:spPr>
        <p:txBody>
          <a:bodyPr/>
          <a:lstStyle/>
          <a:p>
            <a:endParaRPr lang="en-US"/>
          </a:p>
        </p:txBody>
      </p:sp>
      <p:sp>
        <p:nvSpPr>
          <p:cNvPr id="67" name="Freeform 84"/>
          <p:cNvSpPr>
            <a:spLocks/>
          </p:cNvSpPr>
          <p:nvPr/>
        </p:nvSpPr>
        <p:spPr bwMode="auto">
          <a:xfrm>
            <a:off x="4805362" y="1227181"/>
            <a:ext cx="50800" cy="50800"/>
          </a:xfrm>
          <a:custGeom>
            <a:avLst/>
            <a:gdLst/>
            <a:ahLst/>
            <a:cxnLst>
              <a:cxn ang="0">
                <a:pos x="47" y="96"/>
              </a:cxn>
              <a:cxn ang="0">
                <a:pos x="38" y="95"/>
              </a:cxn>
              <a:cxn ang="0">
                <a:pos x="29" y="92"/>
              </a:cxn>
              <a:cxn ang="0">
                <a:pos x="21" y="88"/>
              </a:cxn>
              <a:cxn ang="0">
                <a:pos x="13" y="82"/>
              </a:cxn>
              <a:cxn ang="0">
                <a:pos x="8" y="75"/>
              </a:cxn>
              <a:cxn ang="0">
                <a:pos x="3" y="67"/>
              </a:cxn>
              <a:cxn ang="0">
                <a:pos x="0" y="58"/>
              </a:cxn>
              <a:cxn ang="0">
                <a:pos x="0" y="48"/>
              </a:cxn>
              <a:cxn ang="0">
                <a:pos x="0" y="38"/>
              </a:cxn>
              <a:cxn ang="0">
                <a:pos x="3" y="29"/>
              </a:cxn>
              <a:cxn ang="0">
                <a:pos x="8" y="21"/>
              </a:cxn>
              <a:cxn ang="0">
                <a:pos x="13" y="14"/>
              </a:cxn>
              <a:cxn ang="0">
                <a:pos x="21" y="8"/>
              </a:cxn>
              <a:cxn ang="0">
                <a:pos x="29" y="4"/>
              </a:cxn>
              <a:cxn ang="0">
                <a:pos x="38" y="1"/>
              </a:cxn>
              <a:cxn ang="0">
                <a:pos x="47" y="0"/>
              </a:cxn>
              <a:cxn ang="0">
                <a:pos x="57" y="1"/>
              </a:cxn>
              <a:cxn ang="0">
                <a:pos x="67" y="4"/>
              </a:cxn>
              <a:cxn ang="0">
                <a:pos x="75" y="8"/>
              </a:cxn>
              <a:cxn ang="0">
                <a:pos x="82" y="14"/>
              </a:cxn>
              <a:cxn ang="0">
                <a:pos x="88" y="21"/>
              </a:cxn>
              <a:cxn ang="0">
                <a:pos x="92" y="29"/>
              </a:cxn>
              <a:cxn ang="0">
                <a:pos x="95" y="38"/>
              </a:cxn>
              <a:cxn ang="0">
                <a:pos x="96" y="48"/>
              </a:cxn>
              <a:cxn ang="0">
                <a:pos x="95" y="58"/>
              </a:cxn>
              <a:cxn ang="0">
                <a:pos x="92" y="67"/>
              </a:cxn>
              <a:cxn ang="0">
                <a:pos x="88" y="75"/>
              </a:cxn>
              <a:cxn ang="0">
                <a:pos x="82" y="82"/>
              </a:cxn>
              <a:cxn ang="0">
                <a:pos x="75" y="88"/>
              </a:cxn>
              <a:cxn ang="0">
                <a:pos x="67" y="92"/>
              </a:cxn>
              <a:cxn ang="0">
                <a:pos x="57" y="95"/>
              </a:cxn>
              <a:cxn ang="0">
                <a:pos x="47" y="96"/>
              </a:cxn>
            </a:cxnLst>
            <a:rect l="0" t="0" r="r" b="b"/>
            <a:pathLst>
              <a:path w="96" h="96">
                <a:moveTo>
                  <a:pt x="47" y="96"/>
                </a:moveTo>
                <a:lnTo>
                  <a:pt x="38" y="95"/>
                </a:lnTo>
                <a:lnTo>
                  <a:pt x="29" y="92"/>
                </a:lnTo>
                <a:lnTo>
                  <a:pt x="21" y="88"/>
                </a:lnTo>
                <a:lnTo>
                  <a:pt x="13" y="82"/>
                </a:lnTo>
                <a:lnTo>
                  <a:pt x="8" y="75"/>
                </a:lnTo>
                <a:lnTo>
                  <a:pt x="3" y="67"/>
                </a:lnTo>
                <a:lnTo>
                  <a:pt x="0" y="58"/>
                </a:lnTo>
                <a:lnTo>
                  <a:pt x="0" y="48"/>
                </a:lnTo>
                <a:lnTo>
                  <a:pt x="0" y="38"/>
                </a:lnTo>
                <a:lnTo>
                  <a:pt x="3" y="29"/>
                </a:lnTo>
                <a:lnTo>
                  <a:pt x="8" y="21"/>
                </a:lnTo>
                <a:lnTo>
                  <a:pt x="13" y="14"/>
                </a:lnTo>
                <a:lnTo>
                  <a:pt x="21" y="8"/>
                </a:lnTo>
                <a:lnTo>
                  <a:pt x="29" y="4"/>
                </a:lnTo>
                <a:lnTo>
                  <a:pt x="38" y="1"/>
                </a:lnTo>
                <a:lnTo>
                  <a:pt x="47" y="0"/>
                </a:lnTo>
                <a:lnTo>
                  <a:pt x="57" y="1"/>
                </a:lnTo>
                <a:lnTo>
                  <a:pt x="67" y="4"/>
                </a:lnTo>
                <a:lnTo>
                  <a:pt x="75" y="8"/>
                </a:lnTo>
                <a:lnTo>
                  <a:pt x="82" y="14"/>
                </a:lnTo>
                <a:lnTo>
                  <a:pt x="88" y="21"/>
                </a:lnTo>
                <a:lnTo>
                  <a:pt x="92" y="29"/>
                </a:lnTo>
                <a:lnTo>
                  <a:pt x="95" y="38"/>
                </a:lnTo>
                <a:lnTo>
                  <a:pt x="96" y="48"/>
                </a:lnTo>
                <a:lnTo>
                  <a:pt x="95" y="58"/>
                </a:lnTo>
                <a:lnTo>
                  <a:pt x="92" y="67"/>
                </a:lnTo>
                <a:lnTo>
                  <a:pt x="88" y="75"/>
                </a:lnTo>
                <a:lnTo>
                  <a:pt x="82" y="82"/>
                </a:lnTo>
                <a:lnTo>
                  <a:pt x="75" y="88"/>
                </a:lnTo>
                <a:lnTo>
                  <a:pt x="67" y="92"/>
                </a:lnTo>
                <a:lnTo>
                  <a:pt x="57" y="95"/>
                </a:lnTo>
                <a:lnTo>
                  <a:pt x="47" y="96"/>
                </a:lnTo>
                <a:close/>
              </a:path>
            </a:pathLst>
          </a:custGeom>
          <a:solidFill>
            <a:srgbClr val="000000"/>
          </a:solidFill>
          <a:ln w="9525">
            <a:noFill/>
            <a:round/>
            <a:headEnd/>
            <a:tailEnd/>
          </a:ln>
        </p:spPr>
        <p:txBody>
          <a:bodyPr/>
          <a:lstStyle/>
          <a:p>
            <a:endParaRPr lang="en-US"/>
          </a:p>
        </p:txBody>
      </p:sp>
      <p:sp>
        <p:nvSpPr>
          <p:cNvPr id="68" name="Freeform 85"/>
          <p:cNvSpPr>
            <a:spLocks/>
          </p:cNvSpPr>
          <p:nvPr/>
        </p:nvSpPr>
        <p:spPr bwMode="auto">
          <a:xfrm>
            <a:off x="4840287" y="4930819"/>
            <a:ext cx="469900" cy="1587"/>
          </a:xfrm>
          <a:custGeom>
            <a:avLst/>
            <a:gdLst/>
            <a:ahLst/>
            <a:cxnLst>
              <a:cxn ang="0">
                <a:pos x="888" y="3"/>
              </a:cxn>
              <a:cxn ang="0">
                <a:pos x="444" y="3"/>
              </a:cxn>
              <a:cxn ang="0">
                <a:pos x="444" y="0"/>
              </a:cxn>
              <a:cxn ang="0">
                <a:pos x="0" y="0"/>
              </a:cxn>
            </a:cxnLst>
            <a:rect l="0" t="0" r="r" b="b"/>
            <a:pathLst>
              <a:path w="888" h="3">
                <a:moveTo>
                  <a:pt x="888" y="3"/>
                </a:moveTo>
                <a:lnTo>
                  <a:pt x="444" y="3"/>
                </a:lnTo>
                <a:lnTo>
                  <a:pt x="444" y="0"/>
                </a:lnTo>
                <a:lnTo>
                  <a:pt x="0" y="0"/>
                </a:lnTo>
              </a:path>
            </a:pathLst>
          </a:custGeom>
          <a:noFill/>
          <a:ln w="7938">
            <a:solidFill>
              <a:srgbClr val="000000"/>
            </a:solidFill>
            <a:prstDash val="solid"/>
            <a:round/>
            <a:headEnd/>
            <a:tailEnd/>
          </a:ln>
        </p:spPr>
        <p:txBody>
          <a:bodyPr/>
          <a:lstStyle/>
          <a:p>
            <a:endParaRPr lang="en-US"/>
          </a:p>
        </p:txBody>
      </p:sp>
      <p:sp>
        <p:nvSpPr>
          <p:cNvPr id="69" name="Freeform 86"/>
          <p:cNvSpPr>
            <a:spLocks/>
          </p:cNvSpPr>
          <p:nvPr/>
        </p:nvSpPr>
        <p:spPr bwMode="auto">
          <a:xfrm>
            <a:off x="5284787" y="4907006"/>
            <a:ext cx="50800" cy="50800"/>
          </a:xfrm>
          <a:custGeom>
            <a:avLst/>
            <a:gdLst/>
            <a:ahLst/>
            <a:cxnLst>
              <a:cxn ang="0">
                <a:pos x="49" y="0"/>
              </a:cxn>
              <a:cxn ang="0">
                <a:pos x="58" y="1"/>
              </a:cxn>
              <a:cxn ang="0">
                <a:pos x="67" y="4"/>
              </a:cxn>
              <a:cxn ang="0">
                <a:pos x="75" y="8"/>
              </a:cxn>
              <a:cxn ang="0">
                <a:pos x="82" y="14"/>
              </a:cxn>
              <a:cxn ang="0">
                <a:pos x="88" y="21"/>
              </a:cxn>
              <a:cxn ang="0">
                <a:pos x="93" y="30"/>
              </a:cxn>
              <a:cxn ang="0">
                <a:pos x="95" y="39"/>
              </a:cxn>
              <a:cxn ang="0">
                <a:pos x="96" y="49"/>
              </a:cxn>
              <a:cxn ang="0">
                <a:pos x="95" y="58"/>
              </a:cxn>
              <a:cxn ang="0">
                <a:pos x="93" y="67"/>
              </a:cxn>
              <a:cxn ang="0">
                <a:pos x="88" y="75"/>
              </a:cxn>
              <a:cxn ang="0">
                <a:pos x="82" y="82"/>
              </a:cxn>
              <a:cxn ang="0">
                <a:pos x="75" y="88"/>
              </a:cxn>
              <a:cxn ang="0">
                <a:pos x="67" y="93"/>
              </a:cxn>
              <a:cxn ang="0">
                <a:pos x="58" y="95"/>
              </a:cxn>
              <a:cxn ang="0">
                <a:pos x="49" y="96"/>
              </a:cxn>
              <a:cxn ang="0">
                <a:pos x="39" y="95"/>
              </a:cxn>
              <a:cxn ang="0">
                <a:pos x="30" y="93"/>
              </a:cxn>
              <a:cxn ang="0">
                <a:pos x="22" y="88"/>
              </a:cxn>
              <a:cxn ang="0">
                <a:pos x="15" y="82"/>
              </a:cxn>
              <a:cxn ang="0">
                <a:pos x="9" y="75"/>
              </a:cxn>
              <a:cxn ang="0">
                <a:pos x="4" y="67"/>
              </a:cxn>
              <a:cxn ang="0">
                <a:pos x="1" y="58"/>
              </a:cxn>
              <a:cxn ang="0">
                <a:pos x="0" y="49"/>
              </a:cxn>
              <a:cxn ang="0">
                <a:pos x="1" y="39"/>
              </a:cxn>
              <a:cxn ang="0">
                <a:pos x="4" y="30"/>
              </a:cxn>
              <a:cxn ang="0">
                <a:pos x="9" y="21"/>
              </a:cxn>
              <a:cxn ang="0">
                <a:pos x="15" y="14"/>
              </a:cxn>
              <a:cxn ang="0">
                <a:pos x="22" y="8"/>
              </a:cxn>
              <a:cxn ang="0">
                <a:pos x="30" y="4"/>
              </a:cxn>
              <a:cxn ang="0">
                <a:pos x="39" y="1"/>
              </a:cxn>
              <a:cxn ang="0">
                <a:pos x="49" y="0"/>
              </a:cxn>
            </a:cxnLst>
            <a:rect l="0" t="0" r="r" b="b"/>
            <a:pathLst>
              <a:path w="96" h="96">
                <a:moveTo>
                  <a:pt x="49" y="0"/>
                </a:moveTo>
                <a:lnTo>
                  <a:pt x="58" y="1"/>
                </a:lnTo>
                <a:lnTo>
                  <a:pt x="67" y="4"/>
                </a:lnTo>
                <a:lnTo>
                  <a:pt x="75" y="8"/>
                </a:lnTo>
                <a:lnTo>
                  <a:pt x="82" y="14"/>
                </a:lnTo>
                <a:lnTo>
                  <a:pt x="88" y="21"/>
                </a:lnTo>
                <a:lnTo>
                  <a:pt x="93" y="30"/>
                </a:lnTo>
                <a:lnTo>
                  <a:pt x="95" y="39"/>
                </a:lnTo>
                <a:lnTo>
                  <a:pt x="96" y="49"/>
                </a:lnTo>
                <a:lnTo>
                  <a:pt x="95" y="58"/>
                </a:lnTo>
                <a:lnTo>
                  <a:pt x="93" y="67"/>
                </a:lnTo>
                <a:lnTo>
                  <a:pt x="88" y="75"/>
                </a:lnTo>
                <a:lnTo>
                  <a:pt x="82" y="82"/>
                </a:lnTo>
                <a:lnTo>
                  <a:pt x="75" y="88"/>
                </a:lnTo>
                <a:lnTo>
                  <a:pt x="67" y="93"/>
                </a:lnTo>
                <a:lnTo>
                  <a:pt x="58" y="95"/>
                </a:lnTo>
                <a:lnTo>
                  <a:pt x="49" y="96"/>
                </a:lnTo>
                <a:lnTo>
                  <a:pt x="39" y="95"/>
                </a:lnTo>
                <a:lnTo>
                  <a:pt x="30" y="93"/>
                </a:lnTo>
                <a:lnTo>
                  <a:pt x="22" y="88"/>
                </a:lnTo>
                <a:lnTo>
                  <a:pt x="15" y="82"/>
                </a:lnTo>
                <a:lnTo>
                  <a:pt x="9" y="75"/>
                </a:lnTo>
                <a:lnTo>
                  <a:pt x="4" y="67"/>
                </a:lnTo>
                <a:lnTo>
                  <a:pt x="1" y="58"/>
                </a:lnTo>
                <a:lnTo>
                  <a:pt x="0" y="49"/>
                </a:lnTo>
                <a:lnTo>
                  <a:pt x="1" y="39"/>
                </a:lnTo>
                <a:lnTo>
                  <a:pt x="4" y="30"/>
                </a:lnTo>
                <a:lnTo>
                  <a:pt x="9" y="21"/>
                </a:lnTo>
                <a:lnTo>
                  <a:pt x="15" y="14"/>
                </a:lnTo>
                <a:lnTo>
                  <a:pt x="22" y="8"/>
                </a:lnTo>
                <a:lnTo>
                  <a:pt x="30" y="4"/>
                </a:lnTo>
                <a:lnTo>
                  <a:pt x="39" y="1"/>
                </a:lnTo>
                <a:lnTo>
                  <a:pt x="49" y="0"/>
                </a:lnTo>
                <a:close/>
              </a:path>
            </a:pathLst>
          </a:custGeom>
          <a:solidFill>
            <a:srgbClr val="000000"/>
          </a:solidFill>
          <a:ln w="9525">
            <a:noFill/>
            <a:round/>
            <a:headEnd/>
            <a:tailEnd/>
          </a:ln>
        </p:spPr>
        <p:txBody>
          <a:bodyPr/>
          <a:lstStyle/>
          <a:p>
            <a:endParaRPr lang="en-US"/>
          </a:p>
        </p:txBody>
      </p:sp>
      <p:sp>
        <p:nvSpPr>
          <p:cNvPr id="70" name="Freeform 87"/>
          <p:cNvSpPr>
            <a:spLocks/>
          </p:cNvSpPr>
          <p:nvPr/>
        </p:nvSpPr>
        <p:spPr bwMode="auto">
          <a:xfrm>
            <a:off x="4814887" y="4905419"/>
            <a:ext cx="50800" cy="50800"/>
          </a:xfrm>
          <a:custGeom>
            <a:avLst/>
            <a:gdLst/>
            <a:ahLst/>
            <a:cxnLst>
              <a:cxn ang="0">
                <a:pos x="49" y="96"/>
              </a:cxn>
              <a:cxn ang="0">
                <a:pos x="38" y="95"/>
              </a:cxn>
              <a:cxn ang="0">
                <a:pos x="29" y="93"/>
              </a:cxn>
              <a:cxn ang="0">
                <a:pos x="21" y="88"/>
              </a:cxn>
              <a:cxn ang="0">
                <a:pos x="14" y="82"/>
              </a:cxn>
              <a:cxn ang="0">
                <a:pos x="9" y="75"/>
              </a:cxn>
              <a:cxn ang="0">
                <a:pos x="4" y="67"/>
              </a:cxn>
              <a:cxn ang="0">
                <a:pos x="1" y="58"/>
              </a:cxn>
              <a:cxn ang="0">
                <a:pos x="0" y="49"/>
              </a:cxn>
              <a:cxn ang="0">
                <a:pos x="1" y="39"/>
              </a:cxn>
              <a:cxn ang="0">
                <a:pos x="4" y="30"/>
              </a:cxn>
              <a:cxn ang="0">
                <a:pos x="9" y="21"/>
              </a:cxn>
              <a:cxn ang="0">
                <a:pos x="14" y="14"/>
              </a:cxn>
              <a:cxn ang="0">
                <a:pos x="21" y="8"/>
              </a:cxn>
              <a:cxn ang="0">
                <a:pos x="29" y="4"/>
              </a:cxn>
              <a:cxn ang="0">
                <a:pos x="38" y="1"/>
              </a:cxn>
              <a:cxn ang="0">
                <a:pos x="49" y="0"/>
              </a:cxn>
              <a:cxn ang="0">
                <a:pos x="59" y="1"/>
              </a:cxn>
              <a:cxn ang="0">
                <a:pos x="68" y="4"/>
              </a:cxn>
              <a:cxn ang="0">
                <a:pos x="76" y="8"/>
              </a:cxn>
              <a:cxn ang="0">
                <a:pos x="83" y="14"/>
              </a:cxn>
              <a:cxn ang="0">
                <a:pos x="89" y="21"/>
              </a:cxn>
              <a:cxn ang="0">
                <a:pos x="93" y="30"/>
              </a:cxn>
              <a:cxn ang="0">
                <a:pos x="96" y="39"/>
              </a:cxn>
              <a:cxn ang="0">
                <a:pos x="97" y="49"/>
              </a:cxn>
              <a:cxn ang="0">
                <a:pos x="96" y="58"/>
              </a:cxn>
              <a:cxn ang="0">
                <a:pos x="93" y="67"/>
              </a:cxn>
              <a:cxn ang="0">
                <a:pos x="89" y="75"/>
              </a:cxn>
              <a:cxn ang="0">
                <a:pos x="83" y="82"/>
              </a:cxn>
              <a:cxn ang="0">
                <a:pos x="76" y="88"/>
              </a:cxn>
              <a:cxn ang="0">
                <a:pos x="68" y="93"/>
              </a:cxn>
              <a:cxn ang="0">
                <a:pos x="59" y="95"/>
              </a:cxn>
              <a:cxn ang="0">
                <a:pos x="49" y="96"/>
              </a:cxn>
            </a:cxnLst>
            <a:rect l="0" t="0" r="r" b="b"/>
            <a:pathLst>
              <a:path w="97" h="96">
                <a:moveTo>
                  <a:pt x="49" y="96"/>
                </a:moveTo>
                <a:lnTo>
                  <a:pt x="38" y="95"/>
                </a:lnTo>
                <a:lnTo>
                  <a:pt x="29" y="93"/>
                </a:lnTo>
                <a:lnTo>
                  <a:pt x="21" y="88"/>
                </a:lnTo>
                <a:lnTo>
                  <a:pt x="14" y="82"/>
                </a:lnTo>
                <a:lnTo>
                  <a:pt x="9" y="75"/>
                </a:lnTo>
                <a:lnTo>
                  <a:pt x="4" y="67"/>
                </a:lnTo>
                <a:lnTo>
                  <a:pt x="1" y="58"/>
                </a:lnTo>
                <a:lnTo>
                  <a:pt x="0" y="49"/>
                </a:lnTo>
                <a:lnTo>
                  <a:pt x="1" y="39"/>
                </a:lnTo>
                <a:lnTo>
                  <a:pt x="4" y="30"/>
                </a:lnTo>
                <a:lnTo>
                  <a:pt x="9" y="21"/>
                </a:lnTo>
                <a:lnTo>
                  <a:pt x="14" y="14"/>
                </a:lnTo>
                <a:lnTo>
                  <a:pt x="21" y="8"/>
                </a:lnTo>
                <a:lnTo>
                  <a:pt x="29" y="4"/>
                </a:lnTo>
                <a:lnTo>
                  <a:pt x="38" y="1"/>
                </a:lnTo>
                <a:lnTo>
                  <a:pt x="49" y="0"/>
                </a:lnTo>
                <a:lnTo>
                  <a:pt x="59" y="1"/>
                </a:lnTo>
                <a:lnTo>
                  <a:pt x="68" y="4"/>
                </a:lnTo>
                <a:lnTo>
                  <a:pt x="76" y="8"/>
                </a:lnTo>
                <a:lnTo>
                  <a:pt x="83" y="14"/>
                </a:lnTo>
                <a:lnTo>
                  <a:pt x="89" y="21"/>
                </a:lnTo>
                <a:lnTo>
                  <a:pt x="93" y="30"/>
                </a:lnTo>
                <a:lnTo>
                  <a:pt x="96" y="39"/>
                </a:lnTo>
                <a:lnTo>
                  <a:pt x="97" y="49"/>
                </a:lnTo>
                <a:lnTo>
                  <a:pt x="96" y="58"/>
                </a:lnTo>
                <a:lnTo>
                  <a:pt x="93" y="67"/>
                </a:lnTo>
                <a:lnTo>
                  <a:pt x="89" y="75"/>
                </a:lnTo>
                <a:lnTo>
                  <a:pt x="83" y="82"/>
                </a:lnTo>
                <a:lnTo>
                  <a:pt x="76" y="88"/>
                </a:lnTo>
                <a:lnTo>
                  <a:pt x="68" y="93"/>
                </a:lnTo>
                <a:lnTo>
                  <a:pt x="59" y="95"/>
                </a:lnTo>
                <a:lnTo>
                  <a:pt x="49" y="96"/>
                </a:lnTo>
                <a:close/>
              </a:path>
            </a:pathLst>
          </a:custGeom>
          <a:solidFill>
            <a:srgbClr val="000000"/>
          </a:solidFill>
          <a:ln w="9525">
            <a:noFill/>
            <a:round/>
            <a:headEnd/>
            <a:tailEnd/>
          </a:ln>
        </p:spPr>
        <p:txBody>
          <a:bodyPr/>
          <a:lstStyle/>
          <a:p>
            <a:endParaRPr lang="en-US"/>
          </a:p>
        </p:txBody>
      </p:sp>
      <p:sp>
        <p:nvSpPr>
          <p:cNvPr id="71" name="Line 88"/>
          <p:cNvSpPr>
            <a:spLocks noChangeShapeType="1"/>
          </p:cNvSpPr>
          <p:nvPr/>
        </p:nvSpPr>
        <p:spPr bwMode="auto">
          <a:xfrm flipH="1">
            <a:off x="4575175" y="3448094"/>
            <a:ext cx="1216025" cy="793750"/>
          </a:xfrm>
          <a:prstGeom prst="line">
            <a:avLst/>
          </a:prstGeom>
          <a:noFill/>
          <a:ln w="9525">
            <a:solidFill>
              <a:srgbClr val="000000"/>
            </a:solidFill>
            <a:round/>
            <a:headEnd/>
            <a:tailEnd/>
          </a:ln>
        </p:spPr>
        <p:txBody>
          <a:bodyPr/>
          <a:lstStyle/>
          <a:p>
            <a:endParaRPr lang="en-US"/>
          </a:p>
        </p:txBody>
      </p:sp>
      <p:sp>
        <p:nvSpPr>
          <p:cNvPr id="72" name="Freeform 89"/>
          <p:cNvSpPr>
            <a:spLocks/>
          </p:cNvSpPr>
          <p:nvPr/>
        </p:nvSpPr>
        <p:spPr bwMode="auto">
          <a:xfrm>
            <a:off x="4554537" y="4206919"/>
            <a:ext cx="55563" cy="49212"/>
          </a:xfrm>
          <a:custGeom>
            <a:avLst/>
            <a:gdLst/>
            <a:ahLst/>
            <a:cxnLst>
              <a:cxn ang="0">
                <a:pos x="107" y="80"/>
              </a:cxn>
              <a:cxn ang="0">
                <a:pos x="0" y="93"/>
              </a:cxn>
              <a:cxn ang="0">
                <a:pos x="54" y="0"/>
              </a:cxn>
              <a:cxn ang="0">
                <a:pos x="107" y="80"/>
              </a:cxn>
            </a:cxnLst>
            <a:rect l="0" t="0" r="r" b="b"/>
            <a:pathLst>
              <a:path w="107" h="93">
                <a:moveTo>
                  <a:pt x="107" y="80"/>
                </a:moveTo>
                <a:lnTo>
                  <a:pt x="0" y="93"/>
                </a:lnTo>
                <a:lnTo>
                  <a:pt x="54" y="0"/>
                </a:lnTo>
                <a:lnTo>
                  <a:pt x="107" y="80"/>
                </a:lnTo>
                <a:close/>
              </a:path>
            </a:pathLst>
          </a:custGeom>
          <a:solidFill>
            <a:srgbClr val="000000"/>
          </a:solidFill>
          <a:ln w="9525">
            <a:noFill/>
            <a:round/>
            <a:headEnd/>
            <a:tailEnd/>
          </a:ln>
        </p:spPr>
        <p:txBody>
          <a:bodyPr/>
          <a:lstStyle/>
          <a:p>
            <a:endParaRPr lang="en-US"/>
          </a:p>
        </p:txBody>
      </p:sp>
      <p:sp>
        <p:nvSpPr>
          <p:cNvPr id="73" name="Line 90"/>
          <p:cNvSpPr>
            <a:spLocks noChangeShapeType="1"/>
          </p:cNvSpPr>
          <p:nvPr/>
        </p:nvSpPr>
        <p:spPr bwMode="auto">
          <a:xfrm flipH="1" flipV="1">
            <a:off x="4581525" y="1238294"/>
            <a:ext cx="1243012" cy="393700"/>
          </a:xfrm>
          <a:prstGeom prst="line">
            <a:avLst/>
          </a:prstGeom>
          <a:noFill/>
          <a:ln w="9525">
            <a:solidFill>
              <a:srgbClr val="000000"/>
            </a:solidFill>
            <a:round/>
            <a:headEnd/>
            <a:tailEnd/>
          </a:ln>
        </p:spPr>
        <p:txBody>
          <a:bodyPr/>
          <a:lstStyle/>
          <a:p>
            <a:endParaRPr lang="en-US"/>
          </a:p>
        </p:txBody>
      </p:sp>
      <p:sp>
        <p:nvSpPr>
          <p:cNvPr id="74" name="Freeform 91"/>
          <p:cNvSpPr>
            <a:spLocks/>
          </p:cNvSpPr>
          <p:nvPr/>
        </p:nvSpPr>
        <p:spPr bwMode="auto">
          <a:xfrm>
            <a:off x="4557712" y="1222419"/>
            <a:ext cx="57150" cy="47625"/>
          </a:xfrm>
          <a:custGeom>
            <a:avLst/>
            <a:gdLst/>
            <a:ahLst/>
            <a:cxnLst>
              <a:cxn ang="0">
                <a:pos x="76" y="91"/>
              </a:cxn>
              <a:cxn ang="0">
                <a:pos x="0" y="16"/>
              </a:cxn>
              <a:cxn ang="0">
                <a:pos x="106" y="0"/>
              </a:cxn>
              <a:cxn ang="0">
                <a:pos x="76" y="91"/>
              </a:cxn>
            </a:cxnLst>
            <a:rect l="0" t="0" r="r" b="b"/>
            <a:pathLst>
              <a:path w="106" h="91">
                <a:moveTo>
                  <a:pt x="76" y="91"/>
                </a:moveTo>
                <a:lnTo>
                  <a:pt x="0" y="16"/>
                </a:lnTo>
                <a:lnTo>
                  <a:pt x="106" y="0"/>
                </a:lnTo>
                <a:lnTo>
                  <a:pt x="76" y="91"/>
                </a:lnTo>
                <a:close/>
              </a:path>
            </a:pathLst>
          </a:custGeom>
          <a:solidFill>
            <a:srgbClr val="000000"/>
          </a:solidFill>
          <a:ln w="9525">
            <a:noFill/>
            <a:round/>
            <a:headEnd/>
            <a:tailEnd/>
          </a:ln>
        </p:spPr>
        <p:txBody>
          <a:bodyPr/>
          <a:lstStyle/>
          <a:p>
            <a:endParaRPr lang="en-US"/>
          </a:p>
        </p:txBody>
      </p:sp>
      <p:sp>
        <p:nvSpPr>
          <p:cNvPr id="75" name="Freeform 92"/>
          <p:cNvSpPr>
            <a:spLocks/>
          </p:cNvSpPr>
          <p:nvPr/>
        </p:nvSpPr>
        <p:spPr bwMode="auto">
          <a:xfrm>
            <a:off x="463550" y="4067219"/>
            <a:ext cx="8328025" cy="400050"/>
          </a:xfrm>
          <a:custGeom>
            <a:avLst/>
            <a:gdLst/>
            <a:ahLst/>
            <a:cxnLst>
              <a:cxn ang="0">
                <a:pos x="0" y="189"/>
              </a:cxn>
              <a:cxn ang="0">
                <a:pos x="15359" y="189"/>
              </a:cxn>
              <a:cxn ang="0">
                <a:pos x="15359" y="0"/>
              </a:cxn>
              <a:cxn ang="0">
                <a:pos x="15738" y="379"/>
              </a:cxn>
              <a:cxn ang="0">
                <a:pos x="15359" y="757"/>
              </a:cxn>
              <a:cxn ang="0">
                <a:pos x="15359" y="568"/>
              </a:cxn>
              <a:cxn ang="0">
                <a:pos x="0" y="568"/>
              </a:cxn>
              <a:cxn ang="0">
                <a:pos x="0" y="189"/>
              </a:cxn>
            </a:cxnLst>
            <a:rect l="0" t="0" r="r" b="b"/>
            <a:pathLst>
              <a:path w="15738" h="757">
                <a:moveTo>
                  <a:pt x="0" y="189"/>
                </a:moveTo>
                <a:lnTo>
                  <a:pt x="15359" y="189"/>
                </a:lnTo>
                <a:lnTo>
                  <a:pt x="15359" y="0"/>
                </a:lnTo>
                <a:lnTo>
                  <a:pt x="15738" y="379"/>
                </a:lnTo>
                <a:lnTo>
                  <a:pt x="15359" y="757"/>
                </a:lnTo>
                <a:lnTo>
                  <a:pt x="15359" y="568"/>
                </a:lnTo>
                <a:lnTo>
                  <a:pt x="0" y="568"/>
                </a:lnTo>
                <a:lnTo>
                  <a:pt x="0" y="189"/>
                </a:lnTo>
                <a:close/>
              </a:path>
            </a:pathLst>
          </a:custGeom>
          <a:solidFill>
            <a:srgbClr val="CBCBCB"/>
          </a:solidFill>
          <a:ln w="9525">
            <a:noFill/>
            <a:round/>
            <a:headEnd/>
            <a:tailEnd/>
          </a:ln>
        </p:spPr>
        <p:txBody>
          <a:bodyPr/>
          <a:lstStyle/>
          <a:p>
            <a:endParaRPr lang="en-US"/>
          </a:p>
        </p:txBody>
      </p:sp>
      <p:sp>
        <p:nvSpPr>
          <p:cNvPr id="76" name="Freeform 93"/>
          <p:cNvSpPr>
            <a:spLocks/>
          </p:cNvSpPr>
          <p:nvPr/>
        </p:nvSpPr>
        <p:spPr bwMode="auto">
          <a:xfrm>
            <a:off x="463550" y="4067219"/>
            <a:ext cx="8328025" cy="400050"/>
          </a:xfrm>
          <a:custGeom>
            <a:avLst/>
            <a:gdLst/>
            <a:ahLst/>
            <a:cxnLst>
              <a:cxn ang="0">
                <a:pos x="0" y="189"/>
              </a:cxn>
              <a:cxn ang="0">
                <a:pos x="15359" y="189"/>
              </a:cxn>
              <a:cxn ang="0">
                <a:pos x="15359" y="0"/>
              </a:cxn>
              <a:cxn ang="0">
                <a:pos x="15738" y="379"/>
              </a:cxn>
              <a:cxn ang="0">
                <a:pos x="15359" y="757"/>
              </a:cxn>
              <a:cxn ang="0">
                <a:pos x="15359" y="568"/>
              </a:cxn>
              <a:cxn ang="0">
                <a:pos x="0" y="568"/>
              </a:cxn>
              <a:cxn ang="0">
                <a:pos x="0" y="189"/>
              </a:cxn>
            </a:cxnLst>
            <a:rect l="0" t="0" r="r" b="b"/>
            <a:pathLst>
              <a:path w="15738" h="757">
                <a:moveTo>
                  <a:pt x="0" y="189"/>
                </a:moveTo>
                <a:lnTo>
                  <a:pt x="15359" y="189"/>
                </a:lnTo>
                <a:lnTo>
                  <a:pt x="15359" y="0"/>
                </a:lnTo>
                <a:lnTo>
                  <a:pt x="15738" y="379"/>
                </a:lnTo>
                <a:lnTo>
                  <a:pt x="15359" y="757"/>
                </a:lnTo>
                <a:lnTo>
                  <a:pt x="15359" y="568"/>
                </a:lnTo>
                <a:lnTo>
                  <a:pt x="0" y="568"/>
                </a:lnTo>
                <a:lnTo>
                  <a:pt x="0" y="189"/>
                </a:lnTo>
                <a:close/>
              </a:path>
            </a:pathLst>
          </a:custGeom>
          <a:noFill/>
          <a:ln w="9525">
            <a:solidFill>
              <a:srgbClr val="000000"/>
            </a:solidFill>
            <a:prstDash val="solid"/>
            <a:round/>
            <a:headEnd/>
            <a:tailEnd/>
          </a:ln>
        </p:spPr>
        <p:txBody>
          <a:bodyPr/>
          <a:lstStyle/>
          <a:p>
            <a:endParaRPr lang="en-US"/>
          </a:p>
        </p:txBody>
      </p:sp>
      <p:sp>
        <p:nvSpPr>
          <p:cNvPr id="77" name="Rectangle 94"/>
          <p:cNvSpPr>
            <a:spLocks noChangeArrowheads="1"/>
          </p:cNvSpPr>
          <p:nvPr/>
        </p:nvSpPr>
        <p:spPr bwMode="auto">
          <a:xfrm>
            <a:off x="261283" y="2676955"/>
            <a:ext cx="1134926" cy="830997"/>
          </a:xfrm>
          <a:prstGeom prst="rect">
            <a:avLst/>
          </a:prstGeom>
          <a:noFill/>
          <a:ln w="9525">
            <a:noFill/>
            <a:miter lim="800000"/>
            <a:headEnd/>
            <a:tailEnd/>
          </a:ln>
        </p:spPr>
        <p:txBody>
          <a:bodyPr wrap="none" lIns="0" tIns="0" rIns="0" bIns="0">
            <a:spAutoFit/>
          </a:bodyPr>
          <a:lstStyle/>
          <a:p>
            <a:r>
              <a:rPr lang="en-US" dirty="0" smtClean="0">
                <a:solidFill>
                  <a:srgbClr val="000000"/>
                </a:solidFill>
                <a:latin typeface="Times New Roman" pitchFamily="18" charset="0"/>
              </a:rPr>
              <a:t>Polarizer:</a:t>
            </a:r>
          </a:p>
          <a:p>
            <a:r>
              <a:rPr lang="en-US" dirty="0" err="1" smtClean="0">
                <a:solidFill>
                  <a:srgbClr val="000000"/>
                </a:solidFill>
                <a:latin typeface="Times New Roman" pitchFamily="18" charset="0"/>
              </a:rPr>
              <a:t>Supermirror</a:t>
            </a:r>
            <a:endParaRPr lang="en-US" dirty="0" smtClean="0">
              <a:solidFill>
                <a:srgbClr val="000000"/>
              </a:solidFill>
              <a:latin typeface="Times New Roman" pitchFamily="18" charset="0"/>
            </a:endParaRPr>
          </a:p>
          <a:p>
            <a:r>
              <a:rPr lang="en-US" dirty="0" smtClean="0">
                <a:solidFill>
                  <a:srgbClr val="000000"/>
                </a:solidFill>
                <a:latin typeface="Times New Roman" pitchFamily="18" charset="0"/>
              </a:rPr>
              <a:t>or Helium-3</a:t>
            </a:r>
            <a:endParaRPr lang="en-US" dirty="0"/>
          </a:p>
        </p:txBody>
      </p:sp>
      <p:sp>
        <p:nvSpPr>
          <p:cNvPr id="81" name="Rectangle 98"/>
          <p:cNvSpPr>
            <a:spLocks noChangeArrowheads="1"/>
          </p:cNvSpPr>
          <p:nvPr/>
        </p:nvSpPr>
        <p:spPr bwMode="auto">
          <a:xfrm>
            <a:off x="2101850" y="2575937"/>
            <a:ext cx="423193" cy="276999"/>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pitchFamily="18" charset="0"/>
              </a:rPr>
              <a:t>AFP</a:t>
            </a:r>
            <a:endParaRPr lang="en-US" dirty="0"/>
          </a:p>
        </p:txBody>
      </p:sp>
      <p:sp>
        <p:nvSpPr>
          <p:cNvPr id="82" name="Rectangle 99"/>
          <p:cNvSpPr>
            <a:spLocks noChangeArrowheads="1"/>
          </p:cNvSpPr>
          <p:nvPr/>
        </p:nvSpPr>
        <p:spPr bwMode="auto">
          <a:xfrm>
            <a:off x="2101850" y="2863969"/>
            <a:ext cx="423193" cy="276999"/>
          </a:xfrm>
          <a:prstGeom prst="rect">
            <a:avLst/>
          </a:prstGeom>
          <a:noFill/>
          <a:ln w="9525">
            <a:noFill/>
            <a:miter lim="800000"/>
            <a:headEnd/>
            <a:tailEnd/>
          </a:ln>
        </p:spPr>
        <p:txBody>
          <a:bodyPr wrap="none" lIns="0" tIns="0" rIns="0" bIns="0">
            <a:spAutoFit/>
          </a:bodyPr>
          <a:lstStyle/>
          <a:p>
            <a:r>
              <a:rPr lang="en-US" dirty="0">
                <a:solidFill>
                  <a:srgbClr val="000000"/>
                </a:solidFill>
                <a:latin typeface="Times New Roman" pitchFamily="18" charset="0"/>
              </a:rPr>
              <a:t>Spin</a:t>
            </a:r>
            <a:endParaRPr lang="en-US" dirty="0"/>
          </a:p>
        </p:txBody>
      </p:sp>
      <p:sp>
        <p:nvSpPr>
          <p:cNvPr id="83" name="Rectangle 100"/>
          <p:cNvSpPr>
            <a:spLocks noChangeArrowheads="1"/>
          </p:cNvSpPr>
          <p:nvPr/>
        </p:nvSpPr>
        <p:spPr bwMode="auto">
          <a:xfrm>
            <a:off x="1936750" y="3175044"/>
            <a:ext cx="666849" cy="276999"/>
          </a:xfrm>
          <a:prstGeom prst="rect">
            <a:avLst/>
          </a:prstGeom>
          <a:noFill/>
          <a:ln w="9525">
            <a:noFill/>
            <a:miter lim="800000"/>
            <a:headEnd/>
            <a:tailEnd/>
          </a:ln>
        </p:spPr>
        <p:txBody>
          <a:bodyPr wrap="none" lIns="0" tIns="0" rIns="0" bIns="0">
            <a:spAutoFit/>
          </a:bodyPr>
          <a:lstStyle/>
          <a:p>
            <a:r>
              <a:rPr lang="en-US">
                <a:solidFill>
                  <a:srgbClr val="000000"/>
                </a:solidFill>
                <a:latin typeface="Times New Roman" pitchFamily="18" charset="0"/>
              </a:rPr>
              <a:t>Flipper</a:t>
            </a:r>
            <a:endParaRPr lang="en-US"/>
          </a:p>
        </p:txBody>
      </p:sp>
      <p:pic>
        <p:nvPicPr>
          <p:cNvPr id="87" name="Picture 10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187" y="3583031"/>
            <a:ext cx="814388" cy="1414463"/>
          </a:xfrm>
          <a:prstGeom prst="rect">
            <a:avLst/>
          </a:prstGeom>
          <a:noFill/>
          <a:ln w="9525">
            <a:noFill/>
            <a:miter lim="800000"/>
            <a:headEnd/>
            <a:tailEnd/>
          </a:ln>
        </p:spPr>
      </p:pic>
      <p:pic>
        <p:nvPicPr>
          <p:cNvPr id="88" name="Picture 1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5812" y="3817981"/>
            <a:ext cx="92075" cy="90488"/>
          </a:xfrm>
          <a:prstGeom prst="rect">
            <a:avLst/>
          </a:prstGeom>
          <a:noFill/>
          <a:ln w="9525">
            <a:noFill/>
            <a:miter lim="800000"/>
            <a:headEnd/>
            <a:tailEnd/>
          </a:ln>
        </p:spPr>
      </p:pic>
      <p:pic>
        <p:nvPicPr>
          <p:cNvPr id="89" name="Picture 10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3575" y="3610019"/>
            <a:ext cx="712787" cy="1314450"/>
          </a:xfrm>
          <a:prstGeom prst="rect">
            <a:avLst/>
          </a:prstGeom>
          <a:noFill/>
          <a:ln w="9525">
            <a:noFill/>
            <a:miter lim="800000"/>
            <a:headEnd/>
            <a:tailEnd/>
          </a:ln>
        </p:spPr>
      </p:pic>
      <p:pic>
        <p:nvPicPr>
          <p:cNvPr id="90" name="Picture 10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8812" y="3605256"/>
            <a:ext cx="722313" cy="1323975"/>
          </a:xfrm>
          <a:prstGeom prst="rect">
            <a:avLst/>
          </a:prstGeom>
          <a:noFill/>
          <a:ln w="9525">
            <a:noFill/>
            <a:miter lim="800000"/>
            <a:headEnd/>
            <a:tailEnd/>
          </a:ln>
        </p:spPr>
      </p:pic>
      <p:pic>
        <p:nvPicPr>
          <p:cNvPr id="91" name="Picture 10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78025" y="3567156"/>
            <a:ext cx="814387" cy="1417638"/>
          </a:xfrm>
          <a:prstGeom prst="rect">
            <a:avLst/>
          </a:prstGeom>
          <a:noFill/>
          <a:ln w="9525">
            <a:noFill/>
            <a:miter lim="800000"/>
            <a:headEnd/>
            <a:tailEnd/>
          </a:ln>
        </p:spPr>
      </p:pic>
      <p:pic>
        <p:nvPicPr>
          <p:cNvPr id="92" name="Picture 10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52650" y="3800519"/>
            <a:ext cx="92075" cy="92075"/>
          </a:xfrm>
          <a:prstGeom prst="rect">
            <a:avLst/>
          </a:prstGeom>
          <a:noFill/>
          <a:ln w="9525">
            <a:noFill/>
            <a:miter lim="800000"/>
            <a:headEnd/>
            <a:tailEnd/>
          </a:ln>
        </p:spPr>
      </p:pic>
      <p:pic>
        <p:nvPicPr>
          <p:cNvPr id="93" name="Picture 1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28825" y="3595731"/>
            <a:ext cx="714375" cy="1312863"/>
          </a:xfrm>
          <a:prstGeom prst="rect">
            <a:avLst/>
          </a:prstGeom>
          <a:noFill/>
          <a:ln w="9525">
            <a:noFill/>
            <a:miter lim="800000"/>
            <a:headEnd/>
            <a:tailEnd/>
          </a:ln>
        </p:spPr>
      </p:pic>
      <p:pic>
        <p:nvPicPr>
          <p:cNvPr id="94" name="Picture 1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24062" y="3590969"/>
            <a:ext cx="723900" cy="1322387"/>
          </a:xfrm>
          <a:prstGeom prst="rect">
            <a:avLst/>
          </a:prstGeom>
          <a:noFill/>
          <a:ln w="9525">
            <a:noFill/>
            <a:miter lim="800000"/>
            <a:headEnd/>
            <a:tailEnd/>
          </a:ln>
        </p:spPr>
      </p:pic>
      <p:pic>
        <p:nvPicPr>
          <p:cNvPr id="95" name="Picture 11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326312" y="3583031"/>
            <a:ext cx="811213" cy="1419225"/>
          </a:xfrm>
          <a:prstGeom prst="rect">
            <a:avLst/>
          </a:prstGeom>
          <a:noFill/>
          <a:ln w="9525">
            <a:noFill/>
            <a:miter lim="800000"/>
            <a:headEnd/>
            <a:tailEnd/>
          </a:ln>
        </p:spPr>
      </p:pic>
      <p:pic>
        <p:nvPicPr>
          <p:cNvPr id="96" name="Picture 11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97762" y="3821156"/>
            <a:ext cx="90488" cy="92075"/>
          </a:xfrm>
          <a:prstGeom prst="rect">
            <a:avLst/>
          </a:prstGeom>
          <a:noFill/>
          <a:ln w="9525">
            <a:noFill/>
            <a:miter lim="800000"/>
            <a:headEnd/>
            <a:tailEnd/>
          </a:ln>
        </p:spPr>
      </p:pic>
      <p:pic>
        <p:nvPicPr>
          <p:cNvPr id="97" name="Picture 1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375525" y="3613194"/>
            <a:ext cx="712787" cy="1314450"/>
          </a:xfrm>
          <a:prstGeom prst="rect">
            <a:avLst/>
          </a:prstGeom>
          <a:noFill/>
          <a:ln w="9525">
            <a:noFill/>
            <a:miter lim="800000"/>
            <a:headEnd/>
            <a:tailEnd/>
          </a:ln>
        </p:spPr>
      </p:pic>
      <p:pic>
        <p:nvPicPr>
          <p:cNvPr id="98" name="Picture 1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370762" y="3608431"/>
            <a:ext cx="722313" cy="13239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99" name="Text Box 116"/>
              <p:cNvSpPr txBox="1">
                <a:spLocks noChangeArrowheads="1"/>
              </p:cNvSpPr>
              <p:nvPr/>
            </p:nvSpPr>
            <p:spPr bwMode="auto">
              <a:xfrm>
                <a:off x="71021" y="960481"/>
                <a:ext cx="3373515" cy="1446550"/>
              </a:xfrm>
              <a:prstGeom prst="rect">
                <a:avLst/>
              </a:prstGeom>
              <a:noFill/>
              <a:ln w="9525">
                <a:solidFill>
                  <a:schemeClr val="tx1"/>
                </a:solidFill>
                <a:miter lim="800000"/>
                <a:headEnd/>
                <a:tailEnd/>
              </a:ln>
              <a:effectLst/>
            </p:spPr>
            <p:txBody>
              <a:bodyPr wrap="square">
                <a:spAutoFit/>
              </a:bodyPr>
              <a:lstStyle/>
              <a:p>
                <a:pPr>
                  <a:spcBef>
                    <a:spcPct val="50000"/>
                  </a:spcBef>
                  <a:buFontTx/>
                  <a:buChar char="•"/>
                </a:pPr>
                <a:r>
                  <a:rPr lang="en-US" sz="1600" dirty="0">
                    <a:latin typeface="Times New Roman" pitchFamily="18" charset="0"/>
                  </a:rPr>
                  <a:t> </a:t>
                </a:r>
                <a:r>
                  <a:rPr lang="en-US" sz="1600" dirty="0" smtClean="0">
                    <a:latin typeface="Times New Roman" pitchFamily="18" charset="0"/>
                  </a:rPr>
                  <a:t>Beta asymmetry (to extract </a:t>
                </a:r>
                <a14:m>
                  <m:oMath xmlns:m="http://schemas.openxmlformats.org/officeDocument/2006/math">
                    <m:r>
                      <a:rPr lang="en-US" sz="1600" i="1" dirty="0" smtClean="0">
                        <a:latin typeface="Cambria Math"/>
                      </a:rPr>
                      <m:t>𝐴</m:t>
                    </m:r>
                  </m:oMath>
                </a14:m>
                <a:r>
                  <a:rPr lang="en-US" sz="1600" dirty="0" smtClean="0">
                    <a:latin typeface="Times New Roman" pitchFamily="18" charset="0"/>
                  </a:rPr>
                  <a:t>) : </a:t>
                </a:r>
                <a:r>
                  <a:rPr lang="en-US" sz="1600" dirty="0">
                    <a:latin typeface="Times New Roman" pitchFamily="18" charset="0"/>
                  </a:rPr>
                  <a:t>reflect all protons to bottom detector, use top detector for electrons</a:t>
                </a:r>
              </a:p>
              <a:p>
                <a:pPr>
                  <a:spcBef>
                    <a:spcPct val="50000"/>
                  </a:spcBef>
                  <a:buFontTx/>
                  <a:buChar char="•"/>
                </a:pPr>
                <a:r>
                  <a:rPr lang="en-US" sz="1600" dirty="0">
                    <a:latin typeface="Times New Roman" pitchFamily="18" charset="0"/>
                  </a:rPr>
                  <a:t> </a:t>
                </a:r>
                <a:r>
                  <a:rPr lang="en-US" sz="1600" dirty="0" smtClean="0">
                    <a:latin typeface="Times New Roman" pitchFamily="18" charset="0"/>
                  </a:rPr>
                  <a:t>Proton asymmetry (to extract </a:t>
                </a:r>
                <a14:m>
                  <m:oMath xmlns:m="http://schemas.openxmlformats.org/officeDocument/2006/math">
                    <m:r>
                      <a:rPr lang="en-US" sz="1600" i="1" dirty="0" smtClean="0">
                        <a:latin typeface="Cambria Math"/>
                      </a:rPr>
                      <m:t>𝐵</m:t>
                    </m:r>
                  </m:oMath>
                </a14:m>
                <a:r>
                  <a:rPr lang="en-US" sz="1600" dirty="0" smtClean="0">
                    <a:latin typeface="Times New Roman" pitchFamily="18" charset="0"/>
                  </a:rPr>
                  <a:t>): </a:t>
                </a:r>
                <a:r>
                  <a:rPr lang="en-US" sz="1600" dirty="0">
                    <a:latin typeface="Times New Roman" pitchFamily="18" charset="0"/>
                  </a:rPr>
                  <a:t>detect protons at top</a:t>
                </a:r>
              </a:p>
            </p:txBody>
          </p:sp>
        </mc:Choice>
        <mc:Fallback xmlns="">
          <p:sp>
            <p:nvSpPr>
              <p:cNvPr id="99" name="Text Box 116"/>
              <p:cNvSpPr txBox="1">
                <a:spLocks noRot="1" noChangeAspect="1" noMove="1" noResize="1" noEditPoints="1" noAdjustHandles="1" noChangeArrowheads="1" noChangeShapeType="1" noTextEdit="1"/>
              </p:cNvSpPr>
              <p:nvPr/>
            </p:nvSpPr>
            <p:spPr bwMode="auto">
              <a:xfrm>
                <a:off x="71021" y="960481"/>
                <a:ext cx="3373515" cy="1446550"/>
              </a:xfrm>
              <a:prstGeom prst="rect">
                <a:avLst/>
              </a:prstGeom>
              <a:blipFill rotWithShape="1">
                <a:blip r:embed="rId14"/>
                <a:stretch>
                  <a:fillRect l="-901" t="-837" b="-4184"/>
                </a:stretch>
              </a:blipFill>
              <a:ln w="9525">
                <a:solidFill>
                  <a:schemeClr val="tx1"/>
                </a:solidFill>
                <a:miter lim="800000"/>
                <a:headEnd/>
                <a:tailEnd/>
              </a:ln>
              <a:effectLst/>
            </p:spPr>
            <p:txBody>
              <a:bodyPr/>
              <a:lstStyle/>
              <a:p>
                <a:r>
                  <a:rPr lang="en-US">
                    <a:noFill/>
                  </a:rPr>
                  <a:t> </a:t>
                </a:r>
              </a:p>
            </p:txBody>
          </p:sp>
        </mc:Fallback>
      </mc:AlternateContent>
      <p:sp>
        <p:nvSpPr>
          <p:cNvPr id="100" name="Rectangle 57"/>
          <p:cNvSpPr>
            <a:spLocks noChangeArrowheads="1"/>
          </p:cNvSpPr>
          <p:nvPr/>
        </p:nvSpPr>
        <p:spPr bwMode="auto">
          <a:xfrm>
            <a:off x="0" y="23813"/>
            <a:ext cx="9144000" cy="812800"/>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anchor="ctr"/>
          <a:lstStyle/>
          <a:p>
            <a:pPr algn="ctr"/>
            <a:r>
              <a:rPr lang="en-US" sz="2800" b="1" dirty="0" smtClean="0">
                <a:solidFill>
                  <a:srgbClr val="000000"/>
                </a:solidFill>
                <a:latin typeface="Times New Roman" pitchFamily="18" charset="0"/>
                <a:cs typeface="Times New Roman" pitchFamily="18" charset="0"/>
              </a:rPr>
              <a:t>Planned continuation (SNS or NIST): Polarized neutrons </a:t>
            </a:r>
            <a:endParaRPr lang="en-US" sz="2800" b="1" dirty="0">
              <a:solidFill>
                <a:srgbClr val="000000"/>
              </a:solidFill>
              <a:latin typeface="Times New Roman" pitchFamily="18" charset="0"/>
              <a:cs typeface="Times New Roman" pitchFamily="18" charset="0"/>
            </a:endParaRPr>
          </a:p>
        </p:txBody>
      </p:sp>
      <p:sp>
        <p:nvSpPr>
          <p:cNvPr id="101" name="Slide Number Placeholder 1"/>
          <p:cNvSpPr>
            <a:spLocks noGrp="1"/>
          </p:cNvSpPr>
          <p:nvPr>
            <p:ph type="sldNum" sz="quarter" idx="12"/>
          </p:nvPr>
        </p:nvSpPr>
        <p:spPr>
          <a:xfrm>
            <a:off x="6553200" y="6245225"/>
            <a:ext cx="2133600" cy="476250"/>
          </a:xfrm>
        </p:spPr>
        <p:txBody>
          <a:bodyPr/>
          <a:lstStyle/>
          <a:p>
            <a:pPr>
              <a:defRPr/>
            </a:pPr>
            <a:fld id="{F0334121-F8DE-458F-B242-0D924A9A864E}" type="slidenum">
              <a:rPr lang="en-US" smtClean="0"/>
              <a:pPr>
                <a:defRPr/>
              </a:pPr>
              <a:t>32</a:t>
            </a:fld>
            <a:endParaRPr lang="en-US" dirty="0"/>
          </a:p>
        </p:txBody>
      </p:sp>
      <p:sp>
        <p:nvSpPr>
          <p:cNvPr id="102" name="Rectangle 94"/>
          <p:cNvSpPr>
            <a:spLocks noChangeArrowheads="1"/>
          </p:cNvSpPr>
          <p:nvPr/>
        </p:nvSpPr>
        <p:spPr bwMode="auto">
          <a:xfrm>
            <a:off x="7157939" y="2919484"/>
            <a:ext cx="1633636" cy="553998"/>
          </a:xfrm>
          <a:prstGeom prst="rect">
            <a:avLst/>
          </a:prstGeom>
          <a:noFill/>
          <a:ln w="9525">
            <a:noFill/>
            <a:miter lim="800000"/>
            <a:headEnd/>
            <a:tailEnd/>
          </a:ln>
        </p:spPr>
        <p:txBody>
          <a:bodyPr wrap="square" lIns="0" tIns="0" rIns="0" bIns="0">
            <a:spAutoFit/>
          </a:bodyPr>
          <a:lstStyle/>
          <a:p>
            <a:r>
              <a:rPr lang="en-US" dirty="0" smtClean="0">
                <a:solidFill>
                  <a:srgbClr val="000000"/>
                </a:solidFill>
                <a:latin typeface="Times New Roman" pitchFamily="18" charset="0"/>
              </a:rPr>
              <a:t>Polarimetry with Helium-3</a:t>
            </a:r>
            <a:endParaRPr lang="en-US" dirty="0"/>
          </a:p>
        </p:txBody>
      </p:sp>
    </p:spTree>
    <p:extLst>
      <p:ext uri="{BB962C8B-B14F-4D97-AF65-F5344CB8AC3E}">
        <p14:creationId xmlns:p14="http://schemas.microsoft.com/office/powerpoint/2010/main" val="407707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ter months of anticipation, the enormous iceberg with an area of 2,239 sq miles (5,800 sq km) finally broke off the Larsen C ice sheet. The growth of the crack, given our current understanding, is not directly linked to climate chang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a:ext>
            </a:extLst>
          </a:blip>
          <a:srcRect/>
          <a:stretch>
            <a:fillRect/>
          </a:stretch>
        </p:blipFill>
        <p:spPr bwMode="auto">
          <a:xfrm>
            <a:off x="1687" y="849466"/>
            <a:ext cx="9126861" cy="60144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7905" name="Text Box 9"/>
              <p:cNvSpPr txBox="1">
                <a:spLocks noChangeArrowheads="1"/>
              </p:cNvSpPr>
              <p:nvPr/>
            </p:nvSpPr>
            <p:spPr bwMode="auto">
              <a:xfrm>
                <a:off x="323528" y="980728"/>
                <a:ext cx="8640960" cy="5262979"/>
              </a:xfrm>
              <a:prstGeom prst="rect">
                <a:avLst/>
              </a:prstGeom>
              <a:noFill/>
              <a:ln w="9525">
                <a:noFill/>
                <a:miter lim="800000"/>
                <a:headEnd/>
                <a:tailEnd/>
              </a:ln>
            </p:spPr>
            <p:txBody>
              <a:bodyPr wrap="square">
                <a:spAutoFit/>
              </a:bodyPr>
              <a:lstStyle/>
              <a:p>
                <a:pPr>
                  <a:spcBef>
                    <a:spcPct val="50000"/>
                  </a:spcBef>
                  <a:buFontTx/>
                  <a:buChar char="•"/>
                </a:pPr>
                <a:r>
                  <a:rPr lang="en-US" sz="2400" dirty="0" smtClean="0">
                    <a:solidFill>
                      <a:srgbClr val="000000"/>
                    </a:solidFill>
                    <a:latin typeface="Calibri" panose="020F0502020204030204" pitchFamily="34" charset="0"/>
                    <a:cs typeface="Times New Roman" pitchFamily="18" charset="0"/>
                  </a:rPr>
                  <a:t> The Nab collaboration is setting up the Nab spectrometer at the Spallation Neutron Source. Start of commissioning planned in summer 2018. Until tomorrow, the big reason for the delay has been the magnet.</a:t>
                </a:r>
              </a:p>
              <a:p>
                <a:pPr>
                  <a:spcBef>
                    <a:spcPct val="50000"/>
                  </a:spcBef>
                  <a:buFontTx/>
                  <a:buChar char="•"/>
                </a:pPr>
                <a:r>
                  <a:rPr lang="en-US" sz="2400" dirty="0" smtClean="0">
                    <a:solidFill>
                      <a:srgbClr val="000000"/>
                    </a:solidFill>
                    <a:latin typeface="Calibri" panose="020F0502020204030204" pitchFamily="34" charset="0"/>
                    <a:cs typeface="Times New Roman" pitchFamily="18" charset="0"/>
                  </a:rPr>
                  <a:t> Goal: </a:t>
                </a:r>
                <a:r>
                  <a:rPr lang="el-GR" sz="2400" dirty="0" smtClean="0">
                    <a:solidFill>
                      <a:srgbClr val="000000"/>
                    </a:solidFill>
                    <a:latin typeface="Calibri" panose="020F0502020204030204" pitchFamily="34" charset="0"/>
                    <a:cs typeface="Times New Roman" pitchFamily="18" charset="0"/>
                  </a:rPr>
                  <a:t>Δ</a:t>
                </a:r>
                <a:r>
                  <a:rPr lang="en-US" sz="2400" i="1" dirty="0" smtClean="0">
                    <a:solidFill>
                      <a:srgbClr val="000000"/>
                    </a:solidFill>
                    <a:latin typeface="Calibri" panose="020F0502020204030204" pitchFamily="34" charset="0"/>
                    <a:cs typeface="Times New Roman" pitchFamily="18" charset="0"/>
                  </a:rPr>
                  <a:t>a</a:t>
                </a:r>
                <a:r>
                  <a:rPr lang="en-US" sz="2400" dirty="0" smtClean="0">
                    <a:solidFill>
                      <a:srgbClr val="000000"/>
                    </a:solidFill>
                    <a:latin typeface="Calibri" panose="020F0502020204030204" pitchFamily="34" charset="0"/>
                    <a:cs typeface="Times New Roman" pitchFamily="18" charset="0"/>
                  </a:rPr>
                  <a:t>/</a:t>
                </a:r>
                <a:r>
                  <a:rPr lang="en-US" sz="2400" i="1" dirty="0" smtClean="0">
                    <a:solidFill>
                      <a:srgbClr val="000000"/>
                    </a:solidFill>
                    <a:latin typeface="Calibri" panose="020F0502020204030204" pitchFamily="34" charset="0"/>
                    <a:cs typeface="Times New Roman" pitchFamily="18" charset="0"/>
                  </a:rPr>
                  <a:t>a</a:t>
                </a:r>
                <a:r>
                  <a:rPr lang="en-US" sz="2400" dirty="0" smtClean="0">
                    <a:solidFill>
                      <a:srgbClr val="000000"/>
                    </a:solidFill>
                    <a:latin typeface="Calibri" panose="020F0502020204030204" pitchFamily="34" charset="0"/>
                    <a:cs typeface="Times New Roman" pitchFamily="18" charset="0"/>
                  </a:rPr>
                  <a:t> ≤ 10</a:t>
                </a:r>
                <a:r>
                  <a:rPr lang="en-US" sz="2400" baseline="30000" dirty="0" smtClean="0">
                    <a:solidFill>
                      <a:srgbClr val="000000"/>
                    </a:solidFill>
                    <a:latin typeface="Calibri" panose="020F0502020204030204" pitchFamily="34" charset="0"/>
                    <a:cs typeface="Times New Roman" pitchFamily="18" charset="0"/>
                  </a:rPr>
                  <a:t>-3</a:t>
                </a:r>
                <a:r>
                  <a:rPr lang="en-US" sz="2400" dirty="0" smtClean="0">
                    <a:solidFill>
                      <a:srgbClr val="000000"/>
                    </a:solidFill>
                    <a:latin typeface="Calibri" panose="020F0502020204030204" pitchFamily="34" charset="0"/>
                    <a:cs typeface="Times New Roman" pitchFamily="18" charset="0"/>
                  </a:rPr>
                  <a:t> and </a:t>
                </a:r>
                <a:r>
                  <a:rPr lang="el-GR" sz="2400" dirty="0" smtClean="0">
                    <a:solidFill>
                      <a:srgbClr val="000000"/>
                    </a:solidFill>
                    <a:latin typeface="Calibri" panose="020F0502020204030204" pitchFamily="34" charset="0"/>
                    <a:cs typeface="Times New Roman" pitchFamily="18" charset="0"/>
                  </a:rPr>
                  <a:t>Δ</a:t>
                </a:r>
                <a:r>
                  <a:rPr lang="en-US" sz="2400" i="1" dirty="0" smtClean="0">
                    <a:solidFill>
                      <a:srgbClr val="000000"/>
                    </a:solidFill>
                    <a:latin typeface="Calibri" panose="020F0502020204030204" pitchFamily="34" charset="0"/>
                    <a:cs typeface="Times New Roman" pitchFamily="18" charset="0"/>
                  </a:rPr>
                  <a:t>b</a:t>
                </a:r>
                <a:r>
                  <a:rPr lang="en-US" sz="2400" dirty="0" smtClean="0">
                    <a:solidFill>
                      <a:srgbClr val="000000"/>
                    </a:solidFill>
                    <a:latin typeface="Calibri" panose="020F0502020204030204" pitchFamily="34" charset="0"/>
                    <a:cs typeface="Times New Roman" pitchFamily="18" charset="0"/>
                  </a:rPr>
                  <a:t> ≤ 3·10</a:t>
                </a:r>
                <a:r>
                  <a:rPr lang="en-US" sz="2400" baseline="30000" dirty="0" smtClean="0">
                    <a:solidFill>
                      <a:srgbClr val="000000"/>
                    </a:solidFill>
                    <a:latin typeface="Calibri" panose="020F0502020204030204" pitchFamily="34" charset="0"/>
                    <a:cs typeface="Times New Roman" pitchFamily="18" charset="0"/>
                  </a:rPr>
                  <a:t>-3</a:t>
                </a:r>
                <a:r>
                  <a:rPr lang="en-US" sz="2400" dirty="0" smtClean="0">
                    <a:solidFill>
                      <a:srgbClr val="000000"/>
                    </a:solidFill>
                    <a:latin typeface="Calibri" panose="020F0502020204030204" pitchFamily="34" charset="0"/>
                    <a:cs typeface="Times New Roman" pitchFamily="18" charset="0"/>
                  </a:rPr>
                  <a:t>. This is in line with the requirements for standard model tests:</a:t>
                </a:r>
              </a:p>
              <a:p>
                <a:pPr marL="914400" lvl="1" indent="-457200">
                  <a:spcBef>
                    <a:spcPct val="50000"/>
                  </a:spcBef>
                  <a:buFont typeface="+mj-lt"/>
                  <a:buAutoNum type="arabicParenR"/>
                </a:pPr>
                <a:r>
                  <a:rPr lang="en-US" sz="2400" dirty="0" smtClean="0">
                    <a:solidFill>
                      <a:srgbClr val="000000"/>
                    </a:solidFill>
                    <a:latin typeface="Calibri" panose="020F0502020204030204" pitchFamily="34" charset="0"/>
                    <a:cs typeface="Times New Roman" pitchFamily="18" charset="0"/>
                  </a:rPr>
                  <a:t>Compare renormalization constant </a:t>
                </a:r>
                <a14:m>
                  <m:oMath xmlns:m="http://schemas.openxmlformats.org/officeDocument/2006/math">
                    <m:r>
                      <a:rPr lang="en-US" sz="2400" b="0" i="1" smtClean="0">
                        <a:solidFill>
                          <a:srgbClr val="000000"/>
                        </a:solidFill>
                        <a:latin typeface="Cambria Math"/>
                        <a:cs typeface="Times New Roman" pitchFamily="18" charset="0"/>
                      </a:rPr>
                      <m:t>𝜆</m:t>
                    </m:r>
                    <m:r>
                      <a:rPr lang="en-US" sz="2400" b="0" i="1" smtClean="0">
                        <a:solidFill>
                          <a:srgbClr val="000000"/>
                        </a:solidFill>
                        <a:latin typeface="Cambria Math"/>
                        <a:cs typeface="Times New Roman" pitchFamily="18" charset="0"/>
                      </a:rPr>
                      <m:t>=</m:t>
                    </m:r>
                    <m:sSub>
                      <m:sSubPr>
                        <m:ctrlPr>
                          <a:rPr lang="en-US" sz="2400" b="0" i="1" smtClean="0">
                            <a:solidFill>
                              <a:srgbClr val="000000"/>
                            </a:solidFill>
                            <a:latin typeface="Cambria Math"/>
                            <a:cs typeface="Times New Roman" pitchFamily="18" charset="0"/>
                          </a:rPr>
                        </m:ctrlPr>
                      </m:sSubPr>
                      <m:e>
                        <m:r>
                          <a:rPr lang="en-US" sz="2400" b="0" i="1" smtClean="0">
                            <a:solidFill>
                              <a:srgbClr val="000000"/>
                            </a:solidFill>
                            <a:latin typeface="Cambria Math"/>
                            <a:cs typeface="Times New Roman" pitchFamily="18" charset="0"/>
                          </a:rPr>
                          <m:t>𝑔</m:t>
                        </m:r>
                      </m:e>
                      <m:sub>
                        <m:r>
                          <a:rPr lang="en-US" sz="2400" b="0" i="1" smtClean="0">
                            <a:solidFill>
                              <a:srgbClr val="000000"/>
                            </a:solidFill>
                            <a:latin typeface="Cambria Math"/>
                            <a:cs typeface="Times New Roman" pitchFamily="18" charset="0"/>
                          </a:rPr>
                          <m:t>𝐴</m:t>
                        </m:r>
                      </m:sub>
                    </m:sSub>
                    <m:r>
                      <a:rPr lang="en-US" sz="2400" b="0" i="1" smtClean="0">
                        <a:solidFill>
                          <a:srgbClr val="000000"/>
                        </a:solidFill>
                        <a:latin typeface="Cambria Math"/>
                        <a:cs typeface="Times New Roman" pitchFamily="18" charset="0"/>
                      </a:rPr>
                      <m:t>/</m:t>
                    </m:r>
                    <m:sSub>
                      <m:sSubPr>
                        <m:ctrlPr>
                          <a:rPr lang="en-US" sz="2400" b="0" i="1" smtClean="0">
                            <a:solidFill>
                              <a:srgbClr val="000000"/>
                            </a:solidFill>
                            <a:latin typeface="Cambria Math"/>
                            <a:cs typeface="Times New Roman" pitchFamily="18" charset="0"/>
                          </a:rPr>
                        </m:ctrlPr>
                      </m:sSubPr>
                      <m:e>
                        <m:r>
                          <a:rPr lang="en-US" sz="2400" b="0" i="1" smtClean="0">
                            <a:solidFill>
                              <a:srgbClr val="000000"/>
                            </a:solidFill>
                            <a:latin typeface="Cambria Math"/>
                            <a:cs typeface="Times New Roman" pitchFamily="18" charset="0"/>
                          </a:rPr>
                          <m:t>𝑔</m:t>
                        </m:r>
                      </m:e>
                      <m:sub>
                        <m:r>
                          <a:rPr lang="en-US" sz="2400" b="0" i="1" smtClean="0">
                            <a:solidFill>
                              <a:srgbClr val="000000"/>
                            </a:solidFill>
                            <a:latin typeface="Cambria Math"/>
                            <a:cs typeface="Times New Roman" pitchFamily="18" charset="0"/>
                          </a:rPr>
                          <m:t>𝑉</m:t>
                        </m:r>
                      </m:sub>
                    </m:sSub>
                  </m:oMath>
                </a14:m>
                <a:r>
                  <a:rPr lang="en-US" sz="2400" dirty="0" smtClean="0">
                    <a:solidFill>
                      <a:srgbClr val="000000"/>
                    </a:solidFill>
                    <a:latin typeface="Calibri" panose="020F0502020204030204" pitchFamily="34" charset="0"/>
                    <a:cs typeface="Times New Roman" pitchFamily="18" charset="0"/>
                  </a:rPr>
                  <a:t> to direct determination on lattice.</a:t>
                </a:r>
              </a:p>
              <a:p>
                <a:pPr marL="914400" lvl="1" indent="-457200">
                  <a:spcBef>
                    <a:spcPct val="50000"/>
                  </a:spcBef>
                  <a:buFont typeface="+mj-lt"/>
                  <a:buAutoNum type="arabicParenR"/>
                </a:pPr>
                <a:r>
                  <a:rPr lang="en-US" sz="2400" dirty="0" smtClean="0">
                    <a:solidFill>
                      <a:srgbClr val="000000"/>
                    </a:solidFill>
                    <a:latin typeface="Calibri" panose="020F0502020204030204" pitchFamily="34" charset="0"/>
                    <a:cs typeface="Times New Roman" pitchFamily="18" charset="0"/>
                  </a:rPr>
                  <a:t>Unitarity test of </a:t>
                </a:r>
                <a:r>
                  <a:rPr lang="en-US" sz="2400" dirty="0" err="1" smtClean="0">
                    <a:solidFill>
                      <a:srgbClr val="000000"/>
                    </a:solidFill>
                    <a:latin typeface="Calibri" panose="020F0502020204030204" pitchFamily="34" charset="0"/>
                    <a:cs typeface="Times New Roman" pitchFamily="18" charset="0"/>
                  </a:rPr>
                  <a:t>Cabbibo</a:t>
                </a:r>
                <a:r>
                  <a:rPr lang="en-US" sz="2400" dirty="0" smtClean="0">
                    <a:solidFill>
                      <a:srgbClr val="000000"/>
                    </a:solidFill>
                    <a:latin typeface="Calibri" panose="020F0502020204030204" pitchFamily="34" charset="0"/>
                    <a:cs typeface="Times New Roman" pitchFamily="18" charset="0"/>
                  </a:rPr>
                  <a:t>-Kobayashi-</a:t>
                </a:r>
                <a:r>
                  <a:rPr lang="en-US" sz="2400" dirty="0" err="1" smtClean="0">
                    <a:solidFill>
                      <a:srgbClr val="000000"/>
                    </a:solidFill>
                    <a:latin typeface="Calibri" panose="020F0502020204030204" pitchFamily="34" charset="0"/>
                    <a:cs typeface="Times New Roman" pitchFamily="18" charset="0"/>
                  </a:rPr>
                  <a:t>Maskawa</a:t>
                </a:r>
                <a:r>
                  <a:rPr lang="en-US" sz="2400" dirty="0" smtClean="0">
                    <a:solidFill>
                      <a:srgbClr val="000000"/>
                    </a:solidFill>
                    <a:latin typeface="Calibri" panose="020F0502020204030204" pitchFamily="34" charset="0"/>
                    <a:cs typeface="Times New Roman" pitchFamily="18" charset="0"/>
                  </a:rPr>
                  <a:t> matrix in first row.</a:t>
                </a:r>
              </a:p>
              <a:p>
                <a:pPr marL="914400" lvl="1" indent="-457200">
                  <a:spcBef>
                    <a:spcPct val="50000"/>
                  </a:spcBef>
                  <a:buFont typeface="+mj-lt"/>
                  <a:buAutoNum type="arabicParenR"/>
                </a:pPr>
                <a:r>
                  <a:rPr lang="en-US" sz="2400" dirty="0" smtClean="0">
                    <a:solidFill>
                      <a:srgbClr val="000000"/>
                    </a:solidFill>
                    <a:latin typeface="Calibri" panose="020F0502020204030204" pitchFamily="34" charset="0"/>
                    <a:cs typeface="Times New Roman" pitchFamily="18" charset="0"/>
                  </a:rPr>
                  <a:t>Search for new physics at above the </a:t>
                </a:r>
                <a:r>
                  <a:rPr lang="en-US" sz="2400" dirty="0" err="1" smtClean="0">
                    <a:solidFill>
                      <a:srgbClr val="000000"/>
                    </a:solidFill>
                    <a:latin typeface="Calibri" panose="020F0502020204030204" pitchFamily="34" charset="0"/>
                    <a:cs typeface="Times New Roman" pitchFamily="18" charset="0"/>
                  </a:rPr>
                  <a:t>TeV</a:t>
                </a:r>
                <a:r>
                  <a:rPr lang="en-US" sz="2400" dirty="0" smtClean="0">
                    <a:solidFill>
                      <a:srgbClr val="000000"/>
                    </a:solidFill>
                    <a:latin typeface="Calibri" panose="020F0502020204030204" pitchFamily="34" charset="0"/>
                    <a:cs typeface="Times New Roman" pitchFamily="18" charset="0"/>
                  </a:rPr>
                  <a:t> scale that manifests itself as S,T interaction.</a:t>
                </a:r>
              </a:p>
            </p:txBody>
          </p:sp>
        </mc:Choice>
        <mc:Fallback xmlns="">
          <p:sp>
            <p:nvSpPr>
              <p:cNvPr id="507905" name="Text Box 9"/>
              <p:cNvSpPr txBox="1">
                <a:spLocks noRot="1" noChangeAspect="1" noMove="1" noResize="1" noEditPoints="1" noAdjustHandles="1" noChangeArrowheads="1" noChangeShapeType="1" noTextEdit="1"/>
              </p:cNvSpPr>
              <p:nvPr/>
            </p:nvSpPr>
            <p:spPr bwMode="auto">
              <a:xfrm>
                <a:off x="323528" y="980728"/>
                <a:ext cx="8640960" cy="5262979"/>
              </a:xfrm>
              <a:prstGeom prst="rect">
                <a:avLst/>
              </a:prstGeom>
              <a:blipFill rotWithShape="1">
                <a:blip r:embed="rId5"/>
                <a:stretch>
                  <a:fillRect l="-1058" t="-1043" r="-846" b="-1738"/>
                </a:stretch>
              </a:blipFill>
              <a:ln w="9525">
                <a:noFill/>
                <a:miter lim="800000"/>
                <a:headEnd/>
                <a:tailEnd/>
              </a:ln>
            </p:spPr>
            <p:txBody>
              <a:bodyPr/>
              <a:lstStyle/>
              <a:p>
                <a:r>
                  <a:rPr lang="en-US">
                    <a:noFill/>
                  </a:rPr>
                  <a:t> </a:t>
                </a:r>
              </a:p>
            </p:txBody>
          </p:sp>
        </mc:Fallback>
      </mc:AlternateContent>
      <p:sp>
        <p:nvSpPr>
          <p:cNvPr id="507907" name="Rectangle 13"/>
          <p:cNvSpPr>
            <a:spLocks noChangeArrowheads="1"/>
          </p:cNvSpPr>
          <p:nvPr/>
        </p:nvSpPr>
        <p:spPr bwMode="auto">
          <a:xfrm>
            <a:off x="0" y="32193"/>
            <a:ext cx="9144000" cy="792162"/>
          </a:xfrm>
          <a:prstGeom prst="rect">
            <a:avLst/>
          </a:prstGeom>
          <a:solidFill>
            <a:srgbClr val="FFCC00"/>
          </a:solidFill>
          <a:ln w="38100">
            <a:noFill/>
            <a:miter lim="800000"/>
            <a:headEnd/>
            <a:tailEnd/>
          </a:ln>
        </p:spPr>
        <p:txBody>
          <a:bodyPr rIns="972000" anchor="ctr"/>
          <a:lstStyle/>
          <a:p>
            <a:pPr algn="ctr"/>
            <a:r>
              <a:rPr lang="en-US" sz="2800" dirty="0">
                <a:solidFill>
                  <a:srgbClr val="000000"/>
                </a:solidFill>
                <a:latin typeface="Calibri" panose="020F0502020204030204" pitchFamily="34" charset="0"/>
              </a:rPr>
              <a:t>Summary</a:t>
            </a:r>
          </a:p>
        </p:txBody>
      </p:sp>
      <p:sp>
        <p:nvSpPr>
          <p:cNvPr id="2" name="Slide Number Placeholder 1"/>
          <p:cNvSpPr>
            <a:spLocks noGrp="1"/>
          </p:cNvSpPr>
          <p:nvPr>
            <p:ph type="sldNum" sz="quarter" idx="12"/>
          </p:nvPr>
        </p:nvSpPr>
        <p:spPr/>
        <p:txBody>
          <a:bodyPr/>
          <a:lstStyle/>
          <a:p>
            <a:pPr>
              <a:defRPr/>
            </a:pPr>
            <a:fld id="{3D1B235B-1622-4B6F-9620-0231321AA420}" type="slidenum">
              <a:rPr lang="en-US" smtClean="0"/>
              <a:pPr>
                <a:defRPr/>
              </a:pPr>
              <a:t>33</a:t>
            </a:fld>
            <a:endParaRPr lang="en-US"/>
          </a:p>
        </p:txBody>
      </p:sp>
      <p:sp>
        <p:nvSpPr>
          <p:cNvPr id="3" name="TextBox 2"/>
          <p:cNvSpPr txBox="1"/>
          <p:nvPr/>
        </p:nvSpPr>
        <p:spPr>
          <a:xfrm>
            <a:off x="539552" y="6237312"/>
            <a:ext cx="3710183" cy="461665"/>
          </a:xfrm>
          <a:prstGeom prst="rect">
            <a:avLst/>
          </a:prstGeom>
          <a:noFill/>
        </p:spPr>
        <p:txBody>
          <a:bodyPr wrap="none" rtlCol="0">
            <a:spAutoFit/>
          </a:bodyPr>
          <a:lstStyle/>
          <a:p>
            <a:r>
              <a:rPr lang="en-US" sz="2400" dirty="0" smtClean="0">
                <a:solidFill>
                  <a:srgbClr val="FF0000"/>
                </a:solidFill>
                <a:latin typeface="Calibri" panose="020F0502020204030204" pitchFamily="34" charset="0"/>
                <a:cs typeface="Times New Roman" panose="02020603050405020304" pitchFamily="18" charset="0"/>
              </a:rPr>
              <a:t>Thank you for the attention!</a:t>
            </a:r>
            <a:endParaRPr lang="en-US" sz="2400"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299884"/>
      </p:ext>
    </p:extLst>
  </p:cSld>
  <p:clrMapOvr>
    <a:masterClrMapping/>
  </p:clrMapOvr>
  <p:transition advTm="2879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Line 146"/>
          <p:cNvSpPr>
            <a:spLocks noChangeAspect="1" noChangeShapeType="1"/>
          </p:cNvSpPr>
          <p:nvPr/>
        </p:nvSpPr>
        <p:spPr bwMode="auto">
          <a:xfrm>
            <a:off x="3025275" y="5645456"/>
            <a:ext cx="365760" cy="182881"/>
          </a:xfrm>
          <a:prstGeom prst="line">
            <a:avLst/>
          </a:prstGeom>
          <a:noFill/>
          <a:ln w="38100" cmpd="dbl">
            <a:solidFill>
              <a:schemeClr val="bg1">
                <a:lumMod val="50000"/>
              </a:schemeClr>
            </a:solidFill>
            <a:round/>
            <a:headEnd/>
            <a:tailEnd type="triangle" w="med" len="med"/>
          </a:ln>
        </p:spPr>
        <p:txBody>
          <a:bodyPr/>
          <a:lstStyle/>
          <a:p>
            <a:endParaRPr lang="en-US"/>
          </a:p>
        </p:txBody>
      </p:sp>
      <p:sp>
        <p:nvSpPr>
          <p:cNvPr id="36" name="Line 146"/>
          <p:cNvSpPr>
            <a:spLocks noChangeAspect="1" noChangeShapeType="1"/>
          </p:cNvSpPr>
          <p:nvPr/>
        </p:nvSpPr>
        <p:spPr bwMode="auto">
          <a:xfrm>
            <a:off x="5101425" y="5584106"/>
            <a:ext cx="365760" cy="182881"/>
          </a:xfrm>
          <a:prstGeom prst="line">
            <a:avLst/>
          </a:prstGeom>
          <a:noFill/>
          <a:ln w="38100" cmpd="dbl">
            <a:solidFill>
              <a:schemeClr val="bg1">
                <a:lumMod val="50000"/>
              </a:schemeClr>
            </a:solidFill>
            <a:round/>
            <a:headEnd type="triangle" w="med" len="med"/>
            <a:tailEnd type="none" w="med" len="med"/>
          </a:ln>
        </p:spPr>
        <p:txBody>
          <a:bodyPr/>
          <a:lstStyle/>
          <a:p>
            <a:endParaRPr lang="en-US"/>
          </a:p>
        </p:txBody>
      </p:sp>
      <p:sp>
        <p:nvSpPr>
          <p:cNvPr id="24" name="Line 145"/>
          <p:cNvSpPr>
            <a:spLocks noChangeAspect="1" noChangeShapeType="1"/>
          </p:cNvSpPr>
          <p:nvPr/>
        </p:nvSpPr>
        <p:spPr bwMode="auto">
          <a:xfrm flipV="1">
            <a:off x="3392016" y="4996791"/>
            <a:ext cx="381000" cy="76200"/>
          </a:xfrm>
          <a:prstGeom prst="line">
            <a:avLst/>
          </a:prstGeom>
          <a:noFill/>
          <a:ln w="38100" cmpd="dbl">
            <a:solidFill>
              <a:schemeClr val="bg1">
                <a:lumMod val="50000"/>
              </a:schemeClr>
            </a:solidFill>
            <a:round/>
            <a:headEnd type="triangle" w="med" len="med"/>
            <a:tailEnd type="none" w="med" len="med"/>
          </a:ln>
        </p:spPr>
        <p:txBody>
          <a:bodyPr/>
          <a:lstStyle/>
          <a:p>
            <a:endParaRPr lang="en-US"/>
          </a:p>
        </p:txBody>
      </p:sp>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4</a:t>
            </a:fld>
            <a:endParaRPr lang="de-DE"/>
          </a:p>
        </p:txBody>
      </p:sp>
      <p:sp>
        <p:nvSpPr>
          <p:cNvPr id="5"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b="1" dirty="0" smtClean="0">
                <a:latin typeface="Times New Roman" pitchFamily="18" charset="0"/>
                <a:cs typeface="Times New Roman" pitchFamily="18" charset="0"/>
              </a:rPr>
              <a:t>Motivation</a:t>
            </a:r>
            <a:endParaRPr lang="en-US" sz="2800" b="1" dirty="0">
              <a:latin typeface="Times New Roman" pitchFamily="18" charset="0"/>
              <a:cs typeface="Times New Roman" pitchFamily="18" charset="0"/>
            </a:endParaRPr>
          </a:p>
        </p:txBody>
      </p:sp>
      <p:sp>
        <p:nvSpPr>
          <p:cNvPr id="6" name="Oval 5"/>
          <p:cNvSpPr/>
          <p:nvPr/>
        </p:nvSpPr>
        <p:spPr>
          <a:xfrm>
            <a:off x="3107112" y="2723321"/>
            <a:ext cx="816816" cy="561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395536" y="1122169"/>
                <a:ext cx="8352928" cy="3200043"/>
              </a:xfrm>
              <a:prstGeom prst="rect">
                <a:avLst/>
              </a:prstGeom>
            </p:spPr>
            <p:txBody>
              <a:bodyPr wrap="square">
                <a:spAutoFit/>
              </a:bodyPr>
              <a:lstStyle/>
              <a:p>
                <a:r>
                  <a:rPr lang="en-US" dirty="0">
                    <a:latin typeface="Calibri" panose="020F0502020204030204" pitchFamily="34" charset="0"/>
                  </a:rPr>
                  <a:t>Beyond-standard model physics searches in neutron and nuclear beta </a:t>
                </a:r>
                <a:r>
                  <a:rPr lang="en-US" dirty="0" smtClean="0">
                    <a:latin typeface="Calibri" panose="020F0502020204030204" pitchFamily="34" charset="0"/>
                  </a:rPr>
                  <a:t>decay:</a:t>
                </a:r>
              </a:p>
              <a:p>
                <a:pPr marL="342900" indent="-342900">
                  <a:buFont typeface="+mj-lt"/>
                  <a:buAutoNum type="arabicPeriod"/>
                </a:pPr>
                <a:r>
                  <a:rPr lang="en-US" dirty="0" smtClean="0">
                    <a:latin typeface="Calibri" panose="020F0502020204030204" pitchFamily="34" charset="0"/>
                  </a:rPr>
                  <a:t>Is the </a:t>
                </a:r>
                <a:r>
                  <a:rPr lang="en-US" dirty="0" err="1" smtClean="0">
                    <a:latin typeface="Calibri" panose="020F0502020204030204" pitchFamily="34" charset="0"/>
                  </a:rPr>
                  <a:t>Cabbibo</a:t>
                </a:r>
                <a:r>
                  <a:rPr lang="en-US" dirty="0" smtClean="0">
                    <a:latin typeface="Calibri" panose="020F0502020204030204" pitchFamily="34" charset="0"/>
                  </a:rPr>
                  <a:t> Kobayashi </a:t>
                </a:r>
                <a:r>
                  <a:rPr lang="en-US" dirty="0" err="1" smtClean="0">
                    <a:latin typeface="Calibri" panose="020F0502020204030204" pitchFamily="34" charset="0"/>
                  </a:rPr>
                  <a:t>Maskawa</a:t>
                </a:r>
                <a:r>
                  <a:rPr lang="en-US" dirty="0" smtClean="0">
                    <a:latin typeface="Calibri" panose="020F0502020204030204" pitchFamily="34" charset="0"/>
                  </a:rPr>
                  <a:t> (CKM) matrix unitary?</a:t>
                </a:r>
              </a:p>
              <a:p>
                <a:pPr/>
                <a14:m>
                  <m:oMathPara xmlns:m="http://schemas.openxmlformats.org/officeDocument/2006/math">
                    <m:oMathParaPr>
                      <m:jc m:val="centerGroup"/>
                    </m:oMathParaPr>
                    <m:oMath xmlns:m="http://schemas.openxmlformats.org/officeDocument/2006/math">
                      <m:d>
                        <m:dPr>
                          <m:ctrlPr>
                            <a:rPr lang="en-US" i="1">
                              <a:latin typeface="Cambria Math"/>
                            </a:rPr>
                          </m:ctrlPr>
                        </m:dPr>
                        <m:e>
                          <m:m>
                            <m:mPr>
                              <m:mcs>
                                <m:mc>
                                  <m:mcPr>
                                    <m:count m:val="1"/>
                                    <m:mcJc m:val="center"/>
                                  </m:mcPr>
                                </m:mc>
                              </m:mcs>
                              <m:ctrlPr>
                                <a:rPr lang="en-US" i="1">
                                  <a:latin typeface="Cambria Math"/>
                                </a:rPr>
                              </m:ctrlPr>
                            </m:mPr>
                            <m:mr>
                              <m:e>
                                <m:sSup>
                                  <m:sSupPr>
                                    <m:ctrlPr>
                                      <a:rPr lang="en-US" i="1">
                                        <a:latin typeface="Cambria Math"/>
                                      </a:rPr>
                                    </m:ctrlPr>
                                  </m:sSupPr>
                                  <m:e>
                                    <m:r>
                                      <a:rPr lang="en-US" i="1">
                                        <a:latin typeface="Cambria Math"/>
                                      </a:rPr>
                                      <m:t>𝑑</m:t>
                                    </m:r>
                                  </m:e>
                                  <m:sup>
                                    <m:r>
                                      <a:rPr lang="en-US" i="1">
                                        <a:latin typeface="Cambria Math"/>
                                      </a:rPr>
                                      <m:t>′</m:t>
                                    </m:r>
                                  </m:sup>
                                </m:sSup>
                              </m:e>
                            </m:mr>
                            <m:mr>
                              <m:e>
                                <m:sSup>
                                  <m:sSupPr>
                                    <m:ctrlPr>
                                      <a:rPr lang="en-US" i="1">
                                        <a:latin typeface="Cambria Math"/>
                                      </a:rPr>
                                    </m:ctrlPr>
                                  </m:sSupPr>
                                  <m:e>
                                    <m:r>
                                      <a:rPr lang="en-US" i="1">
                                        <a:latin typeface="Cambria Math"/>
                                      </a:rPr>
                                      <m:t>𝑠</m:t>
                                    </m:r>
                                  </m:e>
                                  <m:sup>
                                    <m:r>
                                      <a:rPr lang="en-US" i="1">
                                        <a:latin typeface="Cambria Math"/>
                                      </a:rPr>
                                      <m:t>′</m:t>
                                    </m:r>
                                  </m:sup>
                                </m:sSup>
                              </m:e>
                            </m:mr>
                            <m:mr>
                              <m:e>
                                <m:sSup>
                                  <m:sSupPr>
                                    <m:ctrlPr>
                                      <a:rPr lang="en-US" i="1">
                                        <a:latin typeface="Cambria Math"/>
                                      </a:rPr>
                                    </m:ctrlPr>
                                  </m:sSupPr>
                                  <m:e>
                                    <m:r>
                                      <a:rPr lang="en-US" i="1">
                                        <a:latin typeface="Cambria Math"/>
                                      </a:rPr>
                                      <m:t>𝑏</m:t>
                                    </m:r>
                                  </m:e>
                                  <m:sup>
                                    <m:r>
                                      <a:rPr lang="en-US" i="1">
                                        <a:latin typeface="Cambria Math"/>
                                      </a:rPr>
                                      <m:t>′</m:t>
                                    </m:r>
                                  </m:sup>
                                </m:sSup>
                              </m:e>
                            </m:mr>
                          </m:m>
                        </m:e>
                      </m:d>
                      <m:r>
                        <a:rPr lang="en-US">
                          <a:latin typeface="Cambria Math"/>
                        </a:rPr>
                        <m:t>=</m:t>
                      </m:r>
                      <m:d>
                        <m:dPr>
                          <m:ctrlPr>
                            <a:rPr lang="en-US" i="1">
                              <a:latin typeface="Cambria Math"/>
                            </a:rPr>
                          </m:ctrlPr>
                        </m:dPr>
                        <m:e>
                          <m:m>
                            <m:mPr>
                              <m:mcs>
                                <m:mc>
                                  <m:mcPr>
                                    <m:count m:val="3"/>
                                    <m:mcJc m:val="center"/>
                                  </m:mcPr>
                                </m:mc>
                              </m:mcs>
                              <m:ctrlPr>
                                <a:rPr lang="en-US" i="1">
                                  <a:latin typeface="Cambria Math"/>
                                </a:rPr>
                              </m:ctrlPr>
                            </m:mPr>
                            <m:mr>
                              <m:e>
                                <m:sSub>
                                  <m:sSubPr>
                                    <m:ctrlPr>
                                      <a:rPr lang="en-US"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𝑢𝑑</m:t>
                                    </m:r>
                                  </m:sub>
                                </m:sSub>
                              </m:e>
                              <m:e>
                                <m:sSub>
                                  <m:sSubPr>
                                    <m:ctrlPr>
                                      <a:rPr lang="en-US"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𝑢𝑠</m:t>
                                    </m:r>
                                  </m:sub>
                                </m:sSub>
                              </m:e>
                              <m:e>
                                <m:sSub>
                                  <m:sSubPr>
                                    <m:ctrlPr>
                                      <a:rPr lang="en-US" i="1">
                                        <a:latin typeface="Cambria Math"/>
                                      </a:rPr>
                                    </m:ctrlPr>
                                  </m:sSubPr>
                                  <m:e>
                                    <m:r>
                                      <a:rPr lang="en-US" i="1">
                                        <a:latin typeface="Cambria Math"/>
                                      </a:rPr>
                                      <m:t>𝑉</m:t>
                                    </m:r>
                                  </m:e>
                                  <m:sub>
                                    <m:r>
                                      <a:rPr lang="en-US" i="1">
                                        <a:latin typeface="Cambria Math"/>
                                      </a:rPr>
                                      <m:t>𝑢𝑏</m:t>
                                    </m:r>
                                  </m:sub>
                                </m:sSub>
                              </m:e>
                            </m:mr>
                            <m:mr>
                              <m:e>
                                <m:sSub>
                                  <m:sSubPr>
                                    <m:ctrlPr>
                                      <a:rPr lang="en-US"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𝑐𝑑</m:t>
                                    </m:r>
                                  </m:sub>
                                </m:sSub>
                              </m:e>
                              <m:e>
                                <m:sSub>
                                  <m:sSubPr>
                                    <m:ctrlPr>
                                      <a:rPr lang="en-US" i="1">
                                        <a:solidFill>
                                          <a:schemeClr val="tx2"/>
                                        </a:solidFill>
                                        <a:latin typeface="Cambria Math"/>
                                      </a:rPr>
                                    </m:ctrlPr>
                                  </m:sSubPr>
                                  <m:e>
                                    <m:r>
                                      <a:rPr lang="en-US" i="1">
                                        <a:solidFill>
                                          <a:schemeClr val="tx2"/>
                                        </a:solidFill>
                                        <a:latin typeface="Cambria Math"/>
                                      </a:rPr>
                                      <m:t>𝑉</m:t>
                                    </m:r>
                                  </m:e>
                                  <m:sub>
                                    <m:r>
                                      <a:rPr lang="en-US" i="1">
                                        <a:solidFill>
                                          <a:schemeClr val="tx2"/>
                                        </a:solidFill>
                                        <a:latin typeface="Cambria Math"/>
                                      </a:rPr>
                                      <m:t>𝑐𝑠</m:t>
                                    </m:r>
                                  </m:sub>
                                </m:sSub>
                              </m:e>
                              <m:e>
                                <m:sSub>
                                  <m:sSubPr>
                                    <m:ctrlPr>
                                      <a:rPr lang="en-US" i="1">
                                        <a:latin typeface="Cambria Math"/>
                                      </a:rPr>
                                    </m:ctrlPr>
                                  </m:sSubPr>
                                  <m:e>
                                    <m:r>
                                      <a:rPr lang="en-US" i="1">
                                        <a:latin typeface="Cambria Math"/>
                                      </a:rPr>
                                      <m:t>𝑉</m:t>
                                    </m:r>
                                  </m:e>
                                  <m:sub>
                                    <m:r>
                                      <a:rPr lang="en-US" i="1">
                                        <a:latin typeface="Cambria Math"/>
                                      </a:rPr>
                                      <m:t>𝑐𝑏</m:t>
                                    </m:r>
                                  </m:sub>
                                </m:sSub>
                              </m:e>
                            </m:mr>
                            <m:mr>
                              <m:e>
                                <m:sSub>
                                  <m:sSubPr>
                                    <m:ctrlPr>
                                      <a:rPr lang="en-US" i="1">
                                        <a:latin typeface="Cambria Math"/>
                                      </a:rPr>
                                    </m:ctrlPr>
                                  </m:sSubPr>
                                  <m:e>
                                    <m:r>
                                      <a:rPr lang="en-US" i="1">
                                        <a:latin typeface="Cambria Math"/>
                                      </a:rPr>
                                      <m:t>𝑉</m:t>
                                    </m:r>
                                  </m:e>
                                  <m:sub>
                                    <m:r>
                                      <a:rPr lang="en-US" i="1">
                                        <a:latin typeface="Cambria Math"/>
                                      </a:rPr>
                                      <m:t>𝑡𝑑</m:t>
                                    </m:r>
                                  </m:sub>
                                </m:sSub>
                              </m:e>
                              <m:e>
                                <m:sSub>
                                  <m:sSubPr>
                                    <m:ctrlPr>
                                      <a:rPr lang="en-US" i="1">
                                        <a:latin typeface="Cambria Math"/>
                                      </a:rPr>
                                    </m:ctrlPr>
                                  </m:sSubPr>
                                  <m:e>
                                    <m:r>
                                      <a:rPr lang="en-US" i="1">
                                        <a:latin typeface="Cambria Math"/>
                                      </a:rPr>
                                      <m:t>𝑉</m:t>
                                    </m:r>
                                  </m:e>
                                  <m:sub>
                                    <m:r>
                                      <a:rPr lang="en-US" i="1">
                                        <a:latin typeface="Cambria Math"/>
                                      </a:rPr>
                                      <m:t>𝑡𝑠</m:t>
                                    </m:r>
                                  </m:sub>
                                </m:sSub>
                              </m:e>
                              <m:e>
                                <m:sSub>
                                  <m:sSubPr>
                                    <m:ctrlPr>
                                      <a:rPr lang="en-US" i="1">
                                        <a:latin typeface="Cambria Math"/>
                                      </a:rPr>
                                    </m:ctrlPr>
                                  </m:sSubPr>
                                  <m:e>
                                    <m:r>
                                      <a:rPr lang="en-US" i="1">
                                        <a:latin typeface="Cambria Math"/>
                                      </a:rPr>
                                      <m:t>𝑉</m:t>
                                    </m:r>
                                  </m:e>
                                  <m:sub>
                                    <m:r>
                                      <a:rPr lang="en-US" i="1">
                                        <a:latin typeface="Cambria Math"/>
                                      </a:rPr>
                                      <m:t>𝑡𝑏</m:t>
                                    </m:r>
                                  </m:sub>
                                </m:sSub>
                              </m:e>
                            </m:mr>
                          </m:m>
                        </m:e>
                      </m:d>
                      <m:r>
                        <a:rPr lang="en-US" i="1">
                          <a:latin typeface="Cambria Math"/>
                          <a:ea typeface="Cambria Math"/>
                        </a:rPr>
                        <m:t>∙</m:t>
                      </m:r>
                      <m:d>
                        <m:dPr>
                          <m:ctrlPr>
                            <a:rPr lang="en-US" i="1">
                              <a:latin typeface="Cambria Math"/>
                              <a:ea typeface="Cambria Math"/>
                            </a:rPr>
                          </m:ctrlPr>
                        </m:dPr>
                        <m:e>
                          <m:m>
                            <m:mPr>
                              <m:mcs>
                                <m:mc>
                                  <m:mcPr>
                                    <m:count m:val="1"/>
                                    <m:mcJc m:val="center"/>
                                  </m:mcPr>
                                </m:mc>
                              </m:mcs>
                              <m:ctrlPr>
                                <a:rPr lang="en-US" i="1">
                                  <a:latin typeface="Cambria Math"/>
                                  <a:ea typeface="Cambria Math"/>
                                </a:rPr>
                              </m:ctrlPr>
                            </m:mPr>
                            <m:mr>
                              <m:e>
                                <m:r>
                                  <m:rPr>
                                    <m:brk m:alnAt="7"/>
                                  </m:rPr>
                                  <a:rPr lang="en-US" i="1">
                                    <a:latin typeface="Cambria Math"/>
                                    <a:ea typeface="Cambria Math"/>
                                  </a:rPr>
                                  <m:t>𝑑</m:t>
                                </m:r>
                              </m:e>
                            </m:mr>
                            <m:mr>
                              <m:e>
                                <m:r>
                                  <a:rPr lang="en-US" i="1">
                                    <a:latin typeface="Cambria Math"/>
                                    <a:ea typeface="Cambria Math"/>
                                  </a:rPr>
                                  <m:t>𝑠</m:t>
                                </m:r>
                              </m:e>
                            </m:mr>
                            <m:mr>
                              <m:e>
                                <m:r>
                                  <a:rPr lang="en-US" i="1">
                                    <a:latin typeface="Cambria Math"/>
                                    <a:ea typeface="Cambria Math"/>
                                  </a:rPr>
                                  <m:t>𝑏</m:t>
                                </m:r>
                              </m:e>
                            </m:mr>
                          </m:m>
                        </m:e>
                      </m:d>
                    </m:oMath>
                  </m:oMathPara>
                </a14:m>
                <a:endParaRPr lang="en-US" dirty="0"/>
              </a:p>
              <a:p>
                <a:r>
                  <a:rPr lang="en-US" dirty="0"/>
                  <a:t> </a:t>
                </a:r>
                <a:r>
                  <a:rPr lang="en-US" dirty="0" smtClean="0"/>
                  <a:t>    </a:t>
                </a:r>
                <a:r>
                  <a:rPr lang="en-US" dirty="0" smtClean="0">
                    <a:latin typeface="Calibri" panose="020F0502020204030204" pitchFamily="34" charset="0"/>
                  </a:rPr>
                  <a:t>Various </a:t>
                </a:r>
                <a:r>
                  <a:rPr lang="en-US" dirty="0">
                    <a:latin typeface="Calibri" panose="020F0502020204030204" pitchFamily="34" charset="0"/>
                  </a:rPr>
                  <a:t>unitarity tests possible; the most precise </a:t>
                </a:r>
                <a:r>
                  <a:rPr lang="en-US" dirty="0" smtClean="0">
                    <a:latin typeface="Calibri" panose="020F0502020204030204" pitchFamily="34" charset="0"/>
                  </a:rPr>
                  <a:t>one is </a:t>
                </a:r>
                <a:r>
                  <a:rPr lang="en-US" dirty="0">
                    <a:latin typeface="Calibri" panose="020F0502020204030204" pitchFamily="34" charset="0"/>
                  </a:rPr>
                  <a:t>the one in the first row: </a:t>
                </a:r>
              </a:p>
              <a:p>
                <a:pPr algn="ct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𝑉</m:t>
                                </m:r>
                              </m:e>
                              <m:sub>
                                <m:r>
                                  <a:rPr lang="en-US" i="1">
                                    <a:latin typeface="Cambria Math"/>
                                  </a:rPr>
                                  <m:t>𝑢𝑑</m:t>
                                </m:r>
                              </m:sub>
                            </m:sSub>
                          </m:e>
                        </m:d>
                      </m:e>
                      <m:sup>
                        <m:r>
                          <a:rPr lang="en-US" i="1">
                            <a:latin typeface="Cambria Math"/>
                          </a:rPr>
                          <m:t>2</m:t>
                        </m:r>
                      </m:sup>
                    </m:sSup>
                    <m:r>
                      <a:rPr lang="en-US" i="1">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𝑉</m:t>
                                </m:r>
                              </m:e>
                              <m:sub>
                                <m:r>
                                  <a:rPr lang="en-US" i="1">
                                    <a:latin typeface="Cambria Math"/>
                                  </a:rPr>
                                  <m:t>𝑢𝑠</m:t>
                                </m:r>
                              </m:sub>
                            </m:sSub>
                          </m:e>
                        </m:d>
                      </m:e>
                      <m:sup>
                        <m:r>
                          <a:rPr lang="en-US" i="1">
                            <a:latin typeface="Cambria Math"/>
                          </a:rPr>
                          <m:t>2</m:t>
                        </m:r>
                      </m:sup>
                    </m:sSup>
                    <m:r>
                      <a:rPr lang="en-US" i="1">
                        <a:latin typeface="Cambria Math"/>
                      </a:rPr>
                      <m:t>+</m:t>
                    </m:r>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𝑉</m:t>
                                </m:r>
                              </m:e>
                              <m:sub>
                                <m:r>
                                  <a:rPr lang="en-US" i="1">
                                    <a:latin typeface="Cambria Math"/>
                                  </a:rPr>
                                  <m:t>𝑢𝑏</m:t>
                                </m:r>
                              </m:sub>
                            </m:sSub>
                          </m:e>
                        </m:d>
                      </m:e>
                      <m:sup>
                        <m:r>
                          <a:rPr lang="en-US" i="1">
                            <a:latin typeface="Cambria Math"/>
                          </a:rPr>
                          <m:t>2</m:t>
                        </m:r>
                      </m:sup>
                    </m:sSup>
                    <m:r>
                      <a:rPr lang="en-US" i="1">
                        <a:latin typeface="Cambria Math"/>
                      </a:rPr>
                      <m:t>=1</m:t>
                    </m:r>
                  </m:oMath>
                </a14:m>
                <a:r>
                  <a:rPr lang="en-US" dirty="0"/>
                  <a:t> </a:t>
                </a:r>
                <a:endParaRPr lang="en-US" dirty="0" smtClean="0"/>
              </a:p>
              <a:p>
                <a:pPr algn="ctr"/>
                <a:endParaRPr lang="en-US" dirty="0" smtClean="0"/>
              </a:p>
              <a:p>
                <a:pPr marL="342900" indent="-342900">
                  <a:buFont typeface="+mj-lt"/>
                  <a:buAutoNum type="arabicPeriod" startAt="2"/>
                </a:pPr>
                <a:r>
                  <a:rPr lang="en-US" dirty="0" smtClean="0">
                    <a:latin typeface="Calibri" panose="020F0502020204030204" pitchFamily="34" charset="0"/>
                    <a:cs typeface="Times New Roman" pitchFamily="18" charset="0"/>
                  </a:rPr>
                  <a:t>V-A structure of weak interaction: Scalar- and tensor (S,T) interactions, which could be mediated by non-standard intermediate bosons, causes beta decays with one of the leptons having the opposite helicity.</a:t>
                </a:r>
                <a:endParaRPr lang="en-US" dirty="0">
                  <a:latin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5536" y="1122169"/>
                <a:ext cx="8352928" cy="3200043"/>
              </a:xfrm>
              <a:prstGeom prst="rect">
                <a:avLst/>
              </a:prstGeom>
              <a:blipFill rotWithShape="1">
                <a:blip r:embed="rId2"/>
                <a:stretch>
                  <a:fillRect l="-657" t="-952" b="-2095"/>
                </a:stretch>
              </a:blipFill>
            </p:spPr>
            <p:txBody>
              <a:bodyPr/>
              <a:lstStyle/>
              <a:p>
                <a:r>
                  <a:rPr lang="en-US">
                    <a:noFill/>
                  </a:rPr>
                  <a:t> </a:t>
                </a:r>
              </a:p>
            </p:txBody>
          </p:sp>
        </mc:Fallback>
      </mc:AlternateContent>
      <p:sp>
        <p:nvSpPr>
          <p:cNvPr id="9" name="Oval 140"/>
          <p:cNvSpPr>
            <a:spLocks noChangeArrowheads="1"/>
          </p:cNvSpPr>
          <p:nvPr/>
        </p:nvSpPr>
        <p:spPr bwMode="auto">
          <a:xfrm>
            <a:off x="1179266" y="4941366"/>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0" name="Oval 141"/>
          <p:cNvSpPr>
            <a:spLocks noChangeArrowheads="1"/>
          </p:cNvSpPr>
          <p:nvPr/>
        </p:nvSpPr>
        <p:spPr bwMode="auto">
          <a:xfrm>
            <a:off x="2169866" y="5108041"/>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1" name="Oval 142"/>
          <p:cNvSpPr>
            <a:spLocks noChangeArrowheads="1"/>
          </p:cNvSpPr>
          <p:nvPr/>
        </p:nvSpPr>
        <p:spPr bwMode="auto">
          <a:xfrm>
            <a:off x="3541941" y="4958496"/>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2" name="Oval 143"/>
          <p:cNvSpPr>
            <a:spLocks noChangeArrowheads="1"/>
          </p:cNvSpPr>
          <p:nvPr/>
        </p:nvSpPr>
        <p:spPr bwMode="auto">
          <a:xfrm>
            <a:off x="3084266" y="5627166"/>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13" name="Line 144"/>
          <p:cNvSpPr>
            <a:spLocks noChangeShapeType="1"/>
          </p:cNvSpPr>
          <p:nvPr/>
        </p:nvSpPr>
        <p:spPr bwMode="auto">
          <a:xfrm flipH="1" flipV="1">
            <a:off x="1560266" y="5093766"/>
            <a:ext cx="457200" cy="76200"/>
          </a:xfrm>
          <a:prstGeom prst="line">
            <a:avLst/>
          </a:prstGeom>
          <a:noFill/>
          <a:ln w="38100">
            <a:solidFill>
              <a:schemeClr val="tx1"/>
            </a:solidFill>
            <a:round/>
            <a:headEnd/>
            <a:tailEnd type="triangle" w="med" len="med"/>
          </a:ln>
        </p:spPr>
        <p:txBody>
          <a:bodyPr/>
          <a:lstStyle/>
          <a:p>
            <a:endParaRPr lang="en-US"/>
          </a:p>
        </p:txBody>
      </p:sp>
      <p:sp>
        <p:nvSpPr>
          <p:cNvPr id="14" name="Line 145"/>
          <p:cNvSpPr>
            <a:spLocks noChangeShapeType="1"/>
          </p:cNvSpPr>
          <p:nvPr/>
        </p:nvSpPr>
        <p:spPr bwMode="auto">
          <a:xfrm flipV="1">
            <a:off x="2550866" y="5093766"/>
            <a:ext cx="762000" cy="152400"/>
          </a:xfrm>
          <a:prstGeom prst="line">
            <a:avLst/>
          </a:prstGeom>
          <a:noFill/>
          <a:ln w="38100">
            <a:solidFill>
              <a:schemeClr val="tx1"/>
            </a:solidFill>
            <a:round/>
            <a:headEnd/>
            <a:tailEnd type="triangle" w="med" len="med"/>
          </a:ln>
        </p:spPr>
        <p:txBody>
          <a:bodyPr/>
          <a:lstStyle/>
          <a:p>
            <a:endParaRPr lang="en-US"/>
          </a:p>
        </p:txBody>
      </p:sp>
      <p:sp>
        <p:nvSpPr>
          <p:cNvPr id="15" name="Line 146"/>
          <p:cNvSpPr>
            <a:spLocks noChangeShapeType="1"/>
          </p:cNvSpPr>
          <p:nvPr/>
        </p:nvSpPr>
        <p:spPr bwMode="auto">
          <a:xfrm>
            <a:off x="2550866" y="5398566"/>
            <a:ext cx="457200" cy="228600"/>
          </a:xfrm>
          <a:prstGeom prst="line">
            <a:avLst/>
          </a:prstGeom>
          <a:noFill/>
          <a:ln w="38100">
            <a:solidFill>
              <a:schemeClr val="tx1"/>
            </a:solidFill>
            <a:round/>
            <a:headEnd/>
            <a:tailEnd type="triangle" w="med" len="med"/>
          </a:ln>
        </p:spPr>
        <p:txBody>
          <a:bodyPr/>
          <a:lstStyle/>
          <a:p>
            <a:endParaRPr lang="en-US"/>
          </a:p>
        </p:txBody>
      </p:sp>
      <p:sp>
        <p:nvSpPr>
          <p:cNvPr id="16" name="Text Box 147"/>
          <p:cNvSpPr txBox="1">
            <a:spLocks noChangeArrowheads="1"/>
          </p:cNvSpPr>
          <p:nvPr/>
        </p:nvSpPr>
        <p:spPr bwMode="auto">
          <a:xfrm>
            <a:off x="1957102" y="5207863"/>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17" name="Text Box 148"/>
          <p:cNvSpPr txBox="1">
            <a:spLocks noChangeArrowheads="1"/>
          </p:cNvSpPr>
          <p:nvPr/>
        </p:nvSpPr>
        <p:spPr bwMode="auto">
          <a:xfrm>
            <a:off x="3558361" y="4587946"/>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Text Box 149"/>
              <p:cNvSpPr txBox="1">
                <a:spLocks noChangeArrowheads="1"/>
              </p:cNvSpPr>
              <p:nvPr/>
            </p:nvSpPr>
            <p:spPr bwMode="auto">
              <a:xfrm>
                <a:off x="2802857" y="5723964"/>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cs typeface="Times New Roman" pitchFamily="18" charset="0"/>
                            </a:rPr>
                          </m:ctrlPr>
                        </m:accPr>
                        <m:e>
                          <m:sSub>
                            <m:sSubPr>
                              <m:ctrlPr>
                                <a:rPr lang="en-US" b="0" i="1" smtClean="0">
                                  <a:latin typeface="Cambria Math"/>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18" name="Text Box 149"/>
              <p:cNvSpPr txBox="1">
                <a:spLocks noRot="1" noChangeAspect="1" noMove="1" noResize="1" noEditPoints="1" noAdjustHandles="1" noChangeArrowheads="1" noChangeShapeType="1" noTextEdit="1"/>
              </p:cNvSpPr>
              <p:nvPr/>
            </p:nvSpPr>
            <p:spPr bwMode="auto">
              <a:xfrm>
                <a:off x="2802857" y="5723964"/>
                <a:ext cx="455894" cy="369332"/>
              </a:xfrm>
              <a:prstGeom prst="rect">
                <a:avLst/>
              </a:prstGeom>
              <a:blipFill rotWithShape="1">
                <a:blip r:embed="rId3"/>
                <a:stretch>
                  <a:fillRect/>
                </a:stretch>
              </a:blipFill>
              <a:ln w="9525">
                <a:noFill/>
                <a:miter lim="800000"/>
                <a:headEnd/>
                <a:tailEnd/>
              </a:ln>
            </p:spPr>
            <p:txBody>
              <a:bodyPr/>
              <a:lstStyle/>
              <a:p>
                <a:r>
                  <a:rPr lang="en-US">
                    <a:noFill/>
                  </a:rPr>
                  <a:t> </a:t>
                </a:r>
              </a:p>
            </p:txBody>
          </p:sp>
        </mc:Fallback>
      </mc:AlternateContent>
      <p:sp>
        <p:nvSpPr>
          <p:cNvPr id="19" name="Text Box 147"/>
          <p:cNvSpPr txBox="1">
            <a:spLocks noChangeArrowheads="1"/>
          </p:cNvSpPr>
          <p:nvPr/>
        </p:nvSpPr>
        <p:spPr bwMode="auto">
          <a:xfrm>
            <a:off x="1023691" y="5108053"/>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mc:AlternateContent xmlns:mc="http://schemas.openxmlformats.org/markup-compatibility/2006" xmlns:a14="http://schemas.microsoft.com/office/drawing/2010/main">
        <mc:Choice Requires="a14">
          <p:sp>
            <p:nvSpPr>
              <p:cNvPr id="20" name="TextBox 19"/>
              <p:cNvSpPr txBox="1"/>
              <p:nvPr/>
            </p:nvSpPr>
            <p:spPr>
              <a:xfrm>
                <a:off x="1900042" y="4686334"/>
                <a:ext cx="4891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𝑛</m:t>
                          </m:r>
                        </m:sub>
                      </m:sSub>
                    </m:oMath>
                  </m:oMathPara>
                </a14:m>
                <a:endParaRPr lang="en-US" dirty="0">
                  <a:solidFill>
                    <a:schemeClr val="bg1">
                      <a:lumMod val="50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900042" y="4686334"/>
                <a:ext cx="489108" cy="369332"/>
              </a:xfrm>
              <a:prstGeom prst="rect">
                <a:avLst/>
              </a:prstGeom>
              <a:blipFill rotWithShape="1">
                <a:blip r:embed="rId4"/>
                <a:stretch>
                  <a:fillRect t="-21667" r="-22500"/>
                </a:stretch>
              </a:blipFill>
            </p:spPr>
            <p:txBody>
              <a:bodyPr/>
              <a:lstStyle/>
              <a:p>
                <a:r>
                  <a:rPr lang="en-US">
                    <a:noFill/>
                  </a:rPr>
                  <a:t> </a:t>
                </a:r>
              </a:p>
            </p:txBody>
          </p:sp>
        </mc:Fallback>
      </mc:AlternateContent>
      <p:sp>
        <p:nvSpPr>
          <p:cNvPr id="21" name="Line 19"/>
          <p:cNvSpPr>
            <a:spLocks noChangeShapeType="1"/>
          </p:cNvSpPr>
          <p:nvPr/>
        </p:nvSpPr>
        <p:spPr bwMode="auto">
          <a:xfrm flipV="1">
            <a:off x="2322266" y="4986121"/>
            <a:ext cx="0" cy="548640"/>
          </a:xfrm>
          <a:prstGeom prst="line">
            <a:avLst/>
          </a:prstGeom>
          <a:noFill/>
          <a:ln w="38100" cmpd="dbl">
            <a:solidFill>
              <a:srgbClr val="808080"/>
            </a:solidFill>
            <a:round/>
            <a:headEnd/>
            <a:tailEnd type="triangle" w="med" len="sm"/>
          </a:ln>
        </p:spPr>
        <p:txBody>
          <a:bodyPr/>
          <a:lstStyle/>
          <a:p>
            <a:endParaRPr lang="en-US"/>
          </a:p>
        </p:txBody>
      </p:sp>
      <mc:AlternateContent xmlns:mc="http://schemas.openxmlformats.org/markup-compatibility/2006" xmlns:a14="http://schemas.microsoft.com/office/drawing/2010/main">
        <mc:Choice Requires="a14">
          <p:sp>
            <p:nvSpPr>
              <p:cNvPr id="22" name="TextBox 21"/>
              <p:cNvSpPr txBox="1"/>
              <p:nvPr/>
            </p:nvSpPr>
            <p:spPr>
              <a:xfrm>
                <a:off x="3135764" y="4697325"/>
                <a:ext cx="462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𝑒</m:t>
                          </m:r>
                        </m:sub>
                      </m:sSub>
                    </m:oMath>
                  </m:oMathPara>
                </a14:m>
                <a:endParaRPr lang="en-US" dirty="0">
                  <a:solidFill>
                    <a:schemeClr val="bg1">
                      <a:lumMod val="50000"/>
                    </a:schemeClr>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35764" y="4697325"/>
                <a:ext cx="462434" cy="369332"/>
              </a:xfrm>
              <a:prstGeom prst="rect">
                <a:avLst/>
              </a:prstGeom>
              <a:blipFill rotWithShape="1">
                <a:blip r:embed="rId5"/>
                <a:stretch>
                  <a:fillRect t="-21667" r="-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3385143" y="5577195"/>
                <a:ext cx="467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𝜈</m:t>
                          </m:r>
                        </m:sub>
                      </m:sSub>
                    </m:oMath>
                  </m:oMathPara>
                </a14:m>
                <a:endParaRPr lang="en-US" dirty="0">
                  <a:solidFill>
                    <a:schemeClr val="bg1">
                      <a:lumMod val="5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385143" y="5577195"/>
                <a:ext cx="467116" cy="369332"/>
              </a:xfrm>
              <a:prstGeom prst="rect">
                <a:avLst/>
              </a:prstGeom>
              <a:blipFill rotWithShape="1">
                <a:blip r:embed="rId6"/>
                <a:stretch>
                  <a:fillRect t="-21667" r="-24675"/>
                </a:stretch>
              </a:blipFill>
            </p:spPr>
            <p:txBody>
              <a:bodyPr/>
              <a:lstStyle/>
              <a:p>
                <a:r>
                  <a:rPr lang="en-US">
                    <a:noFill/>
                  </a:rPr>
                  <a:t> </a:t>
                </a:r>
              </a:p>
            </p:txBody>
          </p:sp>
        </mc:Fallback>
      </mc:AlternateContent>
      <p:cxnSp>
        <p:nvCxnSpPr>
          <p:cNvPr id="28" name="Straight Arrow Connector 27"/>
          <p:cNvCxnSpPr/>
          <p:nvPr/>
        </p:nvCxnSpPr>
        <p:spPr>
          <a:xfrm>
            <a:off x="4239494" y="5055666"/>
            <a:ext cx="641268"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Line 145"/>
          <p:cNvSpPr>
            <a:spLocks noChangeAspect="1" noChangeShapeType="1"/>
          </p:cNvSpPr>
          <p:nvPr/>
        </p:nvSpPr>
        <p:spPr bwMode="auto">
          <a:xfrm flipV="1">
            <a:off x="5171291" y="5042316"/>
            <a:ext cx="381000" cy="76200"/>
          </a:xfrm>
          <a:prstGeom prst="line">
            <a:avLst/>
          </a:prstGeom>
          <a:noFill/>
          <a:ln w="38100" cmpd="dbl">
            <a:solidFill>
              <a:schemeClr val="bg1">
                <a:lumMod val="50000"/>
              </a:schemeClr>
            </a:solidFill>
            <a:round/>
            <a:headEnd type="none" w="med" len="med"/>
            <a:tailEnd type="triangle" w="med" len="med"/>
          </a:ln>
        </p:spPr>
        <p:txBody>
          <a:bodyPr/>
          <a:lstStyle/>
          <a:p>
            <a:endParaRPr lang="en-US"/>
          </a:p>
        </p:txBody>
      </p:sp>
      <p:sp>
        <p:nvSpPr>
          <p:cNvPr id="30" name="Oval 142"/>
          <p:cNvSpPr>
            <a:spLocks noChangeArrowheads="1"/>
          </p:cNvSpPr>
          <p:nvPr/>
        </p:nvSpPr>
        <p:spPr bwMode="auto">
          <a:xfrm>
            <a:off x="5238091" y="5015896"/>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31" name="Text Box 148"/>
          <p:cNvSpPr txBox="1">
            <a:spLocks noChangeArrowheads="1"/>
          </p:cNvSpPr>
          <p:nvPr/>
        </p:nvSpPr>
        <p:spPr bwMode="auto">
          <a:xfrm>
            <a:off x="5254511" y="4645346"/>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5425664" y="4968475"/>
                <a:ext cx="462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𝑒</m:t>
                          </m:r>
                        </m:sub>
                      </m:sSub>
                    </m:oMath>
                  </m:oMathPara>
                </a14:m>
                <a:endParaRPr lang="en-US" dirty="0">
                  <a:solidFill>
                    <a:schemeClr val="bg1">
                      <a:lumMod val="50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425664" y="4968475"/>
                <a:ext cx="462434" cy="369332"/>
              </a:xfrm>
              <a:prstGeom prst="rect">
                <a:avLst/>
              </a:prstGeom>
              <a:blipFill rotWithShape="1">
                <a:blip r:embed="rId7"/>
                <a:stretch>
                  <a:fillRect t="-21311" r="-25000"/>
                </a:stretch>
              </a:blipFill>
            </p:spPr>
            <p:txBody>
              <a:bodyPr/>
              <a:lstStyle/>
              <a:p>
                <a:r>
                  <a:rPr lang="en-US">
                    <a:noFill/>
                  </a:rPr>
                  <a:t> </a:t>
                </a:r>
              </a:p>
            </p:txBody>
          </p:sp>
        </mc:Fallback>
      </mc:AlternateContent>
      <p:cxnSp>
        <p:nvCxnSpPr>
          <p:cNvPr id="33" name="Straight Arrow Connector 32"/>
          <p:cNvCxnSpPr/>
          <p:nvPr/>
        </p:nvCxnSpPr>
        <p:spPr>
          <a:xfrm>
            <a:off x="4261269" y="5754316"/>
            <a:ext cx="641268"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143"/>
          <p:cNvSpPr>
            <a:spLocks noChangeArrowheads="1"/>
          </p:cNvSpPr>
          <p:nvPr/>
        </p:nvSpPr>
        <p:spPr bwMode="auto">
          <a:xfrm>
            <a:off x="5255416" y="5625191"/>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5" name="Text Box 149"/>
              <p:cNvSpPr txBox="1">
                <a:spLocks noChangeArrowheads="1"/>
              </p:cNvSpPr>
              <p:nvPr/>
            </p:nvSpPr>
            <p:spPr bwMode="auto">
              <a:xfrm>
                <a:off x="4974007" y="5721989"/>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cs typeface="Times New Roman" pitchFamily="18" charset="0"/>
                            </a:rPr>
                          </m:ctrlPr>
                        </m:accPr>
                        <m:e>
                          <m:sSub>
                            <m:sSubPr>
                              <m:ctrlPr>
                                <a:rPr lang="en-US" b="0" i="1" smtClean="0">
                                  <a:latin typeface="Cambria Math"/>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35" name="Text Box 149"/>
              <p:cNvSpPr txBox="1">
                <a:spLocks noRot="1" noChangeAspect="1" noMove="1" noResize="1" noEditPoints="1" noAdjustHandles="1" noChangeArrowheads="1" noChangeShapeType="1" noTextEdit="1"/>
              </p:cNvSpPr>
              <p:nvPr/>
            </p:nvSpPr>
            <p:spPr bwMode="auto">
              <a:xfrm>
                <a:off x="4974007" y="5721989"/>
                <a:ext cx="455894" cy="369332"/>
              </a:xfrm>
              <a:prstGeom prst="rect">
                <a:avLst/>
              </a:prstGeom>
              <a:blipFill rotWithShape="1">
                <a:blip r:embed="rId8"/>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736918" y="5456470"/>
                <a:ext cx="467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𝜈</m:t>
                          </m:r>
                        </m:sub>
                      </m:sSub>
                    </m:oMath>
                  </m:oMathPara>
                </a14:m>
                <a:endParaRPr lang="en-US" dirty="0">
                  <a:solidFill>
                    <a:schemeClr val="bg1">
                      <a:lumMod val="50000"/>
                    </a:schemeClr>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736918" y="5456470"/>
                <a:ext cx="467116" cy="369332"/>
              </a:xfrm>
              <a:prstGeom prst="rect">
                <a:avLst/>
              </a:prstGeom>
              <a:blipFill rotWithShape="1">
                <a:blip r:embed="rId9"/>
                <a:stretch>
                  <a:fillRect t="-21311" r="-24675"/>
                </a:stretch>
              </a:blipFill>
            </p:spPr>
            <p:txBody>
              <a:bodyPr/>
              <a:lstStyle/>
              <a:p>
                <a:r>
                  <a:rPr lang="en-US">
                    <a:noFill/>
                  </a:rPr>
                  <a:t> </a:t>
                </a:r>
              </a:p>
            </p:txBody>
          </p:sp>
        </mc:Fallback>
      </mc:AlternateContent>
      <p:grpSp>
        <p:nvGrpSpPr>
          <p:cNvPr id="41" name="Group 40"/>
          <p:cNvGrpSpPr/>
          <p:nvPr/>
        </p:nvGrpSpPr>
        <p:grpSpPr>
          <a:xfrm>
            <a:off x="4399807" y="4911579"/>
            <a:ext cx="344385" cy="288174"/>
            <a:chOff x="6655131" y="4702918"/>
            <a:chExt cx="344385" cy="288174"/>
          </a:xfrm>
        </p:grpSpPr>
        <p:cxnSp>
          <p:nvCxnSpPr>
            <p:cNvPr id="39" name="Straight Connector 38"/>
            <p:cNvCxnSpPr/>
            <p:nvPr/>
          </p:nvCxnSpPr>
          <p:spPr>
            <a:xfrm>
              <a:off x="6655131" y="4702918"/>
              <a:ext cx="344385" cy="2881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55131" y="4702918"/>
              <a:ext cx="344385" cy="2881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4409707" y="5610229"/>
            <a:ext cx="344385" cy="288174"/>
            <a:chOff x="6655131" y="4702918"/>
            <a:chExt cx="344385" cy="288174"/>
          </a:xfrm>
        </p:grpSpPr>
        <p:cxnSp>
          <p:nvCxnSpPr>
            <p:cNvPr id="43" name="Straight Connector 42"/>
            <p:cNvCxnSpPr/>
            <p:nvPr/>
          </p:nvCxnSpPr>
          <p:spPr>
            <a:xfrm>
              <a:off x="6655131" y="4702918"/>
              <a:ext cx="344385" cy="2881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655131" y="4702918"/>
              <a:ext cx="344385" cy="2881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706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75"/>
          <p:cNvGrpSpPr>
            <a:grpSpLocks/>
          </p:cNvGrpSpPr>
          <p:nvPr/>
        </p:nvGrpSpPr>
        <p:grpSpPr bwMode="auto">
          <a:xfrm>
            <a:off x="1900238" y="2298700"/>
            <a:ext cx="268287" cy="61913"/>
            <a:chOff x="158" y="2818"/>
            <a:chExt cx="636" cy="90"/>
          </a:xfrm>
        </p:grpSpPr>
        <p:sp>
          <p:nvSpPr>
            <p:cNvPr id="52296" name="Freeform 176"/>
            <p:cNvSpPr>
              <a:spLocks/>
            </p:cNvSpPr>
            <p:nvPr/>
          </p:nvSpPr>
          <p:spPr bwMode="auto">
            <a:xfrm>
              <a:off x="158"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97" name="Freeform 177"/>
            <p:cNvSpPr>
              <a:spLocks/>
            </p:cNvSpPr>
            <p:nvPr/>
          </p:nvSpPr>
          <p:spPr bwMode="auto">
            <a:xfrm>
              <a:off x="476"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27" name="Line 178"/>
          <p:cNvSpPr>
            <a:spLocks noChangeShapeType="1"/>
          </p:cNvSpPr>
          <p:nvPr/>
        </p:nvSpPr>
        <p:spPr bwMode="auto">
          <a:xfrm flipV="1">
            <a:off x="1692275" y="2347913"/>
            <a:ext cx="207963" cy="481012"/>
          </a:xfrm>
          <a:prstGeom prst="line">
            <a:avLst/>
          </a:prstGeom>
          <a:noFill/>
          <a:ln w="9525">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52228" name="Line 179"/>
          <p:cNvSpPr>
            <a:spLocks noChangeShapeType="1"/>
          </p:cNvSpPr>
          <p:nvPr/>
        </p:nvSpPr>
        <p:spPr bwMode="auto">
          <a:xfrm flipV="1">
            <a:off x="2168525" y="1878013"/>
            <a:ext cx="207963" cy="479425"/>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52229" name="Line 180"/>
          <p:cNvSpPr>
            <a:spLocks noChangeShapeType="1"/>
          </p:cNvSpPr>
          <p:nvPr/>
        </p:nvSpPr>
        <p:spPr bwMode="auto">
          <a:xfrm flipH="1" flipV="1">
            <a:off x="1692275" y="1868488"/>
            <a:ext cx="207963" cy="481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0" name="Line 181"/>
          <p:cNvSpPr>
            <a:spLocks noChangeShapeType="1"/>
          </p:cNvSpPr>
          <p:nvPr/>
        </p:nvSpPr>
        <p:spPr bwMode="auto">
          <a:xfrm flipH="1">
            <a:off x="2168525" y="2084388"/>
            <a:ext cx="495300"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1" name="Text Box 182"/>
          <p:cNvSpPr txBox="1">
            <a:spLocks noChangeArrowheads="1"/>
          </p:cNvSpPr>
          <p:nvPr/>
        </p:nvSpPr>
        <p:spPr bwMode="auto">
          <a:xfrm>
            <a:off x="792163" y="273208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r" eaLnBrk="1" hangingPunct="1">
              <a:spcBef>
                <a:spcPct val="50000"/>
              </a:spcBef>
            </a:pPr>
            <a:r>
              <a:rPr lang="en-US" altLang="en-US" sz="1200">
                <a:latin typeface="Arial" charset="0"/>
                <a:cs typeface="Arial" charset="0"/>
              </a:rPr>
              <a:t>d</a:t>
            </a:r>
          </a:p>
          <a:p>
            <a:pPr algn="r" eaLnBrk="1" hangingPunct="1"/>
            <a:r>
              <a:rPr lang="en-US" altLang="en-US" sz="1200">
                <a:latin typeface="Arial" charset="0"/>
                <a:cs typeface="Arial" charset="0"/>
              </a:rPr>
              <a:t>n = (ddu)</a:t>
            </a:r>
          </a:p>
        </p:txBody>
      </p:sp>
      <p:sp>
        <p:nvSpPr>
          <p:cNvPr id="52232" name="Text Box 183"/>
          <p:cNvSpPr txBox="1">
            <a:spLocks noChangeArrowheads="1"/>
          </p:cNvSpPr>
          <p:nvPr/>
        </p:nvSpPr>
        <p:spPr bwMode="auto">
          <a:xfrm>
            <a:off x="792163" y="1544638"/>
            <a:ext cx="900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r" eaLnBrk="1" hangingPunct="1"/>
            <a:r>
              <a:rPr lang="en-US" altLang="en-US" sz="1200">
                <a:latin typeface="Arial" charset="0"/>
                <a:cs typeface="Arial" charset="0"/>
              </a:rPr>
              <a:t>p = (udu)</a:t>
            </a:r>
          </a:p>
          <a:p>
            <a:pPr algn="r" eaLnBrk="1" hangingPunct="1"/>
            <a:r>
              <a:rPr lang="en-US" altLang="en-US" sz="1200">
                <a:latin typeface="Arial" charset="0"/>
                <a:cs typeface="Arial" charset="0"/>
              </a:rPr>
              <a:t>u</a:t>
            </a:r>
          </a:p>
        </p:txBody>
      </p:sp>
      <p:sp>
        <p:nvSpPr>
          <p:cNvPr id="52233" name="Text Box 184"/>
          <p:cNvSpPr txBox="1">
            <a:spLocks noChangeArrowheads="1"/>
          </p:cNvSpPr>
          <p:nvPr/>
        </p:nvSpPr>
        <p:spPr bwMode="auto">
          <a:xfrm>
            <a:off x="1835150" y="2084388"/>
            <a:ext cx="3841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W</a:t>
            </a:r>
            <a:r>
              <a:rPr lang="en-US" altLang="en-US" sz="1200" baseline="30000">
                <a:latin typeface="Arial" charset="0"/>
                <a:cs typeface="Arial" charset="0"/>
              </a:rPr>
              <a:t>±</a:t>
            </a:r>
            <a:endParaRPr lang="en-US" altLang="en-US" sz="1200">
              <a:latin typeface="Arial" charset="0"/>
              <a:cs typeface="Arial" charset="0"/>
            </a:endParaRPr>
          </a:p>
        </p:txBody>
      </p:sp>
      <p:sp>
        <p:nvSpPr>
          <p:cNvPr id="52234" name="Text Box 185"/>
          <p:cNvSpPr txBox="1">
            <a:spLocks noChangeArrowheads="1"/>
          </p:cNvSpPr>
          <p:nvPr/>
        </p:nvSpPr>
        <p:spPr bwMode="auto">
          <a:xfrm>
            <a:off x="2339975" y="1760538"/>
            <a:ext cx="301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e</a:t>
            </a:r>
            <a:r>
              <a:rPr lang="en-US" altLang="en-US" sz="1200" baseline="30000">
                <a:latin typeface="Arial" charset="0"/>
                <a:cs typeface="Arial" charset="0"/>
              </a:rPr>
              <a:t>-</a:t>
            </a:r>
            <a:endParaRPr lang="en-US" altLang="en-US" sz="1200">
              <a:latin typeface="Arial" charset="0"/>
              <a:cs typeface="Arial" charset="0"/>
            </a:endParaRPr>
          </a:p>
        </p:txBody>
      </p:sp>
      <p:sp>
        <p:nvSpPr>
          <p:cNvPr id="52235" name="Text Box 186"/>
          <p:cNvSpPr txBox="1">
            <a:spLocks noChangeArrowheads="1"/>
          </p:cNvSpPr>
          <p:nvPr/>
        </p:nvSpPr>
        <p:spPr bwMode="auto">
          <a:xfrm>
            <a:off x="2592388" y="2047875"/>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ν</a:t>
            </a:r>
            <a:r>
              <a:rPr lang="en-US" altLang="en-US" sz="1200" baseline="-25000">
                <a:latin typeface="Arial" charset="0"/>
                <a:cs typeface="Arial" charset="0"/>
              </a:rPr>
              <a:t>e</a:t>
            </a:r>
          </a:p>
        </p:txBody>
      </p:sp>
      <p:sp>
        <p:nvSpPr>
          <p:cNvPr id="52236" name="Text Box 187"/>
          <p:cNvSpPr txBox="1">
            <a:spLocks noChangeArrowheads="1"/>
          </p:cNvSpPr>
          <p:nvPr/>
        </p:nvSpPr>
        <p:spPr bwMode="auto">
          <a:xfrm>
            <a:off x="1295400" y="219233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endParaRPr lang="en-US" altLang="en-US" sz="1800">
              <a:latin typeface="Arial" charset="0"/>
              <a:cs typeface="Arial" charset="0"/>
            </a:endParaRPr>
          </a:p>
        </p:txBody>
      </p:sp>
      <p:sp>
        <p:nvSpPr>
          <p:cNvPr id="52237" name="Text Box 188"/>
          <p:cNvSpPr txBox="1">
            <a:spLocks noChangeArrowheads="1"/>
          </p:cNvSpPr>
          <p:nvPr/>
        </p:nvSpPr>
        <p:spPr bwMode="auto">
          <a:xfrm>
            <a:off x="1295400" y="2192338"/>
            <a:ext cx="684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200" i="1">
                <a:solidFill>
                  <a:srgbClr val="FF3300"/>
                </a:solidFill>
                <a:latin typeface="Arial" charset="0"/>
                <a:cs typeface="Arial" charset="0"/>
              </a:rPr>
              <a:t>g</a:t>
            </a:r>
            <a:r>
              <a:rPr lang="en-US" altLang="en-US" sz="1200" baseline="-25000">
                <a:solidFill>
                  <a:srgbClr val="FF3300"/>
                </a:solidFill>
                <a:latin typeface="Arial" charset="0"/>
                <a:cs typeface="Arial" charset="0"/>
              </a:rPr>
              <a:t>V </a:t>
            </a:r>
            <a:r>
              <a:rPr lang="en-US" altLang="en-US" sz="1200">
                <a:solidFill>
                  <a:srgbClr val="FF3300"/>
                </a:solidFill>
                <a:latin typeface="Arial" charset="0"/>
                <a:cs typeface="Arial" charset="0"/>
              </a:rPr>
              <a:t>, </a:t>
            </a:r>
            <a:r>
              <a:rPr lang="en-US" altLang="en-US" sz="1200" i="1">
                <a:solidFill>
                  <a:srgbClr val="FF3300"/>
                </a:solidFill>
                <a:latin typeface="Arial" charset="0"/>
                <a:cs typeface="Arial" charset="0"/>
              </a:rPr>
              <a:t>g</a:t>
            </a:r>
            <a:r>
              <a:rPr lang="en-US" altLang="en-US" sz="1200" baseline="-25000">
                <a:solidFill>
                  <a:srgbClr val="FF3300"/>
                </a:solidFill>
                <a:latin typeface="Arial" charset="0"/>
                <a:cs typeface="Arial" charset="0"/>
              </a:rPr>
              <a:t>A</a:t>
            </a:r>
          </a:p>
        </p:txBody>
      </p:sp>
      <p:sp>
        <p:nvSpPr>
          <p:cNvPr id="52238" name="Text Box 189"/>
          <p:cNvSpPr txBox="1">
            <a:spLocks noChangeArrowheads="1"/>
          </p:cNvSpPr>
          <p:nvPr/>
        </p:nvSpPr>
        <p:spPr bwMode="auto">
          <a:xfrm>
            <a:off x="215900" y="1220788"/>
            <a:ext cx="424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800"/>
              <a:t>Coupling Constants in </a:t>
            </a:r>
            <a:r>
              <a:rPr lang="en-US" altLang="en-US" sz="1800">
                <a:solidFill>
                  <a:srgbClr val="FF3300"/>
                </a:solidFill>
              </a:rPr>
              <a:t>Neutron Decay</a:t>
            </a:r>
          </a:p>
        </p:txBody>
      </p:sp>
      <p:grpSp>
        <p:nvGrpSpPr>
          <p:cNvPr id="21" name="Group 20"/>
          <p:cNvGrpSpPr/>
          <p:nvPr/>
        </p:nvGrpSpPr>
        <p:grpSpPr>
          <a:xfrm>
            <a:off x="207067" y="4186210"/>
            <a:ext cx="1684338" cy="1597025"/>
            <a:chOff x="207067" y="4382172"/>
            <a:chExt cx="1684338" cy="1597025"/>
          </a:xfrm>
        </p:grpSpPr>
        <p:grpSp>
          <p:nvGrpSpPr>
            <p:cNvPr id="52239" name="Group 190"/>
            <p:cNvGrpSpPr>
              <a:grpSpLocks/>
            </p:cNvGrpSpPr>
            <p:nvPr/>
          </p:nvGrpSpPr>
          <p:grpSpPr bwMode="auto">
            <a:xfrm>
              <a:off x="811905" y="4958435"/>
              <a:ext cx="268287" cy="61912"/>
              <a:chOff x="158" y="2818"/>
              <a:chExt cx="636" cy="90"/>
            </a:xfrm>
          </p:grpSpPr>
          <p:sp>
            <p:nvSpPr>
              <p:cNvPr id="52294" name="Freeform 191"/>
              <p:cNvSpPr>
                <a:spLocks/>
              </p:cNvSpPr>
              <p:nvPr/>
            </p:nvSpPr>
            <p:spPr bwMode="auto">
              <a:xfrm>
                <a:off x="158"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95" name="Freeform 192"/>
              <p:cNvSpPr>
                <a:spLocks/>
              </p:cNvSpPr>
              <p:nvPr/>
            </p:nvSpPr>
            <p:spPr bwMode="auto">
              <a:xfrm>
                <a:off x="476"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40" name="Line 193"/>
            <p:cNvSpPr>
              <a:spLocks noChangeShapeType="1"/>
            </p:cNvSpPr>
            <p:nvPr/>
          </p:nvSpPr>
          <p:spPr bwMode="auto">
            <a:xfrm flipV="1">
              <a:off x="603942" y="5007647"/>
              <a:ext cx="207963" cy="481013"/>
            </a:xfrm>
            <a:prstGeom prst="line">
              <a:avLst/>
            </a:prstGeom>
            <a:noFill/>
            <a:ln w="9525">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52241" name="Line 194"/>
            <p:cNvSpPr>
              <a:spLocks noChangeShapeType="1"/>
            </p:cNvSpPr>
            <p:nvPr/>
          </p:nvSpPr>
          <p:spPr bwMode="auto">
            <a:xfrm flipV="1">
              <a:off x="1080192" y="4537747"/>
              <a:ext cx="207963" cy="479425"/>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52242" name="Line 195"/>
            <p:cNvSpPr>
              <a:spLocks noChangeShapeType="1"/>
            </p:cNvSpPr>
            <p:nvPr/>
          </p:nvSpPr>
          <p:spPr bwMode="auto">
            <a:xfrm flipH="1" flipV="1">
              <a:off x="603942" y="4528222"/>
              <a:ext cx="207963" cy="481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196"/>
            <p:cNvSpPr>
              <a:spLocks noChangeShapeType="1"/>
            </p:cNvSpPr>
            <p:nvPr/>
          </p:nvSpPr>
          <p:spPr bwMode="auto">
            <a:xfrm flipH="1" flipV="1">
              <a:off x="1080192" y="5017172"/>
              <a:ext cx="207963" cy="481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Text Box 197"/>
            <p:cNvSpPr txBox="1">
              <a:spLocks noChangeArrowheads="1"/>
            </p:cNvSpPr>
            <p:nvPr/>
          </p:nvSpPr>
          <p:spPr bwMode="auto">
            <a:xfrm>
              <a:off x="746817" y="4744122"/>
              <a:ext cx="384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W</a:t>
              </a:r>
              <a:r>
                <a:rPr lang="en-US" altLang="en-US" sz="1200" baseline="30000">
                  <a:latin typeface="Arial" charset="0"/>
                  <a:cs typeface="Arial" charset="0"/>
                </a:rPr>
                <a:t>±</a:t>
              </a:r>
              <a:endParaRPr lang="en-US" altLang="en-US" sz="1200">
                <a:latin typeface="Arial" charset="0"/>
                <a:cs typeface="Arial" charset="0"/>
              </a:endParaRPr>
            </a:p>
          </p:txBody>
        </p:sp>
        <p:sp>
          <p:nvSpPr>
            <p:cNvPr id="52245" name="Text Box 198"/>
            <p:cNvSpPr txBox="1">
              <a:spLocks noChangeArrowheads="1"/>
            </p:cNvSpPr>
            <p:nvPr/>
          </p:nvSpPr>
          <p:spPr bwMode="auto">
            <a:xfrm>
              <a:off x="1251642" y="4420272"/>
              <a:ext cx="301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e</a:t>
              </a:r>
              <a:r>
                <a:rPr lang="en-US" altLang="en-US" sz="1200" baseline="30000">
                  <a:latin typeface="Arial" charset="0"/>
                  <a:cs typeface="Arial" charset="0"/>
                </a:rPr>
                <a:t>-</a:t>
              </a:r>
              <a:endParaRPr lang="en-US" altLang="en-US" sz="1200">
                <a:latin typeface="Arial" charset="0"/>
                <a:cs typeface="Arial" charset="0"/>
              </a:endParaRPr>
            </a:p>
          </p:txBody>
        </p:sp>
        <p:sp>
          <p:nvSpPr>
            <p:cNvPr id="52246" name="Text Box 199"/>
            <p:cNvSpPr txBox="1">
              <a:spLocks noChangeArrowheads="1"/>
            </p:cNvSpPr>
            <p:nvPr/>
          </p:nvSpPr>
          <p:spPr bwMode="auto">
            <a:xfrm>
              <a:off x="1251642" y="5391822"/>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ν</a:t>
              </a:r>
              <a:r>
                <a:rPr lang="en-US" altLang="en-US" sz="1200" baseline="-25000">
                  <a:latin typeface="Arial" charset="0"/>
                  <a:cs typeface="Arial" charset="0"/>
                </a:rPr>
                <a:t>e</a:t>
              </a:r>
            </a:p>
          </p:txBody>
        </p:sp>
        <p:sp>
          <p:nvSpPr>
            <p:cNvPr id="52247" name="Text Box 200"/>
            <p:cNvSpPr txBox="1">
              <a:spLocks noChangeArrowheads="1"/>
            </p:cNvSpPr>
            <p:nvPr/>
          </p:nvSpPr>
          <p:spPr bwMode="auto">
            <a:xfrm>
              <a:off x="207067" y="4852072"/>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endParaRPr lang="en-US" altLang="en-US" sz="1800">
                <a:latin typeface="Arial" charset="0"/>
                <a:cs typeface="Arial" charset="0"/>
              </a:endParaRPr>
            </a:p>
          </p:txBody>
        </p:sp>
        <p:sp>
          <p:nvSpPr>
            <p:cNvPr id="52248" name="Text Box 201"/>
            <p:cNvSpPr txBox="1">
              <a:spLocks noChangeArrowheads="1"/>
            </p:cNvSpPr>
            <p:nvPr/>
          </p:nvSpPr>
          <p:spPr bwMode="auto">
            <a:xfrm>
              <a:off x="343592" y="5355310"/>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n</a:t>
              </a:r>
              <a:endParaRPr lang="en-US" altLang="en-US" sz="1200" baseline="-25000">
                <a:latin typeface="Arial" charset="0"/>
                <a:cs typeface="Arial" charset="0"/>
              </a:endParaRPr>
            </a:p>
          </p:txBody>
        </p:sp>
        <p:sp>
          <p:nvSpPr>
            <p:cNvPr id="52249" name="Text Box 202"/>
            <p:cNvSpPr txBox="1">
              <a:spLocks noChangeArrowheads="1"/>
            </p:cNvSpPr>
            <p:nvPr/>
          </p:nvSpPr>
          <p:spPr bwMode="auto">
            <a:xfrm>
              <a:off x="343592" y="4382172"/>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p</a:t>
              </a:r>
              <a:endParaRPr lang="en-US" altLang="en-US" sz="1200" baseline="-25000">
                <a:latin typeface="Arial" charset="0"/>
                <a:cs typeface="Arial" charset="0"/>
              </a:endParaRPr>
            </a:p>
          </p:txBody>
        </p:sp>
        <p:sp>
          <p:nvSpPr>
            <p:cNvPr id="52250" name="Text Box 203"/>
            <p:cNvSpPr txBox="1">
              <a:spLocks noChangeArrowheads="1"/>
            </p:cNvSpPr>
            <p:nvPr/>
          </p:nvSpPr>
          <p:spPr bwMode="auto">
            <a:xfrm>
              <a:off x="307080" y="560613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a:latin typeface="Arial" charset="0"/>
                <a:cs typeface="Arial" charset="0"/>
              </a:endParaRPr>
            </a:p>
          </p:txBody>
        </p:sp>
        <p:sp>
          <p:nvSpPr>
            <p:cNvPr id="52251" name="Text Box 204"/>
            <p:cNvSpPr txBox="1">
              <a:spLocks noChangeArrowheads="1"/>
            </p:cNvSpPr>
            <p:nvPr/>
          </p:nvSpPr>
          <p:spPr bwMode="auto">
            <a:xfrm>
              <a:off x="235642" y="5642647"/>
              <a:ext cx="1655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a:latin typeface="Arial" charset="0"/>
                  <a:cs typeface="Arial" charset="0"/>
                </a:rPr>
                <a:t>n + ν</a:t>
              </a:r>
              <a:r>
                <a:rPr lang="en-US" altLang="en-US" baseline="-25000">
                  <a:latin typeface="Arial" charset="0"/>
                  <a:cs typeface="Arial" charset="0"/>
                </a:rPr>
                <a:t>e </a:t>
              </a:r>
              <a:r>
                <a:rPr lang="en-US" altLang="en-US">
                  <a:latin typeface="Arial Unicode MS" pitchFamily="34" charset="-128"/>
                  <a:ea typeface="Arial Unicode MS" pitchFamily="34" charset="-128"/>
                  <a:cs typeface="Arial Unicode MS" pitchFamily="34" charset="-128"/>
                </a:rPr>
                <a:t>↔</a:t>
              </a:r>
              <a:r>
                <a:rPr lang="en-US" altLang="en-US">
                  <a:latin typeface="Arial" charset="0"/>
                  <a:cs typeface="Arial" charset="0"/>
                </a:rPr>
                <a:t> p + e</a:t>
              </a:r>
              <a:r>
                <a:rPr lang="en-US" altLang="en-US" baseline="30000">
                  <a:latin typeface="Arial" charset="0"/>
                  <a:cs typeface="Arial" charset="0"/>
                </a:rPr>
                <a:t>-</a:t>
              </a:r>
              <a:endParaRPr lang="en-US" altLang="en-US">
                <a:latin typeface="Arial" charset="0"/>
                <a:cs typeface="Arial" charset="0"/>
              </a:endParaRPr>
            </a:p>
          </p:txBody>
        </p:sp>
      </p:grpSp>
      <p:sp>
        <p:nvSpPr>
          <p:cNvPr id="52252" name="Text Box 205"/>
          <p:cNvSpPr txBox="1">
            <a:spLocks noChangeArrowheads="1"/>
          </p:cNvSpPr>
          <p:nvPr/>
        </p:nvSpPr>
        <p:spPr bwMode="auto">
          <a:xfrm>
            <a:off x="672205" y="3790923"/>
            <a:ext cx="2874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800">
                <a:solidFill>
                  <a:srgbClr val="FF3300"/>
                </a:solidFill>
              </a:rPr>
              <a:t>Primordial Nucleosynthesis</a:t>
            </a:r>
          </a:p>
        </p:txBody>
      </p:sp>
      <p:sp>
        <p:nvSpPr>
          <p:cNvPr id="52253" name="Text Box 206"/>
          <p:cNvSpPr txBox="1">
            <a:spLocks noChangeArrowheads="1"/>
          </p:cNvSpPr>
          <p:nvPr/>
        </p:nvSpPr>
        <p:spPr bwMode="auto">
          <a:xfrm>
            <a:off x="5944293" y="3789040"/>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800">
                <a:solidFill>
                  <a:srgbClr val="FF3300"/>
                </a:solidFill>
              </a:rPr>
              <a:t>Solar cycle</a:t>
            </a:r>
          </a:p>
        </p:txBody>
      </p:sp>
      <p:grpSp>
        <p:nvGrpSpPr>
          <p:cNvPr id="22" name="Group 21"/>
          <p:cNvGrpSpPr/>
          <p:nvPr/>
        </p:nvGrpSpPr>
        <p:grpSpPr>
          <a:xfrm>
            <a:off x="4791768" y="4257352"/>
            <a:ext cx="2089150" cy="1595438"/>
            <a:chOff x="4791768" y="4453314"/>
            <a:chExt cx="2089150" cy="1595438"/>
          </a:xfrm>
        </p:grpSpPr>
        <p:grpSp>
          <p:nvGrpSpPr>
            <p:cNvPr id="52254" name="Group 207"/>
            <p:cNvGrpSpPr>
              <a:grpSpLocks/>
            </p:cNvGrpSpPr>
            <p:nvPr/>
          </p:nvGrpSpPr>
          <p:grpSpPr bwMode="auto">
            <a:xfrm>
              <a:off x="5549006" y="5029577"/>
              <a:ext cx="268287" cy="61912"/>
              <a:chOff x="158" y="2818"/>
              <a:chExt cx="636" cy="90"/>
            </a:xfrm>
          </p:grpSpPr>
          <p:sp>
            <p:nvSpPr>
              <p:cNvPr id="52292" name="Freeform 208"/>
              <p:cNvSpPr>
                <a:spLocks/>
              </p:cNvSpPr>
              <p:nvPr/>
            </p:nvSpPr>
            <p:spPr bwMode="auto">
              <a:xfrm>
                <a:off x="158"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93" name="Freeform 209"/>
              <p:cNvSpPr>
                <a:spLocks/>
              </p:cNvSpPr>
              <p:nvPr/>
            </p:nvSpPr>
            <p:spPr bwMode="auto">
              <a:xfrm>
                <a:off x="476" y="2818"/>
                <a:ext cx="318" cy="90"/>
              </a:xfrm>
              <a:custGeom>
                <a:avLst/>
                <a:gdLst>
                  <a:gd name="T0" fmla="*/ 0 w 5444"/>
                  <a:gd name="T1" fmla="*/ 0 h 1059"/>
                  <a:gd name="T2" fmla="*/ 0 w 5444"/>
                  <a:gd name="T3" fmla="*/ 0 h 1059"/>
                  <a:gd name="T4" fmla="*/ 0 w 5444"/>
                  <a:gd name="T5" fmla="*/ 0 h 1059"/>
                  <a:gd name="T6" fmla="*/ 0 w 5444"/>
                  <a:gd name="T7" fmla="*/ 0 h 1059"/>
                  <a:gd name="T8" fmla="*/ 0 w 5444"/>
                  <a:gd name="T9" fmla="*/ 0 h 1059"/>
                  <a:gd name="T10" fmla="*/ 0 w 5444"/>
                  <a:gd name="T11" fmla="*/ 0 h 1059"/>
                  <a:gd name="T12" fmla="*/ 0 w 5444"/>
                  <a:gd name="T13" fmla="*/ 0 h 1059"/>
                  <a:gd name="T14" fmla="*/ 0 w 5444"/>
                  <a:gd name="T15" fmla="*/ 0 h 1059"/>
                  <a:gd name="T16" fmla="*/ 0 w 5444"/>
                  <a:gd name="T17" fmla="*/ 0 h 1059"/>
                  <a:gd name="T18" fmla="*/ 0 w 5444"/>
                  <a:gd name="T19" fmla="*/ 0 h 1059"/>
                  <a:gd name="T20" fmla="*/ 0 w 5444"/>
                  <a:gd name="T21" fmla="*/ 0 h 1059"/>
                  <a:gd name="T22" fmla="*/ 0 w 5444"/>
                  <a:gd name="T23" fmla="*/ 0 h 1059"/>
                  <a:gd name="T24" fmla="*/ 0 w 5444"/>
                  <a:gd name="T25" fmla="*/ 0 h 10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44"/>
                  <a:gd name="T40" fmla="*/ 0 h 1059"/>
                  <a:gd name="T41" fmla="*/ 5444 w 5444"/>
                  <a:gd name="T42" fmla="*/ 1059 h 10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44" h="1059">
                    <a:moveTo>
                      <a:pt x="0" y="529"/>
                    </a:moveTo>
                    <a:cubicBezTo>
                      <a:pt x="151" y="718"/>
                      <a:pt x="303" y="907"/>
                      <a:pt x="454" y="983"/>
                    </a:cubicBezTo>
                    <a:cubicBezTo>
                      <a:pt x="605" y="1059"/>
                      <a:pt x="761" y="1059"/>
                      <a:pt x="908" y="983"/>
                    </a:cubicBezTo>
                    <a:cubicBezTo>
                      <a:pt x="1055" y="907"/>
                      <a:pt x="1188" y="680"/>
                      <a:pt x="1339" y="529"/>
                    </a:cubicBezTo>
                    <a:cubicBezTo>
                      <a:pt x="1490" y="378"/>
                      <a:pt x="1660" y="152"/>
                      <a:pt x="1815" y="76"/>
                    </a:cubicBezTo>
                    <a:cubicBezTo>
                      <a:pt x="1970" y="0"/>
                      <a:pt x="2121" y="1"/>
                      <a:pt x="2268" y="76"/>
                    </a:cubicBezTo>
                    <a:cubicBezTo>
                      <a:pt x="2415" y="151"/>
                      <a:pt x="2548" y="378"/>
                      <a:pt x="2699" y="529"/>
                    </a:cubicBezTo>
                    <a:cubicBezTo>
                      <a:pt x="2850" y="680"/>
                      <a:pt x="3021" y="907"/>
                      <a:pt x="3176" y="983"/>
                    </a:cubicBezTo>
                    <a:cubicBezTo>
                      <a:pt x="3331" y="1059"/>
                      <a:pt x="3478" y="1059"/>
                      <a:pt x="3629" y="983"/>
                    </a:cubicBezTo>
                    <a:cubicBezTo>
                      <a:pt x="3780" y="907"/>
                      <a:pt x="3932" y="680"/>
                      <a:pt x="4083" y="529"/>
                    </a:cubicBezTo>
                    <a:cubicBezTo>
                      <a:pt x="4234" y="378"/>
                      <a:pt x="4385" y="151"/>
                      <a:pt x="4536" y="76"/>
                    </a:cubicBezTo>
                    <a:cubicBezTo>
                      <a:pt x="4687" y="1"/>
                      <a:pt x="4839" y="1"/>
                      <a:pt x="4990" y="76"/>
                    </a:cubicBezTo>
                    <a:cubicBezTo>
                      <a:pt x="5141" y="151"/>
                      <a:pt x="5350" y="442"/>
                      <a:pt x="5444" y="5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55" name="Line 210"/>
            <p:cNvSpPr>
              <a:spLocks noChangeShapeType="1"/>
            </p:cNvSpPr>
            <p:nvPr/>
          </p:nvSpPr>
          <p:spPr bwMode="auto">
            <a:xfrm flipV="1">
              <a:off x="5341043" y="5078789"/>
              <a:ext cx="207963" cy="481013"/>
            </a:xfrm>
            <a:prstGeom prst="line">
              <a:avLst/>
            </a:prstGeom>
            <a:noFill/>
            <a:ln w="9525">
              <a:solidFill>
                <a:schemeClr val="tx1"/>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52256" name="Line 211"/>
            <p:cNvSpPr>
              <a:spLocks noChangeShapeType="1"/>
            </p:cNvSpPr>
            <p:nvPr/>
          </p:nvSpPr>
          <p:spPr bwMode="auto">
            <a:xfrm flipV="1">
              <a:off x="5817293" y="4608889"/>
              <a:ext cx="207963" cy="479425"/>
            </a:xfrm>
            <a:prstGeom prst="line">
              <a:avLst/>
            </a:prstGeom>
            <a:noFill/>
            <a:ln w="9525">
              <a:solidFill>
                <a:schemeClr val="tx1"/>
              </a:solidFill>
              <a:round/>
              <a:headEnd type="oval" w="sm" len="sm"/>
              <a:tailEnd/>
            </a:ln>
            <a:extLst>
              <a:ext uri="{909E8E84-426E-40DD-AFC4-6F175D3DCCD1}">
                <a14:hiddenFill xmlns:a14="http://schemas.microsoft.com/office/drawing/2010/main">
                  <a:noFill/>
                </a14:hiddenFill>
              </a:ext>
            </a:extLst>
          </p:spPr>
          <p:txBody>
            <a:bodyPr/>
            <a:lstStyle/>
            <a:p>
              <a:endParaRPr lang="en-US"/>
            </a:p>
          </p:txBody>
        </p:sp>
        <p:sp>
          <p:nvSpPr>
            <p:cNvPr id="52257" name="Line 212"/>
            <p:cNvSpPr>
              <a:spLocks noChangeShapeType="1"/>
            </p:cNvSpPr>
            <p:nvPr/>
          </p:nvSpPr>
          <p:spPr bwMode="auto">
            <a:xfrm flipH="1" flipV="1">
              <a:off x="5341043" y="4599364"/>
              <a:ext cx="207963" cy="481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8" name="Line 213"/>
            <p:cNvSpPr>
              <a:spLocks noChangeShapeType="1"/>
            </p:cNvSpPr>
            <p:nvPr/>
          </p:nvSpPr>
          <p:spPr bwMode="auto">
            <a:xfrm flipH="1">
              <a:off x="5817293" y="4812089"/>
              <a:ext cx="523875" cy="276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9" name="Text Box 214"/>
            <p:cNvSpPr txBox="1">
              <a:spLocks noChangeArrowheads="1"/>
            </p:cNvSpPr>
            <p:nvPr/>
          </p:nvSpPr>
          <p:spPr bwMode="auto">
            <a:xfrm>
              <a:off x="5483918" y="4815264"/>
              <a:ext cx="384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W</a:t>
              </a:r>
              <a:r>
                <a:rPr lang="en-US" altLang="en-US" sz="1200" baseline="30000">
                  <a:latin typeface="Arial" charset="0"/>
                  <a:cs typeface="Arial" charset="0"/>
                </a:rPr>
                <a:t>±</a:t>
              </a:r>
              <a:endParaRPr lang="en-US" altLang="en-US" sz="1200">
                <a:latin typeface="Arial" charset="0"/>
                <a:cs typeface="Arial" charset="0"/>
              </a:endParaRPr>
            </a:p>
          </p:txBody>
        </p:sp>
        <p:sp>
          <p:nvSpPr>
            <p:cNvPr id="52260" name="Text Box 215"/>
            <p:cNvSpPr txBox="1">
              <a:spLocks noChangeArrowheads="1"/>
            </p:cNvSpPr>
            <p:nvPr/>
          </p:nvSpPr>
          <p:spPr bwMode="auto">
            <a:xfrm>
              <a:off x="5988743" y="4491414"/>
              <a:ext cx="327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e</a:t>
              </a:r>
              <a:r>
                <a:rPr lang="en-US" altLang="en-US" sz="1200" baseline="30000">
                  <a:latin typeface="Arial" charset="0"/>
                  <a:cs typeface="Arial" charset="0"/>
                </a:rPr>
                <a:t>+</a:t>
              </a:r>
              <a:endParaRPr lang="en-US" altLang="en-US" sz="1200">
                <a:latin typeface="Arial" charset="0"/>
                <a:cs typeface="Arial" charset="0"/>
              </a:endParaRPr>
            </a:p>
          </p:txBody>
        </p:sp>
        <p:sp>
          <p:nvSpPr>
            <p:cNvPr id="52261" name="Text Box 216"/>
            <p:cNvSpPr txBox="1">
              <a:spLocks noChangeArrowheads="1"/>
            </p:cNvSpPr>
            <p:nvPr/>
          </p:nvSpPr>
          <p:spPr bwMode="auto">
            <a:xfrm>
              <a:off x="6196706" y="4777164"/>
              <a:ext cx="317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ν</a:t>
              </a:r>
              <a:r>
                <a:rPr lang="en-US" altLang="en-US" sz="1200" baseline="-25000">
                  <a:latin typeface="Arial" charset="0"/>
                  <a:cs typeface="Arial" charset="0"/>
                </a:rPr>
                <a:t>e</a:t>
              </a:r>
            </a:p>
          </p:txBody>
        </p:sp>
        <p:sp>
          <p:nvSpPr>
            <p:cNvPr id="52262" name="Text Box 217"/>
            <p:cNvSpPr txBox="1">
              <a:spLocks noChangeArrowheads="1"/>
            </p:cNvSpPr>
            <p:nvPr/>
          </p:nvSpPr>
          <p:spPr bwMode="auto">
            <a:xfrm>
              <a:off x="4944168" y="4923214"/>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endParaRPr lang="en-US" altLang="en-US" sz="1800">
                <a:latin typeface="Arial" charset="0"/>
                <a:cs typeface="Arial" charset="0"/>
              </a:endParaRPr>
            </a:p>
          </p:txBody>
        </p:sp>
        <p:sp>
          <p:nvSpPr>
            <p:cNvPr id="52263" name="Text Box 218"/>
            <p:cNvSpPr txBox="1">
              <a:spLocks noChangeArrowheads="1"/>
            </p:cNvSpPr>
            <p:nvPr/>
          </p:nvSpPr>
          <p:spPr bwMode="auto">
            <a:xfrm>
              <a:off x="4864793" y="5388352"/>
              <a:ext cx="527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a:latin typeface="Arial" charset="0"/>
                  <a:cs typeface="Arial" charset="0"/>
                </a:rPr>
                <a:t>p + p</a:t>
              </a:r>
              <a:endParaRPr lang="en-US" altLang="en-US" sz="1200" baseline="-25000">
                <a:latin typeface="Arial" charset="0"/>
                <a:cs typeface="Arial" charset="0"/>
              </a:endParaRPr>
            </a:p>
          </p:txBody>
        </p:sp>
        <p:sp>
          <p:nvSpPr>
            <p:cNvPr id="52264" name="Text Box 219"/>
            <p:cNvSpPr txBox="1">
              <a:spLocks noChangeArrowheads="1"/>
            </p:cNvSpPr>
            <p:nvPr/>
          </p:nvSpPr>
          <p:spPr bwMode="auto">
            <a:xfrm>
              <a:off x="5009256" y="4453314"/>
              <a:ext cx="409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200" baseline="30000">
                  <a:latin typeface="Arial" charset="0"/>
                  <a:cs typeface="Arial" charset="0"/>
                </a:rPr>
                <a:t>2</a:t>
              </a:r>
              <a:r>
                <a:rPr lang="en-US" altLang="en-US" sz="1200">
                  <a:latin typeface="Arial" charset="0"/>
                  <a:cs typeface="Arial" charset="0"/>
                </a:rPr>
                <a:t>H</a:t>
              </a:r>
              <a:r>
                <a:rPr lang="en-US" altLang="en-US" sz="1200" baseline="30000">
                  <a:latin typeface="Arial" charset="0"/>
                  <a:cs typeface="Arial" charset="0"/>
                </a:rPr>
                <a:t>+</a:t>
              </a:r>
            </a:p>
          </p:txBody>
        </p:sp>
        <p:sp>
          <p:nvSpPr>
            <p:cNvPr id="52265" name="Text Box 220"/>
            <p:cNvSpPr txBox="1">
              <a:spLocks noChangeArrowheads="1"/>
            </p:cNvSpPr>
            <p:nvPr/>
          </p:nvSpPr>
          <p:spPr bwMode="auto">
            <a:xfrm>
              <a:off x="5044181" y="5677277"/>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a:latin typeface="Arial" charset="0"/>
                <a:cs typeface="Arial" charset="0"/>
              </a:endParaRPr>
            </a:p>
          </p:txBody>
        </p:sp>
        <p:sp>
          <p:nvSpPr>
            <p:cNvPr id="52266" name="Text Box 221"/>
            <p:cNvSpPr txBox="1">
              <a:spLocks noChangeArrowheads="1"/>
            </p:cNvSpPr>
            <p:nvPr/>
          </p:nvSpPr>
          <p:spPr bwMode="auto">
            <a:xfrm>
              <a:off x="4791768" y="5712202"/>
              <a:ext cx="2089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a:latin typeface="Arial" charset="0"/>
                  <a:cs typeface="Arial" charset="0"/>
                </a:rPr>
                <a:t>p + p</a:t>
              </a:r>
              <a:r>
                <a:rPr lang="en-US" altLang="en-US" baseline="-25000">
                  <a:latin typeface="Arial" charset="0"/>
                  <a:cs typeface="Arial" charset="0"/>
                </a:rPr>
                <a:t> </a:t>
              </a:r>
              <a:r>
                <a:rPr lang="en-US" altLang="en-US">
                  <a:latin typeface="Arial" charset="0"/>
                  <a:cs typeface="Arial" charset="0"/>
                </a:rPr>
                <a:t>→ </a:t>
              </a:r>
              <a:r>
                <a:rPr lang="en-US" altLang="en-US" baseline="30000">
                  <a:latin typeface="Arial" charset="0"/>
                  <a:cs typeface="Arial" charset="0"/>
                </a:rPr>
                <a:t>2</a:t>
              </a:r>
              <a:r>
                <a:rPr lang="en-US" altLang="en-US">
                  <a:latin typeface="Arial" charset="0"/>
                  <a:cs typeface="Arial" charset="0"/>
                </a:rPr>
                <a:t>H</a:t>
              </a:r>
              <a:r>
                <a:rPr lang="en-US" altLang="en-US" baseline="30000">
                  <a:latin typeface="Arial" charset="0"/>
                  <a:cs typeface="Arial" charset="0"/>
                </a:rPr>
                <a:t>+</a:t>
              </a:r>
              <a:r>
                <a:rPr lang="en-US" altLang="en-US">
                  <a:latin typeface="Arial" charset="0"/>
                  <a:cs typeface="Arial" charset="0"/>
                </a:rPr>
                <a:t> + e</a:t>
              </a:r>
              <a:r>
                <a:rPr lang="en-US" altLang="en-US" baseline="30000">
                  <a:latin typeface="Arial" charset="0"/>
                  <a:cs typeface="Arial" charset="0"/>
                </a:rPr>
                <a:t>+ </a:t>
              </a:r>
              <a:r>
                <a:rPr lang="en-US" altLang="en-US">
                  <a:latin typeface="Arial" charset="0"/>
                  <a:cs typeface="Arial" charset="0"/>
                </a:rPr>
                <a:t>+ ν</a:t>
              </a:r>
              <a:r>
                <a:rPr lang="en-US" altLang="en-US" baseline="-25000">
                  <a:latin typeface="Arial" charset="0"/>
                  <a:cs typeface="Arial" charset="0"/>
                </a:rPr>
                <a:t>e</a:t>
              </a:r>
            </a:p>
          </p:txBody>
        </p:sp>
      </p:grpSp>
      <mc:AlternateContent xmlns:mc="http://schemas.openxmlformats.org/markup-compatibility/2006" xmlns:a14="http://schemas.microsoft.com/office/drawing/2010/main">
        <mc:Choice Requires="a14">
          <p:sp>
            <p:nvSpPr>
              <p:cNvPr id="52279" name="Text Box 236"/>
              <p:cNvSpPr txBox="1">
                <a:spLocks noChangeArrowheads="1"/>
              </p:cNvSpPr>
              <p:nvPr/>
            </p:nvSpPr>
            <p:spPr bwMode="auto">
              <a:xfrm>
                <a:off x="1116013" y="3271838"/>
                <a:ext cx="1999354" cy="332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altLang="en-US" i="1" dirty="0" smtClean="0">
                          <a:latin typeface="Cambria Math"/>
                          <a:cs typeface="Arial" charset="0"/>
                        </a:rPr>
                        <m:t>𝑛</m:t>
                      </m:r>
                      <m:r>
                        <a:rPr lang="en-US" altLang="en-US" i="1" dirty="0" smtClean="0">
                          <a:latin typeface="Cambria Math"/>
                          <a:cs typeface="Arial" charset="0"/>
                        </a:rPr>
                        <m:t>→</m:t>
                      </m:r>
                      <m:r>
                        <a:rPr lang="en-US" altLang="en-US" i="1" dirty="0" smtClean="0">
                          <a:latin typeface="Cambria Math"/>
                          <a:cs typeface="Arial" charset="0"/>
                        </a:rPr>
                        <m:t>𝑝</m:t>
                      </m:r>
                      <m:r>
                        <a:rPr lang="en-US" altLang="en-US" i="1" dirty="0" smtClean="0">
                          <a:latin typeface="Cambria Math"/>
                          <a:cs typeface="Arial" charset="0"/>
                        </a:rPr>
                        <m:t>+</m:t>
                      </m:r>
                      <m:sSup>
                        <m:sSupPr>
                          <m:ctrlPr>
                            <a:rPr lang="en-US" altLang="en-US" b="0" i="1" dirty="0" smtClean="0">
                              <a:latin typeface="Cambria Math"/>
                              <a:cs typeface="Arial" charset="0"/>
                            </a:rPr>
                          </m:ctrlPr>
                        </m:sSupPr>
                        <m:e>
                          <m:r>
                            <a:rPr lang="en-US" altLang="en-US" i="1" dirty="0" smtClean="0">
                              <a:latin typeface="Cambria Math"/>
                              <a:cs typeface="Arial" charset="0"/>
                            </a:rPr>
                            <m:t>𝑒</m:t>
                          </m:r>
                        </m:e>
                        <m:sup>
                          <m:r>
                            <a:rPr lang="en-US" altLang="en-US" b="0" i="1" dirty="0" smtClean="0">
                              <a:latin typeface="Cambria Math"/>
                              <a:cs typeface="Arial" charset="0"/>
                            </a:rPr>
                            <m:t>−</m:t>
                          </m:r>
                        </m:sup>
                      </m:sSup>
                      <m:r>
                        <a:rPr lang="en-US" altLang="en-US" i="1" dirty="0">
                          <a:latin typeface="Cambria Math"/>
                          <a:cs typeface="Arial" charset="0"/>
                        </a:rPr>
                        <m:t>+</m:t>
                      </m:r>
                      <m:sSub>
                        <m:sSubPr>
                          <m:ctrlPr>
                            <a:rPr lang="en-US" altLang="en-US" b="0" i="1" dirty="0" smtClean="0">
                              <a:latin typeface="Cambria Math"/>
                              <a:cs typeface="Arial" charset="0"/>
                            </a:rPr>
                          </m:ctrlPr>
                        </m:sSubPr>
                        <m:e>
                          <m:acc>
                            <m:accPr>
                              <m:chr m:val="̅"/>
                              <m:ctrlPr>
                                <a:rPr lang="en-US" altLang="en-US" b="0" i="1" dirty="0" smtClean="0">
                                  <a:latin typeface="Cambria Math"/>
                                  <a:cs typeface="Arial" charset="0"/>
                                </a:rPr>
                              </m:ctrlPr>
                            </m:accPr>
                            <m:e>
                              <m:r>
                                <a:rPr lang="en-US" altLang="en-US" i="1" dirty="0" err="1">
                                  <a:latin typeface="Cambria Math"/>
                                  <a:cs typeface="Arial" charset="0"/>
                                </a:rPr>
                                <m:t>𝜈</m:t>
                              </m:r>
                            </m:e>
                          </m:acc>
                        </m:e>
                        <m:sub>
                          <m:r>
                            <a:rPr lang="en-US" altLang="en-US" b="0" i="1" dirty="0" smtClean="0">
                              <a:latin typeface="Cambria Math"/>
                              <a:cs typeface="Arial" charset="0"/>
                            </a:rPr>
                            <m:t>𝑒</m:t>
                          </m:r>
                        </m:sub>
                      </m:sSub>
                    </m:oMath>
                  </m:oMathPara>
                </a14:m>
                <a:endParaRPr lang="en-US" altLang="en-US" baseline="-25000" dirty="0">
                  <a:latin typeface="Arial" charset="0"/>
                  <a:cs typeface="Arial" charset="0"/>
                </a:endParaRPr>
              </a:p>
            </p:txBody>
          </p:sp>
        </mc:Choice>
        <mc:Fallback xmlns="">
          <p:sp>
            <p:nvSpPr>
              <p:cNvPr id="52279" name="Text Box 236"/>
              <p:cNvSpPr txBox="1">
                <a:spLocks noRot="1" noChangeAspect="1" noMove="1" noResize="1" noEditPoints="1" noAdjustHandles="1" noChangeArrowheads="1" noChangeShapeType="1" noTextEdit="1"/>
              </p:cNvSpPr>
              <p:nvPr/>
            </p:nvSpPr>
            <p:spPr bwMode="auto">
              <a:xfrm>
                <a:off x="1116013" y="3271838"/>
                <a:ext cx="1999354" cy="332912"/>
              </a:xfrm>
              <a:prstGeom prst="rect">
                <a:avLst/>
              </a:prstGeom>
              <a:blipFill rotWithShape="1">
                <a:blip r:embed="rId3"/>
                <a:stretch>
                  <a:fillRect b="-74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2281" name="Line 238"/>
          <p:cNvSpPr>
            <a:spLocks noChangeShapeType="1"/>
          </p:cNvSpPr>
          <p:nvPr/>
        </p:nvSpPr>
        <p:spPr bwMode="auto">
          <a:xfrm>
            <a:off x="2663825" y="2120900"/>
            <a:ext cx="1428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82" name="Rectangle 239"/>
          <p:cNvSpPr>
            <a:spLocks noChangeArrowheads="1"/>
          </p:cNvSpPr>
          <p:nvPr/>
        </p:nvSpPr>
        <p:spPr bwMode="auto">
          <a:xfrm>
            <a:off x="0" y="7938"/>
            <a:ext cx="9144000" cy="792162"/>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rIns="972000"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ctr" eaLnBrk="1" hangingPunct="1"/>
            <a:r>
              <a:rPr lang="en-US" altLang="en-US" sz="2800" b="1" dirty="0">
                <a:cs typeface="Arial" charset="0"/>
              </a:rPr>
              <a:t> Coupling Constants of the Weak Interaction</a:t>
            </a:r>
            <a:r>
              <a:rPr lang="en-US" altLang="en-US" sz="2800" dirty="0">
                <a:cs typeface="Arial" charset="0"/>
              </a:rPr>
              <a:t>    </a:t>
            </a:r>
          </a:p>
        </p:txBody>
      </p:sp>
      <p:sp>
        <p:nvSpPr>
          <p:cNvPr id="52283" name="Text Box 240"/>
          <p:cNvSpPr txBox="1">
            <a:spLocks noChangeArrowheads="1"/>
          </p:cNvSpPr>
          <p:nvPr/>
        </p:nvSpPr>
        <p:spPr bwMode="auto">
          <a:xfrm>
            <a:off x="348355" y="5878485"/>
            <a:ext cx="4135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800"/>
              <a:t>Start of Big Bang Nucleosynthesis, Primordial </a:t>
            </a:r>
            <a:r>
              <a:rPr lang="en-US" altLang="en-US" sz="1800" baseline="30000"/>
              <a:t>4</a:t>
            </a:r>
            <a:r>
              <a:rPr lang="en-US" altLang="en-US" sz="1800"/>
              <a:t>He abundance</a:t>
            </a:r>
          </a:p>
        </p:txBody>
      </p:sp>
      <p:sp>
        <p:nvSpPr>
          <p:cNvPr id="52284" name="Text Box 241"/>
          <p:cNvSpPr txBox="1">
            <a:spLocks noChangeArrowheads="1"/>
          </p:cNvSpPr>
          <p:nvPr/>
        </p:nvSpPr>
        <p:spPr bwMode="auto">
          <a:xfrm>
            <a:off x="4864793" y="5921052"/>
            <a:ext cx="4135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sz="1800" dirty="0"/>
              <a:t>Start of Solar Cycle, determines amount of Solar Neutrinos</a:t>
            </a:r>
          </a:p>
        </p:txBody>
      </p:sp>
      <p:pic>
        <p:nvPicPr>
          <p:cNvPr id="52287" name="Picture 24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6818" y="4328790"/>
            <a:ext cx="1549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8" name="Picture 24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83455" y="4957735"/>
            <a:ext cx="2663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9" name="Picture 24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83455" y="4270348"/>
            <a:ext cx="26638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V="1">
            <a:off x="6197516" y="1301402"/>
            <a:ext cx="0" cy="229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18548" y="2391221"/>
            <a:ext cx="31631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 Box 11"/>
          <p:cNvSpPr txBox="1">
            <a:spLocks noChangeArrowheads="1"/>
          </p:cNvSpPr>
          <p:nvPr/>
        </p:nvSpPr>
        <p:spPr bwMode="auto">
          <a:xfrm>
            <a:off x="7368445" y="2400403"/>
            <a:ext cx="1775555" cy="400110"/>
          </a:xfrm>
          <a:prstGeom prst="rect">
            <a:avLst/>
          </a:prstGeom>
          <a:noFill/>
          <a:ln w="9525">
            <a:noFill/>
            <a:miter lim="800000"/>
            <a:headEnd/>
            <a:tailEnd/>
          </a:ln>
        </p:spPr>
        <p:txBody>
          <a:bodyPr>
            <a:spAutoFit/>
          </a:bodyPr>
          <a:lstStyle/>
          <a:p>
            <a:pPr>
              <a:spcBef>
                <a:spcPct val="50000"/>
              </a:spcBef>
            </a:pPr>
            <a:r>
              <a:rPr lang="en-US" sz="2000" i="1" dirty="0" err="1">
                <a:solidFill>
                  <a:srgbClr val="0000FF"/>
                </a:solidFill>
                <a:latin typeface="Times New Roman" pitchFamily="18" charset="0"/>
                <a:cs typeface="Times New Roman" pitchFamily="18" charset="0"/>
              </a:rPr>
              <a:t>g</a:t>
            </a:r>
            <a:r>
              <a:rPr lang="en-US" sz="2000" baseline="-25000" dirty="0" err="1">
                <a:solidFill>
                  <a:srgbClr val="0000FF"/>
                </a:solidFill>
                <a:latin typeface="Times New Roman" pitchFamily="18" charset="0"/>
                <a:cs typeface="Times New Roman" pitchFamily="18" charset="0"/>
              </a:rPr>
              <a:t>V</a:t>
            </a:r>
            <a:r>
              <a:rPr lang="en-US" sz="2000" baseline="-25000" dirty="0">
                <a:solidFill>
                  <a:srgbClr val="0000FF"/>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 </a:t>
            </a:r>
            <a:r>
              <a:rPr lang="en-US" sz="2000" i="1" dirty="0" smtClean="0">
                <a:solidFill>
                  <a:srgbClr val="000000"/>
                </a:solidFill>
                <a:latin typeface="Times New Roman" pitchFamily="18" charset="0"/>
                <a:cs typeface="Times New Roman" pitchFamily="18" charset="0"/>
              </a:rPr>
              <a:t>G</a:t>
            </a:r>
            <a:r>
              <a:rPr lang="en-US" sz="2000" baseline="-25000" dirty="0" smtClean="0">
                <a:solidFill>
                  <a:srgbClr val="000000"/>
                </a:solidFill>
                <a:latin typeface="Times New Roman" pitchFamily="18" charset="0"/>
                <a:cs typeface="Times New Roman" pitchFamily="18" charset="0"/>
              </a:rPr>
              <a:t>F</a:t>
            </a:r>
            <a:r>
              <a:rPr lang="en-US" sz="2000" dirty="0" smtClean="0">
                <a:solidFill>
                  <a:srgbClr val="000000"/>
                </a:solidFill>
                <a:latin typeface="Times New Roman" pitchFamily="18" charset="0"/>
                <a:cs typeface="Times New Roman" pitchFamily="18" charset="0"/>
              </a:rPr>
              <a:t>·</a:t>
            </a:r>
            <a:r>
              <a:rPr lang="en-US" sz="2000" i="1" dirty="0" smtClean="0">
                <a:solidFill>
                  <a:srgbClr val="000000"/>
                </a:solidFill>
                <a:latin typeface="Times New Roman" pitchFamily="18" charset="0"/>
                <a:cs typeface="Times New Roman" pitchFamily="18" charset="0"/>
              </a:rPr>
              <a:t>V</a:t>
            </a:r>
            <a:r>
              <a:rPr lang="en-US" sz="2000" baseline="-25000" dirty="0" smtClean="0">
                <a:solidFill>
                  <a:srgbClr val="000000"/>
                </a:solidFill>
                <a:latin typeface="Times New Roman" pitchFamily="18" charset="0"/>
                <a:cs typeface="Times New Roman" pitchFamily="18" charset="0"/>
              </a:rPr>
              <a:t>ud</a:t>
            </a:r>
            <a:r>
              <a:rPr lang="en-US" sz="2000" dirty="0" smtClean="0">
                <a:solidFill>
                  <a:srgbClr val="000000"/>
                </a:solidFill>
                <a:latin typeface="Times New Roman" pitchFamily="18" charset="0"/>
                <a:cs typeface="Times New Roman" pitchFamily="18" charset="0"/>
              </a:rPr>
              <a:t>·</a:t>
            </a:r>
            <a:r>
              <a:rPr lang="en-US" sz="2000" dirty="0" smtClean="0">
                <a:solidFill>
                  <a:srgbClr val="0000FF"/>
                </a:solidFill>
                <a:latin typeface="Times New Roman" pitchFamily="18" charset="0"/>
                <a:cs typeface="Times New Roman" pitchFamily="18" charset="0"/>
              </a:rPr>
              <a:t>1</a:t>
            </a:r>
            <a:endParaRPr lang="en-US" sz="2000" baseline="-25000" dirty="0">
              <a:solidFill>
                <a:srgbClr val="0000FF"/>
              </a:solidFill>
              <a:latin typeface="Times New Roman" pitchFamily="18" charset="0"/>
              <a:cs typeface="Times New Roman" pitchFamily="18" charset="0"/>
            </a:endParaRPr>
          </a:p>
        </p:txBody>
      </p:sp>
      <p:sp>
        <p:nvSpPr>
          <p:cNvPr id="83" name="Text Box 11"/>
          <p:cNvSpPr txBox="1">
            <a:spLocks noChangeArrowheads="1"/>
          </p:cNvSpPr>
          <p:nvPr/>
        </p:nvSpPr>
        <p:spPr bwMode="auto">
          <a:xfrm>
            <a:off x="5228331" y="870457"/>
            <a:ext cx="1775555" cy="400110"/>
          </a:xfrm>
          <a:prstGeom prst="rect">
            <a:avLst/>
          </a:prstGeom>
          <a:noFill/>
          <a:ln w="9525">
            <a:noFill/>
            <a:miter lim="800000"/>
            <a:headEnd/>
            <a:tailEnd/>
          </a:ln>
        </p:spPr>
        <p:txBody>
          <a:bodyPr>
            <a:spAutoFit/>
          </a:bodyPr>
          <a:lstStyle/>
          <a:p>
            <a:pPr>
              <a:spcBef>
                <a:spcPct val="50000"/>
              </a:spcBef>
            </a:pPr>
            <a:r>
              <a:rPr lang="en-US" sz="2000" i="1" dirty="0" err="1" smtClean="0">
                <a:solidFill>
                  <a:srgbClr val="0000FF"/>
                </a:solidFill>
                <a:latin typeface="Times New Roman" pitchFamily="18" charset="0"/>
                <a:cs typeface="Times New Roman" pitchFamily="18" charset="0"/>
              </a:rPr>
              <a:t>g</a:t>
            </a:r>
            <a:r>
              <a:rPr lang="en-US" sz="2000" baseline="-25000" dirty="0" err="1" smtClean="0">
                <a:solidFill>
                  <a:srgbClr val="0000FF"/>
                </a:solidFill>
                <a:latin typeface="Times New Roman" pitchFamily="18" charset="0"/>
                <a:cs typeface="Times New Roman" pitchFamily="18" charset="0"/>
              </a:rPr>
              <a:t>A</a:t>
            </a:r>
            <a:r>
              <a:rPr lang="en-US" sz="2000" baseline="-25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 </a:t>
            </a:r>
            <a:r>
              <a:rPr lang="en-US" sz="2000" i="1" dirty="0" err="1">
                <a:solidFill>
                  <a:srgbClr val="000000"/>
                </a:solidFill>
                <a:latin typeface="Times New Roman" pitchFamily="18" charset="0"/>
                <a:cs typeface="Times New Roman" pitchFamily="18" charset="0"/>
              </a:rPr>
              <a:t>G</a:t>
            </a:r>
            <a:r>
              <a:rPr lang="en-US" sz="2000" baseline="-25000" dirty="0" err="1">
                <a:solidFill>
                  <a:srgbClr val="000000"/>
                </a:solidFill>
                <a:latin typeface="Times New Roman" pitchFamily="18" charset="0"/>
                <a:cs typeface="Times New Roman" pitchFamily="18" charset="0"/>
              </a:rPr>
              <a:t>F</a:t>
            </a:r>
            <a:r>
              <a:rPr lang="en-US" sz="2000" dirty="0" err="1">
                <a:solidFill>
                  <a:srgbClr val="000000"/>
                </a:solidFill>
                <a:latin typeface="Times New Roman" pitchFamily="18" charset="0"/>
                <a:cs typeface="Times New Roman" pitchFamily="18" charset="0"/>
              </a:rPr>
              <a:t>·</a:t>
            </a:r>
            <a:r>
              <a:rPr lang="en-US" sz="2000" i="1" dirty="0" err="1">
                <a:solidFill>
                  <a:srgbClr val="000000"/>
                </a:solidFill>
                <a:latin typeface="Times New Roman" pitchFamily="18" charset="0"/>
                <a:cs typeface="Times New Roman" pitchFamily="18" charset="0"/>
              </a:rPr>
              <a:t>V</a:t>
            </a:r>
            <a:r>
              <a:rPr lang="en-US" sz="2000" baseline="-25000" dirty="0" err="1">
                <a:solidFill>
                  <a:srgbClr val="000000"/>
                </a:solidFill>
                <a:latin typeface="Times New Roman" pitchFamily="18" charset="0"/>
                <a:cs typeface="Times New Roman" pitchFamily="18" charset="0"/>
              </a:rPr>
              <a:t>ud</a:t>
            </a:r>
            <a:r>
              <a:rPr lang="en-US" sz="2000" dirty="0" err="1">
                <a:solidFill>
                  <a:srgbClr val="000000"/>
                </a:solidFill>
                <a:latin typeface="Times New Roman" pitchFamily="18" charset="0"/>
                <a:cs typeface="Times New Roman" pitchFamily="18" charset="0"/>
              </a:rPr>
              <a:t>·</a:t>
            </a:r>
            <a:r>
              <a:rPr lang="en-US" sz="2000" dirty="0" err="1">
                <a:solidFill>
                  <a:srgbClr val="0000FF"/>
                </a:solidFill>
                <a:latin typeface="Times New Roman" pitchFamily="18" charset="0"/>
                <a:cs typeface="Times New Roman" pitchFamily="18" charset="0"/>
              </a:rPr>
              <a:t>λ</a:t>
            </a:r>
            <a:endParaRPr lang="en-US" sz="2000" dirty="0">
              <a:solidFill>
                <a:srgbClr val="0000FF"/>
              </a:solidFill>
              <a:latin typeface="Times New Roman" pitchFamily="18" charset="0"/>
              <a:cs typeface="Times New Roman" pitchFamily="18" charset="0"/>
            </a:endParaRPr>
          </a:p>
        </p:txBody>
      </p:sp>
      <p:grpSp>
        <p:nvGrpSpPr>
          <p:cNvPr id="19" name="Group 18"/>
          <p:cNvGrpSpPr/>
          <p:nvPr/>
        </p:nvGrpSpPr>
        <p:grpSpPr>
          <a:xfrm>
            <a:off x="5084025" y="1070899"/>
            <a:ext cx="3786516" cy="2031453"/>
            <a:chOff x="5084025" y="1070899"/>
            <a:chExt cx="3786516" cy="2031453"/>
          </a:xfrm>
        </p:grpSpPr>
        <p:sp>
          <p:nvSpPr>
            <p:cNvPr id="8" name="Oval 7"/>
            <p:cNvSpPr/>
            <p:nvPr/>
          </p:nvSpPr>
          <p:spPr>
            <a:xfrm>
              <a:off x="5084025" y="1692900"/>
              <a:ext cx="2263354" cy="14094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6880918" y="1425051"/>
              <a:ext cx="215900" cy="3481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72494" y="1070899"/>
                  <a:ext cx="1998047" cy="3754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solidFill>
                                  <a:srgbClr val="FF0000"/>
                                </a:solidFill>
                                <a:latin typeface="Cambria Math"/>
                              </a:rPr>
                            </m:ctrlPr>
                          </m:sSubSupPr>
                          <m:e>
                            <m:r>
                              <a:rPr lang="en-US" b="0" i="1" smtClean="0">
                                <a:solidFill>
                                  <a:srgbClr val="FF0000"/>
                                </a:solidFill>
                                <a:latin typeface="Cambria Math" panose="02040503050406030204" pitchFamily="18" charset="0"/>
                              </a:rPr>
                              <m:t>𝜏</m:t>
                            </m:r>
                          </m:e>
                          <m:sub>
                            <m:r>
                              <a:rPr lang="en-US" b="0" i="1" smtClean="0">
                                <a:solidFill>
                                  <a:srgbClr val="FF0000"/>
                                </a:solidFill>
                                <a:latin typeface="Cambria Math" panose="02040503050406030204" pitchFamily="18" charset="0"/>
                              </a:rPr>
                              <m:t>𝑛</m:t>
                            </m:r>
                          </m:sub>
                          <m:sup>
                            <m:r>
                              <a:rPr lang="en-US" b="0" i="1" smtClean="0">
                                <a:solidFill>
                                  <a:srgbClr val="FF0000"/>
                                </a:solidFill>
                                <a:latin typeface="Cambria Math" panose="02040503050406030204" pitchFamily="18" charset="0"/>
                              </a:rPr>
                              <m:t>−1</m:t>
                            </m:r>
                          </m:sup>
                        </m:sSubSup>
                        <m:r>
                          <a:rPr lang="en-US" b="0" i="1" smtClean="0">
                            <a:solidFill>
                              <a:srgbClr val="FF0000"/>
                            </a:solidFill>
                            <a:latin typeface="Cambria Math" panose="02040503050406030204" pitchFamily="18" charset="0"/>
                          </a:rPr>
                          <m:t>∝</m:t>
                        </m:r>
                        <m:d>
                          <m:dPr>
                            <m:ctrlPr>
                              <a:rPr lang="en-US" b="0" i="1" smtClean="0">
                                <a:solidFill>
                                  <a:srgbClr val="FF0000"/>
                                </a:solidFill>
                                <a:latin typeface="Cambria Math"/>
                              </a:rPr>
                            </m:ctrlPr>
                          </m:dPr>
                          <m:e>
                            <m:sSubSup>
                              <m:sSubSupPr>
                                <m:ctrlPr>
                                  <a:rPr lang="en-US" b="0" i="1" smtClean="0">
                                    <a:solidFill>
                                      <a:srgbClr val="FF0000"/>
                                    </a:solidFill>
                                    <a:latin typeface="Cambria Math"/>
                                  </a:rPr>
                                </m:ctrlPr>
                              </m:sSubSupPr>
                              <m:e>
                                <m:r>
                                  <a:rPr lang="en-US" b="0" i="1" smtClean="0">
                                    <a:solidFill>
                                      <a:srgbClr val="FF0000"/>
                                    </a:solidFill>
                                    <a:latin typeface="Cambria Math" panose="02040503050406030204" pitchFamily="18" charset="0"/>
                                  </a:rPr>
                                  <m:t>𝑔</m:t>
                                </m:r>
                              </m:e>
                              <m:sub>
                                <m:r>
                                  <a:rPr lang="en-US" b="0" i="1" smtClean="0">
                                    <a:solidFill>
                                      <a:srgbClr val="FF0000"/>
                                    </a:solidFill>
                                    <a:latin typeface="Cambria Math" panose="02040503050406030204" pitchFamily="18" charset="0"/>
                                  </a:rPr>
                                  <m:t>𝑉</m:t>
                                </m:r>
                              </m:sub>
                              <m:sup>
                                <m:r>
                                  <a:rPr lang="en-US" b="0" i="1" smtClean="0">
                                    <a:solidFill>
                                      <a:srgbClr val="FF0000"/>
                                    </a:solidFill>
                                    <a:latin typeface="Cambria Math" panose="02040503050406030204" pitchFamily="18" charset="0"/>
                                  </a:rPr>
                                  <m:t>2</m:t>
                                </m:r>
                              </m:sup>
                            </m:sSubSup>
                            <m:r>
                              <a:rPr lang="en-US" b="0" i="1" smtClean="0">
                                <a:solidFill>
                                  <a:srgbClr val="FF0000"/>
                                </a:solidFill>
                                <a:latin typeface="Cambria Math" panose="02040503050406030204" pitchFamily="18" charset="0"/>
                              </a:rPr>
                              <m:t>+3</m:t>
                            </m:r>
                            <m:sSubSup>
                              <m:sSubSupPr>
                                <m:ctrlPr>
                                  <a:rPr lang="en-US" b="0" i="1" smtClean="0">
                                    <a:solidFill>
                                      <a:srgbClr val="FF0000"/>
                                    </a:solidFill>
                                    <a:latin typeface="Cambria Math"/>
                                  </a:rPr>
                                </m:ctrlPr>
                              </m:sSubSupPr>
                              <m:e>
                                <m:r>
                                  <a:rPr lang="en-US" b="0" i="1" smtClean="0">
                                    <a:solidFill>
                                      <a:srgbClr val="FF0000"/>
                                    </a:solidFill>
                                    <a:latin typeface="Cambria Math" panose="02040503050406030204" pitchFamily="18" charset="0"/>
                                  </a:rPr>
                                  <m:t>𝑔</m:t>
                                </m:r>
                              </m:e>
                              <m:sub>
                                <m:r>
                                  <a:rPr lang="en-US" b="0" i="1" smtClean="0">
                                    <a:solidFill>
                                      <a:srgbClr val="FF0000"/>
                                    </a:solidFill>
                                    <a:latin typeface="Cambria Math" panose="02040503050406030204" pitchFamily="18" charset="0"/>
                                  </a:rPr>
                                  <m:t>𝐴</m:t>
                                </m:r>
                              </m:sub>
                              <m:sup>
                                <m:r>
                                  <a:rPr lang="en-US" b="0" i="1" smtClean="0">
                                    <a:solidFill>
                                      <a:srgbClr val="FF0000"/>
                                    </a:solidFill>
                                    <a:latin typeface="Cambria Math" panose="02040503050406030204" pitchFamily="18" charset="0"/>
                                  </a:rPr>
                                  <m:t>2</m:t>
                                </m:r>
                              </m:sup>
                            </m:sSubSup>
                          </m:e>
                        </m:d>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72494" y="1070899"/>
                  <a:ext cx="1998047" cy="375487"/>
                </a:xfrm>
                <a:prstGeom prst="rect">
                  <a:avLst/>
                </a:prstGeom>
                <a:blipFill>
                  <a:blip r:embed="rId7"/>
                  <a:stretch>
                    <a:fillRect b="-8197"/>
                  </a:stretch>
                </a:blipFill>
              </p:spPr>
              <p:txBody>
                <a:bodyPr/>
                <a:lstStyle/>
                <a:p>
                  <a:r>
                    <a:rPr lang="en-US">
                      <a:noFill/>
                    </a:rPr>
                    <a:t> </a:t>
                  </a:r>
                </a:p>
              </p:txBody>
            </p:sp>
          </mc:Fallback>
        </mc:AlternateContent>
      </p:grpSp>
      <p:grpSp>
        <p:nvGrpSpPr>
          <p:cNvPr id="20" name="Group 19"/>
          <p:cNvGrpSpPr/>
          <p:nvPr/>
        </p:nvGrpSpPr>
        <p:grpSpPr>
          <a:xfrm>
            <a:off x="5191608" y="1259290"/>
            <a:ext cx="3059862" cy="2402696"/>
            <a:chOff x="5191608" y="1259290"/>
            <a:chExt cx="3059862" cy="2402696"/>
          </a:xfrm>
        </p:grpSpPr>
        <p:cxnSp>
          <p:nvCxnSpPr>
            <p:cNvPr id="14" name="Straight Connector 13"/>
            <p:cNvCxnSpPr/>
            <p:nvPr/>
          </p:nvCxnSpPr>
          <p:spPr>
            <a:xfrm>
              <a:off x="5191608" y="1259290"/>
              <a:ext cx="2008362" cy="22417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613982" y="2883409"/>
              <a:ext cx="274320" cy="2743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7318715" y="3046689"/>
                  <a:ext cx="932755"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solidFill>
                              <a:srgbClr val="FF0000"/>
                            </a:solidFill>
                            <a:latin typeface="Cambria Math" panose="02040503050406030204" pitchFamily="18" charset="0"/>
                          </a:rPr>
                          <m:t>𝜆</m:t>
                        </m:r>
                        <m:r>
                          <a:rPr lang="en-US" i="1" dirty="0">
                            <a:solidFill>
                              <a:srgbClr val="FF0000"/>
                            </a:solidFill>
                            <a:latin typeface="Cambria Math" panose="02040503050406030204" pitchFamily="18" charset="0"/>
                          </a:rPr>
                          <m:t>=</m:t>
                        </m:r>
                        <m:f>
                          <m:fPr>
                            <m:ctrlPr>
                              <a:rPr lang="en-US" i="1" dirty="0">
                                <a:solidFill>
                                  <a:srgbClr val="FF0000"/>
                                </a:solidFill>
                                <a:latin typeface="Cambria Math"/>
                              </a:rPr>
                            </m:ctrlPr>
                          </m:fPr>
                          <m:num>
                            <m:sSub>
                              <m:sSubPr>
                                <m:ctrlPr>
                                  <a:rPr lang="en-US" i="1" dirty="0">
                                    <a:solidFill>
                                      <a:srgbClr val="FF0000"/>
                                    </a:solidFill>
                                    <a:latin typeface="Cambria Math"/>
                                  </a:rPr>
                                </m:ctrlPr>
                              </m:sSubPr>
                              <m:e>
                                <m:r>
                                  <a:rPr lang="en-US" i="1" dirty="0">
                                    <a:solidFill>
                                      <a:srgbClr val="FF0000"/>
                                    </a:solidFill>
                                    <a:latin typeface="Cambria Math" panose="02040503050406030204" pitchFamily="18" charset="0"/>
                                  </a:rPr>
                                  <m:t>𝑔</m:t>
                                </m:r>
                              </m:e>
                              <m:sub>
                                <m:r>
                                  <a:rPr lang="en-US" i="1" dirty="0">
                                    <a:solidFill>
                                      <a:srgbClr val="FF0000"/>
                                    </a:solidFill>
                                    <a:latin typeface="Cambria Math" panose="02040503050406030204" pitchFamily="18" charset="0"/>
                                  </a:rPr>
                                  <m:t>𝐴</m:t>
                                </m:r>
                              </m:sub>
                            </m:sSub>
                          </m:num>
                          <m:den>
                            <m:sSub>
                              <m:sSubPr>
                                <m:ctrlPr>
                                  <a:rPr lang="en-US" i="1" dirty="0">
                                    <a:solidFill>
                                      <a:srgbClr val="FF0000"/>
                                    </a:solidFill>
                                    <a:latin typeface="Cambria Math"/>
                                  </a:rPr>
                                </m:ctrlPr>
                              </m:sSubPr>
                              <m:e>
                                <m:r>
                                  <a:rPr lang="en-US" i="1" dirty="0">
                                    <a:solidFill>
                                      <a:srgbClr val="FF0000"/>
                                    </a:solidFill>
                                    <a:latin typeface="Cambria Math" panose="02040503050406030204" pitchFamily="18" charset="0"/>
                                  </a:rPr>
                                  <m:t>𝑔</m:t>
                                </m:r>
                              </m:e>
                              <m:sub>
                                <m:r>
                                  <a:rPr lang="en-US" i="1" dirty="0">
                                    <a:solidFill>
                                      <a:srgbClr val="FF0000"/>
                                    </a:solidFill>
                                    <a:latin typeface="Cambria Math" panose="02040503050406030204" pitchFamily="18" charset="0"/>
                                  </a:rPr>
                                  <m:t>𝑉</m:t>
                                </m:r>
                              </m:sub>
                            </m:sSub>
                          </m:den>
                        </m:f>
                      </m:oMath>
                    </m:oMathPara>
                  </a14:m>
                  <a:endParaRPr lang="en-US"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318715" y="3046689"/>
                  <a:ext cx="932755" cy="615297"/>
                </a:xfrm>
                <a:prstGeom prst="rect">
                  <a:avLst/>
                </a:prstGeom>
                <a:blipFill rotWithShape="1">
                  <a:blip r:embed="rId8"/>
                  <a:stretch>
                    <a:fillRect/>
                  </a:stretch>
                </a:blipFill>
              </p:spPr>
              <p:txBody>
                <a:bodyPr/>
                <a:lstStyle/>
                <a:p>
                  <a:r>
                    <a:rPr lang="en-US">
                      <a:noFill/>
                    </a:rPr>
                    <a:t> </a:t>
                  </a:r>
                </a:p>
              </p:txBody>
            </p:sp>
          </mc:Fallback>
        </mc:AlternateContent>
        <p:cxnSp>
          <p:nvCxnSpPr>
            <p:cNvPr id="18" name="Straight Arrow Connector 17"/>
            <p:cNvCxnSpPr>
              <a:stCxn id="16" idx="1"/>
            </p:cNvCxnSpPr>
            <p:nvPr/>
          </p:nvCxnSpPr>
          <p:spPr>
            <a:xfrm flipH="1" flipV="1">
              <a:off x="7096819" y="3325821"/>
              <a:ext cx="221896" cy="285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Slide Number Placeholder 22"/>
          <p:cNvSpPr>
            <a:spLocks noGrp="1"/>
          </p:cNvSpPr>
          <p:nvPr>
            <p:ph type="sldNum" sz="quarter" idx="12"/>
          </p:nvPr>
        </p:nvSpPr>
        <p:spPr/>
        <p:txBody>
          <a:bodyPr/>
          <a:lstStyle/>
          <a:p>
            <a:pPr>
              <a:defRPr/>
            </a:pPr>
            <a:fld id="{1B820114-825E-4443-91D2-63B75780DDE3}" type="slidenum">
              <a:rPr lang="de-DE" smtClean="0"/>
              <a:pPr>
                <a:defRPr/>
              </a:pPr>
              <a:t>5</a:t>
            </a:fld>
            <a:endParaRPr lang="de-DE"/>
          </a:p>
        </p:txBody>
      </p:sp>
    </p:spTree>
    <p:extLst>
      <p:ext uri="{BB962C8B-B14F-4D97-AF65-F5344CB8AC3E}">
        <p14:creationId xmlns:p14="http://schemas.microsoft.com/office/powerpoint/2010/main" val="2862794366"/>
      </p:ext>
    </p:extLst>
  </p:cSld>
  <p:clrMapOvr>
    <a:masterClrMapping/>
  </p:clrMapOvr>
  <p:transition advTm="46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2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2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2" grpId="0"/>
      <p:bldP spid="52253" grpId="0"/>
      <p:bldP spid="52283" grpId="0"/>
      <p:bldP spid="522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a:graphicFrameLocks/>
          </p:cNvGraphicFramePr>
          <p:nvPr>
            <p:extLst>
              <p:ext uri="{D42A27DB-BD31-4B8C-83A1-F6EECF244321}">
                <p14:modId xmlns:p14="http://schemas.microsoft.com/office/powerpoint/2010/main" val="216982951"/>
              </p:ext>
            </p:extLst>
          </p:nvPr>
        </p:nvGraphicFramePr>
        <p:xfrm>
          <a:off x="4527465" y="2476229"/>
          <a:ext cx="4333876" cy="36671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6</a:t>
            </a:fld>
            <a:endParaRPr lang="de-DE"/>
          </a:p>
        </p:txBody>
      </p:sp>
      <p:pic>
        <p:nvPicPr>
          <p:cNvPr id="3" name="Picture 10"/>
          <p:cNvPicPr>
            <a:picLocks noChangeAspect="1" noChangeArrowheads="1"/>
          </p:cNvPicPr>
          <p:nvPr/>
        </p:nvPicPr>
        <p:blipFill>
          <a:blip r:embed="rId3" cstate="print"/>
          <a:srcRect/>
          <a:stretch>
            <a:fillRect/>
          </a:stretch>
        </p:blipFill>
        <p:spPr bwMode="auto">
          <a:xfrm>
            <a:off x="4113212" y="763316"/>
            <a:ext cx="5030788" cy="1738313"/>
          </a:xfrm>
          <a:prstGeom prst="rect">
            <a:avLst/>
          </a:prstGeom>
          <a:noFill/>
          <a:ln w="9525">
            <a:noFill/>
            <a:miter lim="800000"/>
            <a:headEnd/>
            <a:tailEnd/>
          </a:ln>
        </p:spPr>
      </p:pic>
      <p:sp>
        <p:nvSpPr>
          <p:cNvPr id="5" name="Rectangle 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rIns="91440" anchor="ctr"/>
          <a:lstStyle/>
          <a:p>
            <a:pPr algn="ctr"/>
            <a:r>
              <a:rPr lang="en-US" sz="2800" dirty="0">
                <a:solidFill>
                  <a:srgbClr val="000000"/>
                </a:solidFill>
                <a:latin typeface="Times New Roman" pitchFamily="18" charset="0"/>
                <a:cs typeface="Times New Roman" pitchFamily="18" charset="0"/>
              </a:rPr>
              <a:t>Neutron Lifetime Measurements</a:t>
            </a:r>
          </a:p>
        </p:txBody>
      </p:sp>
      <p:grpSp>
        <p:nvGrpSpPr>
          <p:cNvPr id="6" name="Group 5"/>
          <p:cNvGrpSpPr/>
          <p:nvPr/>
        </p:nvGrpSpPr>
        <p:grpSpPr>
          <a:xfrm>
            <a:off x="1" y="2481141"/>
            <a:ext cx="3494283" cy="2097088"/>
            <a:chOff x="-41321" y="2173278"/>
            <a:chExt cx="4506331" cy="2903538"/>
          </a:xfrm>
        </p:grpSpPr>
        <p:grpSp>
          <p:nvGrpSpPr>
            <p:cNvPr id="7" name="Group 17"/>
            <p:cNvGrpSpPr>
              <a:grpSpLocks/>
            </p:cNvGrpSpPr>
            <p:nvPr/>
          </p:nvGrpSpPr>
          <p:grpSpPr bwMode="auto">
            <a:xfrm>
              <a:off x="434082" y="2173278"/>
              <a:ext cx="2682875" cy="2903538"/>
              <a:chOff x="3840" y="144"/>
              <a:chExt cx="1690" cy="1829"/>
            </a:xfrm>
          </p:grpSpPr>
          <p:pic>
            <p:nvPicPr>
              <p:cNvPr id="17" name="Picture 4"/>
              <p:cNvPicPr>
                <a:picLocks noChangeAspect="1" noChangeArrowheads="1"/>
              </p:cNvPicPr>
              <p:nvPr/>
            </p:nvPicPr>
            <p:blipFill>
              <a:blip r:embed="rId4" cstate="print"/>
              <a:srcRect/>
              <a:stretch>
                <a:fillRect/>
              </a:stretch>
            </p:blipFill>
            <p:spPr bwMode="auto">
              <a:xfrm>
                <a:off x="3840" y="144"/>
                <a:ext cx="1690" cy="1824"/>
              </a:xfrm>
              <a:prstGeom prst="rect">
                <a:avLst/>
              </a:prstGeom>
              <a:noFill/>
              <a:ln w="9525">
                <a:noFill/>
                <a:miter lim="800000"/>
                <a:headEnd/>
                <a:tailEnd/>
              </a:ln>
            </p:spPr>
          </p:pic>
          <p:sp>
            <p:nvSpPr>
              <p:cNvPr id="18" name="Rectangle 10"/>
              <p:cNvSpPr>
                <a:spLocks noChangeArrowheads="1"/>
              </p:cNvSpPr>
              <p:nvPr/>
            </p:nvSpPr>
            <p:spPr bwMode="auto">
              <a:xfrm>
                <a:off x="5159" y="144"/>
                <a:ext cx="336" cy="1488"/>
              </a:xfrm>
              <a:prstGeom prst="rect">
                <a:avLst/>
              </a:prstGeom>
              <a:solidFill>
                <a:schemeClr val="bg1"/>
              </a:solidFill>
              <a:ln w="9525">
                <a:solidFill>
                  <a:schemeClr val="bg1"/>
                </a:solidFill>
                <a:miter lim="800000"/>
                <a:headEnd/>
                <a:tailEnd/>
              </a:ln>
            </p:spPr>
            <p:txBody>
              <a:bodyPr wrap="none" anchor="ctr"/>
              <a:lstStyle/>
              <a:p>
                <a:endParaRPr lang="fr-FR" dirty="0"/>
              </a:p>
            </p:txBody>
          </p:sp>
          <p:sp>
            <p:nvSpPr>
              <p:cNvPr id="19" name="Rectangle 11"/>
              <p:cNvSpPr>
                <a:spLocks noChangeArrowheads="1"/>
              </p:cNvSpPr>
              <p:nvPr/>
            </p:nvSpPr>
            <p:spPr bwMode="auto">
              <a:xfrm>
                <a:off x="3865" y="164"/>
                <a:ext cx="410" cy="1361"/>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20" name="Rectangle 12"/>
              <p:cNvSpPr>
                <a:spLocks noChangeArrowheads="1"/>
              </p:cNvSpPr>
              <p:nvPr/>
            </p:nvSpPr>
            <p:spPr bwMode="auto">
              <a:xfrm>
                <a:off x="3936" y="1809"/>
                <a:ext cx="240" cy="164"/>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21" name="Rectangle 13"/>
              <p:cNvSpPr>
                <a:spLocks noChangeArrowheads="1"/>
              </p:cNvSpPr>
              <p:nvPr/>
            </p:nvSpPr>
            <p:spPr bwMode="auto">
              <a:xfrm>
                <a:off x="5164" y="1708"/>
                <a:ext cx="288" cy="240"/>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22" name="Rectangle 14"/>
              <p:cNvSpPr>
                <a:spLocks noChangeArrowheads="1"/>
              </p:cNvSpPr>
              <p:nvPr/>
            </p:nvSpPr>
            <p:spPr bwMode="auto">
              <a:xfrm>
                <a:off x="4780" y="1321"/>
                <a:ext cx="480" cy="144"/>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23" name="Rectangle 15"/>
              <p:cNvSpPr>
                <a:spLocks noChangeArrowheads="1"/>
              </p:cNvSpPr>
              <p:nvPr/>
            </p:nvSpPr>
            <p:spPr bwMode="auto">
              <a:xfrm>
                <a:off x="4800" y="260"/>
                <a:ext cx="480" cy="96"/>
              </a:xfrm>
              <a:prstGeom prst="rect">
                <a:avLst/>
              </a:prstGeom>
              <a:solidFill>
                <a:schemeClr val="bg1"/>
              </a:solidFill>
              <a:ln w="9525">
                <a:solidFill>
                  <a:schemeClr val="bg1"/>
                </a:solidFill>
                <a:miter lim="800000"/>
                <a:headEnd/>
                <a:tailEnd/>
              </a:ln>
            </p:spPr>
            <p:txBody>
              <a:bodyPr wrap="none" anchor="ctr"/>
              <a:lstStyle/>
              <a:p>
                <a:endParaRPr lang="fr-FR"/>
              </a:p>
            </p:txBody>
          </p:sp>
          <p:sp>
            <p:nvSpPr>
              <p:cNvPr id="24" name="Rectangle 16"/>
              <p:cNvSpPr>
                <a:spLocks noChangeArrowheads="1"/>
              </p:cNvSpPr>
              <p:nvPr/>
            </p:nvSpPr>
            <p:spPr bwMode="auto">
              <a:xfrm>
                <a:off x="5111" y="1536"/>
                <a:ext cx="144" cy="96"/>
              </a:xfrm>
              <a:prstGeom prst="rect">
                <a:avLst/>
              </a:prstGeom>
              <a:solidFill>
                <a:schemeClr val="bg1"/>
              </a:solidFill>
              <a:ln w="9525">
                <a:solidFill>
                  <a:schemeClr val="bg1"/>
                </a:solidFill>
                <a:miter lim="800000"/>
                <a:headEnd/>
                <a:tailEnd/>
              </a:ln>
            </p:spPr>
            <p:txBody>
              <a:bodyPr wrap="none" anchor="ctr"/>
              <a:lstStyle/>
              <a:p>
                <a:endParaRPr lang="fr-FR"/>
              </a:p>
            </p:txBody>
          </p:sp>
        </p:grpSp>
        <p:cxnSp>
          <p:nvCxnSpPr>
            <p:cNvPr id="8" name="Straight Arrow Connector 7"/>
            <p:cNvCxnSpPr/>
            <p:nvPr/>
          </p:nvCxnSpPr>
          <p:spPr>
            <a:xfrm flipH="1">
              <a:off x="2771800" y="4591067"/>
              <a:ext cx="47169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3132" y="4229189"/>
              <a:ext cx="1471878"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UCN from source</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1321" y="2355938"/>
              <a:ext cx="1165967" cy="1022722"/>
            </a:xfrm>
            <a:prstGeom prst="rect">
              <a:avLst/>
            </a:prstGeom>
            <a:noFill/>
          </p:spPr>
          <p:txBody>
            <a:bodyPr wrap="squar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UCN Storage bottle(s)</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957543" y="2542591"/>
              <a:ext cx="583900" cy="3942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7482" y="2779928"/>
              <a:ext cx="478357" cy="19714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26332" y="3798979"/>
              <a:ext cx="868363" cy="1440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94695" y="3779022"/>
              <a:ext cx="702436"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Shutter</a:t>
              </a:r>
              <a:endParaRPr lang="en-US" sz="1400" dirty="0">
                <a:solidFill>
                  <a:srgbClr val="FF0000"/>
                </a:solidFill>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a:off x="776982" y="4156066"/>
              <a:ext cx="243681" cy="3401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5349" y="3648173"/>
              <a:ext cx="763351" cy="523220"/>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UCN</a:t>
              </a:r>
            </a:p>
            <a:p>
              <a:r>
                <a:rPr lang="en-US" sz="1400" dirty="0" smtClean="0">
                  <a:solidFill>
                    <a:srgbClr val="FF0000"/>
                  </a:solidFill>
                  <a:latin typeface="Times New Roman" panose="02020603050405020304" pitchFamily="18" charset="0"/>
                  <a:cs typeface="Times New Roman" panose="02020603050405020304" pitchFamily="18" charset="0"/>
                </a:rPr>
                <a:t>detector</a:t>
              </a:r>
              <a:endParaRPr lang="en-US" sz="1400" dirty="0">
                <a:solidFill>
                  <a:srgbClr val="FF0000"/>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Text Box 6"/>
              <p:cNvSpPr txBox="1">
                <a:spLocks noChangeArrowheads="1"/>
              </p:cNvSpPr>
              <p:nvPr/>
            </p:nvSpPr>
            <p:spPr bwMode="auto">
              <a:xfrm>
                <a:off x="179512" y="809142"/>
                <a:ext cx="8712967" cy="525528"/>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latin typeface="Times New Roman" pitchFamily="18" charset="0"/>
                  </a:rPr>
                  <a:t>Beam: Decay rate: </a:t>
                </a:r>
                <a14:m>
                  <m:oMath xmlns:m="http://schemas.openxmlformats.org/officeDocument/2006/math">
                    <m:f>
                      <m:fPr>
                        <m:ctrlPr>
                          <a:rPr lang="en-US" i="1" smtClean="0">
                            <a:solidFill>
                              <a:srgbClr val="0000FF"/>
                            </a:solidFill>
                            <a:latin typeface="Cambria Math"/>
                          </a:rPr>
                        </m:ctrlPr>
                      </m:fPr>
                      <m:num>
                        <m:r>
                          <a:rPr lang="en-US" b="0" i="1" smtClean="0">
                            <a:solidFill>
                              <a:srgbClr val="0000FF"/>
                            </a:solidFill>
                            <a:latin typeface="Cambria Math"/>
                          </a:rPr>
                          <m:t>𝑑𝑁</m:t>
                        </m:r>
                      </m:num>
                      <m:den>
                        <m:r>
                          <a:rPr lang="en-US" b="0" i="1" smtClean="0">
                            <a:solidFill>
                              <a:srgbClr val="0000FF"/>
                            </a:solidFill>
                            <a:latin typeface="Cambria Math"/>
                          </a:rPr>
                          <m:t>𝑑𝑡</m:t>
                        </m:r>
                      </m:den>
                    </m:f>
                    <m:r>
                      <a:rPr lang="en-US" b="0" i="1" smtClean="0">
                        <a:solidFill>
                          <a:srgbClr val="000000"/>
                        </a:solidFill>
                        <a:latin typeface="Cambria Math"/>
                      </a:rPr>
                      <m:t>=</m:t>
                    </m:r>
                    <m:f>
                      <m:fPr>
                        <m:ctrlPr>
                          <a:rPr lang="en-US" b="0" i="1" smtClean="0">
                            <a:solidFill>
                              <a:srgbClr val="000000"/>
                            </a:solidFill>
                            <a:latin typeface="Cambria Math"/>
                          </a:rPr>
                        </m:ctrlPr>
                      </m:fPr>
                      <m:num>
                        <m:r>
                          <a:rPr lang="en-US" b="0" i="1" smtClean="0">
                            <a:solidFill>
                              <a:srgbClr val="0000FF"/>
                            </a:solidFill>
                            <a:latin typeface="Cambria Math"/>
                          </a:rPr>
                          <m:t>𝑁</m:t>
                        </m:r>
                      </m:num>
                      <m:den>
                        <m:sSub>
                          <m:sSubPr>
                            <m:ctrlPr>
                              <a:rPr lang="en-US" b="0" i="1" smtClean="0">
                                <a:solidFill>
                                  <a:srgbClr val="FF0000"/>
                                </a:solidFill>
                                <a:latin typeface="Cambria Math"/>
                              </a:rPr>
                            </m:ctrlPr>
                          </m:sSubPr>
                          <m:e>
                            <m:r>
                              <a:rPr lang="en-US" b="0" i="1" smtClean="0">
                                <a:solidFill>
                                  <a:srgbClr val="FF0000"/>
                                </a:solidFill>
                                <a:latin typeface="Cambria Math"/>
                                <a:ea typeface="Cambria Math"/>
                              </a:rPr>
                              <m:t>𝜏</m:t>
                            </m:r>
                          </m:e>
                          <m:sub>
                            <m:r>
                              <a:rPr lang="en-US" b="0" i="1" smtClean="0">
                                <a:solidFill>
                                  <a:srgbClr val="FF0000"/>
                                </a:solidFill>
                                <a:latin typeface="Cambria Math"/>
                              </a:rPr>
                              <m:t>𝑛</m:t>
                            </m:r>
                          </m:sub>
                        </m:sSub>
                      </m:den>
                    </m:f>
                  </m:oMath>
                </a14:m>
                <a:endParaRPr lang="en-US" dirty="0">
                  <a:solidFill>
                    <a:srgbClr val="000000"/>
                  </a:solidFill>
                  <a:latin typeface="Times New Roman" pitchFamily="18" charset="0"/>
                  <a:cs typeface="Times New Roman" pitchFamily="18" charset="0"/>
                </a:endParaRPr>
              </a:p>
            </p:txBody>
          </p:sp>
        </mc:Choice>
        <mc:Fallback xmlns="">
          <p:sp>
            <p:nvSpPr>
              <p:cNvPr id="25" name="Text Box 6"/>
              <p:cNvSpPr txBox="1">
                <a:spLocks noRot="1" noChangeAspect="1" noMove="1" noResize="1" noEditPoints="1" noAdjustHandles="1" noChangeArrowheads="1" noChangeShapeType="1" noTextEdit="1"/>
              </p:cNvSpPr>
              <p:nvPr/>
            </p:nvSpPr>
            <p:spPr bwMode="auto">
              <a:xfrm>
                <a:off x="179512" y="809142"/>
                <a:ext cx="8712967" cy="525528"/>
              </a:xfrm>
              <a:prstGeom prst="rect">
                <a:avLst/>
              </a:prstGeom>
              <a:blipFill rotWithShape="1">
                <a:blip r:embed="rId5"/>
                <a:stretch>
                  <a:fillRect l="-55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6"/>
              <p:cNvSpPr txBox="1">
                <a:spLocks noChangeArrowheads="1"/>
              </p:cNvSpPr>
              <p:nvPr/>
            </p:nvSpPr>
            <p:spPr bwMode="auto">
              <a:xfrm>
                <a:off x="179512" y="1340405"/>
                <a:ext cx="4975413" cy="1135824"/>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latin typeface="Times New Roman" pitchFamily="18" charset="0"/>
                  </a:rPr>
                  <a:t>Bottle: Neutron counts :</a:t>
                </a:r>
                <a:r>
                  <a:rPr lang="en-US" i="1" dirty="0" smtClean="0">
                    <a:solidFill>
                      <a:srgbClr val="000000"/>
                    </a:solidFill>
                    <a:latin typeface="Times New Roman" pitchFamily="18" charset="0"/>
                  </a:rPr>
                  <a:t> </a:t>
                </a:r>
                <a14:m>
                  <m:oMath xmlns:m="http://schemas.openxmlformats.org/officeDocument/2006/math">
                    <m:r>
                      <a:rPr lang="en-US" i="1" dirty="0" smtClean="0">
                        <a:solidFill>
                          <a:srgbClr val="0000FF"/>
                        </a:solidFill>
                        <a:latin typeface="Cambria Math"/>
                      </a:rPr>
                      <m:t>𝑁</m:t>
                    </m:r>
                    <m:r>
                      <a:rPr lang="en-US" i="1" dirty="0" smtClean="0">
                        <a:solidFill>
                          <a:srgbClr val="000000"/>
                        </a:solidFill>
                        <a:latin typeface="Cambria Math"/>
                      </a:rPr>
                      <m:t>= </m:t>
                    </m:r>
                    <m:sSub>
                      <m:sSubPr>
                        <m:ctrlPr>
                          <a:rPr lang="en-US" i="1" dirty="0" smtClean="0">
                            <a:solidFill>
                              <a:srgbClr val="000000"/>
                            </a:solidFill>
                            <a:latin typeface="Cambria Math"/>
                          </a:rPr>
                        </m:ctrlPr>
                      </m:sSubPr>
                      <m:e>
                        <m:r>
                          <a:rPr lang="en-US" b="0" i="1" dirty="0" smtClean="0">
                            <a:solidFill>
                              <a:srgbClr val="000000"/>
                            </a:solidFill>
                            <a:latin typeface="Cambria Math"/>
                          </a:rPr>
                          <m:t>𝑁</m:t>
                        </m:r>
                      </m:e>
                      <m:sub>
                        <m:r>
                          <a:rPr lang="en-US" b="0" i="1" dirty="0" smtClean="0">
                            <a:solidFill>
                              <a:srgbClr val="000000"/>
                            </a:solidFill>
                            <a:latin typeface="Cambria Math"/>
                          </a:rPr>
                          <m:t>0</m:t>
                        </m:r>
                      </m:sub>
                    </m:sSub>
                    <m:sSup>
                      <m:sSupPr>
                        <m:ctrlPr>
                          <a:rPr lang="en-US" i="1" dirty="0" smtClean="0">
                            <a:solidFill>
                              <a:srgbClr val="000000"/>
                            </a:solidFill>
                            <a:latin typeface="Cambria Math"/>
                          </a:rPr>
                        </m:ctrlPr>
                      </m:sSupPr>
                      <m:e>
                        <m:r>
                          <a:rPr lang="en-US" i="1" dirty="0" smtClean="0">
                            <a:solidFill>
                              <a:srgbClr val="000000"/>
                            </a:solidFill>
                            <a:latin typeface="Cambria Math"/>
                          </a:rPr>
                          <m:t>𝑒</m:t>
                        </m:r>
                      </m:e>
                      <m:sup>
                        <m:r>
                          <a:rPr lang="en-US" i="1" dirty="0">
                            <a:solidFill>
                              <a:srgbClr val="000000"/>
                            </a:solidFill>
                            <a:latin typeface="Cambria Math"/>
                          </a:rPr>
                          <m:t>−</m:t>
                        </m:r>
                        <m:f>
                          <m:fPr>
                            <m:ctrlPr>
                              <a:rPr lang="en-US" i="1" dirty="0" smtClean="0">
                                <a:solidFill>
                                  <a:srgbClr val="000000"/>
                                </a:solidFill>
                                <a:latin typeface="Cambria Math"/>
                              </a:rPr>
                            </m:ctrlPr>
                          </m:fPr>
                          <m:num>
                            <m:r>
                              <a:rPr lang="en-US" b="0" i="1" dirty="0" smtClean="0">
                                <a:solidFill>
                                  <a:srgbClr val="0000FF"/>
                                </a:solidFill>
                                <a:latin typeface="Cambria Math"/>
                              </a:rPr>
                              <m:t>𝑡</m:t>
                            </m:r>
                          </m:num>
                          <m:den>
                            <m:r>
                              <a:rPr lang="en-US" i="1" dirty="0">
                                <a:solidFill>
                                  <a:srgbClr val="FF0000"/>
                                </a:solidFill>
                                <a:latin typeface="Cambria Math"/>
                                <a:cs typeface="Times New Roman" pitchFamily="18" charset="0"/>
                              </a:rPr>
                              <m:t>𝜏</m:t>
                            </m:r>
                            <m:r>
                              <a:rPr lang="en-US" i="1" baseline="-25000" dirty="0" err="1">
                                <a:solidFill>
                                  <a:srgbClr val="FF0000"/>
                                </a:solidFill>
                                <a:latin typeface="Cambria Math"/>
                                <a:cs typeface="Times New Roman" pitchFamily="18" charset="0"/>
                              </a:rPr>
                              <m:t>𝑒𝑓𝑓</m:t>
                            </m:r>
                          </m:den>
                        </m:f>
                      </m:sup>
                    </m:sSup>
                  </m:oMath>
                </a14:m>
                <a:endParaRPr lang="en-US" dirty="0" smtClean="0">
                  <a:solidFill>
                    <a:srgbClr val="000000"/>
                  </a:solidFill>
                  <a:latin typeface="Times New Roman" pitchFamily="18" charset="0"/>
                  <a:cs typeface="Times New Roman" pitchFamily="18" charset="0"/>
                </a:endParaRPr>
              </a:p>
              <a:p>
                <a:pPr>
                  <a:spcBef>
                    <a:spcPct val="50000"/>
                  </a:spcBef>
                </a:pPr>
                <a:r>
                  <a:rPr lang="en-US" dirty="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           with </a:t>
                </a:r>
                <a14:m>
                  <m:oMath xmlns:m="http://schemas.openxmlformats.org/officeDocument/2006/math">
                    <m:f>
                      <m:fPr>
                        <m:ctrlPr>
                          <a:rPr lang="en-US" i="1" smtClean="0">
                            <a:solidFill>
                              <a:srgbClr val="000000"/>
                            </a:solidFill>
                            <a:latin typeface="Cambria Math"/>
                            <a:cs typeface="Times New Roman" pitchFamily="18" charset="0"/>
                          </a:rPr>
                        </m:ctrlPr>
                      </m:fPr>
                      <m:num>
                        <m:r>
                          <a:rPr lang="en-US" b="0" i="1" smtClean="0">
                            <a:solidFill>
                              <a:srgbClr val="000000"/>
                            </a:solidFill>
                            <a:latin typeface="Cambria Math"/>
                            <a:cs typeface="Times New Roman" pitchFamily="18" charset="0"/>
                          </a:rPr>
                          <m:t>1</m:t>
                        </m:r>
                      </m:num>
                      <m:den>
                        <m:r>
                          <a:rPr lang="en-US" i="1" dirty="0">
                            <a:solidFill>
                              <a:srgbClr val="FF0000"/>
                            </a:solidFill>
                            <a:latin typeface="Cambria Math"/>
                            <a:cs typeface="Times New Roman" pitchFamily="18" charset="0"/>
                          </a:rPr>
                          <m:t>𝜏</m:t>
                        </m:r>
                        <m:r>
                          <a:rPr lang="en-US" i="1" baseline="-25000" dirty="0" err="1">
                            <a:solidFill>
                              <a:srgbClr val="FF0000"/>
                            </a:solidFill>
                            <a:latin typeface="Cambria Math"/>
                            <a:cs typeface="Times New Roman" pitchFamily="18" charset="0"/>
                          </a:rPr>
                          <m:t>𝑒𝑓𝑓</m:t>
                        </m:r>
                      </m:den>
                    </m:f>
                    <m:r>
                      <a:rPr lang="en-US" b="0" i="1" smtClean="0">
                        <a:solidFill>
                          <a:srgbClr val="000000"/>
                        </a:solidFill>
                        <a:latin typeface="Cambria Math"/>
                        <a:cs typeface="Times New Roman" pitchFamily="18" charset="0"/>
                      </a:rPr>
                      <m:t>=</m:t>
                    </m:r>
                    <m:f>
                      <m:fPr>
                        <m:ctrlPr>
                          <a:rPr lang="en-US" b="0" i="1" smtClean="0">
                            <a:solidFill>
                              <a:srgbClr val="000000"/>
                            </a:solidFill>
                            <a:latin typeface="Cambria Math"/>
                            <a:cs typeface="Times New Roman" pitchFamily="18" charset="0"/>
                          </a:rPr>
                        </m:ctrlPr>
                      </m:fPr>
                      <m:num>
                        <m:r>
                          <a:rPr lang="en-US" b="0" i="1" smtClean="0">
                            <a:solidFill>
                              <a:srgbClr val="000000"/>
                            </a:solidFill>
                            <a:latin typeface="Cambria Math"/>
                            <a:cs typeface="Times New Roman" pitchFamily="18" charset="0"/>
                          </a:rPr>
                          <m:t>1</m:t>
                        </m:r>
                      </m:num>
                      <m:den>
                        <m:sSub>
                          <m:sSubPr>
                            <m:ctrlPr>
                              <a:rPr lang="en-US" b="0" i="1" smtClean="0">
                                <a:solidFill>
                                  <a:srgbClr val="FF0000"/>
                                </a:solidFill>
                                <a:latin typeface="Cambria Math"/>
                                <a:cs typeface="Times New Roman" pitchFamily="18" charset="0"/>
                              </a:rPr>
                            </m:ctrlPr>
                          </m:sSubPr>
                          <m:e>
                            <m:r>
                              <a:rPr lang="en-US" b="0" i="1" smtClean="0">
                                <a:solidFill>
                                  <a:srgbClr val="FF0000"/>
                                </a:solidFill>
                                <a:latin typeface="Cambria Math"/>
                                <a:ea typeface="Cambria Math"/>
                                <a:cs typeface="Times New Roman" pitchFamily="18" charset="0"/>
                              </a:rPr>
                              <m:t>𝜏</m:t>
                            </m:r>
                          </m:e>
                          <m:sub>
                            <m:r>
                              <a:rPr lang="en-US" b="0" i="1" smtClean="0">
                                <a:solidFill>
                                  <a:srgbClr val="FF0000"/>
                                </a:solidFill>
                                <a:latin typeface="Cambria Math"/>
                                <a:cs typeface="Times New Roman" pitchFamily="18" charset="0"/>
                              </a:rPr>
                              <m:t>𝑛</m:t>
                            </m:r>
                          </m:sub>
                        </m:sSub>
                      </m:den>
                    </m:f>
                    <m:r>
                      <a:rPr lang="en-US" b="0" i="1" smtClean="0">
                        <a:solidFill>
                          <a:srgbClr val="000000"/>
                        </a:solidFill>
                        <a:latin typeface="Cambria Math"/>
                        <a:cs typeface="Times New Roman" pitchFamily="18" charset="0"/>
                      </a:rPr>
                      <m:t>+</m:t>
                    </m:r>
                    <m:f>
                      <m:fPr>
                        <m:ctrlPr>
                          <a:rPr lang="en-US" b="0" i="1" smtClean="0">
                            <a:solidFill>
                              <a:srgbClr val="000000"/>
                            </a:solidFill>
                            <a:latin typeface="Cambria Math"/>
                            <a:cs typeface="Times New Roman" pitchFamily="18" charset="0"/>
                          </a:rPr>
                        </m:ctrlPr>
                      </m:fPr>
                      <m:num>
                        <m:r>
                          <a:rPr lang="en-US" b="0" i="1" smtClean="0">
                            <a:solidFill>
                              <a:srgbClr val="000000"/>
                            </a:solidFill>
                            <a:latin typeface="Cambria Math"/>
                            <a:cs typeface="Times New Roman" pitchFamily="18" charset="0"/>
                          </a:rPr>
                          <m:t>1</m:t>
                        </m:r>
                      </m:num>
                      <m:den>
                        <m:sSub>
                          <m:sSubPr>
                            <m:ctrlPr>
                              <a:rPr lang="en-US" b="0" i="1" smtClean="0">
                                <a:solidFill>
                                  <a:srgbClr val="000000"/>
                                </a:solidFill>
                                <a:latin typeface="Cambria Math"/>
                                <a:cs typeface="Times New Roman" pitchFamily="18" charset="0"/>
                              </a:rPr>
                            </m:ctrlPr>
                          </m:sSubPr>
                          <m:e>
                            <m:r>
                              <a:rPr lang="en-US" b="0" i="1" smtClean="0">
                                <a:solidFill>
                                  <a:srgbClr val="000000"/>
                                </a:solidFill>
                                <a:latin typeface="Cambria Math"/>
                                <a:ea typeface="Cambria Math"/>
                                <a:cs typeface="Times New Roman" pitchFamily="18" charset="0"/>
                              </a:rPr>
                              <m:t>𝜏</m:t>
                            </m:r>
                          </m:e>
                          <m:sub>
                            <m:r>
                              <a:rPr lang="en-US" b="0" i="1" smtClean="0">
                                <a:solidFill>
                                  <a:srgbClr val="000000"/>
                                </a:solidFill>
                                <a:latin typeface="Cambria Math"/>
                                <a:cs typeface="Times New Roman" pitchFamily="18" charset="0"/>
                              </a:rPr>
                              <m:t>𝑤𝑎𝑙𝑙</m:t>
                            </m:r>
                          </m:sub>
                        </m:sSub>
                      </m:den>
                    </m:f>
                  </m:oMath>
                </a14:m>
                <a:r>
                  <a:rPr lang="en-US" dirty="0" smtClean="0">
                    <a:solidFill>
                      <a:srgbClr val="000000"/>
                    </a:solidFill>
                    <a:latin typeface="Times New Roman" pitchFamily="18" charset="0"/>
                    <a:cs typeface="Times New Roman" pitchFamily="18" charset="0"/>
                  </a:rPr>
                  <a:t> </a:t>
                </a:r>
                <a:endParaRPr lang="en-US" dirty="0">
                  <a:solidFill>
                    <a:srgbClr val="000000"/>
                  </a:solidFill>
                  <a:latin typeface="Times New Roman" pitchFamily="18" charset="0"/>
                  <a:cs typeface="Times New Roman" pitchFamily="18" charset="0"/>
                </a:endParaRPr>
              </a:p>
            </p:txBody>
          </p:sp>
        </mc:Choice>
        <mc:Fallback xmlns="">
          <p:sp>
            <p:nvSpPr>
              <p:cNvPr id="26" name="Text Box 6"/>
              <p:cNvSpPr txBox="1">
                <a:spLocks noRot="1" noChangeAspect="1" noMove="1" noResize="1" noEditPoints="1" noAdjustHandles="1" noChangeArrowheads="1" noChangeShapeType="1" noTextEdit="1"/>
              </p:cNvSpPr>
              <p:nvPr/>
            </p:nvSpPr>
            <p:spPr bwMode="auto">
              <a:xfrm>
                <a:off x="179512" y="1340405"/>
                <a:ext cx="4975413" cy="1135824"/>
              </a:xfrm>
              <a:prstGeom prst="rect">
                <a:avLst/>
              </a:prstGeom>
              <a:blipFill rotWithShape="1">
                <a:blip r:embed="rId6"/>
                <a:stretch>
                  <a:fillRect l="-979" b="-3226"/>
                </a:stretch>
              </a:blipFill>
              <a:ln w="9525">
                <a:noFill/>
                <a:miter lim="800000"/>
                <a:headEnd/>
                <a:tailEnd/>
              </a:ln>
            </p:spPr>
            <p:txBody>
              <a:bodyPr/>
              <a:lstStyle/>
              <a:p>
                <a:r>
                  <a:rPr lang="en-US">
                    <a:noFill/>
                  </a:rPr>
                  <a:t> </a:t>
                </a:r>
              </a:p>
            </p:txBody>
          </p:sp>
        </mc:Fallback>
      </mc:AlternateContent>
      <p:sp>
        <p:nvSpPr>
          <p:cNvPr id="27" name="Slide Number Placeholder 22"/>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1B820114-825E-4443-91D2-63B75780DDE3}" type="slidenum">
              <a:rPr lang="de-DE" smtClean="0"/>
              <a:pPr>
                <a:defRPr/>
              </a:pPr>
              <a:t>6</a:t>
            </a:fld>
            <a:endParaRPr lang="de-DE"/>
          </a:p>
        </p:txBody>
      </p:sp>
      <p:graphicFrame>
        <p:nvGraphicFramePr>
          <p:cNvPr id="29" name="Chart 28"/>
          <p:cNvGraphicFramePr>
            <a:graphicFrameLocks/>
          </p:cNvGraphicFramePr>
          <p:nvPr>
            <p:extLst>
              <p:ext uri="{D42A27DB-BD31-4B8C-83A1-F6EECF244321}">
                <p14:modId xmlns:p14="http://schemas.microsoft.com/office/powerpoint/2010/main" val="1677499636"/>
              </p:ext>
            </p:extLst>
          </p:nvPr>
        </p:nvGraphicFramePr>
        <p:xfrm>
          <a:off x="4535995" y="2476229"/>
          <a:ext cx="4333876" cy="3667125"/>
        </p:xfrm>
        <a:graphic>
          <a:graphicData uri="http://schemas.openxmlformats.org/drawingml/2006/chart">
            <c:chart xmlns:c="http://schemas.openxmlformats.org/drawingml/2006/chart" xmlns:r="http://schemas.openxmlformats.org/officeDocument/2006/relationships" r:id="rId7"/>
          </a:graphicData>
        </a:graphic>
      </p:graphicFrame>
      <p:sp>
        <p:nvSpPr>
          <p:cNvPr id="30" name="bk object 17"/>
          <p:cNvSpPr>
            <a:spLocks noChangeAspect="1"/>
          </p:cNvSpPr>
          <p:nvPr/>
        </p:nvSpPr>
        <p:spPr>
          <a:xfrm>
            <a:off x="45891" y="2524516"/>
            <a:ext cx="4241801" cy="4072836"/>
          </a:xfrm>
          <a:prstGeom prst="rect">
            <a:avLst/>
          </a:prstGeom>
          <a:blipFill>
            <a:blip r:embed="rId8" cstate="print"/>
            <a:srcRect/>
            <a:stretch>
              <a:fillRect l="-77349" r="-482"/>
            </a:stretch>
          </a:blipFill>
        </p:spPr>
        <p:txBody>
          <a:bodyPr wrap="square" lIns="0" tIns="0" rIns="0" bIns="0" rtlCol="0"/>
          <a:lstStyle/>
          <a:p>
            <a:r>
              <a:rPr lang="en-US" dirty="0" err="1" smtClean="0"/>
              <a:t>UCNtau</a:t>
            </a:r>
            <a:endParaRPr dirty="0"/>
          </a:p>
        </p:txBody>
      </p:sp>
    </p:spTree>
    <p:extLst>
      <p:ext uri="{BB962C8B-B14F-4D97-AF65-F5344CB8AC3E}">
        <p14:creationId xmlns:p14="http://schemas.microsoft.com/office/powerpoint/2010/main" val="185715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6" grpId="0"/>
      <p:bldGraphic spid="29" grpId="0">
        <p:bldAsOne/>
      </p:bldGraphic>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820114-825E-4443-91D2-63B75780DDE3}" type="slidenum">
              <a:rPr lang="de-DE" smtClean="0"/>
              <a:pPr>
                <a:defRPr/>
              </a:pPr>
              <a:t>7</a:t>
            </a:fld>
            <a:endParaRPr lang="de-DE" dirty="0"/>
          </a:p>
        </p:txBody>
      </p:sp>
      <p:sp>
        <p:nvSpPr>
          <p:cNvPr id="118" name="Rectangle 57"/>
          <p:cNvSpPr>
            <a:spLocks noChangeArrowheads="1"/>
          </p:cNvSpPr>
          <p:nvPr/>
        </p:nvSpPr>
        <p:spPr bwMode="auto">
          <a:xfrm>
            <a:off x="0" y="23813"/>
            <a:ext cx="9144000" cy="792162"/>
          </a:xfrm>
          <a:prstGeom prst="rect">
            <a:avLst/>
          </a:prstGeom>
          <a:solidFill>
            <a:srgbClr val="FFCC00"/>
          </a:solidFill>
          <a:ln w="38100">
            <a:noFill/>
            <a:miter lim="800000"/>
            <a:headEnd/>
            <a:tailEnd/>
          </a:ln>
        </p:spPr>
        <p:txBody>
          <a:bodyPr rIns="91440" anchor="ctr"/>
          <a:lstStyle/>
          <a:p>
            <a:pPr algn="ctr"/>
            <a:r>
              <a:rPr lang="en-US" sz="2800" dirty="0" smtClean="0">
                <a:latin typeface="Calibri" panose="020F0502020204030204" pitchFamily="34" charset="0"/>
                <a:cs typeface="Times New Roman" pitchFamily="18" charset="0"/>
              </a:rPr>
              <a:t>Motivation for Nab</a:t>
            </a:r>
            <a:endParaRPr lang="en-US" sz="2800" dirty="0">
              <a:latin typeface="Times New Roman" pitchFamily="18" charset="0"/>
              <a:cs typeface="Times New Roman" pitchFamily="18" charset="0"/>
            </a:endParaRPr>
          </a:p>
        </p:txBody>
      </p:sp>
      <p:sp>
        <p:nvSpPr>
          <p:cNvPr id="72" name="TextBox 71"/>
          <p:cNvSpPr txBox="1"/>
          <p:nvPr/>
        </p:nvSpPr>
        <p:spPr>
          <a:xfrm>
            <a:off x="5076056" y="5703639"/>
            <a:ext cx="3816424"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Most recent 2+1+1 flavor </a:t>
            </a:r>
            <a:r>
              <a:rPr lang="en-US" sz="1200" dirty="0">
                <a:latin typeface="Times New Roman" pitchFamily="18" charset="0"/>
                <a:cs typeface="Times New Roman" pitchFamily="18" charset="0"/>
              </a:rPr>
              <a:t>Lattice-QCD  </a:t>
            </a:r>
            <a:r>
              <a:rPr lang="en-US" sz="1200" dirty="0" smtClean="0">
                <a:latin typeface="Times New Roman" pitchFamily="18" charset="0"/>
                <a:cs typeface="Times New Roman" pitchFamily="18" charset="0"/>
              </a:rPr>
              <a:t>result from PNDME: T</a:t>
            </a:r>
            <a:r>
              <a:rPr lang="en-US" sz="1200" dirty="0">
                <a:latin typeface="Times New Roman" pitchFamily="18" charset="0"/>
                <a:cs typeface="Times New Roman" pitchFamily="18" charset="0"/>
              </a:rPr>
              <a:t>. Bhattacharya et al., </a:t>
            </a:r>
            <a:r>
              <a:rPr lang="en-US" sz="1200" dirty="0" smtClean="0">
                <a:latin typeface="Times New Roman" pitchFamily="18" charset="0"/>
                <a:cs typeface="Times New Roman" pitchFamily="18" charset="0"/>
              </a:rPr>
              <a:t>PRD </a:t>
            </a:r>
            <a:r>
              <a:rPr lang="en-US" sz="1200" dirty="0">
                <a:latin typeface="Times New Roman" pitchFamily="18" charset="0"/>
                <a:cs typeface="Times New Roman" pitchFamily="18" charset="0"/>
              </a:rPr>
              <a:t>94, 054508 (2016)</a:t>
            </a:r>
          </a:p>
        </p:txBody>
      </p:sp>
      <p:sp>
        <p:nvSpPr>
          <p:cNvPr id="68" name="AutoShape 3"/>
          <p:cNvSpPr>
            <a:spLocks noChangeAspect="1" noChangeArrowheads="1" noTextEdit="1"/>
          </p:cNvSpPr>
          <p:nvPr/>
        </p:nvSpPr>
        <p:spPr bwMode="auto">
          <a:xfrm>
            <a:off x="4500563" y="2013868"/>
            <a:ext cx="449738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Rectangle 6"/>
          <p:cNvSpPr>
            <a:spLocks noChangeArrowheads="1"/>
          </p:cNvSpPr>
          <p:nvPr/>
        </p:nvSpPr>
        <p:spPr bwMode="auto">
          <a:xfrm>
            <a:off x="4502150" y="2015455"/>
            <a:ext cx="4494212" cy="3910012"/>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63"/>
          <p:cNvSpPr>
            <a:spLocks noChangeArrowheads="1"/>
          </p:cNvSpPr>
          <p:nvPr/>
        </p:nvSpPr>
        <p:spPr bwMode="auto">
          <a:xfrm>
            <a:off x="6734175" y="204879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36" name="TextBox 935"/>
              <p:cNvSpPr txBox="1"/>
              <p:nvPr/>
            </p:nvSpPr>
            <p:spPr>
              <a:xfrm>
                <a:off x="4678363" y="980728"/>
                <a:ext cx="4319587" cy="923330"/>
              </a:xfrm>
              <a:prstGeom prst="rect">
                <a:avLst/>
              </a:prstGeom>
              <a:noFill/>
            </p:spPr>
            <p:txBody>
              <a:bodyPr wrap="square" rtlCol="0">
                <a:spAutoFit/>
              </a:bodyPr>
              <a:lstStyle/>
              <a:p>
                <a:r>
                  <a:rPr lang="en-US" dirty="0" smtClean="0">
                    <a:latin typeface="Times New Roman" pitchFamily="18" charset="0"/>
                    <a:cs typeface="Times New Roman" pitchFamily="18" charset="0"/>
                  </a:rPr>
                  <a:t>Note: </a:t>
                </a:r>
                <a14:m>
                  <m:oMath xmlns:m="http://schemas.openxmlformats.org/officeDocument/2006/math">
                    <m:r>
                      <a:rPr lang="en-US" b="0" i="1" smtClean="0">
                        <a:latin typeface="Cambria Math"/>
                        <a:cs typeface="Times New Roman" pitchFamily="18" charset="0"/>
                      </a:rPr>
                      <m:t>𝜆</m:t>
                    </m:r>
                  </m:oMath>
                </a14:m>
                <a:r>
                  <a:rPr lang="en-US" dirty="0" smtClean="0">
                    <a:latin typeface="Times New Roman" pitchFamily="18" charset="0"/>
                    <a:cs typeface="Times New Roman" pitchFamily="18" charset="0"/>
                  </a:rPr>
                  <a:t> should be fixed by standard model. However, precision of its calculation from first principles is insufficiently precise:</a:t>
                </a:r>
                <a:endParaRPr lang="en-US" dirty="0">
                  <a:latin typeface="Times New Roman" pitchFamily="18" charset="0"/>
                  <a:cs typeface="Times New Roman" pitchFamily="18" charset="0"/>
                </a:endParaRPr>
              </a:p>
            </p:txBody>
          </p:sp>
        </mc:Choice>
        <mc:Fallback xmlns="">
          <p:sp>
            <p:nvSpPr>
              <p:cNvPr id="936" name="TextBox 935"/>
              <p:cNvSpPr txBox="1">
                <a:spLocks noRot="1" noChangeAspect="1" noMove="1" noResize="1" noEditPoints="1" noAdjustHandles="1" noChangeArrowheads="1" noChangeShapeType="1" noTextEdit="1"/>
              </p:cNvSpPr>
              <p:nvPr/>
            </p:nvSpPr>
            <p:spPr>
              <a:xfrm>
                <a:off x="4678363" y="980728"/>
                <a:ext cx="4319587" cy="923330"/>
              </a:xfrm>
              <a:prstGeom prst="rect">
                <a:avLst/>
              </a:prstGeom>
              <a:blipFill rotWithShape="1">
                <a:blip r:embed="rId2"/>
                <a:stretch>
                  <a:fillRect l="-1128" t="-3311" b="-9934"/>
                </a:stretch>
              </a:blipFill>
            </p:spPr>
            <p:txBody>
              <a:bodyPr/>
              <a:lstStyle/>
              <a:p>
                <a:r>
                  <a:rPr lang="en-US">
                    <a:noFill/>
                  </a:rPr>
                  <a:t> </a:t>
                </a:r>
              </a:p>
            </p:txBody>
          </p:sp>
        </mc:Fallback>
      </mc:AlternateContent>
      <p:grpSp>
        <p:nvGrpSpPr>
          <p:cNvPr id="67" name="Group 66"/>
          <p:cNvGrpSpPr/>
          <p:nvPr/>
        </p:nvGrpSpPr>
        <p:grpSpPr>
          <a:xfrm>
            <a:off x="4420179" y="1863933"/>
            <a:ext cx="4462169" cy="3742368"/>
            <a:chOff x="4420179" y="2109574"/>
            <a:chExt cx="4462169" cy="3742368"/>
          </a:xfrm>
        </p:grpSpPr>
        <p:sp>
          <p:nvSpPr>
            <p:cNvPr id="793" name="Line 62"/>
            <p:cNvSpPr>
              <a:spLocks noChangeShapeType="1"/>
            </p:cNvSpPr>
            <p:nvPr/>
          </p:nvSpPr>
          <p:spPr bwMode="auto">
            <a:xfrm>
              <a:off x="8818562" y="2817142"/>
              <a:ext cx="238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4" name="Line 63"/>
            <p:cNvSpPr>
              <a:spLocks noChangeShapeType="1"/>
            </p:cNvSpPr>
            <p:nvPr/>
          </p:nvSpPr>
          <p:spPr bwMode="auto">
            <a:xfrm>
              <a:off x="8818562" y="2817142"/>
              <a:ext cx="238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0" name="Line 119"/>
            <p:cNvSpPr>
              <a:spLocks noChangeShapeType="1"/>
            </p:cNvSpPr>
            <p:nvPr/>
          </p:nvSpPr>
          <p:spPr bwMode="auto">
            <a:xfrm>
              <a:off x="8818562" y="3512467"/>
              <a:ext cx="238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1" name="Line 120"/>
            <p:cNvSpPr>
              <a:spLocks noChangeShapeType="1"/>
            </p:cNvSpPr>
            <p:nvPr/>
          </p:nvSpPr>
          <p:spPr bwMode="auto">
            <a:xfrm>
              <a:off x="8818562" y="3512467"/>
              <a:ext cx="238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6" name="Rectangle 125"/>
            <p:cNvSpPr>
              <a:spLocks noChangeArrowheads="1"/>
            </p:cNvSpPr>
            <p:nvPr/>
          </p:nvSpPr>
          <p:spPr bwMode="auto">
            <a:xfrm>
              <a:off x="6621462" y="2550992"/>
              <a:ext cx="19050" cy="3300950"/>
            </a:xfrm>
            <a:prstGeom prst="rect">
              <a:avLst/>
            </a:prstGeom>
            <a:solidFill>
              <a:srgbClr val="8080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Rectangle 126"/>
            <p:cNvSpPr>
              <a:spLocks noChangeArrowheads="1"/>
            </p:cNvSpPr>
            <p:nvPr/>
          </p:nvSpPr>
          <p:spPr bwMode="auto">
            <a:xfrm>
              <a:off x="6621462" y="2542537"/>
              <a:ext cx="19050" cy="3282000"/>
            </a:xfrm>
            <a:prstGeom prst="rect">
              <a:avLst/>
            </a:prstGeom>
            <a:noFill/>
            <a:ln w="1588">
              <a:solidFill>
                <a:srgbClr val="8080D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 name="Line 9"/>
            <p:cNvSpPr>
              <a:spLocks noChangeShapeType="1"/>
            </p:cNvSpPr>
            <p:nvPr/>
          </p:nvSpPr>
          <p:spPr bwMode="auto">
            <a:xfrm>
              <a:off x="500538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 name="Line 10"/>
            <p:cNvSpPr>
              <a:spLocks noChangeShapeType="1"/>
            </p:cNvSpPr>
            <p:nvPr/>
          </p:nvSpPr>
          <p:spPr bwMode="auto">
            <a:xfrm>
              <a:off x="50768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 name="Line 11"/>
            <p:cNvSpPr>
              <a:spLocks noChangeShapeType="1"/>
            </p:cNvSpPr>
            <p:nvPr/>
          </p:nvSpPr>
          <p:spPr bwMode="auto">
            <a:xfrm>
              <a:off x="5149850"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 name="Line 12"/>
            <p:cNvSpPr>
              <a:spLocks noChangeShapeType="1"/>
            </p:cNvSpPr>
            <p:nvPr/>
          </p:nvSpPr>
          <p:spPr bwMode="auto">
            <a:xfrm>
              <a:off x="522128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 name="Line 13"/>
            <p:cNvSpPr>
              <a:spLocks noChangeShapeType="1"/>
            </p:cNvSpPr>
            <p:nvPr/>
          </p:nvSpPr>
          <p:spPr bwMode="auto">
            <a:xfrm>
              <a:off x="52927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 name="Line 14"/>
            <p:cNvSpPr>
              <a:spLocks noChangeShapeType="1"/>
            </p:cNvSpPr>
            <p:nvPr/>
          </p:nvSpPr>
          <p:spPr bwMode="auto">
            <a:xfrm>
              <a:off x="53641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 name="Line 15"/>
            <p:cNvSpPr>
              <a:spLocks noChangeShapeType="1"/>
            </p:cNvSpPr>
            <p:nvPr/>
          </p:nvSpPr>
          <p:spPr bwMode="auto">
            <a:xfrm>
              <a:off x="54371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 name="Line 16"/>
            <p:cNvSpPr>
              <a:spLocks noChangeShapeType="1"/>
            </p:cNvSpPr>
            <p:nvPr/>
          </p:nvSpPr>
          <p:spPr bwMode="auto">
            <a:xfrm>
              <a:off x="55086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 name="Line 17"/>
            <p:cNvSpPr>
              <a:spLocks noChangeShapeType="1"/>
            </p:cNvSpPr>
            <p:nvPr/>
          </p:nvSpPr>
          <p:spPr bwMode="auto">
            <a:xfrm>
              <a:off x="55800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 name="Line 18"/>
            <p:cNvSpPr>
              <a:spLocks noChangeShapeType="1"/>
            </p:cNvSpPr>
            <p:nvPr/>
          </p:nvSpPr>
          <p:spPr bwMode="auto">
            <a:xfrm>
              <a:off x="56530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 name="Line 19"/>
            <p:cNvSpPr>
              <a:spLocks noChangeShapeType="1"/>
            </p:cNvSpPr>
            <p:nvPr/>
          </p:nvSpPr>
          <p:spPr bwMode="auto">
            <a:xfrm>
              <a:off x="57245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 name="Line 20"/>
            <p:cNvSpPr>
              <a:spLocks noChangeShapeType="1"/>
            </p:cNvSpPr>
            <p:nvPr/>
          </p:nvSpPr>
          <p:spPr bwMode="auto">
            <a:xfrm>
              <a:off x="57959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 name="Line 21"/>
            <p:cNvSpPr>
              <a:spLocks noChangeShapeType="1"/>
            </p:cNvSpPr>
            <p:nvPr/>
          </p:nvSpPr>
          <p:spPr bwMode="auto">
            <a:xfrm>
              <a:off x="58689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 name="Line 22"/>
            <p:cNvSpPr>
              <a:spLocks noChangeShapeType="1"/>
            </p:cNvSpPr>
            <p:nvPr/>
          </p:nvSpPr>
          <p:spPr bwMode="auto">
            <a:xfrm>
              <a:off x="59404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 name="Line 23"/>
            <p:cNvSpPr>
              <a:spLocks noChangeShapeType="1"/>
            </p:cNvSpPr>
            <p:nvPr/>
          </p:nvSpPr>
          <p:spPr bwMode="auto">
            <a:xfrm>
              <a:off x="60118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 name="Line 24"/>
            <p:cNvSpPr>
              <a:spLocks noChangeShapeType="1"/>
            </p:cNvSpPr>
            <p:nvPr/>
          </p:nvSpPr>
          <p:spPr bwMode="auto">
            <a:xfrm>
              <a:off x="60848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6" name="Line 25"/>
            <p:cNvSpPr>
              <a:spLocks noChangeShapeType="1"/>
            </p:cNvSpPr>
            <p:nvPr/>
          </p:nvSpPr>
          <p:spPr bwMode="auto">
            <a:xfrm>
              <a:off x="61563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7" name="Line 26"/>
            <p:cNvSpPr>
              <a:spLocks noChangeShapeType="1"/>
            </p:cNvSpPr>
            <p:nvPr/>
          </p:nvSpPr>
          <p:spPr bwMode="auto">
            <a:xfrm>
              <a:off x="62277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8" name="Line 27"/>
            <p:cNvSpPr>
              <a:spLocks noChangeShapeType="1"/>
            </p:cNvSpPr>
            <p:nvPr/>
          </p:nvSpPr>
          <p:spPr bwMode="auto">
            <a:xfrm>
              <a:off x="63007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9" name="Line 28"/>
            <p:cNvSpPr>
              <a:spLocks noChangeShapeType="1"/>
            </p:cNvSpPr>
            <p:nvPr/>
          </p:nvSpPr>
          <p:spPr bwMode="auto">
            <a:xfrm>
              <a:off x="63722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0" name="Line 29"/>
            <p:cNvSpPr>
              <a:spLocks noChangeShapeType="1"/>
            </p:cNvSpPr>
            <p:nvPr/>
          </p:nvSpPr>
          <p:spPr bwMode="auto">
            <a:xfrm>
              <a:off x="64436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1" name="Line 30"/>
            <p:cNvSpPr>
              <a:spLocks noChangeShapeType="1"/>
            </p:cNvSpPr>
            <p:nvPr/>
          </p:nvSpPr>
          <p:spPr bwMode="auto">
            <a:xfrm>
              <a:off x="6516687"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2" name="Line 31"/>
            <p:cNvSpPr>
              <a:spLocks noChangeShapeType="1"/>
            </p:cNvSpPr>
            <p:nvPr/>
          </p:nvSpPr>
          <p:spPr bwMode="auto">
            <a:xfrm>
              <a:off x="6588125"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 name="Line 32"/>
            <p:cNvSpPr>
              <a:spLocks noChangeShapeType="1"/>
            </p:cNvSpPr>
            <p:nvPr/>
          </p:nvSpPr>
          <p:spPr bwMode="auto">
            <a:xfrm>
              <a:off x="66595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 name="Line 33"/>
            <p:cNvSpPr>
              <a:spLocks noChangeShapeType="1"/>
            </p:cNvSpPr>
            <p:nvPr/>
          </p:nvSpPr>
          <p:spPr bwMode="auto">
            <a:xfrm>
              <a:off x="67310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 name="Line 34"/>
            <p:cNvSpPr>
              <a:spLocks noChangeShapeType="1"/>
            </p:cNvSpPr>
            <p:nvPr/>
          </p:nvSpPr>
          <p:spPr bwMode="auto">
            <a:xfrm>
              <a:off x="6804025"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 name="Line 35"/>
            <p:cNvSpPr>
              <a:spLocks noChangeShapeType="1"/>
            </p:cNvSpPr>
            <p:nvPr/>
          </p:nvSpPr>
          <p:spPr bwMode="auto">
            <a:xfrm>
              <a:off x="68754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 name="Line 36"/>
            <p:cNvSpPr>
              <a:spLocks noChangeShapeType="1"/>
            </p:cNvSpPr>
            <p:nvPr/>
          </p:nvSpPr>
          <p:spPr bwMode="auto">
            <a:xfrm>
              <a:off x="69469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8" name="Line 37"/>
            <p:cNvSpPr>
              <a:spLocks noChangeShapeType="1"/>
            </p:cNvSpPr>
            <p:nvPr/>
          </p:nvSpPr>
          <p:spPr bwMode="auto">
            <a:xfrm>
              <a:off x="7019925"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9" name="Line 38"/>
            <p:cNvSpPr>
              <a:spLocks noChangeShapeType="1"/>
            </p:cNvSpPr>
            <p:nvPr/>
          </p:nvSpPr>
          <p:spPr bwMode="auto">
            <a:xfrm>
              <a:off x="70913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0" name="Line 39"/>
            <p:cNvSpPr>
              <a:spLocks noChangeShapeType="1"/>
            </p:cNvSpPr>
            <p:nvPr/>
          </p:nvSpPr>
          <p:spPr bwMode="auto">
            <a:xfrm>
              <a:off x="71628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1" name="Line 40"/>
            <p:cNvSpPr>
              <a:spLocks noChangeShapeType="1"/>
            </p:cNvSpPr>
            <p:nvPr/>
          </p:nvSpPr>
          <p:spPr bwMode="auto">
            <a:xfrm>
              <a:off x="7235825"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2" name="Line 41"/>
            <p:cNvSpPr>
              <a:spLocks noChangeShapeType="1"/>
            </p:cNvSpPr>
            <p:nvPr/>
          </p:nvSpPr>
          <p:spPr bwMode="auto">
            <a:xfrm>
              <a:off x="7307262"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3" name="Line 42"/>
            <p:cNvSpPr>
              <a:spLocks noChangeShapeType="1"/>
            </p:cNvSpPr>
            <p:nvPr/>
          </p:nvSpPr>
          <p:spPr bwMode="auto">
            <a:xfrm>
              <a:off x="73787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4" name="Line 43"/>
            <p:cNvSpPr>
              <a:spLocks noChangeShapeType="1"/>
            </p:cNvSpPr>
            <p:nvPr/>
          </p:nvSpPr>
          <p:spPr bwMode="auto">
            <a:xfrm>
              <a:off x="74501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5" name="Line 44"/>
            <p:cNvSpPr>
              <a:spLocks noChangeShapeType="1"/>
            </p:cNvSpPr>
            <p:nvPr/>
          </p:nvSpPr>
          <p:spPr bwMode="auto">
            <a:xfrm>
              <a:off x="75231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6" name="Line 45"/>
            <p:cNvSpPr>
              <a:spLocks noChangeShapeType="1"/>
            </p:cNvSpPr>
            <p:nvPr/>
          </p:nvSpPr>
          <p:spPr bwMode="auto">
            <a:xfrm>
              <a:off x="75946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7" name="Line 46"/>
            <p:cNvSpPr>
              <a:spLocks noChangeShapeType="1"/>
            </p:cNvSpPr>
            <p:nvPr/>
          </p:nvSpPr>
          <p:spPr bwMode="auto">
            <a:xfrm>
              <a:off x="76660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8" name="Line 47"/>
            <p:cNvSpPr>
              <a:spLocks noChangeShapeType="1"/>
            </p:cNvSpPr>
            <p:nvPr/>
          </p:nvSpPr>
          <p:spPr bwMode="auto">
            <a:xfrm>
              <a:off x="77390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 name="Line 48"/>
            <p:cNvSpPr>
              <a:spLocks noChangeShapeType="1"/>
            </p:cNvSpPr>
            <p:nvPr/>
          </p:nvSpPr>
          <p:spPr bwMode="auto">
            <a:xfrm>
              <a:off x="78105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 name="Line 49"/>
            <p:cNvSpPr>
              <a:spLocks noChangeShapeType="1"/>
            </p:cNvSpPr>
            <p:nvPr/>
          </p:nvSpPr>
          <p:spPr bwMode="auto">
            <a:xfrm>
              <a:off x="78819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 name="Line 50"/>
            <p:cNvSpPr>
              <a:spLocks noChangeShapeType="1"/>
            </p:cNvSpPr>
            <p:nvPr/>
          </p:nvSpPr>
          <p:spPr bwMode="auto">
            <a:xfrm>
              <a:off x="79549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 name="Line 51"/>
            <p:cNvSpPr>
              <a:spLocks noChangeShapeType="1"/>
            </p:cNvSpPr>
            <p:nvPr/>
          </p:nvSpPr>
          <p:spPr bwMode="auto">
            <a:xfrm>
              <a:off x="80264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 name="Line 52"/>
            <p:cNvSpPr>
              <a:spLocks noChangeShapeType="1"/>
            </p:cNvSpPr>
            <p:nvPr/>
          </p:nvSpPr>
          <p:spPr bwMode="auto">
            <a:xfrm>
              <a:off x="80978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 name="Line 53"/>
            <p:cNvSpPr>
              <a:spLocks noChangeShapeType="1"/>
            </p:cNvSpPr>
            <p:nvPr/>
          </p:nvSpPr>
          <p:spPr bwMode="auto">
            <a:xfrm>
              <a:off x="81708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 name="Line 54"/>
            <p:cNvSpPr>
              <a:spLocks noChangeShapeType="1"/>
            </p:cNvSpPr>
            <p:nvPr/>
          </p:nvSpPr>
          <p:spPr bwMode="auto">
            <a:xfrm>
              <a:off x="82423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 name="Line 55"/>
            <p:cNvSpPr>
              <a:spLocks noChangeShapeType="1"/>
            </p:cNvSpPr>
            <p:nvPr/>
          </p:nvSpPr>
          <p:spPr bwMode="auto">
            <a:xfrm>
              <a:off x="83137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 name="Line 56"/>
            <p:cNvSpPr>
              <a:spLocks noChangeShapeType="1"/>
            </p:cNvSpPr>
            <p:nvPr/>
          </p:nvSpPr>
          <p:spPr bwMode="auto">
            <a:xfrm>
              <a:off x="83867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8" name="Line 57"/>
            <p:cNvSpPr>
              <a:spLocks noChangeShapeType="1"/>
            </p:cNvSpPr>
            <p:nvPr/>
          </p:nvSpPr>
          <p:spPr bwMode="auto">
            <a:xfrm>
              <a:off x="84582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9" name="Line 58"/>
            <p:cNvSpPr>
              <a:spLocks noChangeShapeType="1"/>
            </p:cNvSpPr>
            <p:nvPr/>
          </p:nvSpPr>
          <p:spPr bwMode="auto">
            <a:xfrm>
              <a:off x="85296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0" name="Line 59"/>
            <p:cNvSpPr>
              <a:spLocks noChangeShapeType="1"/>
            </p:cNvSpPr>
            <p:nvPr/>
          </p:nvSpPr>
          <p:spPr bwMode="auto">
            <a:xfrm>
              <a:off x="8602662" y="2994330"/>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1" name="Line 60"/>
            <p:cNvSpPr>
              <a:spLocks noChangeShapeType="1"/>
            </p:cNvSpPr>
            <p:nvPr/>
          </p:nvSpPr>
          <p:spPr bwMode="auto">
            <a:xfrm>
              <a:off x="8674100"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2" name="Line 61"/>
            <p:cNvSpPr>
              <a:spLocks noChangeShapeType="1"/>
            </p:cNvSpPr>
            <p:nvPr/>
          </p:nvSpPr>
          <p:spPr bwMode="auto">
            <a:xfrm>
              <a:off x="8745537" y="2994330"/>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5" name="Line 64"/>
            <p:cNvSpPr>
              <a:spLocks noChangeShapeType="1"/>
            </p:cNvSpPr>
            <p:nvPr/>
          </p:nvSpPr>
          <p:spPr bwMode="auto">
            <a:xfrm>
              <a:off x="48609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6" name="Line 65"/>
            <p:cNvSpPr>
              <a:spLocks noChangeShapeType="1"/>
            </p:cNvSpPr>
            <p:nvPr/>
          </p:nvSpPr>
          <p:spPr bwMode="auto">
            <a:xfrm>
              <a:off x="4933950"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7" name="Line 66"/>
            <p:cNvSpPr>
              <a:spLocks noChangeShapeType="1"/>
            </p:cNvSpPr>
            <p:nvPr/>
          </p:nvSpPr>
          <p:spPr bwMode="auto">
            <a:xfrm>
              <a:off x="500538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8" name="Line 67"/>
            <p:cNvSpPr>
              <a:spLocks noChangeShapeType="1"/>
            </p:cNvSpPr>
            <p:nvPr/>
          </p:nvSpPr>
          <p:spPr bwMode="auto">
            <a:xfrm>
              <a:off x="50768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9" name="Line 68"/>
            <p:cNvSpPr>
              <a:spLocks noChangeShapeType="1"/>
            </p:cNvSpPr>
            <p:nvPr/>
          </p:nvSpPr>
          <p:spPr bwMode="auto">
            <a:xfrm>
              <a:off x="5149850"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0" name="Line 69"/>
            <p:cNvSpPr>
              <a:spLocks noChangeShapeType="1"/>
            </p:cNvSpPr>
            <p:nvPr/>
          </p:nvSpPr>
          <p:spPr bwMode="auto">
            <a:xfrm>
              <a:off x="522128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1" name="Line 70"/>
            <p:cNvSpPr>
              <a:spLocks noChangeShapeType="1"/>
            </p:cNvSpPr>
            <p:nvPr/>
          </p:nvSpPr>
          <p:spPr bwMode="auto">
            <a:xfrm>
              <a:off x="52927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2" name="Line 71"/>
            <p:cNvSpPr>
              <a:spLocks noChangeShapeType="1"/>
            </p:cNvSpPr>
            <p:nvPr/>
          </p:nvSpPr>
          <p:spPr bwMode="auto">
            <a:xfrm>
              <a:off x="53641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3" name="Line 72"/>
            <p:cNvSpPr>
              <a:spLocks noChangeShapeType="1"/>
            </p:cNvSpPr>
            <p:nvPr/>
          </p:nvSpPr>
          <p:spPr bwMode="auto">
            <a:xfrm>
              <a:off x="54371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4" name="Line 73"/>
            <p:cNvSpPr>
              <a:spLocks noChangeShapeType="1"/>
            </p:cNvSpPr>
            <p:nvPr/>
          </p:nvSpPr>
          <p:spPr bwMode="auto">
            <a:xfrm>
              <a:off x="55086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5" name="Line 74"/>
            <p:cNvSpPr>
              <a:spLocks noChangeShapeType="1"/>
            </p:cNvSpPr>
            <p:nvPr/>
          </p:nvSpPr>
          <p:spPr bwMode="auto">
            <a:xfrm>
              <a:off x="55800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6" name="Line 75"/>
            <p:cNvSpPr>
              <a:spLocks noChangeShapeType="1"/>
            </p:cNvSpPr>
            <p:nvPr/>
          </p:nvSpPr>
          <p:spPr bwMode="auto">
            <a:xfrm>
              <a:off x="56530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7" name="Line 76"/>
            <p:cNvSpPr>
              <a:spLocks noChangeShapeType="1"/>
            </p:cNvSpPr>
            <p:nvPr/>
          </p:nvSpPr>
          <p:spPr bwMode="auto">
            <a:xfrm>
              <a:off x="57245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8" name="Line 77"/>
            <p:cNvSpPr>
              <a:spLocks noChangeShapeType="1"/>
            </p:cNvSpPr>
            <p:nvPr/>
          </p:nvSpPr>
          <p:spPr bwMode="auto">
            <a:xfrm>
              <a:off x="57959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9" name="Line 78"/>
            <p:cNvSpPr>
              <a:spLocks noChangeShapeType="1"/>
            </p:cNvSpPr>
            <p:nvPr/>
          </p:nvSpPr>
          <p:spPr bwMode="auto">
            <a:xfrm>
              <a:off x="58689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0" name="Line 79"/>
            <p:cNvSpPr>
              <a:spLocks noChangeShapeType="1"/>
            </p:cNvSpPr>
            <p:nvPr/>
          </p:nvSpPr>
          <p:spPr bwMode="auto">
            <a:xfrm>
              <a:off x="59404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1" name="Line 80"/>
            <p:cNvSpPr>
              <a:spLocks noChangeShapeType="1"/>
            </p:cNvSpPr>
            <p:nvPr/>
          </p:nvSpPr>
          <p:spPr bwMode="auto">
            <a:xfrm>
              <a:off x="60118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2" name="Line 81"/>
            <p:cNvSpPr>
              <a:spLocks noChangeShapeType="1"/>
            </p:cNvSpPr>
            <p:nvPr/>
          </p:nvSpPr>
          <p:spPr bwMode="auto">
            <a:xfrm>
              <a:off x="60848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3" name="Line 82"/>
            <p:cNvSpPr>
              <a:spLocks noChangeShapeType="1"/>
            </p:cNvSpPr>
            <p:nvPr/>
          </p:nvSpPr>
          <p:spPr bwMode="auto">
            <a:xfrm>
              <a:off x="61563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4" name="Line 83"/>
            <p:cNvSpPr>
              <a:spLocks noChangeShapeType="1"/>
            </p:cNvSpPr>
            <p:nvPr/>
          </p:nvSpPr>
          <p:spPr bwMode="auto">
            <a:xfrm>
              <a:off x="62277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5" name="Line 84"/>
            <p:cNvSpPr>
              <a:spLocks noChangeShapeType="1"/>
            </p:cNvSpPr>
            <p:nvPr/>
          </p:nvSpPr>
          <p:spPr bwMode="auto">
            <a:xfrm>
              <a:off x="63007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6" name="Line 85"/>
            <p:cNvSpPr>
              <a:spLocks noChangeShapeType="1"/>
            </p:cNvSpPr>
            <p:nvPr/>
          </p:nvSpPr>
          <p:spPr bwMode="auto">
            <a:xfrm>
              <a:off x="63722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7" name="Line 86"/>
            <p:cNvSpPr>
              <a:spLocks noChangeShapeType="1"/>
            </p:cNvSpPr>
            <p:nvPr/>
          </p:nvSpPr>
          <p:spPr bwMode="auto">
            <a:xfrm>
              <a:off x="64436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8" name="Line 87"/>
            <p:cNvSpPr>
              <a:spLocks noChangeShapeType="1"/>
            </p:cNvSpPr>
            <p:nvPr/>
          </p:nvSpPr>
          <p:spPr bwMode="auto">
            <a:xfrm>
              <a:off x="6516687"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9" name="Line 88"/>
            <p:cNvSpPr>
              <a:spLocks noChangeShapeType="1"/>
            </p:cNvSpPr>
            <p:nvPr/>
          </p:nvSpPr>
          <p:spPr bwMode="auto">
            <a:xfrm>
              <a:off x="6588125"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0" name="Line 89"/>
            <p:cNvSpPr>
              <a:spLocks noChangeShapeType="1"/>
            </p:cNvSpPr>
            <p:nvPr/>
          </p:nvSpPr>
          <p:spPr bwMode="auto">
            <a:xfrm>
              <a:off x="66595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1" name="Line 90"/>
            <p:cNvSpPr>
              <a:spLocks noChangeShapeType="1"/>
            </p:cNvSpPr>
            <p:nvPr/>
          </p:nvSpPr>
          <p:spPr bwMode="auto">
            <a:xfrm>
              <a:off x="67310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2" name="Line 91"/>
            <p:cNvSpPr>
              <a:spLocks noChangeShapeType="1"/>
            </p:cNvSpPr>
            <p:nvPr/>
          </p:nvSpPr>
          <p:spPr bwMode="auto">
            <a:xfrm>
              <a:off x="6804025"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3" name="Line 92"/>
            <p:cNvSpPr>
              <a:spLocks noChangeShapeType="1"/>
            </p:cNvSpPr>
            <p:nvPr/>
          </p:nvSpPr>
          <p:spPr bwMode="auto">
            <a:xfrm>
              <a:off x="68754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4" name="Line 93"/>
            <p:cNvSpPr>
              <a:spLocks noChangeShapeType="1"/>
            </p:cNvSpPr>
            <p:nvPr/>
          </p:nvSpPr>
          <p:spPr bwMode="auto">
            <a:xfrm>
              <a:off x="69469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5" name="Line 94"/>
            <p:cNvSpPr>
              <a:spLocks noChangeShapeType="1"/>
            </p:cNvSpPr>
            <p:nvPr/>
          </p:nvSpPr>
          <p:spPr bwMode="auto">
            <a:xfrm>
              <a:off x="7019925"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6" name="Line 95"/>
            <p:cNvSpPr>
              <a:spLocks noChangeShapeType="1"/>
            </p:cNvSpPr>
            <p:nvPr/>
          </p:nvSpPr>
          <p:spPr bwMode="auto">
            <a:xfrm>
              <a:off x="70913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7" name="Line 96"/>
            <p:cNvSpPr>
              <a:spLocks noChangeShapeType="1"/>
            </p:cNvSpPr>
            <p:nvPr/>
          </p:nvSpPr>
          <p:spPr bwMode="auto">
            <a:xfrm>
              <a:off x="71628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8" name="Line 97"/>
            <p:cNvSpPr>
              <a:spLocks noChangeShapeType="1"/>
            </p:cNvSpPr>
            <p:nvPr/>
          </p:nvSpPr>
          <p:spPr bwMode="auto">
            <a:xfrm>
              <a:off x="7235825"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9" name="Line 98"/>
            <p:cNvSpPr>
              <a:spLocks noChangeShapeType="1"/>
            </p:cNvSpPr>
            <p:nvPr/>
          </p:nvSpPr>
          <p:spPr bwMode="auto">
            <a:xfrm>
              <a:off x="7307262"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0" name="Line 99"/>
            <p:cNvSpPr>
              <a:spLocks noChangeShapeType="1"/>
            </p:cNvSpPr>
            <p:nvPr/>
          </p:nvSpPr>
          <p:spPr bwMode="auto">
            <a:xfrm>
              <a:off x="73787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1" name="Line 100"/>
            <p:cNvSpPr>
              <a:spLocks noChangeShapeType="1"/>
            </p:cNvSpPr>
            <p:nvPr/>
          </p:nvSpPr>
          <p:spPr bwMode="auto">
            <a:xfrm>
              <a:off x="74501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2" name="Line 101"/>
            <p:cNvSpPr>
              <a:spLocks noChangeShapeType="1"/>
            </p:cNvSpPr>
            <p:nvPr/>
          </p:nvSpPr>
          <p:spPr bwMode="auto">
            <a:xfrm>
              <a:off x="75231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3" name="Line 102"/>
            <p:cNvSpPr>
              <a:spLocks noChangeShapeType="1"/>
            </p:cNvSpPr>
            <p:nvPr/>
          </p:nvSpPr>
          <p:spPr bwMode="auto">
            <a:xfrm>
              <a:off x="75946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4" name="Line 103"/>
            <p:cNvSpPr>
              <a:spLocks noChangeShapeType="1"/>
            </p:cNvSpPr>
            <p:nvPr/>
          </p:nvSpPr>
          <p:spPr bwMode="auto">
            <a:xfrm>
              <a:off x="76660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5" name="Line 104"/>
            <p:cNvSpPr>
              <a:spLocks noChangeShapeType="1"/>
            </p:cNvSpPr>
            <p:nvPr/>
          </p:nvSpPr>
          <p:spPr bwMode="auto">
            <a:xfrm>
              <a:off x="77390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6" name="Line 105"/>
            <p:cNvSpPr>
              <a:spLocks noChangeShapeType="1"/>
            </p:cNvSpPr>
            <p:nvPr/>
          </p:nvSpPr>
          <p:spPr bwMode="auto">
            <a:xfrm>
              <a:off x="78105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7" name="Line 106"/>
            <p:cNvSpPr>
              <a:spLocks noChangeShapeType="1"/>
            </p:cNvSpPr>
            <p:nvPr/>
          </p:nvSpPr>
          <p:spPr bwMode="auto">
            <a:xfrm>
              <a:off x="78819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8" name="Line 107"/>
            <p:cNvSpPr>
              <a:spLocks noChangeShapeType="1"/>
            </p:cNvSpPr>
            <p:nvPr/>
          </p:nvSpPr>
          <p:spPr bwMode="auto">
            <a:xfrm>
              <a:off x="79549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9" name="Line 108"/>
            <p:cNvSpPr>
              <a:spLocks noChangeShapeType="1"/>
            </p:cNvSpPr>
            <p:nvPr/>
          </p:nvSpPr>
          <p:spPr bwMode="auto">
            <a:xfrm>
              <a:off x="80264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0" name="Line 109"/>
            <p:cNvSpPr>
              <a:spLocks noChangeShapeType="1"/>
            </p:cNvSpPr>
            <p:nvPr/>
          </p:nvSpPr>
          <p:spPr bwMode="auto">
            <a:xfrm>
              <a:off x="80978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1" name="Line 110"/>
            <p:cNvSpPr>
              <a:spLocks noChangeShapeType="1"/>
            </p:cNvSpPr>
            <p:nvPr/>
          </p:nvSpPr>
          <p:spPr bwMode="auto">
            <a:xfrm>
              <a:off x="81708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2" name="Line 111"/>
            <p:cNvSpPr>
              <a:spLocks noChangeShapeType="1"/>
            </p:cNvSpPr>
            <p:nvPr/>
          </p:nvSpPr>
          <p:spPr bwMode="auto">
            <a:xfrm>
              <a:off x="82423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3" name="Line 112"/>
            <p:cNvSpPr>
              <a:spLocks noChangeShapeType="1"/>
            </p:cNvSpPr>
            <p:nvPr/>
          </p:nvSpPr>
          <p:spPr bwMode="auto">
            <a:xfrm>
              <a:off x="83137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4" name="Line 113"/>
            <p:cNvSpPr>
              <a:spLocks noChangeShapeType="1"/>
            </p:cNvSpPr>
            <p:nvPr/>
          </p:nvSpPr>
          <p:spPr bwMode="auto">
            <a:xfrm>
              <a:off x="83867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5" name="Line 114"/>
            <p:cNvSpPr>
              <a:spLocks noChangeShapeType="1"/>
            </p:cNvSpPr>
            <p:nvPr/>
          </p:nvSpPr>
          <p:spPr bwMode="auto">
            <a:xfrm>
              <a:off x="84582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6" name="Line 115"/>
            <p:cNvSpPr>
              <a:spLocks noChangeShapeType="1"/>
            </p:cNvSpPr>
            <p:nvPr/>
          </p:nvSpPr>
          <p:spPr bwMode="auto">
            <a:xfrm>
              <a:off x="85296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7" name="Line 116"/>
            <p:cNvSpPr>
              <a:spLocks noChangeShapeType="1"/>
            </p:cNvSpPr>
            <p:nvPr/>
          </p:nvSpPr>
          <p:spPr bwMode="auto">
            <a:xfrm>
              <a:off x="8602662" y="4310523"/>
              <a:ext cx="34925"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8" name="Line 117"/>
            <p:cNvSpPr>
              <a:spLocks noChangeShapeType="1"/>
            </p:cNvSpPr>
            <p:nvPr/>
          </p:nvSpPr>
          <p:spPr bwMode="auto">
            <a:xfrm>
              <a:off x="8674100"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9" name="Line 118"/>
            <p:cNvSpPr>
              <a:spLocks noChangeShapeType="1"/>
            </p:cNvSpPr>
            <p:nvPr/>
          </p:nvSpPr>
          <p:spPr bwMode="auto">
            <a:xfrm>
              <a:off x="8745537" y="4310523"/>
              <a:ext cx="36512" cy="0"/>
            </a:xfrm>
            <a:prstGeom prst="line">
              <a:avLst/>
            </a:prstGeom>
            <a:noFill/>
            <a:ln w="0">
              <a:solidFill>
                <a:srgbClr val="808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0" name="Freeform 159"/>
            <p:cNvSpPr>
              <a:spLocks/>
            </p:cNvSpPr>
            <p:nvPr/>
          </p:nvSpPr>
          <p:spPr bwMode="auto">
            <a:xfrm>
              <a:off x="6169025" y="2732895"/>
              <a:ext cx="276225" cy="0"/>
            </a:xfrm>
            <a:custGeom>
              <a:avLst/>
              <a:gdLst>
                <a:gd name="T0" fmla="*/ 0 w 1045"/>
                <a:gd name="T1" fmla="*/ 1045 w 1045"/>
                <a:gd name="T2" fmla="*/ 0 w 1045"/>
              </a:gdLst>
              <a:ahLst/>
              <a:cxnLst>
                <a:cxn ang="0">
                  <a:pos x="T0" y="0"/>
                </a:cxn>
                <a:cxn ang="0">
                  <a:pos x="T1" y="0"/>
                </a:cxn>
                <a:cxn ang="0">
                  <a:pos x="T2" y="0"/>
                </a:cxn>
              </a:cxnLst>
              <a:rect l="0" t="0" r="r" b="b"/>
              <a:pathLst>
                <a:path w="1045">
                  <a:moveTo>
                    <a:pt x="0" y="0"/>
                  </a:moveTo>
                  <a:lnTo>
                    <a:pt x="1045" y="0"/>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1" name="Freeform 160"/>
            <p:cNvSpPr>
              <a:spLocks/>
            </p:cNvSpPr>
            <p:nvPr/>
          </p:nvSpPr>
          <p:spPr bwMode="auto">
            <a:xfrm>
              <a:off x="6169025" y="2702845"/>
              <a:ext cx="0" cy="57094"/>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2" name="Freeform 161"/>
            <p:cNvSpPr>
              <a:spLocks/>
            </p:cNvSpPr>
            <p:nvPr/>
          </p:nvSpPr>
          <p:spPr bwMode="auto">
            <a:xfrm>
              <a:off x="6445250" y="2702845"/>
              <a:ext cx="0" cy="57094"/>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3" name="Freeform 162"/>
            <p:cNvSpPr>
              <a:spLocks/>
            </p:cNvSpPr>
            <p:nvPr/>
          </p:nvSpPr>
          <p:spPr bwMode="auto">
            <a:xfrm>
              <a:off x="6478587" y="4574964"/>
              <a:ext cx="368300" cy="0"/>
            </a:xfrm>
            <a:custGeom>
              <a:avLst/>
              <a:gdLst>
                <a:gd name="T0" fmla="*/ 0 w 1393"/>
                <a:gd name="T1" fmla="*/ 1393 w 1393"/>
                <a:gd name="T2" fmla="*/ 0 w 1393"/>
              </a:gdLst>
              <a:ahLst/>
              <a:cxnLst>
                <a:cxn ang="0">
                  <a:pos x="T0" y="0"/>
                </a:cxn>
                <a:cxn ang="0">
                  <a:pos x="T1" y="0"/>
                </a:cxn>
                <a:cxn ang="0">
                  <a:pos x="T2" y="0"/>
                </a:cxn>
              </a:cxnLst>
              <a:rect l="0" t="0" r="r" b="b"/>
              <a:pathLst>
                <a:path w="1393">
                  <a:moveTo>
                    <a:pt x="0" y="0"/>
                  </a:moveTo>
                  <a:lnTo>
                    <a:pt x="1393" y="0"/>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4" name="Freeform 163"/>
            <p:cNvSpPr>
              <a:spLocks/>
            </p:cNvSpPr>
            <p:nvPr/>
          </p:nvSpPr>
          <p:spPr bwMode="auto">
            <a:xfrm>
              <a:off x="6478587" y="4544914"/>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5" name="Freeform 164"/>
            <p:cNvSpPr>
              <a:spLocks/>
            </p:cNvSpPr>
            <p:nvPr/>
          </p:nvSpPr>
          <p:spPr bwMode="auto">
            <a:xfrm>
              <a:off x="6846887" y="4544914"/>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6" name="Freeform 165"/>
            <p:cNvSpPr>
              <a:spLocks/>
            </p:cNvSpPr>
            <p:nvPr/>
          </p:nvSpPr>
          <p:spPr bwMode="auto">
            <a:xfrm>
              <a:off x="6327775" y="4836401"/>
              <a:ext cx="334962" cy="0"/>
            </a:xfrm>
            <a:custGeom>
              <a:avLst/>
              <a:gdLst>
                <a:gd name="T0" fmla="*/ 0 w 1267"/>
                <a:gd name="T1" fmla="*/ 1267 w 1267"/>
                <a:gd name="T2" fmla="*/ 0 w 1267"/>
              </a:gdLst>
              <a:ahLst/>
              <a:cxnLst>
                <a:cxn ang="0">
                  <a:pos x="T0" y="0"/>
                </a:cxn>
                <a:cxn ang="0">
                  <a:pos x="T1" y="0"/>
                </a:cxn>
                <a:cxn ang="0">
                  <a:pos x="T2" y="0"/>
                </a:cxn>
              </a:cxnLst>
              <a:rect l="0" t="0" r="r" b="b"/>
              <a:pathLst>
                <a:path w="1267">
                  <a:moveTo>
                    <a:pt x="0" y="0"/>
                  </a:moveTo>
                  <a:lnTo>
                    <a:pt x="1267" y="0"/>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7" name="Freeform 166"/>
            <p:cNvSpPr>
              <a:spLocks/>
            </p:cNvSpPr>
            <p:nvPr/>
          </p:nvSpPr>
          <p:spPr bwMode="auto">
            <a:xfrm>
              <a:off x="6327775" y="4809355"/>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8" name="Freeform 167"/>
            <p:cNvSpPr>
              <a:spLocks/>
            </p:cNvSpPr>
            <p:nvPr/>
          </p:nvSpPr>
          <p:spPr bwMode="auto">
            <a:xfrm>
              <a:off x="6662737" y="4809355"/>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9" name="Freeform 168"/>
            <p:cNvSpPr>
              <a:spLocks/>
            </p:cNvSpPr>
            <p:nvPr/>
          </p:nvSpPr>
          <p:spPr bwMode="auto">
            <a:xfrm>
              <a:off x="6161087" y="5362276"/>
              <a:ext cx="527050" cy="0"/>
            </a:xfrm>
            <a:custGeom>
              <a:avLst/>
              <a:gdLst>
                <a:gd name="T0" fmla="*/ 0 w 1995"/>
                <a:gd name="T1" fmla="*/ 1995 w 1995"/>
                <a:gd name="T2" fmla="*/ 0 w 1995"/>
              </a:gdLst>
              <a:ahLst/>
              <a:cxnLst>
                <a:cxn ang="0">
                  <a:pos x="T0" y="0"/>
                </a:cxn>
                <a:cxn ang="0">
                  <a:pos x="T1" y="0"/>
                </a:cxn>
                <a:cxn ang="0">
                  <a:pos x="T2" y="0"/>
                </a:cxn>
              </a:cxnLst>
              <a:rect l="0" t="0" r="r" b="b"/>
              <a:pathLst>
                <a:path w="1995">
                  <a:moveTo>
                    <a:pt x="0" y="0"/>
                  </a:moveTo>
                  <a:lnTo>
                    <a:pt x="1995" y="0"/>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0" name="Freeform 169"/>
            <p:cNvSpPr>
              <a:spLocks/>
            </p:cNvSpPr>
            <p:nvPr/>
          </p:nvSpPr>
          <p:spPr bwMode="auto">
            <a:xfrm>
              <a:off x="6161087" y="5335232"/>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1" name="Freeform 170"/>
            <p:cNvSpPr>
              <a:spLocks/>
            </p:cNvSpPr>
            <p:nvPr/>
          </p:nvSpPr>
          <p:spPr bwMode="auto">
            <a:xfrm>
              <a:off x="6688137" y="5335232"/>
              <a:ext cx="0" cy="57094"/>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2" name="Freeform 171"/>
            <p:cNvSpPr>
              <a:spLocks/>
            </p:cNvSpPr>
            <p:nvPr/>
          </p:nvSpPr>
          <p:spPr bwMode="auto">
            <a:xfrm>
              <a:off x="6281737" y="2675799"/>
              <a:ext cx="50800" cy="111184"/>
            </a:xfrm>
            <a:custGeom>
              <a:avLst/>
              <a:gdLst>
                <a:gd name="T0" fmla="*/ 98 w 197"/>
                <a:gd name="T1" fmla="*/ 0 h 226"/>
                <a:gd name="T2" fmla="*/ 197 w 197"/>
                <a:gd name="T3" fmla="*/ 56 h 226"/>
                <a:gd name="T4" fmla="*/ 197 w 197"/>
                <a:gd name="T5" fmla="*/ 170 h 226"/>
                <a:gd name="T6" fmla="*/ 98 w 197"/>
                <a:gd name="T7" fmla="*/ 226 h 226"/>
                <a:gd name="T8" fmla="*/ 0 w 197"/>
                <a:gd name="T9" fmla="*/ 170 h 226"/>
                <a:gd name="T10" fmla="*/ 0 w 197"/>
                <a:gd name="T11" fmla="*/ 56 h 226"/>
                <a:gd name="T12" fmla="*/ 98 w 197"/>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97" h="226">
                  <a:moveTo>
                    <a:pt x="98" y="0"/>
                  </a:moveTo>
                  <a:lnTo>
                    <a:pt x="197" y="56"/>
                  </a:lnTo>
                  <a:lnTo>
                    <a:pt x="197" y="170"/>
                  </a:lnTo>
                  <a:lnTo>
                    <a:pt x="98" y="226"/>
                  </a:lnTo>
                  <a:lnTo>
                    <a:pt x="0" y="170"/>
                  </a:lnTo>
                  <a:lnTo>
                    <a:pt x="0" y="56"/>
                  </a:lnTo>
                  <a:lnTo>
                    <a:pt x="98" y="0"/>
                  </a:lnTo>
                  <a:close/>
                </a:path>
              </a:pathLst>
            </a:custGeom>
            <a:solidFill>
              <a:srgbClr val="00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172"/>
            <p:cNvSpPr>
              <a:spLocks/>
            </p:cNvSpPr>
            <p:nvPr/>
          </p:nvSpPr>
          <p:spPr bwMode="auto">
            <a:xfrm>
              <a:off x="6281737" y="2675799"/>
              <a:ext cx="50800" cy="111184"/>
            </a:xfrm>
            <a:custGeom>
              <a:avLst/>
              <a:gdLst>
                <a:gd name="T0" fmla="*/ 98 w 197"/>
                <a:gd name="T1" fmla="*/ 0 h 226"/>
                <a:gd name="T2" fmla="*/ 197 w 197"/>
                <a:gd name="T3" fmla="*/ 56 h 226"/>
                <a:gd name="T4" fmla="*/ 197 w 197"/>
                <a:gd name="T5" fmla="*/ 170 h 226"/>
                <a:gd name="T6" fmla="*/ 98 w 197"/>
                <a:gd name="T7" fmla="*/ 226 h 226"/>
                <a:gd name="T8" fmla="*/ 0 w 197"/>
                <a:gd name="T9" fmla="*/ 170 h 226"/>
                <a:gd name="T10" fmla="*/ 0 w 197"/>
                <a:gd name="T11" fmla="*/ 56 h 226"/>
                <a:gd name="T12" fmla="*/ 98 w 197"/>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97" h="226">
                  <a:moveTo>
                    <a:pt x="98" y="0"/>
                  </a:moveTo>
                  <a:lnTo>
                    <a:pt x="197" y="56"/>
                  </a:lnTo>
                  <a:lnTo>
                    <a:pt x="197" y="170"/>
                  </a:lnTo>
                  <a:lnTo>
                    <a:pt x="98" y="226"/>
                  </a:lnTo>
                  <a:lnTo>
                    <a:pt x="0" y="170"/>
                  </a:lnTo>
                  <a:lnTo>
                    <a:pt x="0" y="56"/>
                  </a:lnTo>
                  <a:lnTo>
                    <a:pt x="98" y="0"/>
                  </a:lnTo>
                  <a:close/>
                </a:path>
              </a:pathLst>
            </a:custGeom>
            <a:noFill/>
            <a:ln w="1588">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4" name="Freeform 173"/>
            <p:cNvSpPr>
              <a:spLocks/>
            </p:cNvSpPr>
            <p:nvPr/>
          </p:nvSpPr>
          <p:spPr bwMode="auto">
            <a:xfrm>
              <a:off x="6637337" y="4517870"/>
              <a:ext cx="52387" cy="114190"/>
            </a:xfrm>
            <a:custGeom>
              <a:avLst/>
              <a:gdLst>
                <a:gd name="T0" fmla="*/ 98 w 197"/>
                <a:gd name="T1" fmla="*/ 0 h 227"/>
                <a:gd name="T2" fmla="*/ 197 w 197"/>
                <a:gd name="T3" fmla="*/ 57 h 227"/>
                <a:gd name="T4" fmla="*/ 197 w 197"/>
                <a:gd name="T5" fmla="*/ 170 h 227"/>
                <a:gd name="T6" fmla="*/ 98 w 197"/>
                <a:gd name="T7" fmla="*/ 227 h 227"/>
                <a:gd name="T8" fmla="*/ 0 w 197"/>
                <a:gd name="T9" fmla="*/ 170 h 227"/>
                <a:gd name="T10" fmla="*/ 0 w 197"/>
                <a:gd name="T11" fmla="*/ 57 h 227"/>
                <a:gd name="T12" fmla="*/ 98 w 19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97" h="227">
                  <a:moveTo>
                    <a:pt x="98" y="0"/>
                  </a:moveTo>
                  <a:lnTo>
                    <a:pt x="197" y="57"/>
                  </a:lnTo>
                  <a:lnTo>
                    <a:pt x="197" y="170"/>
                  </a:lnTo>
                  <a:lnTo>
                    <a:pt x="98" y="227"/>
                  </a:lnTo>
                  <a:lnTo>
                    <a:pt x="0" y="170"/>
                  </a:lnTo>
                  <a:lnTo>
                    <a:pt x="0" y="57"/>
                  </a:lnTo>
                  <a:lnTo>
                    <a:pt x="98" y="0"/>
                  </a:lnTo>
                  <a:close/>
                </a:path>
              </a:pathLst>
            </a:custGeom>
            <a:solidFill>
              <a:srgbClr val="00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174"/>
            <p:cNvSpPr>
              <a:spLocks/>
            </p:cNvSpPr>
            <p:nvPr/>
          </p:nvSpPr>
          <p:spPr bwMode="auto">
            <a:xfrm>
              <a:off x="6637337" y="4517870"/>
              <a:ext cx="52387" cy="114190"/>
            </a:xfrm>
            <a:custGeom>
              <a:avLst/>
              <a:gdLst>
                <a:gd name="T0" fmla="*/ 98 w 197"/>
                <a:gd name="T1" fmla="*/ 0 h 227"/>
                <a:gd name="T2" fmla="*/ 197 w 197"/>
                <a:gd name="T3" fmla="*/ 57 h 227"/>
                <a:gd name="T4" fmla="*/ 197 w 197"/>
                <a:gd name="T5" fmla="*/ 170 h 227"/>
                <a:gd name="T6" fmla="*/ 98 w 197"/>
                <a:gd name="T7" fmla="*/ 227 h 227"/>
                <a:gd name="T8" fmla="*/ 0 w 197"/>
                <a:gd name="T9" fmla="*/ 170 h 227"/>
                <a:gd name="T10" fmla="*/ 0 w 197"/>
                <a:gd name="T11" fmla="*/ 57 h 227"/>
                <a:gd name="T12" fmla="*/ 98 w 19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97" h="227">
                  <a:moveTo>
                    <a:pt x="98" y="0"/>
                  </a:moveTo>
                  <a:lnTo>
                    <a:pt x="197" y="57"/>
                  </a:lnTo>
                  <a:lnTo>
                    <a:pt x="197" y="170"/>
                  </a:lnTo>
                  <a:lnTo>
                    <a:pt x="98" y="227"/>
                  </a:lnTo>
                  <a:lnTo>
                    <a:pt x="0" y="170"/>
                  </a:lnTo>
                  <a:lnTo>
                    <a:pt x="0" y="57"/>
                  </a:lnTo>
                  <a:lnTo>
                    <a:pt x="98" y="0"/>
                  </a:lnTo>
                  <a:close/>
                </a:path>
              </a:pathLst>
            </a:custGeom>
            <a:noFill/>
            <a:ln w="1588">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6" name="Freeform 175"/>
            <p:cNvSpPr>
              <a:spLocks/>
            </p:cNvSpPr>
            <p:nvPr/>
          </p:nvSpPr>
          <p:spPr bwMode="auto">
            <a:xfrm>
              <a:off x="6469062" y="4779304"/>
              <a:ext cx="52387" cy="114190"/>
            </a:xfrm>
            <a:custGeom>
              <a:avLst/>
              <a:gdLst>
                <a:gd name="T0" fmla="*/ 98 w 196"/>
                <a:gd name="T1" fmla="*/ 0 h 226"/>
                <a:gd name="T2" fmla="*/ 196 w 196"/>
                <a:gd name="T3" fmla="*/ 57 h 226"/>
                <a:gd name="T4" fmla="*/ 196 w 196"/>
                <a:gd name="T5" fmla="*/ 170 h 226"/>
                <a:gd name="T6" fmla="*/ 98 w 196"/>
                <a:gd name="T7" fmla="*/ 226 h 226"/>
                <a:gd name="T8" fmla="*/ 0 w 196"/>
                <a:gd name="T9" fmla="*/ 170 h 226"/>
                <a:gd name="T10" fmla="*/ 0 w 196"/>
                <a:gd name="T11" fmla="*/ 57 h 226"/>
                <a:gd name="T12" fmla="*/ 98 w 196"/>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96" h="226">
                  <a:moveTo>
                    <a:pt x="98" y="0"/>
                  </a:moveTo>
                  <a:lnTo>
                    <a:pt x="196" y="57"/>
                  </a:lnTo>
                  <a:lnTo>
                    <a:pt x="196" y="170"/>
                  </a:lnTo>
                  <a:lnTo>
                    <a:pt x="98" y="226"/>
                  </a:lnTo>
                  <a:lnTo>
                    <a:pt x="0" y="170"/>
                  </a:lnTo>
                  <a:lnTo>
                    <a:pt x="0" y="57"/>
                  </a:lnTo>
                  <a:lnTo>
                    <a:pt x="98" y="0"/>
                  </a:lnTo>
                  <a:close/>
                </a:path>
              </a:pathLst>
            </a:custGeom>
            <a:solidFill>
              <a:srgbClr val="00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Freeform 176"/>
            <p:cNvSpPr>
              <a:spLocks/>
            </p:cNvSpPr>
            <p:nvPr/>
          </p:nvSpPr>
          <p:spPr bwMode="auto">
            <a:xfrm>
              <a:off x="6469062" y="4779304"/>
              <a:ext cx="52387" cy="114190"/>
            </a:xfrm>
            <a:custGeom>
              <a:avLst/>
              <a:gdLst>
                <a:gd name="T0" fmla="*/ 98 w 196"/>
                <a:gd name="T1" fmla="*/ 0 h 226"/>
                <a:gd name="T2" fmla="*/ 196 w 196"/>
                <a:gd name="T3" fmla="*/ 57 h 226"/>
                <a:gd name="T4" fmla="*/ 196 w 196"/>
                <a:gd name="T5" fmla="*/ 170 h 226"/>
                <a:gd name="T6" fmla="*/ 98 w 196"/>
                <a:gd name="T7" fmla="*/ 226 h 226"/>
                <a:gd name="T8" fmla="*/ 0 w 196"/>
                <a:gd name="T9" fmla="*/ 170 h 226"/>
                <a:gd name="T10" fmla="*/ 0 w 196"/>
                <a:gd name="T11" fmla="*/ 57 h 226"/>
                <a:gd name="T12" fmla="*/ 98 w 196"/>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96" h="226">
                  <a:moveTo>
                    <a:pt x="98" y="0"/>
                  </a:moveTo>
                  <a:lnTo>
                    <a:pt x="196" y="57"/>
                  </a:lnTo>
                  <a:lnTo>
                    <a:pt x="196" y="170"/>
                  </a:lnTo>
                  <a:lnTo>
                    <a:pt x="98" y="226"/>
                  </a:lnTo>
                  <a:lnTo>
                    <a:pt x="0" y="170"/>
                  </a:lnTo>
                  <a:lnTo>
                    <a:pt x="0" y="57"/>
                  </a:lnTo>
                  <a:lnTo>
                    <a:pt x="98" y="0"/>
                  </a:lnTo>
                  <a:close/>
                </a:path>
              </a:pathLst>
            </a:custGeom>
            <a:noFill/>
            <a:ln w="1588">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8" name="Freeform 177"/>
            <p:cNvSpPr>
              <a:spLocks/>
            </p:cNvSpPr>
            <p:nvPr/>
          </p:nvSpPr>
          <p:spPr bwMode="auto">
            <a:xfrm>
              <a:off x="6397625" y="5305182"/>
              <a:ext cx="52387" cy="114190"/>
            </a:xfrm>
            <a:custGeom>
              <a:avLst/>
              <a:gdLst>
                <a:gd name="T0" fmla="*/ 99 w 197"/>
                <a:gd name="T1" fmla="*/ 0 h 227"/>
                <a:gd name="T2" fmla="*/ 197 w 197"/>
                <a:gd name="T3" fmla="*/ 57 h 227"/>
                <a:gd name="T4" fmla="*/ 197 w 197"/>
                <a:gd name="T5" fmla="*/ 170 h 227"/>
                <a:gd name="T6" fmla="*/ 99 w 197"/>
                <a:gd name="T7" fmla="*/ 227 h 227"/>
                <a:gd name="T8" fmla="*/ 0 w 197"/>
                <a:gd name="T9" fmla="*/ 170 h 227"/>
                <a:gd name="T10" fmla="*/ 0 w 197"/>
                <a:gd name="T11" fmla="*/ 57 h 227"/>
                <a:gd name="T12" fmla="*/ 99 w 19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97" h="227">
                  <a:moveTo>
                    <a:pt x="99" y="0"/>
                  </a:moveTo>
                  <a:lnTo>
                    <a:pt x="197" y="57"/>
                  </a:lnTo>
                  <a:lnTo>
                    <a:pt x="197" y="170"/>
                  </a:lnTo>
                  <a:lnTo>
                    <a:pt x="99" y="227"/>
                  </a:lnTo>
                  <a:lnTo>
                    <a:pt x="0" y="170"/>
                  </a:lnTo>
                  <a:lnTo>
                    <a:pt x="0" y="57"/>
                  </a:lnTo>
                  <a:lnTo>
                    <a:pt x="99" y="0"/>
                  </a:lnTo>
                  <a:close/>
                </a:path>
              </a:pathLst>
            </a:custGeom>
            <a:solidFill>
              <a:srgbClr val="00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178"/>
            <p:cNvSpPr>
              <a:spLocks/>
            </p:cNvSpPr>
            <p:nvPr/>
          </p:nvSpPr>
          <p:spPr bwMode="auto">
            <a:xfrm>
              <a:off x="6397625" y="5305182"/>
              <a:ext cx="52387" cy="114190"/>
            </a:xfrm>
            <a:custGeom>
              <a:avLst/>
              <a:gdLst>
                <a:gd name="T0" fmla="*/ 99 w 197"/>
                <a:gd name="T1" fmla="*/ 0 h 227"/>
                <a:gd name="T2" fmla="*/ 197 w 197"/>
                <a:gd name="T3" fmla="*/ 57 h 227"/>
                <a:gd name="T4" fmla="*/ 197 w 197"/>
                <a:gd name="T5" fmla="*/ 170 h 227"/>
                <a:gd name="T6" fmla="*/ 99 w 197"/>
                <a:gd name="T7" fmla="*/ 227 h 227"/>
                <a:gd name="T8" fmla="*/ 0 w 197"/>
                <a:gd name="T9" fmla="*/ 170 h 227"/>
                <a:gd name="T10" fmla="*/ 0 w 197"/>
                <a:gd name="T11" fmla="*/ 57 h 227"/>
                <a:gd name="T12" fmla="*/ 99 w 197"/>
                <a:gd name="T13" fmla="*/ 0 h 227"/>
              </a:gdLst>
              <a:ahLst/>
              <a:cxnLst>
                <a:cxn ang="0">
                  <a:pos x="T0" y="T1"/>
                </a:cxn>
                <a:cxn ang="0">
                  <a:pos x="T2" y="T3"/>
                </a:cxn>
                <a:cxn ang="0">
                  <a:pos x="T4" y="T5"/>
                </a:cxn>
                <a:cxn ang="0">
                  <a:pos x="T6" y="T7"/>
                </a:cxn>
                <a:cxn ang="0">
                  <a:pos x="T8" y="T9"/>
                </a:cxn>
                <a:cxn ang="0">
                  <a:pos x="T10" y="T11"/>
                </a:cxn>
                <a:cxn ang="0">
                  <a:pos x="T12" y="T13"/>
                </a:cxn>
              </a:cxnLst>
              <a:rect l="0" t="0" r="r" b="b"/>
              <a:pathLst>
                <a:path w="197" h="227">
                  <a:moveTo>
                    <a:pt x="99" y="0"/>
                  </a:moveTo>
                  <a:lnTo>
                    <a:pt x="197" y="57"/>
                  </a:lnTo>
                  <a:lnTo>
                    <a:pt x="197" y="170"/>
                  </a:lnTo>
                  <a:lnTo>
                    <a:pt x="99" y="227"/>
                  </a:lnTo>
                  <a:lnTo>
                    <a:pt x="0" y="170"/>
                  </a:lnTo>
                  <a:lnTo>
                    <a:pt x="0" y="57"/>
                  </a:lnTo>
                  <a:lnTo>
                    <a:pt x="99" y="0"/>
                  </a:lnTo>
                  <a:close/>
                </a:path>
              </a:pathLst>
            </a:custGeom>
            <a:noFill/>
            <a:ln w="1588">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0" name="Rectangle 179"/>
            <p:cNvSpPr>
              <a:spLocks noChangeArrowheads="1"/>
            </p:cNvSpPr>
            <p:nvPr/>
          </p:nvSpPr>
          <p:spPr bwMode="auto">
            <a:xfrm>
              <a:off x="6138862"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Rectangle 180"/>
            <p:cNvSpPr>
              <a:spLocks noChangeArrowheads="1"/>
            </p:cNvSpPr>
            <p:nvPr/>
          </p:nvSpPr>
          <p:spPr bwMode="auto">
            <a:xfrm>
              <a:off x="6145212"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Rectangle 181"/>
            <p:cNvSpPr>
              <a:spLocks noChangeArrowheads="1"/>
            </p:cNvSpPr>
            <p:nvPr/>
          </p:nvSpPr>
          <p:spPr bwMode="auto">
            <a:xfrm>
              <a:off x="616267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Rectangle 182"/>
            <p:cNvSpPr>
              <a:spLocks noChangeArrowheads="1"/>
            </p:cNvSpPr>
            <p:nvPr/>
          </p:nvSpPr>
          <p:spPr bwMode="auto">
            <a:xfrm>
              <a:off x="617537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Rectangle 183"/>
            <p:cNvSpPr>
              <a:spLocks noChangeArrowheads="1"/>
            </p:cNvSpPr>
            <p:nvPr/>
          </p:nvSpPr>
          <p:spPr bwMode="auto">
            <a:xfrm>
              <a:off x="6181725"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Rectangle 184"/>
            <p:cNvSpPr>
              <a:spLocks noChangeArrowheads="1"/>
            </p:cNvSpPr>
            <p:nvPr/>
          </p:nvSpPr>
          <p:spPr bwMode="auto">
            <a:xfrm>
              <a:off x="6199187"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Rectangle 185"/>
            <p:cNvSpPr>
              <a:spLocks noChangeArrowheads="1"/>
            </p:cNvSpPr>
            <p:nvPr/>
          </p:nvSpPr>
          <p:spPr bwMode="auto">
            <a:xfrm>
              <a:off x="6211887" y="2720875"/>
              <a:ext cx="47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Rectangle 186"/>
            <p:cNvSpPr>
              <a:spLocks noChangeArrowheads="1"/>
            </p:cNvSpPr>
            <p:nvPr/>
          </p:nvSpPr>
          <p:spPr bwMode="auto">
            <a:xfrm>
              <a:off x="6216650" y="2720875"/>
              <a:ext cx="190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Rectangle 187"/>
            <p:cNvSpPr>
              <a:spLocks noChangeArrowheads="1"/>
            </p:cNvSpPr>
            <p:nvPr/>
          </p:nvSpPr>
          <p:spPr bwMode="auto">
            <a:xfrm>
              <a:off x="6235700" y="2720875"/>
              <a:ext cx="47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Rectangle 188"/>
            <p:cNvSpPr>
              <a:spLocks noChangeArrowheads="1"/>
            </p:cNvSpPr>
            <p:nvPr/>
          </p:nvSpPr>
          <p:spPr bwMode="auto">
            <a:xfrm>
              <a:off x="6246812"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Rectangle 189"/>
            <p:cNvSpPr>
              <a:spLocks noChangeArrowheads="1"/>
            </p:cNvSpPr>
            <p:nvPr/>
          </p:nvSpPr>
          <p:spPr bwMode="auto">
            <a:xfrm>
              <a:off x="6253162"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Rectangle 190"/>
            <p:cNvSpPr>
              <a:spLocks noChangeArrowheads="1"/>
            </p:cNvSpPr>
            <p:nvPr/>
          </p:nvSpPr>
          <p:spPr bwMode="auto">
            <a:xfrm>
              <a:off x="627062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Rectangle 191"/>
            <p:cNvSpPr>
              <a:spLocks noChangeArrowheads="1"/>
            </p:cNvSpPr>
            <p:nvPr/>
          </p:nvSpPr>
          <p:spPr bwMode="auto">
            <a:xfrm>
              <a:off x="628332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Rectangle 192"/>
            <p:cNvSpPr>
              <a:spLocks noChangeArrowheads="1"/>
            </p:cNvSpPr>
            <p:nvPr/>
          </p:nvSpPr>
          <p:spPr bwMode="auto">
            <a:xfrm>
              <a:off x="6289675"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Rectangle 193"/>
            <p:cNvSpPr>
              <a:spLocks noChangeArrowheads="1"/>
            </p:cNvSpPr>
            <p:nvPr/>
          </p:nvSpPr>
          <p:spPr bwMode="auto">
            <a:xfrm>
              <a:off x="6307137"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Rectangle 194"/>
            <p:cNvSpPr>
              <a:spLocks noChangeArrowheads="1"/>
            </p:cNvSpPr>
            <p:nvPr/>
          </p:nvSpPr>
          <p:spPr bwMode="auto">
            <a:xfrm>
              <a:off x="6319837" y="2720875"/>
              <a:ext cx="47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Rectangle 195"/>
            <p:cNvSpPr>
              <a:spLocks noChangeArrowheads="1"/>
            </p:cNvSpPr>
            <p:nvPr/>
          </p:nvSpPr>
          <p:spPr bwMode="auto">
            <a:xfrm>
              <a:off x="6324600" y="2720875"/>
              <a:ext cx="190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Rectangle 196"/>
            <p:cNvSpPr>
              <a:spLocks noChangeArrowheads="1"/>
            </p:cNvSpPr>
            <p:nvPr/>
          </p:nvSpPr>
          <p:spPr bwMode="auto">
            <a:xfrm>
              <a:off x="6343650" y="2720875"/>
              <a:ext cx="47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Rectangle 197"/>
            <p:cNvSpPr>
              <a:spLocks noChangeArrowheads="1"/>
            </p:cNvSpPr>
            <p:nvPr/>
          </p:nvSpPr>
          <p:spPr bwMode="auto">
            <a:xfrm>
              <a:off x="6354762"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Rectangle 198"/>
            <p:cNvSpPr>
              <a:spLocks noChangeArrowheads="1"/>
            </p:cNvSpPr>
            <p:nvPr/>
          </p:nvSpPr>
          <p:spPr bwMode="auto">
            <a:xfrm>
              <a:off x="6361112"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Rectangle 199"/>
            <p:cNvSpPr>
              <a:spLocks noChangeArrowheads="1"/>
            </p:cNvSpPr>
            <p:nvPr/>
          </p:nvSpPr>
          <p:spPr bwMode="auto">
            <a:xfrm>
              <a:off x="637857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Rectangle 200"/>
            <p:cNvSpPr>
              <a:spLocks noChangeArrowheads="1"/>
            </p:cNvSpPr>
            <p:nvPr/>
          </p:nvSpPr>
          <p:spPr bwMode="auto">
            <a:xfrm>
              <a:off x="6391275"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Rectangle 201"/>
            <p:cNvSpPr>
              <a:spLocks noChangeArrowheads="1"/>
            </p:cNvSpPr>
            <p:nvPr/>
          </p:nvSpPr>
          <p:spPr bwMode="auto">
            <a:xfrm>
              <a:off x="6397625" y="2720875"/>
              <a:ext cx="174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Rectangle 202"/>
            <p:cNvSpPr>
              <a:spLocks noChangeArrowheads="1"/>
            </p:cNvSpPr>
            <p:nvPr/>
          </p:nvSpPr>
          <p:spPr bwMode="auto">
            <a:xfrm>
              <a:off x="6415087" y="2720875"/>
              <a:ext cx="63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Rectangle 203"/>
            <p:cNvSpPr>
              <a:spLocks noChangeArrowheads="1"/>
            </p:cNvSpPr>
            <p:nvPr/>
          </p:nvSpPr>
          <p:spPr bwMode="auto">
            <a:xfrm>
              <a:off x="6427787" y="2720875"/>
              <a:ext cx="4762"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Rectangle 204"/>
            <p:cNvSpPr>
              <a:spLocks noChangeArrowheads="1"/>
            </p:cNvSpPr>
            <p:nvPr/>
          </p:nvSpPr>
          <p:spPr bwMode="auto">
            <a:xfrm>
              <a:off x="6432550" y="2720875"/>
              <a:ext cx="19050" cy="21034"/>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1" name="Group 406"/>
            <p:cNvGrpSpPr>
              <a:grpSpLocks/>
            </p:cNvGrpSpPr>
            <p:nvPr/>
          </p:nvGrpSpPr>
          <p:grpSpPr bwMode="auto">
            <a:xfrm>
              <a:off x="5022850" y="2702845"/>
              <a:ext cx="1933575" cy="2962937"/>
              <a:chOff x="3164" y="1442"/>
              <a:chExt cx="1218" cy="986"/>
            </a:xfrm>
          </p:grpSpPr>
          <p:sp>
            <p:nvSpPr>
              <p:cNvPr id="536" name="Rectangle 206"/>
              <p:cNvSpPr>
                <a:spLocks noChangeArrowheads="1"/>
              </p:cNvSpPr>
              <p:nvPr/>
            </p:nvSpPr>
            <p:spPr bwMode="auto">
              <a:xfrm>
                <a:off x="4064" y="1448"/>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207"/>
              <p:cNvSpPr>
                <a:spLocks/>
              </p:cNvSpPr>
              <p:nvPr/>
            </p:nvSpPr>
            <p:spPr bwMode="auto">
              <a:xfrm>
                <a:off x="3871" y="1442"/>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 name="Freeform 208"/>
              <p:cNvSpPr>
                <a:spLocks/>
              </p:cNvSpPr>
              <p:nvPr/>
            </p:nvSpPr>
            <p:spPr bwMode="auto">
              <a:xfrm>
                <a:off x="4075" y="1442"/>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 name="Rectangle 209"/>
              <p:cNvSpPr>
                <a:spLocks noChangeArrowheads="1"/>
              </p:cNvSpPr>
              <p:nvPr/>
            </p:nvSpPr>
            <p:spPr bwMode="auto">
              <a:xfrm>
                <a:off x="4025"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Rectangle 210"/>
              <p:cNvSpPr>
                <a:spLocks noChangeArrowheads="1"/>
              </p:cNvSpPr>
              <p:nvPr/>
            </p:nvSpPr>
            <p:spPr bwMode="auto">
              <a:xfrm>
                <a:off x="4029"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Rectangle 211"/>
              <p:cNvSpPr>
                <a:spLocks noChangeArrowheads="1"/>
              </p:cNvSpPr>
              <p:nvPr/>
            </p:nvSpPr>
            <p:spPr bwMode="auto">
              <a:xfrm>
                <a:off x="4041"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Rectangle 212"/>
              <p:cNvSpPr>
                <a:spLocks noChangeArrowheads="1"/>
              </p:cNvSpPr>
              <p:nvPr/>
            </p:nvSpPr>
            <p:spPr bwMode="auto">
              <a:xfrm>
                <a:off x="4048"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Rectangle 213"/>
              <p:cNvSpPr>
                <a:spLocks noChangeArrowheads="1"/>
              </p:cNvSpPr>
              <p:nvPr/>
            </p:nvSpPr>
            <p:spPr bwMode="auto">
              <a:xfrm>
                <a:off x="4052"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Rectangle 214"/>
              <p:cNvSpPr>
                <a:spLocks noChangeArrowheads="1"/>
              </p:cNvSpPr>
              <p:nvPr/>
            </p:nvSpPr>
            <p:spPr bwMode="auto">
              <a:xfrm>
                <a:off x="4063"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Rectangle 215"/>
              <p:cNvSpPr>
                <a:spLocks noChangeArrowheads="1"/>
              </p:cNvSpPr>
              <p:nvPr/>
            </p:nvSpPr>
            <p:spPr bwMode="auto">
              <a:xfrm>
                <a:off x="4071"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Rectangle 216"/>
              <p:cNvSpPr>
                <a:spLocks noChangeArrowheads="1"/>
              </p:cNvSpPr>
              <p:nvPr/>
            </p:nvSpPr>
            <p:spPr bwMode="auto">
              <a:xfrm>
                <a:off x="4074"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Rectangle 217"/>
              <p:cNvSpPr>
                <a:spLocks noChangeArrowheads="1"/>
              </p:cNvSpPr>
              <p:nvPr/>
            </p:nvSpPr>
            <p:spPr bwMode="auto">
              <a:xfrm>
                <a:off x="4086"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Rectangle 218"/>
              <p:cNvSpPr>
                <a:spLocks noChangeArrowheads="1"/>
              </p:cNvSpPr>
              <p:nvPr/>
            </p:nvSpPr>
            <p:spPr bwMode="auto">
              <a:xfrm>
                <a:off x="4093"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Rectangle 219"/>
              <p:cNvSpPr>
                <a:spLocks noChangeArrowheads="1"/>
              </p:cNvSpPr>
              <p:nvPr/>
            </p:nvSpPr>
            <p:spPr bwMode="auto">
              <a:xfrm>
                <a:off x="4097"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Rectangle 220"/>
              <p:cNvSpPr>
                <a:spLocks noChangeArrowheads="1"/>
              </p:cNvSpPr>
              <p:nvPr/>
            </p:nvSpPr>
            <p:spPr bwMode="auto">
              <a:xfrm>
                <a:off x="4108"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Rectangle 221"/>
              <p:cNvSpPr>
                <a:spLocks noChangeArrowheads="1"/>
              </p:cNvSpPr>
              <p:nvPr/>
            </p:nvSpPr>
            <p:spPr bwMode="auto">
              <a:xfrm>
                <a:off x="4116"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Rectangle 222"/>
              <p:cNvSpPr>
                <a:spLocks noChangeArrowheads="1"/>
              </p:cNvSpPr>
              <p:nvPr/>
            </p:nvSpPr>
            <p:spPr bwMode="auto">
              <a:xfrm>
                <a:off x="4120"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Rectangle 223"/>
              <p:cNvSpPr>
                <a:spLocks noChangeArrowheads="1"/>
              </p:cNvSpPr>
              <p:nvPr/>
            </p:nvSpPr>
            <p:spPr bwMode="auto">
              <a:xfrm>
                <a:off x="4131"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Rectangle 224"/>
              <p:cNvSpPr>
                <a:spLocks noChangeArrowheads="1"/>
              </p:cNvSpPr>
              <p:nvPr/>
            </p:nvSpPr>
            <p:spPr bwMode="auto">
              <a:xfrm>
                <a:off x="4139"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Rectangle 225"/>
              <p:cNvSpPr>
                <a:spLocks noChangeArrowheads="1"/>
              </p:cNvSpPr>
              <p:nvPr/>
            </p:nvSpPr>
            <p:spPr bwMode="auto">
              <a:xfrm>
                <a:off x="4142"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Rectangle 226"/>
              <p:cNvSpPr>
                <a:spLocks noChangeArrowheads="1"/>
              </p:cNvSpPr>
              <p:nvPr/>
            </p:nvSpPr>
            <p:spPr bwMode="auto">
              <a:xfrm>
                <a:off x="4154"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Rectangle 227"/>
              <p:cNvSpPr>
                <a:spLocks noChangeArrowheads="1"/>
              </p:cNvSpPr>
              <p:nvPr/>
            </p:nvSpPr>
            <p:spPr bwMode="auto">
              <a:xfrm>
                <a:off x="4161"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Rectangle 228"/>
              <p:cNvSpPr>
                <a:spLocks noChangeArrowheads="1"/>
              </p:cNvSpPr>
              <p:nvPr/>
            </p:nvSpPr>
            <p:spPr bwMode="auto">
              <a:xfrm>
                <a:off x="4165"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Rectangle 229"/>
              <p:cNvSpPr>
                <a:spLocks noChangeArrowheads="1"/>
              </p:cNvSpPr>
              <p:nvPr/>
            </p:nvSpPr>
            <p:spPr bwMode="auto">
              <a:xfrm>
                <a:off x="4176"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Rectangle 230"/>
              <p:cNvSpPr>
                <a:spLocks noChangeArrowheads="1"/>
              </p:cNvSpPr>
              <p:nvPr/>
            </p:nvSpPr>
            <p:spPr bwMode="auto">
              <a:xfrm>
                <a:off x="4184"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Rectangle 231"/>
              <p:cNvSpPr>
                <a:spLocks noChangeArrowheads="1"/>
              </p:cNvSpPr>
              <p:nvPr/>
            </p:nvSpPr>
            <p:spPr bwMode="auto">
              <a:xfrm>
                <a:off x="4188"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Rectangle 232"/>
              <p:cNvSpPr>
                <a:spLocks noChangeArrowheads="1"/>
              </p:cNvSpPr>
              <p:nvPr/>
            </p:nvSpPr>
            <p:spPr bwMode="auto">
              <a:xfrm>
                <a:off x="4199"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Rectangle 233"/>
              <p:cNvSpPr>
                <a:spLocks noChangeArrowheads="1"/>
              </p:cNvSpPr>
              <p:nvPr/>
            </p:nvSpPr>
            <p:spPr bwMode="auto">
              <a:xfrm>
                <a:off x="4207"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234"/>
              <p:cNvSpPr>
                <a:spLocks noChangeArrowheads="1"/>
              </p:cNvSpPr>
              <p:nvPr/>
            </p:nvSpPr>
            <p:spPr bwMode="auto">
              <a:xfrm>
                <a:off x="4210"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235"/>
              <p:cNvSpPr>
                <a:spLocks noChangeArrowheads="1"/>
              </p:cNvSpPr>
              <p:nvPr/>
            </p:nvSpPr>
            <p:spPr bwMode="auto">
              <a:xfrm>
                <a:off x="4222"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Rectangle 236"/>
              <p:cNvSpPr>
                <a:spLocks noChangeArrowheads="1"/>
              </p:cNvSpPr>
              <p:nvPr/>
            </p:nvSpPr>
            <p:spPr bwMode="auto">
              <a:xfrm>
                <a:off x="4229"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Rectangle 237"/>
              <p:cNvSpPr>
                <a:spLocks noChangeArrowheads="1"/>
              </p:cNvSpPr>
              <p:nvPr/>
            </p:nvSpPr>
            <p:spPr bwMode="auto">
              <a:xfrm>
                <a:off x="4233"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Rectangle 238"/>
              <p:cNvSpPr>
                <a:spLocks noChangeArrowheads="1"/>
              </p:cNvSpPr>
              <p:nvPr/>
            </p:nvSpPr>
            <p:spPr bwMode="auto">
              <a:xfrm>
                <a:off x="4244"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239"/>
              <p:cNvSpPr>
                <a:spLocks noChangeArrowheads="1"/>
              </p:cNvSpPr>
              <p:nvPr/>
            </p:nvSpPr>
            <p:spPr bwMode="auto">
              <a:xfrm>
                <a:off x="4252"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240"/>
              <p:cNvSpPr>
                <a:spLocks noChangeArrowheads="1"/>
              </p:cNvSpPr>
              <p:nvPr/>
            </p:nvSpPr>
            <p:spPr bwMode="auto">
              <a:xfrm>
                <a:off x="4256"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241"/>
              <p:cNvSpPr>
                <a:spLocks noChangeArrowheads="1"/>
              </p:cNvSpPr>
              <p:nvPr/>
            </p:nvSpPr>
            <p:spPr bwMode="auto">
              <a:xfrm>
                <a:off x="4267"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Rectangle 242"/>
              <p:cNvSpPr>
                <a:spLocks noChangeArrowheads="1"/>
              </p:cNvSpPr>
              <p:nvPr/>
            </p:nvSpPr>
            <p:spPr bwMode="auto">
              <a:xfrm>
                <a:off x="4275"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Rectangle 243"/>
              <p:cNvSpPr>
                <a:spLocks noChangeArrowheads="1"/>
              </p:cNvSpPr>
              <p:nvPr/>
            </p:nvSpPr>
            <p:spPr bwMode="auto">
              <a:xfrm>
                <a:off x="4278"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Rectangle 244"/>
              <p:cNvSpPr>
                <a:spLocks noChangeArrowheads="1"/>
              </p:cNvSpPr>
              <p:nvPr/>
            </p:nvSpPr>
            <p:spPr bwMode="auto">
              <a:xfrm>
                <a:off x="4290"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245"/>
              <p:cNvSpPr>
                <a:spLocks noChangeArrowheads="1"/>
              </p:cNvSpPr>
              <p:nvPr/>
            </p:nvSpPr>
            <p:spPr bwMode="auto">
              <a:xfrm>
                <a:off x="4297"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Rectangle 246"/>
              <p:cNvSpPr>
                <a:spLocks noChangeArrowheads="1"/>
              </p:cNvSpPr>
              <p:nvPr/>
            </p:nvSpPr>
            <p:spPr bwMode="auto">
              <a:xfrm>
                <a:off x="4301"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Rectangle 247"/>
              <p:cNvSpPr>
                <a:spLocks noChangeArrowheads="1"/>
              </p:cNvSpPr>
              <p:nvPr/>
            </p:nvSpPr>
            <p:spPr bwMode="auto">
              <a:xfrm>
                <a:off x="4312"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Rectangle 248"/>
              <p:cNvSpPr>
                <a:spLocks noChangeArrowheads="1"/>
              </p:cNvSpPr>
              <p:nvPr/>
            </p:nvSpPr>
            <p:spPr bwMode="auto">
              <a:xfrm>
                <a:off x="4320"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Rectangle 249"/>
              <p:cNvSpPr>
                <a:spLocks noChangeArrowheads="1"/>
              </p:cNvSpPr>
              <p:nvPr/>
            </p:nvSpPr>
            <p:spPr bwMode="auto">
              <a:xfrm>
                <a:off x="4324" y="2061"/>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Rectangle 250"/>
              <p:cNvSpPr>
                <a:spLocks noChangeArrowheads="1"/>
              </p:cNvSpPr>
              <p:nvPr/>
            </p:nvSpPr>
            <p:spPr bwMode="auto">
              <a:xfrm>
                <a:off x="4335" y="2061"/>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Rectangle 251"/>
              <p:cNvSpPr>
                <a:spLocks noChangeArrowheads="1"/>
              </p:cNvSpPr>
              <p:nvPr/>
            </p:nvSpPr>
            <p:spPr bwMode="auto">
              <a:xfrm>
                <a:off x="4343"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Rectangle 252"/>
              <p:cNvSpPr>
                <a:spLocks noChangeArrowheads="1"/>
              </p:cNvSpPr>
              <p:nvPr/>
            </p:nvSpPr>
            <p:spPr bwMode="auto">
              <a:xfrm>
                <a:off x="4346" y="2061"/>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Rectangle 253"/>
              <p:cNvSpPr>
                <a:spLocks noChangeArrowheads="1"/>
              </p:cNvSpPr>
              <p:nvPr/>
            </p:nvSpPr>
            <p:spPr bwMode="auto">
              <a:xfrm>
                <a:off x="4358" y="2061"/>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254"/>
              <p:cNvSpPr>
                <a:spLocks/>
              </p:cNvSpPr>
              <p:nvPr/>
            </p:nvSpPr>
            <p:spPr bwMode="auto">
              <a:xfrm>
                <a:off x="4029" y="2055"/>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5" name="Freeform 255"/>
              <p:cNvSpPr>
                <a:spLocks/>
              </p:cNvSpPr>
              <p:nvPr/>
            </p:nvSpPr>
            <p:spPr bwMode="auto">
              <a:xfrm>
                <a:off x="4365" y="2055"/>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6" name="Rectangle 256"/>
              <p:cNvSpPr>
                <a:spLocks noChangeArrowheads="1"/>
              </p:cNvSpPr>
              <p:nvPr/>
            </p:nvSpPr>
            <p:spPr bwMode="auto">
              <a:xfrm>
                <a:off x="3982"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Rectangle 257"/>
              <p:cNvSpPr>
                <a:spLocks noChangeArrowheads="1"/>
              </p:cNvSpPr>
              <p:nvPr/>
            </p:nvSpPr>
            <p:spPr bwMode="auto">
              <a:xfrm>
                <a:off x="3986"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Rectangle 258"/>
              <p:cNvSpPr>
                <a:spLocks noChangeArrowheads="1"/>
              </p:cNvSpPr>
              <p:nvPr/>
            </p:nvSpPr>
            <p:spPr bwMode="auto">
              <a:xfrm>
                <a:off x="3997"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Rectangle 259"/>
              <p:cNvSpPr>
                <a:spLocks noChangeArrowheads="1"/>
              </p:cNvSpPr>
              <p:nvPr/>
            </p:nvSpPr>
            <p:spPr bwMode="auto">
              <a:xfrm>
                <a:off x="4005"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Rectangle 260"/>
              <p:cNvSpPr>
                <a:spLocks noChangeArrowheads="1"/>
              </p:cNvSpPr>
              <p:nvPr/>
            </p:nvSpPr>
            <p:spPr bwMode="auto">
              <a:xfrm>
                <a:off x="4009"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Rectangle 261"/>
              <p:cNvSpPr>
                <a:spLocks noChangeArrowheads="1"/>
              </p:cNvSpPr>
              <p:nvPr/>
            </p:nvSpPr>
            <p:spPr bwMode="auto">
              <a:xfrm>
                <a:off x="4020"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Rectangle 262"/>
              <p:cNvSpPr>
                <a:spLocks noChangeArrowheads="1"/>
              </p:cNvSpPr>
              <p:nvPr/>
            </p:nvSpPr>
            <p:spPr bwMode="auto">
              <a:xfrm>
                <a:off x="4028" y="2149"/>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Rectangle 263"/>
              <p:cNvSpPr>
                <a:spLocks noChangeArrowheads="1"/>
              </p:cNvSpPr>
              <p:nvPr/>
            </p:nvSpPr>
            <p:spPr bwMode="auto">
              <a:xfrm>
                <a:off x="4031" y="2149"/>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Rectangle 264"/>
              <p:cNvSpPr>
                <a:spLocks noChangeArrowheads="1"/>
              </p:cNvSpPr>
              <p:nvPr/>
            </p:nvSpPr>
            <p:spPr bwMode="auto">
              <a:xfrm>
                <a:off x="4043" y="2149"/>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Rectangle 265"/>
              <p:cNvSpPr>
                <a:spLocks noChangeArrowheads="1"/>
              </p:cNvSpPr>
              <p:nvPr/>
            </p:nvSpPr>
            <p:spPr bwMode="auto">
              <a:xfrm>
                <a:off x="4050"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Rectangle 266"/>
              <p:cNvSpPr>
                <a:spLocks noChangeArrowheads="1"/>
              </p:cNvSpPr>
              <p:nvPr/>
            </p:nvSpPr>
            <p:spPr bwMode="auto">
              <a:xfrm>
                <a:off x="4054"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Rectangle 267"/>
              <p:cNvSpPr>
                <a:spLocks noChangeArrowheads="1"/>
              </p:cNvSpPr>
              <p:nvPr/>
            </p:nvSpPr>
            <p:spPr bwMode="auto">
              <a:xfrm>
                <a:off x="4065"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268"/>
              <p:cNvSpPr>
                <a:spLocks noChangeArrowheads="1"/>
              </p:cNvSpPr>
              <p:nvPr/>
            </p:nvSpPr>
            <p:spPr bwMode="auto">
              <a:xfrm>
                <a:off x="4073"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Rectangle 269"/>
              <p:cNvSpPr>
                <a:spLocks noChangeArrowheads="1"/>
              </p:cNvSpPr>
              <p:nvPr/>
            </p:nvSpPr>
            <p:spPr bwMode="auto">
              <a:xfrm>
                <a:off x="4077"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Rectangle 270"/>
              <p:cNvSpPr>
                <a:spLocks noChangeArrowheads="1"/>
              </p:cNvSpPr>
              <p:nvPr/>
            </p:nvSpPr>
            <p:spPr bwMode="auto">
              <a:xfrm>
                <a:off x="4088"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Rectangle 271"/>
              <p:cNvSpPr>
                <a:spLocks noChangeArrowheads="1"/>
              </p:cNvSpPr>
              <p:nvPr/>
            </p:nvSpPr>
            <p:spPr bwMode="auto">
              <a:xfrm>
                <a:off x="4096" y="2149"/>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Rectangle 272"/>
              <p:cNvSpPr>
                <a:spLocks noChangeArrowheads="1"/>
              </p:cNvSpPr>
              <p:nvPr/>
            </p:nvSpPr>
            <p:spPr bwMode="auto">
              <a:xfrm>
                <a:off x="4099" y="2149"/>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Rectangle 273"/>
              <p:cNvSpPr>
                <a:spLocks noChangeArrowheads="1"/>
              </p:cNvSpPr>
              <p:nvPr/>
            </p:nvSpPr>
            <p:spPr bwMode="auto">
              <a:xfrm>
                <a:off x="4111" y="2149"/>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Rectangle 274"/>
              <p:cNvSpPr>
                <a:spLocks noChangeArrowheads="1"/>
              </p:cNvSpPr>
              <p:nvPr/>
            </p:nvSpPr>
            <p:spPr bwMode="auto">
              <a:xfrm>
                <a:off x="4118"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Rectangle 275"/>
              <p:cNvSpPr>
                <a:spLocks noChangeArrowheads="1"/>
              </p:cNvSpPr>
              <p:nvPr/>
            </p:nvSpPr>
            <p:spPr bwMode="auto">
              <a:xfrm>
                <a:off x="4122"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Rectangle 276"/>
              <p:cNvSpPr>
                <a:spLocks noChangeArrowheads="1"/>
              </p:cNvSpPr>
              <p:nvPr/>
            </p:nvSpPr>
            <p:spPr bwMode="auto">
              <a:xfrm>
                <a:off x="4133"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Rectangle 277"/>
              <p:cNvSpPr>
                <a:spLocks noChangeArrowheads="1"/>
              </p:cNvSpPr>
              <p:nvPr/>
            </p:nvSpPr>
            <p:spPr bwMode="auto">
              <a:xfrm>
                <a:off x="4141"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Rectangle 278"/>
              <p:cNvSpPr>
                <a:spLocks noChangeArrowheads="1"/>
              </p:cNvSpPr>
              <p:nvPr/>
            </p:nvSpPr>
            <p:spPr bwMode="auto">
              <a:xfrm>
                <a:off x="4145" y="2149"/>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Rectangle 279"/>
              <p:cNvSpPr>
                <a:spLocks noChangeArrowheads="1"/>
              </p:cNvSpPr>
              <p:nvPr/>
            </p:nvSpPr>
            <p:spPr bwMode="auto">
              <a:xfrm>
                <a:off x="4156"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Rectangle 280"/>
              <p:cNvSpPr>
                <a:spLocks noChangeArrowheads="1"/>
              </p:cNvSpPr>
              <p:nvPr/>
            </p:nvSpPr>
            <p:spPr bwMode="auto">
              <a:xfrm>
                <a:off x="4163"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Rectangle 281"/>
              <p:cNvSpPr>
                <a:spLocks noChangeArrowheads="1"/>
              </p:cNvSpPr>
              <p:nvPr/>
            </p:nvSpPr>
            <p:spPr bwMode="auto">
              <a:xfrm>
                <a:off x="4167" y="2149"/>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Rectangle 282"/>
              <p:cNvSpPr>
                <a:spLocks noChangeArrowheads="1"/>
              </p:cNvSpPr>
              <p:nvPr/>
            </p:nvSpPr>
            <p:spPr bwMode="auto">
              <a:xfrm>
                <a:off x="4179" y="2149"/>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Rectangle 283"/>
              <p:cNvSpPr>
                <a:spLocks noChangeArrowheads="1"/>
              </p:cNvSpPr>
              <p:nvPr/>
            </p:nvSpPr>
            <p:spPr bwMode="auto">
              <a:xfrm>
                <a:off x="4186"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Rectangle 284"/>
              <p:cNvSpPr>
                <a:spLocks noChangeArrowheads="1"/>
              </p:cNvSpPr>
              <p:nvPr/>
            </p:nvSpPr>
            <p:spPr bwMode="auto">
              <a:xfrm>
                <a:off x="4190" y="2149"/>
                <a:ext cx="7"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Rectangle 285"/>
              <p:cNvSpPr>
                <a:spLocks noChangeArrowheads="1"/>
              </p:cNvSpPr>
              <p:nvPr/>
            </p:nvSpPr>
            <p:spPr bwMode="auto">
              <a:xfrm>
                <a:off x="4197" y="2149"/>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286"/>
              <p:cNvSpPr>
                <a:spLocks/>
              </p:cNvSpPr>
              <p:nvPr/>
            </p:nvSpPr>
            <p:spPr bwMode="auto">
              <a:xfrm>
                <a:off x="3986" y="2143"/>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 name="Freeform 287"/>
              <p:cNvSpPr>
                <a:spLocks/>
              </p:cNvSpPr>
              <p:nvPr/>
            </p:nvSpPr>
            <p:spPr bwMode="auto">
              <a:xfrm>
                <a:off x="4197" y="2143"/>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 name="Rectangle 288"/>
              <p:cNvSpPr>
                <a:spLocks noChangeArrowheads="1"/>
              </p:cNvSpPr>
              <p:nvPr/>
            </p:nvSpPr>
            <p:spPr bwMode="auto">
              <a:xfrm>
                <a:off x="3813"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Rectangle 289"/>
              <p:cNvSpPr>
                <a:spLocks noChangeArrowheads="1"/>
              </p:cNvSpPr>
              <p:nvPr/>
            </p:nvSpPr>
            <p:spPr bwMode="auto">
              <a:xfrm>
                <a:off x="3817"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Rectangle 290"/>
              <p:cNvSpPr>
                <a:spLocks noChangeArrowheads="1"/>
              </p:cNvSpPr>
              <p:nvPr/>
            </p:nvSpPr>
            <p:spPr bwMode="auto">
              <a:xfrm>
                <a:off x="3828"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Rectangle 291"/>
              <p:cNvSpPr>
                <a:spLocks noChangeArrowheads="1"/>
              </p:cNvSpPr>
              <p:nvPr/>
            </p:nvSpPr>
            <p:spPr bwMode="auto">
              <a:xfrm>
                <a:off x="383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Rectangle 292"/>
              <p:cNvSpPr>
                <a:spLocks noChangeArrowheads="1"/>
              </p:cNvSpPr>
              <p:nvPr/>
            </p:nvSpPr>
            <p:spPr bwMode="auto">
              <a:xfrm>
                <a:off x="3840"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Rectangle 293"/>
              <p:cNvSpPr>
                <a:spLocks noChangeArrowheads="1"/>
              </p:cNvSpPr>
              <p:nvPr/>
            </p:nvSpPr>
            <p:spPr bwMode="auto">
              <a:xfrm>
                <a:off x="3851"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Rectangle 294"/>
              <p:cNvSpPr>
                <a:spLocks noChangeArrowheads="1"/>
              </p:cNvSpPr>
              <p:nvPr/>
            </p:nvSpPr>
            <p:spPr bwMode="auto">
              <a:xfrm>
                <a:off x="3859"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Rectangle 295"/>
              <p:cNvSpPr>
                <a:spLocks noChangeArrowheads="1"/>
              </p:cNvSpPr>
              <p:nvPr/>
            </p:nvSpPr>
            <p:spPr bwMode="auto">
              <a:xfrm>
                <a:off x="3862"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Rectangle 296"/>
              <p:cNvSpPr>
                <a:spLocks noChangeArrowheads="1"/>
              </p:cNvSpPr>
              <p:nvPr/>
            </p:nvSpPr>
            <p:spPr bwMode="auto">
              <a:xfrm>
                <a:off x="3874"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Rectangle 297"/>
              <p:cNvSpPr>
                <a:spLocks noChangeArrowheads="1"/>
              </p:cNvSpPr>
              <p:nvPr/>
            </p:nvSpPr>
            <p:spPr bwMode="auto">
              <a:xfrm>
                <a:off x="3881"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Rectangle 298"/>
              <p:cNvSpPr>
                <a:spLocks noChangeArrowheads="1"/>
              </p:cNvSpPr>
              <p:nvPr/>
            </p:nvSpPr>
            <p:spPr bwMode="auto">
              <a:xfrm>
                <a:off x="3885"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Rectangle 299"/>
              <p:cNvSpPr>
                <a:spLocks noChangeArrowheads="1"/>
              </p:cNvSpPr>
              <p:nvPr/>
            </p:nvSpPr>
            <p:spPr bwMode="auto">
              <a:xfrm>
                <a:off x="389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Rectangle 300"/>
              <p:cNvSpPr>
                <a:spLocks noChangeArrowheads="1"/>
              </p:cNvSpPr>
              <p:nvPr/>
            </p:nvSpPr>
            <p:spPr bwMode="auto">
              <a:xfrm>
                <a:off x="3904"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Rectangle 301"/>
              <p:cNvSpPr>
                <a:spLocks noChangeArrowheads="1"/>
              </p:cNvSpPr>
              <p:nvPr/>
            </p:nvSpPr>
            <p:spPr bwMode="auto">
              <a:xfrm>
                <a:off x="3908"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Rectangle 302"/>
              <p:cNvSpPr>
                <a:spLocks noChangeArrowheads="1"/>
              </p:cNvSpPr>
              <p:nvPr/>
            </p:nvSpPr>
            <p:spPr bwMode="auto">
              <a:xfrm>
                <a:off x="3919"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Rectangle 303"/>
              <p:cNvSpPr>
                <a:spLocks noChangeArrowheads="1"/>
              </p:cNvSpPr>
              <p:nvPr/>
            </p:nvSpPr>
            <p:spPr bwMode="auto">
              <a:xfrm>
                <a:off x="3927"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Rectangle 304"/>
              <p:cNvSpPr>
                <a:spLocks noChangeArrowheads="1"/>
              </p:cNvSpPr>
              <p:nvPr/>
            </p:nvSpPr>
            <p:spPr bwMode="auto">
              <a:xfrm>
                <a:off x="3930"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Rectangle 305"/>
              <p:cNvSpPr>
                <a:spLocks noChangeArrowheads="1"/>
              </p:cNvSpPr>
              <p:nvPr/>
            </p:nvSpPr>
            <p:spPr bwMode="auto">
              <a:xfrm>
                <a:off x="3942"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Rectangle 306"/>
              <p:cNvSpPr>
                <a:spLocks noChangeArrowheads="1"/>
              </p:cNvSpPr>
              <p:nvPr/>
            </p:nvSpPr>
            <p:spPr bwMode="auto">
              <a:xfrm>
                <a:off x="3949"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Rectangle 307"/>
              <p:cNvSpPr>
                <a:spLocks noChangeArrowheads="1"/>
              </p:cNvSpPr>
              <p:nvPr/>
            </p:nvSpPr>
            <p:spPr bwMode="auto">
              <a:xfrm>
                <a:off x="3953"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Rectangle 308"/>
              <p:cNvSpPr>
                <a:spLocks noChangeArrowheads="1"/>
              </p:cNvSpPr>
              <p:nvPr/>
            </p:nvSpPr>
            <p:spPr bwMode="auto">
              <a:xfrm>
                <a:off x="3964"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Rectangle 309"/>
              <p:cNvSpPr>
                <a:spLocks noChangeArrowheads="1"/>
              </p:cNvSpPr>
              <p:nvPr/>
            </p:nvSpPr>
            <p:spPr bwMode="auto">
              <a:xfrm>
                <a:off x="3972"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Rectangle 310"/>
              <p:cNvSpPr>
                <a:spLocks noChangeArrowheads="1"/>
              </p:cNvSpPr>
              <p:nvPr/>
            </p:nvSpPr>
            <p:spPr bwMode="auto">
              <a:xfrm>
                <a:off x="3976"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Rectangle 311"/>
              <p:cNvSpPr>
                <a:spLocks noChangeArrowheads="1"/>
              </p:cNvSpPr>
              <p:nvPr/>
            </p:nvSpPr>
            <p:spPr bwMode="auto">
              <a:xfrm>
                <a:off x="3987"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Rectangle 312"/>
              <p:cNvSpPr>
                <a:spLocks noChangeArrowheads="1"/>
              </p:cNvSpPr>
              <p:nvPr/>
            </p:nvSpPr>
            <p:spPr bwMode="auto">
              <a:xfrm>
                <a:off x="3995"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Rectangle 313"/>
              <p:cNvSpPr>
                <a:spLocks noChangeArrowheads="1"/>
              </p:cNvSpPr>
              <p:nvPr/>
            </p:nvSpPr>
            <p:spPr bwMode="auto">
              <a:xfrm>
                <a:off x="3998"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Rectangle 314"/>
              <p:cNvSpPr>
                <a:spLocks noChangeArrowheads="1"/>
              </p:cNvSpPr>
              <p:nvPr/>
            </p:nvSpPr>
            <p:spPr bwMode="auto">
              <a:xfrm>
                <a:off x="4010"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Rectangle 315"/>
              <p:cNvSpPr>
                <a:spLocks noChangeArrowheads="1"/>
              </p:cNvSpPr>
              <p:nvPr/>
            </p:nvSpPr>
            <p:spPr bwMode="auto">
              <a:xfrm>
                <a:off x="4017"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Rectangle 316"/>
              <p:cNvSpPr>
                <a:spLocks noChangeArrowheads="1"/>
              </p:cNvSpPr>
              <p:nvPr/>
            </p:nvSpPr>
            <p:spPr bwMode="auto">
              <a:xfrm>
                <a:off x="4021"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Rectangle 317"/>
              <p:cNvSpPr>
                <a:spLocks noChangeArrowheads="1"/>
              </p:cNvSpPr>
              <p:nvPr/>
            </p:nvSpPr>
            <p:spPr bwMode="auto">
              <a:xfrm>
                <a:off x="4032"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Rectangle 318"/>
              <p:cNvSpPr>
                <a:spLocks noChangeArrowheads="1"/>
              </p:cNvSpPr>
              <p:nvPr/>
            </p:nvSpPr>
            <p:spPr bwMode="auto">
              <a:xfrm>
                <a:off x="4040"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Rectangle 319"/>
              <p:cNvSpPr>
                <a:spLocks noChangeArrowheads="1"/>
              </p:cNvSpPr>
              <p:nvPr/>
            </p:nvSpPr>
            <p:spPr bwMode="auto">
              <a:xfrm>
                <a:off x="4044"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Rectangle 320"/>
              <p:cNvSpPr>
                <a:spLocks noChangeArrowheads="1"/>
              </p:cNvSpPr>
              <p:nvPr/>
            </p:nvSpPr>
            <p:spPr bwMode="auto">
              <a:xfrm>
                <a:off x="4055"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Rectangle 321"/>
              <p:cNvSpPr>
                <a:spLocks noChangeArrowheads="1"/>
              </p:cNvSpPr>
              <p:nvPr/>
            </p:nvSpPr>
            <p:spPr bwMode="auto">
              <a:xfrm>
                <a:off x="4063"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Rectangle 322"/>
              <p:cNvSpPr>
                <a:spLocks noChangeArrowheads="1"/>
              </p:cNvSpPr>
              <p:nvPr/>
            </p:nvSpPr>
            <p:spPr bwMode="auto">
              <a:xfrm>
                <a:off x="4066"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Rectangle 323"/>
              <p:cNvSpPr>
                <a:spLocks noChangeArrowheads="1"/>
              </p:cNvSpPr>
              <p:nvPr/>
            </p:nvSpPr>
            <p:spPr bwMode="auto">
              <a:xfrm>
                <a:off x="4078"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Rectangle 324"/>
              <p:cNvSpPr>
                <a:spLocks noChangeArrowheads="1"/>
              </p:cNvSpPr>
              <p:nvPr/>
            </p:nvSpPr>
            <p:spPr bwMode="auto">
              <a:xfrm>
                <a:off x="4085"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Rectangle 325"/>
              <p:cNvSpPr>
                <a:spLocks noChangeArrowheads="1"/>
              </p:cNvSpPr>
              <p:nvPr/>
            </p:nvSpPr>
            <p:spPr bwMode="auto">
              <a:xfrm>
                <a:off x="4089"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Rectangle 326"/>
              <p:cNvSpPr>
                <a:spLocks noChangeArrowheads="1"/>
              </p:cNvSpPr>
              <p:nvPr/>
            </p:nvSpPr>
            <p:spPr bwMode="auto">
              <a:xfrm>
                <a:off x="4100"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Rectangle 327"/>
              <p:cNvSpPr>
                <a:spLocks noChangeArrowheads="1"/>
              </p:cNvSpPr>
              <p:nvPr/>
            </p:nvSpPr>
            <p:spPr bwMode="auto">
              <a:xfrm>
                <a:off x="4108"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Rectangle 328"/>
              <p:cNvSpPr>
                <a:spLocks noChangeArrowheads="1"/>
              </p:cNvSpPr>
              <p:nvPr/>
            </p:nvSpPr>
            <p:spPr bwMode="auto">
              <a:xfrm>
                <a:off x="4112"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Rectangle 329"/>
              <p:cNvSpPr>
                <a:spLocks noChangeArrowheads="1"/>
              </p:cNvSpPr>
              <p:nvPr/>
            </p:nvSpPr>
            <p:spPr bwMode="auto">
              <a:xfrm>
                <a:off x="4123"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Rectangle 330"/>
              <p:cNvSpPr>
                <a:spLocks noChangeArrowheads="1"/>
              </p:cNvSpPr>
              <p:nvPr/>
            </p:nvSpPr>
            <p:spPr bwMode="auto">
              <a:xfrm>
                <a:off x="4131"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Rectangle 331"/>
              <p:cNvSpPr>
                <a:spLocks noChangeArrowheads="1"/>
              </p:cNvSpPr>
              <p:nvPr/>
            </p:nvSpPr>
            <p:spPr bwMode="auto">
              <a:xfrm>
                <a:off x="4134"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Rectangle 332"/>
              <p:cNvSpPr>
                <a:spLocks noChangeArrowheads="1"/>
              </p:cNvSpPr>
              <p:nvPr/>
            </p:nvSpPr>
            <p:spPr bwMode="auto">
              <a:xfrm>
                <a:off x="414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Rectangle 333"/>
              <p:cNvSpPr>
                <a:spLocks noChangeArrowheads="1"/>
              </p:cNvSpPr>
              <p:nvPr/>
            </p:nvSpPr>
            <p:spPr bwMode="auto">
              <a:xfrm>
                <a:off x="4153"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Rectangle 334"/>
              <p:cNvSpPr>
                <a:spLocks noChangeArrowheads="1"/>
              </p:cNvSpPr>
              <p:nvPr/>
            </p:nvSpPr>
            <p:spPr bwMode="auto">
              <a:xfrm>
                <a:off x="4157"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Rectangle 335"/>
              <p:cNvSpPr>
                <a:spLocks noChangeArrowheads="1"/>
              </p:cNvSpPr>
              <p:nvPr/>
            </p:nvSpPr>
            <p:spPr bwMode="auto">
              <a:xfrm>
                <a:off x="4168"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Rectangle 336"/>
              <p:cNvSpPr>
                <a:spLocks noChangeArrowheads="1"/>
              </p:cNvSpPr>
              <p:nvPr/>
            </p:nvSpPr>
            <p:spPr bwMode="auto">
              <a:xfrm>
                <a:off x="417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Rectangle 337"/>
              <p:cNvSpPr>
                <a:spLocks noChangeArrowheads="1"/>
              </p:cNvSpPr>
              <p:nvPr/>
            </p:nvSpPr>
            <p:spPr bwMode="auto">
              <a:xfrm>
                <a:off x="4180"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Rectangle 338"/>
              <p:cNvSpPr>
                <a:spLocks noChangeArrowheads="1"/>
              </p:cNvSpPr>
              <p:nvPr/>
            </p:nvSpPr>
            <p:spPr bwMode="auto">
              <a:xfrm>
                <a:off x="4191"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Rectangle 339"/>
              <p:cNvSpPr>
                <a:spLocks noChangeArrowheads="1"/>
              </p:cNvSpPr>
              <p:nvPr/>
            </p:nvSpPr>
            <p:spPr bwMode="auto">
              <a:xfrm>
                <a:off x="4199"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Rectangle 340"/>
              <p:cNvSpPr>
                <a:spLocks noChangeArrowheads="1"/>
              </p:cNvSpPr>
              <p:nvPr/>
            </p:nvSpPr>
            <p:spPr bwMode="auto">
              <a:xfrm>
                <a:off x="4202" y="2324"/>
                <a:ext cx="12"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Rectangle 341"/>
              <p:cNvSpPr>
                <a:spLocks noChangeArrowheads="1"/>
              </p:cNvSpPr>
              <p:nvPr/>
            </p:nvSpPr>
            <p:spPr bwMode="auto">
              <a:xfrm>
                <a:off x="4214"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Rectangle 342"/>
              <p:cNvSpPr>
                <a:spLocks noChangeArrowheads="1"/>
              </p:cNvSpPr>
              <p:nvPr/>
            </p:nvSpPr>
            <p:spPr bwMode="auto">
              <a:xfrm>
                <a:off x="4221"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Rectangle 343"/>
              <p:cNvSpPr>
                <a:spLocks noChangeArrowheads="1"/>
              </p:cNvSpPr>
              <p:nvPr/>
            </p:nvSpPr>
            <p:spPr bwMode="auto">
              <a:xfrm>
                <a:off x="4225"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Rectangle 344"/>
              <p:cNvSpPr>
                <a:spLocks noChangeArrowheads="1"/>
              </p:cNvSpPr>
              <p:nvPr/>
            </p:nvSpPr>
            <p:spPr bwMode="auto">
              <a:xfrm>
                <a:off x="423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Rectangle 345"/>
              <p:cNvSpPr>
                <a:spLocks noChangeArrowheads="1"/>
              </p:cNvSpPr>
              <p:nvPr/>
            </p:nvSpPr>
            <p:spPr bwMode="auto">
              <a:xfrm>
                <a:off x="4244"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Rectangle 346"/>
              <p:cNvSpPr>
                <a:spLocks noChangeArrowheads="1"/>
              </p:cNvSpPr>
              <p:nvPr/>
            </p:nvSpPr>
            <p:spPr bwMode="auto">
              <a:xfrm>
                <a:off x="4248" y="2324"/>
                <a:ext cx="11"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Rectangle 347"/>
              <p:cNvSpPr>
                <a:spLocks noChangeArrowheads="1"/>
              </p:cNvSpPr>
              <p:nvPr/>
            </p:nvSpPr>
            <p:spPr bwMode="auto">
              <a:xfrm>
                <a:off x="4259"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Rectangle 348"/>
              <p:cNvSpPr>
                <a:spLocks noChangeArrowheads="1"/>
              </p:cNvSpPr>
              <p:nvPr/>
            </p:nvSpPr>
            <p:spPr bwMode="auto">
              <a:xfrm>
                <a:off x="4267" y="2324"/>
                <a:ext cx="3"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Rectangle 349"/>
              <p:cNvSpPr>
                <a:spLocks noChangeArrowheads="1"/>
              </p:cNvSpPr>
              <p:nvPr/>
            </p:nvSpPr>
            <p:spPr bwMode="auto">
              <a:xfrm>
                <a:off x="4270" y="2324"/>
                <a:ext cx="6"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Rectangle 350"/>
              <p:cNvSpPr>
                <a:spLocks noChangeArrowheads="1"/>
              </p:cNvSpPr>
              <p:nvPr/>
            </p:nvSpPr>
            <p:spPr bwMode="auto">
              <a:xfrm>
                <a:off x="4276" y="2324"/>
                <a:ext cx="4" cy="7"/>
              </a:xfrm>
              <a:prstGeom prst="rect">
                <a:avLst/>
              </a:prstGeom>
              <a:solidFill>
                <a:srgbClr val="00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351"/>
              <p:cNvSpPr>
                <a:spLocks/>
              </p:cNvSpPr>
              <p:nvPr/>
            </p:nvSpPr>
            <p:spPr bwMode="auto">
              <a:xfrm>
                <a:off x="3817" y="2318"/>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2" name="Freeform 352"/>
              <p:cNvSpPr>
                <a:spLocks/>
              </p:cNvSpPr>
              <p:nvPr/>
            </p:nvSpPr>
            <p:spPr bwMode="auto">
              <a:xfrm>
                <a:off x="4276" y="2318"/>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00AA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3" name="Freeform 353"/>
              <p:cNvSpPr>
                <a:spLocks/>
              </p:cNvSpPr>
              <p:nvPr/>
            </p:nvSpPr>
            <p:spPr bwMode="auto">
              <a:xfrm>
                <a:off x="3168" y="1627"/>
                <a:ext cx="422" cy="0"/>
              </a:xfrm>
              <a:custGeom>
                <a:avLst/>
                <a:gdLst>
                  <a:gd name="T0" fmla="*/ 0 w 2534"/>
                  <a:gd name="T1" fmla="*/ 2534 w 2534"/>
                  <a:gd name="T2" fmla="*/ 0 w 2534"/>
                </a:gdLst>
                <a:ahLst/>
                <a:cxnLst>
                  <a:cxn ang="0">
                    <a:pos x="T0" y="0"/>
                  </a:cxn>
                  <a:cxn ang="0">
                    <a:pos x="T1" y="0"/>
                  </a:cxn>
                  <a:cxn ang="0">
                    <a:pos x="T2" y="0"/>
                  </a:cxn>
                </a:cxnLst>
                <a:rect l="0" t="0" r="r" b="b"/>
                <a:pathLst>
                  <a:path w="2534">
                    <a:moveTo>
                      <a:pt x="0" y="0"/>
                    </a:moveTo>
                    <a:lnTo>
                      <a:pt x="2534"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4" name="Freeform 354"/>
              <p:cNvSpPr>
                <a:spLocks/>
              </p:cNvSpPr>
              <p:nvPr/>
            </p:nvSpPr>
            <p:spPr bwMode="auto">
              <a:xfrm>
                <a:off x="3168" y="1617"/>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5" name="Freeform 355"/>
              <p:cNvSpPr>
                <a:spLocks/>
              </p:cNvSpPr>
              <p:nvPr/>
            </p:nvSpPr>
            <p:spPr bwMode="auto">
              <a:xfrm>
                <a:off x="3590" y="1617"/>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6" name="Freeform 356"/>
              <p:cNvSpPr>
                <a:spLocks/>
              </p:cNvSpPr>
              <p:nvPr/>
            </p:nvSpPr>
            <p:spPr bwMode="auto">
              <a:xfrm>
                <a:off x="3975" y="1714"/>
                <a:ext cx="159" cy="0"/>
              </a:xfrm>
              <a:custGeom>
                <a:avLst/>
                <a:gdLst>
                  <a:gd name="T0" fmla="*/ 0 w 951"/>
                  <a:gd name="T1" fmla="*/ 951 w 951"/>
                  <a:gd name="T2" fmla="*/ 0 w 951"/>
                </a:gdLst>
                <a:ahLst/>
                <a:cxnLst>
                  <a:cxn ang="0">
                    <a:pos x="T0" y="0"/>
                  </a:cxn>
                  <a:cxn ang="0">
                    <a:pos x="T1" y="0"/>
                  </a:cxn>
                  <a:cxn ang="0">
                    <a:pos x="T2" y="0"/>
                  </a:cxn>
                </a:cxnLst>
                <a:rect l="0" t="0" r="r" b="b"/>
                <a:pathLst>
                  <a:path w="951">
                    <a:moveTo>
                      <a:pt x="0" y="0"/>
                    </a:moveTo>
                    <a:lnTo>
                      <a:pt x="951"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7" name="Freeform 357"/>
              <p:cNvSpPr>
                <a:spLocks/>
              </p:cNvSpPr>
              <p:nvPr/>
            </p:nvSpPr>
            <p:spPr bwMode="auto">
              <a:xfrm>
                <a:off x="3975" y="17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8" name="Freeform 358"/>
              <p:cNvSpPr>
                <a:spLocks/>
              </p:cNvSpPr>
              <p:nvPr/>
            </p:nvSpPr>
            <p:spPr bwMode="auto">
              <a:xfrm>
                <a:off x="4134" y="17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9" name="Freeform 359"/>
              <p:cNvSpPr>
                <a:spLocks/>
              </p:cNvSpPr>
              <p:nvPr/>
            </p:nvSpPr>
            <p:spPr bwMode="auto">
              <a:xfrm>
                <a:off x="3828" y="1802"/>
                <a:ext cx="316" cy="0"/>
              </a:xfrm>
              <a:custGeom>
                <a:avLst/>
                <a:gdLst>
                  <a:gd name="T0" fmla="*/ 0 w 1899"/>
                  <a:gd name="T1" fmla="*/ 1899 w 1899"/>
                  <a:gd name="T2" fmla="*/ 0 w 1899"/>
                </a:gdLst>
                <a:ahLst/>
                <a:cxnLst>
                  <a:cxn ang="0">
                    <a:pos x="T0" y="0"/>
                  </a:cxn>
                  <a:cxn ang="0">
                    <a:pos x="T1" y="0"/>
                  </a:cxn>
                  <a:cxn ang="0">
                    <a:pos x="T2" y="0"/>
                  </a:cxn>
                </a:cxnLst>
                <a:rect l="0" t="0" r="r" b="b"/>
                <a:pathLst>
                  <a:path w="1899">
                    <a:moveTo>
                      <a:pt x="0" y="0"/>
                    </a:moveTo>
                    <a:lnTo>
                      <a:pt x="1899"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0" name="Freeform 360"/>
              <p:cNvSpPr>
                <a:spLocks/>
              </p:cNvSpPr>
              <p:nvPr/>
            </p:nvSpPr>
            <p:spPr bwMode="auto">
              <a:xfrm>
                <a:off x="3828" y="1792"/>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1" name="Freeform 361"/>
              <p:cNvSpPr>
                <a:spLocks/>
              </p:cNvSpPr>
              <p:nvPr/>
            </p:nvSpPr>
            <p:spPr bwMode="auto">
              <a:xfrm>
                <a:off x="4144" y="1792"/>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2" name="Freeform 362"/>
              <p:cNvSpPr>
                <a:spLocks/>
              </p:cNvSpPr>
              <p:nvPr/>
            </p:nvSpPr>
            <p:spPr bwMode="auto">
              <a:xfrm>
                <a:off x="3828" y="1889"/>
                <a:ext cx="211" cy="0"/>
              </a:xfrm>
              <a:custGeom>
                <a:avLst/>
                <a:gdLst>
                  <a:gd name="T0" fmla="*/ 0 w 1266"/>
                  <a:gd name="T1" fmla="*/ 1266 w 1266"/>
                  <a:gd name="T2" fmla="*/ 0 w 1266"/>
                </a:gdLst>
                <a:ahLst/>
                <a:cxnLst>
                  <a:cxn ang="0">
                    <a:pos x="T0" y="0"/>
                  </a:cxn>
                  <a:cxn ang="0">
                    <a:pos x="T1" y="0"/>
                  </a:cxn>
                  <a:cxn ang="0">
                    <a:pos x="T2" y="0"/>
                  </a:cxn>
                </a:cxnLst>
                <a:rect l="0" t="0" r="r" b="b"/>
                <a:pathLst>
                  <a:path w="1266">
                    <a:moveTo>
                      <a:pt x="0" y="0"/>
                    </a:moveTo>
                    <a:lnTo>
                      <a:pt x="1266"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3" name="Freeform 363"/>
              <p:cNvSpPr>
                <a:spLocks/>
              </p:cNvSpPr>
              <p:nvPr/>
            </p:nvSpPr>
            <p:spPr bwMode="auto">
              <a:xfrm>
                <a:off x="3828" y="1880"/>
                <a:ext cx="0" cy="19"/>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4" name="Freeform 364"/>
              <p:cNvSpPr>
                <a:spLocks/>
              </p:cNvSpPr>
              <p:nvPr/>
            </p:nvSpPr>
            <p:spPr bwMode="auto">
              <a:xfrm>
                <a:off x="4039" y="1880"/>
                <a:ext cx="0" cy="19"/>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5" name="Freeform 365"/>
              <p:cNvSpPr>
                <a:spLocks/>
              </p:cNvSpPr>
              <p:nvPr/>
            </p:nvSpPr>
            <p:spPr bwMode="auto">
              <a:xfrm>
                <a:off x="3946" y="2240"/>
                <a:ext cx="301" cy="0"/>
              </a:xfrm>
              <a:custGeom>
                <a:avLst/>
                <a:gdLst>
                  <a:gd name="T0" fmla="*/ 0 w 1806"/>
                  <a:gd name="T1" fmla="*/ 1806 w 1806"/>
                  <a:gd name="T2" fmla="*/ 0 w 1806"/>
                </a:gdLst>
                <a:ahLst/>
                <a:cxnLst>
                  <a:cxn ang="0">
                    <a:pos x="T0" y="0"/>
                  </a:cxn>
                  <a:cxn ang="0">
                    <a:pos x="T1" y="0"/>
                  </a:cxn>
                  <a:cxn ang="0">
                    <a:pos x="T2" y="0"/>
                  </a:cxn>
                </a:cxnLst>
                <a:rect l="0" t="0" r="r" b="b"/>
                <a:pathLst>
                  <a:path w="1806">
                    <a:moveTo>
                      <a:pt x="0" y="0"/>
                    </a:moveTo>
                    <a:lnTo>
                      <a:pt x="1806"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6" name="Freeform 366"/>
              <p:cNvSpPr>
                <a:spLocks/>
              </p:cNvSpPr>
              <p:nvPr/>
            </p:nvSpPr>
            <p:spPr bwMode="auto">
              <a:xfrm>
                <a:off x="3946" y="2230"/>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7" name="Freeform 367"/>
              <p:cNvSpPr>
                <a:spLocks/>
              </p:cNvSpPr>
              <p:nvPr/>
            </p:nvSpPr>
            <p:spPr bwMode="auto">
              <a:xfrm>
                <a:off x="4247" y="2230"/>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8" name="Freeform 368"/>
              <p:cNvSpPr>
                <a:spLocks/>
              </p:cNvSpPr>
              <p:nvPr/>
            </p:nvSpPr>
            <p:spPr bwMode="auto">
              <a:xfrm>
                <a:off x="3748" y="2415"/>
                <a:ext cx="634" cy="0"/>
              </a:xfrm>
              <a:custGeom>
                <a:avLst/>
                <a:gdLst>
                  <a:gd name="T0" fmla="*/ 0 w 3801"/>
                  <a:gd name="T1" fmla="*/ 3801 w 3801"/>
                  <a:gd name="T2" fmla="*/ 0 w 3801"/>
                </a:gdLst>
                <a:ahLst/>
                <a:cxnLst>
                  <a:cxn ang="0">
                    <a:pos x="T0" y="0"/>
                  </a:cxn>
                  <a:cxn ang="0">
                    <a:pos x="T1" y="0"/>
                  </a:cxn>
                  <a:cxn ang="0">
                    <a:pos x="T2" y="0"/>
                  </a:cxn>
                </a:cxnLst>
                <a:rect l="0" t="0" r="r" b="b"/>
                <a:pathLst>
                  <a:path w="3801">
                    <a:moveTo>
                      <a:pt x="0" y="0"/>
                    </a:moveTo>
                    <a:lnTo>
                      <a:pt x="3801" y="0"/>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9" name="Freeform 369"/>
              <p:cNvSpPr>
                <a:spLocks/>
              </p:cNvSpPr>
              <p:nvPr/>
            </p:nvSpPr>
            <p:spPr bwMode="auto">
              <a:xfrm>
                <a:off x="3748" y="24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0" name="Freeform 370"/>
              <p:cNvSpPr>
                <a:spLocks/>
              </p:cNvSpPr>
              <p:nvPr/>
            </p:nvSpPr>
            <p:spPr bwMode="auto">
              <a:xfrm>
                <a:off x="4382" y="24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1" name="Rectangle 371"/>
              <p:cNvSpPr>
                <a:spLocks noChangeArrowheads="1"/>
              </p:cNvSpPr>
              <p:nvPr/>
            </p:nvSpPr>
            <p:spPr bwMode="auto">
              <a:xfrm>
                <a:off x="3366" y="1613"/>
                <a:ext cx="26" cy="27"/>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2" name="Rectangle 372"/>
              <p:cNvSpPr>
                <a:spLocks noChangeArrowheads="1"/>
              </p:cNvSpPr>
              <p:nvPr/>
            </p:nvSpPr>
            <p:spPr bwMode="auto">
              <a:xfrm>
                <a:off x="4041" y="1701"/>
                <a:ext cx="27" cy="27"/>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3" name="Rectangle 373"/>
              <p:cNvSpPr>
                <a:spLocks noChangeArrowheads="1"/>
              </p:cNvSpPr>
              <p:nvPr/>
            </p:nvSpPr>
            <p:spPr bwMode="auto">
              <a:xfrm>
                <a:off x="3973" y="1789"/>
                <a:ext cx="26" cy="26"/>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4" name="Rectangle 374"/>
              <p:cNvSpPr>
                <a:spLocks noChangeArrowheads="1"/>
              </p:cNvSpPr>
              <p:nvPr/>
            </p:nvSpPr>
            <p:spPr bwMode="auto">
              <a:xfrm>
                <a:off x="3920" y="1876"/>
                <a:ext cx="27" cy="27"/>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5" name="Rectangle 375"/>
              <p:cNvSpPr>
                <a:spLocks noChangeArrowheads="1"/>
              </p:cNvSpPr>
              <p:nvPr/>
            </p:nvSpPr>
            <p:spPr bwMode="auto">
              <a:xfrm>
                <a:off x="4084" y="2226"/>
                <a:ext cx="26" cy="27"/>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6" name="Rectangle 376"/>
              <p:cNvSpPr>
                <a:spLocks noChangeArrowheads="1"/>
              </p:cNvSpPr>
              <p:nvPr/>
            </p:nvSpPr>
            <p:spPr bwMode="auto">
              <a:xfrm>
                <a:off x="4052" y="2402"/>
                <a:ext cx="27" cy="26"/>
              </a:xfrm>
              <a:prstGeom prst="rect">
                <a:avLst/>
              </a:prstGeom>
              <a:noFill/>
              <a:ln w="11113">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7" name="Rectangle 377"/>
              <p:cNvSpPr>
                <a:spLocks noChangeArrowheads="1"/>
              </p:cNvSpPr>
              <p:nvPr/>
            </p:nvSpPr>
            <p:spPr bwMode="auto">
              <a:xfrm>
                <a:off x="3164"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Rectangle 378"/>
              <p:cNvSpPr>
                <a:spLocks noChangeArrowheads="1"/>
              </p:cNvSpPr>
              <p:nvPr/>
            </p:nvSpPr>
            <p:spPr bwMode="auto">
              <a:xfrm>
                <a:off x="3168"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Rectangle 379"/>
              <p:cNvSpPr>
                <a:spLocks noChangeArrowheads="1"/>
              </p:cNvSpPr>
              <p:nvPr/>
            </p:nvSpPr>
            <p:spPr bwMode="auto">
              <a:xfrm>
                <a:off x="3179"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Rectangle 380"/>
              <p:cNvSpPr>
                <a:spLocks noChangeArrowheads="1"/>
              </p:cNvSpPr>
              <p:nvPr/>
            </p:nvSpPr>
            <p:spPr bwMode="auto">
              <a:xfrm>
                <a:off x="3187"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Rectangle 381"/>
              <p:cNvSpPr>
                <a:spLocks noChangeArrowheads="1"/>
              </p:cNvSpPr>
              <p:nvPr/>
            </p:nvSpPr>
            <p:spPr bwMode="auto">
              <a:xfrm>
                <a:off x="3191"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Rectangle 382"/>
              <p:cNvSpPr>
                <a:spLocks noChangeArrowheads="1"/>
              </p:cNvSpPr>
              <p:nvPr/>
            </p:nvSpPr>
            <p:spPr bwMode="auto">
              <a:xfrm>
                <a:off x="3202"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Rectangle 383"/>
              <p:cNvSpPr>
                <a:spLocks noChangeArrowheads="1"/>
              </p:cNvSpPr>
              <p:nvPr/>
            </p:nvSpPr>
            <p:spPr bwMode="auto">
              <a:xfrm>
                <a:off x="3209"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Rectangle 384"/>
              <p:cNvSpPr>
                <a:spLocks noChangeArrowheads="1"/>
              </p:cNvSpPr>
              <p:nvPr/>
            </p:nvSpPr>
            <p:spPr bwMode="auto">
              <a:xfrm>
                <a:off x="3213" y="1623"/>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Rectangle 385"/>
              <p:cNvSpPr>
                <a:spLocks noChangeArrowheads="1"/>
              </p:cNvSpPr>
              <p:nvPr/>
            </p:nvSpPr>
            <p:spPr bwMode="auto">
              <a:xfrm>
                <a:off x="3225" y="1623"/>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Rectangle 386"/>
              <p:cNvSpPr>
                <a:spLocks noChangeArrowheads="1"/>
              </p:cNvSpPr>
              <p:nvPr/>
            </p:nvSpPr>
            <p:spPr bwMode="auto">
              <a:xfrm>
                <a:off x="3232"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Rectangle 387"/>
              <p:cNvSpPr>
                <a:spLocks noChangeArrowheads="1"/>
              </p:cNvSpPr>
              <p:nvPr/>
            </p:nvSpPr>
            <p:spPr bwMode="auto">
              <a:xfrm>
                <a:off x="3236"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Rectangle 388"/>
              <p:cNvSpPr>
                <a:spLocks noChangeArrowheads="1"/>
              </p:cNvSpPr>
              <p:nvPr/>
            </p:nvSpPr>
            <p:spPr bwMode="auto">
              <a:xfrm>
                <a:off x="3247"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Rectangle 389"/>
              <p:cNvSpPr>
                <a:spLocks noChangeArrowheads="1"/>
              </p:cNvSpPr>
              <p:nvPr/>
            </p:nvSpPr>
            <p:spPr bwMode="auto">
              <a:xfrm>
                <a:off x="3255"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Rectangle 390"/>
              <p:cNvSpPr>
                <a:spLocks noChangeArrowheads="1"/>
              </p:cNvSpPr>
              <p:nvPr/>
            </p:nvSpPr>
            <p:spPr bwMode="auto">
              <a:xfrm>
                <a:off x="3259"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Rectangle 391"/>
              <p:cNvSpPr>
                <a:spLocks noChangeArrowheads="1"/>
              </p:cNvSpPr>
              <p:nvPr/>
            </p:nvSpPr>
            <p:spPr bwMode="auto">
              <a:xfrm>
                <a:off x="3270"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Rectangle 392"/>
              <p:cNvSpPr>
                <a:spLocks noChangeArrowheads="1"/>
              </p:cNvSpPr>
              <p:nvPr/>
            </p:nvSpPr>
            <p:spPr bwMode="auto">
              <a:xfrm>
                <a:off x="3277"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Rectangle 393"/>
              <p:cNvSpPr>
                <a:spLocks noChangeArrowheads="1"/>
              </p:cNvSpPr>
              <p:nvPr/>
            </p:nvSpPr>
            <p:spPr bwMode="auto">
              <a:xfrm>
                <a:off x="3281" y="1623"/>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394"/>
              <p:cNvSpPr>
                <a:spLocks noChangeArrowheads="1"/>
              </p:cNvSpPr>
              <p:nvPr/>
            </p:nvSpPr>
            <p:spPr bwMode="auto">
              <a:xfrm>
                <a:off x="3293" y="1623"/>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Rectangle 395"/>
              <p:cNvSpPr>
                <a:spLocks noChangeArrowheads="1"/>
              </p:cNvSpPr>
              <p:nvPr/>
            </p:nvSpPr>
            <p:spPr bwMode="auto">
              <a:xfrm>
                <a:off x="3300"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Rectangle 396"/>
              <p:cNvSpPr>
                <a:spLocks noChangeArrowheads="1"/>
              </p:cNvSpPr>
              <p:nvPr/>
            </p:nvSpPr>
            <p:spPr bwMode="auto">
              <a:xfrm>
                <a:off x="3304"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Rectangle 397"/>
              <p:cNvSpPr>
                <a:spLocks noChangeArrowheads="1"/>
              </p:cNvSpPr>
              <p:nvPr/>
            </p:nvSpPr>
            <p:spPr bwMode="auto">
              <a:xfrm>
                <a:off x="3315"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Rectangle 398"/>
              <p:cNvSpPr>
                <a:spLocks noChangeArrowheads="1"/>
              </p:cNvSpPr>
              <p:nvPr/>
            </p:nvSpPr>
            <p:spPr bwMode="auto">
              <a:xfrm>
                <a:off x="3323"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Rectangle 399"/>
              <p:cNvSpPr>
                <a:spLocks noChangeArrowheads="1"/>
              </p:cNvSpPr>
              <p:nvPr/>
            </p:nvSpPr>
            <p:spPr bwMode="auto">
              <a:xfrm>
                <a:off x="3327"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400"/>
              <p:cNvSpPr>
                <a:spLocks noChangeArrowheads="1"/>
              </p:cNvSpPr>
              <p:nvPr/>
            </p:nvSpPr>
            <p:spPr bwMode="auto">
              <a:xfrm>
                <a:off x="3338"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Rectangle 401"/>
              <p:cNvSpPr>
                <a:spLocks noChangeArrowheads="1"/>
              </p:cNvSpPr>
              <p:nvPr/>
            </p:nvSpPr>
            <p:spPr bwMode="auto">
              <a:xfrm>
                <a:off x="3345"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Rectangle 402"/>
              <p:cNvSpPr>
                <a:spLocks noChangeArrowheads="1"/>
              </p:cNvSpPr>
              <p:nvPr/>
            </p:nvSpPr>
            <p:spPr bwMode="auto">
              <a:xfrm>
                <a:off x="3349" y="1623"/>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403"/>
              <p:cNvSpPr>
                <a:spLocks noChangeArrowheads="1"/>
              </p:cNvSpPr>
              <p:nvPr/>
            </p:nvSpPr>
            <p:spPr bwMode="auto">
              <a:xfrm>
                <a:off x="3361" y="1623"/>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Rectangle 404"/>
              <p:cNvSpPr>
                <a:spLocks noChangeArrowheads="1"/>
              </p:cNvSpPr>
              <p:nvPr/>
            </p:nvSpPr>
            <p:spPr bwMode="auto">
              <a:xfrm>
                <a:off x="3368"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Rectangle 405"/>
              <p:cNvSpPr>
                <a:spLocks noChangeArrowheads="1"/>
              </p:cNvSpPr>
              <p:nvPr/>
            </p:nvSpPr>
            <p:spPr bwMode="auto">
              <a:xfrm>
                <a:off x="3372"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607"/>
            <p:cNvGrpSpPr>
              <a:grpSpLocks/>
            </p:cNvGrpSpPr>
            <p:nvPr/>
          </p:nvGrpSpPr>
          <p:grpSpPr bwMode="auto">
            <a:xfrm>
              <a:off x="5029200" y="3228722"/>
              <a:ext cx="1727200" cy="1884139"/>
              <a:chOff x="3168" y="1617"/>
              <a:chExt cx="1088" cy="627"/>
            </a:xfrm>
          </p:grpSpPr>
          <p:sp>
            <p:nvSpPr>
              <p:cNvPr id="336" name="Rectangle 407"/>
              <p:cNvSpPr>
                <a:spLocks noChangeArrowheads="1"/>
              </p:cNvSpPr>
              <p:nvPr/>
            </p:nvSpPr>
            <p:spPr bwMode="auto">
              <a:xfrm>
                <a:off x="3383"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408"/>
              <p:cNvSpPr>
                <a:spLocks noChangeArrowheads="1"/>
              </p:cNvSpPr>
              <p:nvPr/>
            </p:nvSpPr>
            <p:spPr bwMode="auto">
              <a:xfrm>
                <a:off x="3391"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409"/>
              <p:cNvSpPr>
                <a:spLocks noChangeArrowheads="1"/>
              </p:cNvSpPr>
              <p:nvPr/>
            </p:nvSpPr>
            <p:spPr bwMode="auto">
              <a:xfrm>
                <a:off x="3395"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410"/>
              <p:cNvSpPr>
                <a:spLocks noChangeArrowheads="1"/>
              </p:cNvSpPr>
              <p:nvPr/>
            </p:nvSpPr>
            <p:spPr bwMode="auto">
              <a:xfrm>
                <a:off x="3406"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411"/>
              <p:cNvSpPr>
                <a:spLocks noChangeArrowheads="1"/>
              </p:cNvSpPr>
              <p:nvPr/>
            </p:nvSpPr>
            <p:spPr bwMode="auto">
              <a:xfrm>
                <a:off x="3413"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412"/>
              <p:cNvSpPr>
                <a:spLocks noChangeArrowheads="1"/>
              </p:cNvSpPr>
              <p:nvPr/>
            </p:nvSpPr>
            <p:spPr bwMode="auto">
              <a:xfrm>
                <a:off x="3417" y="1623"/>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413"/>
              <p:cNvSpPr>
                <a:spLocks noChangeArrowheads="1"/>
              </p:cNvSpPr>
              <p:nvPr/>
            </p:nvSpPr>
            <p:spPr bwMode="auto">
              <a:xfrm>
                <a:off x="3429" y="1623"/>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414"/>
              <p:cNvSpPr>
                <a:spLocks noChangeArrowheads="1"/>
              </p:cNvSpPr>
              <p:nvPr/>
            </p:nvSpPr>
            <p:spPr bwMode="auto">
              <a:xfrm>
                <a:off x="3436"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415"/>
              <p:cNvSpPr>
                <a:spLocks noChangeArrowheads="1"/>
              </p:cNvSpPr>
              <p:nvPr/>
            </p:nvSpPr>
            <p:spPr bwMode="auto">
              <a:xfrm>
                <a:off x="3440"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416"/>
              <p:cNvSpPr>
                <a:spLocks noChangeArrowheads="1"/>
              </p:cNvSpPr>
              <p:nvPr/>
            </p:nvSpPr>
            <p:spPr bwMode="auto">
              <a:xfrm>
                <a:off x="3451"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417"/>
              <p:cNvSpPr>
                <a:spLocks noChangeArrowheads="1"/>
              </p:cNvSpPr>
              <p:nvPr/>
            </p:nvSpPr>
            <p:spPr bwMode="auto">
              <a:xfrm>
                <a:off x="3459"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418"/>
              <p:cNvSpPr>
                <a:spLocks noChangeArrowheads="1"/>
              </p:cNvSpPr>
              <p:nvPr/>
            </p:nvSpPr>
            <p:spPr bwMode="auto">
              <a:xfrm>
                <a:off x="3463"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419"/>
              <p:cNvSpPr>
                <a:spLocks noChangeArrowheads="1"/>
              </p:cNvSpPr>
              <p:nvPr/>
            </p:nvSpPr>
            <p:spPr bwMode="auto">
              <a:xfrm>
                <a:off x="3474"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420"/>
              <p:cNvSpPr>
                <a:spLocks noChangeArrowheads="1"/>
              </p:cNvSpPr>
              <p:nvPr/>
            </p:nvSpPr>
            <p:spPr bwMode="auto">
              <a:xfrm>
                <a:off x="3481"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421"/>
              <p:cNvSpPr>
                <a:spLocks noChangeArrowheads="1"/>
              </p:cNvSpPr>
              <p:nvPr/>
            </p:nvSpPr>
            <p:spPr bwMode="auto">
              <a:xfrm>
                <a:off x="3485" y="1623"/>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422"/>
              <p:cNvSpPr>
                <a:spLocks noChangeArrowheads="1"/>
              </p:cNvSpPr>
              <p:nvPr/>
            </p:nvSpPr>
            <p:spPr bwMode="auto">
              <a:xfrm>
                <a:off x="3497" y="1623"/>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423"/>
              <p:cNvSpPr>
                <a:spLocks noChangeArrowheads="1"/>
              </p:cNvSpPr>
              <p:nvPr/>
            </p:nvSpPr>
            <p:spPr bwMode="auto">
              <a:xfrm>
                <a:off x="3504"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424"/>
              <p:cNvSpPr>
                <a:spLocks noChangeArrowheads="1"/>
              </p:cNvSpPr>
              <p:nvPr/>
            </p:nvSpPr>
            <p:spPr bwMode="auto">
              <a:xfrm>
                <a:off x="3508"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425"/>
              <p:cNvSpPr>
                <a:spLocks noChangeArrowheads="1"/>
              </p:cNvSpPr>
              <p:nvPr/>
            </p:nvSpPr>
            <p:spPr bwMode="auto">
              <a:xfrm>
                <a:off x="3519"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426"/>
              <p:cNvSpPr>
                <a:spLocks noChangeArrowheads="1"/>
              </p:cNvSpPr>
              <p:nvPr/>
            </p:nvSpPr>
            <p:spPr bwMode="auto">
              <a:xfrm>
                <a:off x="3527"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427"/>
              <p:cNvSpPr>
                <a:spLocks noChangeArrowheads="1"/>
              </p:cNvSpPr>
              <p:nvPr/>
            </p:nvSpPr>
            <p:spPr bwMode="auto">
              <a:xfrm>
                <a:off x="3531"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428"/>
              <p:cNvSpPr>
                <a:spLocks noChangeArrowheads="1"/>
              </p:cNvSpPr>
              <p:nvPr/>
            </p:nvSpPr>
            <p:spPr bwMode="auto">
              <a:xfrm>
                <a:off x="3542"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429"/>
              <p:cNvSpPr>
                <a:spLocks noChangeArrowheads="1"/>
              </p:cNvSpPr>
              <p:nvPr/>
            </p:nvSpPr>
            <p:spPr bwMode="auto">
              <a:xfrm>
                <a:off x="3549"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430"/>
              <p:cNvSpPr>
                <a:spLocks noChangeArrowheads="1"/>
              </p:cNvSpPr>
              <p:nvPr/>
            </p:nvSpPr>
            <p:spPr bwMode="auto">
              <a:xfrm>
                <a:off x="3553"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431"/>
              <p:cNvSpPr>
                <a:spLocks noChangeArrowheads="1"/>
              </p:cNvSpPr>
              <p:nvPr/>
            </p:nvSpPr>
            <p:spPr bwMode="auto">
              <a:xfrm>
                <a:off x="3564"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432"/>
              <p:cNvSpPr>
                <a:spLocks noChangeArrowheads="1"/>
              </p:cNvSpPr>
              <p:nvPr/>
            </p:nvSpPr>
            <p:spPr bwMode="auto">
              <a:xfrm>
                <a:off x="3572"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433"/>
              <p:cNvSpPr>
                <a:spLocks noChangeArrowheads="1"/>
              </p:cNvSpPr>
              <p:nvPr/>
            </p:nvSpPr>
            <p:spPr bwMode="auto">
              <a:xfrm>
                <a:off x="3576" y="1623"/>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434"/>
              <p:cNvSpPr>
                <a:spLocks noChangeArrowheads="1"/>
              </p:cNvSpPr>
              <p:nvPr/>
            </p:nvSpPr>
            <p:spPr bwMode="auto">
              <a:xfrm>
                <a:off x="3587" y="1623"/>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435"/>
              <p:cNvSpPr>
                <a:spLocks/>
              </p:cNvSpPr>
              <p:nvPr/>
            </p:nvSpPr>
            <p:spPr bwMode="auto">
              <a:xfrm>
                <a:off x="3168" y="1617"/>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5" name="Freeform 436"/>
              <p:cNvSpPr>
                <a:spLocks/>
              </p:cNvSpPr>
              <p:nvPr/>
            </p:nvSpPr>
            <p:spPr bwMode="auto">
              <a:xfrm>
                <a:off x="3590" y="1617"/>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6" name="Rectangle 437"/>
              <p:cNvSpPr>
                <a:spLocks noChangeArrowheads="1"/>
              </p:cNvSpPr>
              <p:nvPr/>
            </p:nvSpPr>
            <p:spPr bwMode="auto">
              <a:xfrm>
                <a:off x="3850"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438"/>
              <p:cNvSpPr>
                <a:spLocks noChangeArrowheads="1"/>
              </p:cNvSpPr>
              <p:nvPr/>
            </p:nvSpPr>
            <p:spPr bwMode="auto">
              <a:xfrm>
                <a:off x="3854"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439"/>
              <p:cNvSpPr>
                <a:spLocks noChangeArrowheads="1"/>
              </p:cNvSpPr>
              <p:nvPr/>
            </p:nvSpPr>
            <p:spPr bwMode="auto">
              <a:xfrm>
                <a:off x="3865"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440"/>
              <p:cNvSpPr>
                <a:spLocks noChangeArrowheads="1"/>
              </p:cNvSpPr>
              <p:nvPr/>
            </p:nvSpPr>
            <p:spPr bwMode="auto">
              <a:xfrm>
                <a:off x="3873"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441"/>
              <p:cNvSpPr>
                <a:spLocks noChangeArrowheads="1"/>
              </p:cNvSpPr>
              <p:nvPr/>
            </p:nvSpPr>
            <p:spPr bwMode="auto">
              <a:xfrm>
                <a:off x="3876" y="1710"/>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442"/>
              <p:cNvSpPr>
                <a:spLocks noChangeArrowheads="1"/>
              </p:cNvSpPr>
              <p:nvPr/>
            </p:nvSpPr>
            <p:spPr bwMode="auto">
              <a:xfrm>
                <a:off x="3888"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443"/>
              <p:cNvSpPr>
                <a:spLocks noChangeArrowheads="1"/>
              </p:cNvSpPr>
              <p:nvPr/>
            </p:nvSpPr>
            <p:spPr bwMode="auto">
              <a:xfrm>
                <a:off x="3895"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444"/>
              <p:cNvSpPr>
                <a:spLocks noChangeArrowheads="1"/>
              </p:cNvSpPr>
              <p:nvPr/>
            </p:nvSpPr>
            <p:spPr bwMode="auto">
              <a:xfrm>
                <a:off x="3899"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445"/>
              <p:cNvSpPr>
                <a:spLocks noChangeArrowheads="1"/>
              </p:cNvSpPr>
              <p:nvPr/>
            </p:nvSpPr>
            <p:spPr bwMode="auto">
              <a:xfrm>
                <a:off x="3910"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446"/>
              <p:cNvSpPr>
                <a:spLocks noChangeArrowheads="1"/>
              </p:cNvSpPr>
              <p:nvPr/>
            </p:nvSpPr>
            <p:spPr bwMode="auto">
              <a:xfrm>
                <a:off x="3918"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447"/>
              <p:cNvSpPr>
                <a:spLocks noChangeArrowheads="1"/>
              </p:cNvSpPr>
              <p:nvPr/>
            </p:nvSpPr>
            <p:spPr bwMode="auto">
              <a:xfrm>
                <a:off x="3922"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448"/>
              <p:cNvSpPr>
                <a:spLocks noChangeArrowheads="1"/>
              </p:cNvSpPr>
              <p:nvPr/>
            </p:nvSpPr>
            <p:spPr bwMode="auto">
              <a:xfrm>
                <a:off x="3933"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449"/>
              <p:cNvSpPr>
                <a:spLocks noChangeArrowheads="1"/>
              </p:cNvSpPr>
              <p:nvPr/>
            </p:nvSpPr>
            <p:spPr bwMode="auto">
              <a:xfrm>
                <a:off x="3941"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450"/>
              <p:cNvSpPr>
                <a:spLocks noChangeArrowheads="1"/>
              </p:cNvSpPr>
              <p:nvPr/>
            </p:nvSpPr>
            <p:spPr bwMode="auto">
              <a:xfrm>
                <a:off x="3944" y="1710"/>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451"/>
              <p:cNvSpPr>
                <a:spLocks noChangeArrowheads="1"/>
              </p:cNvSpPr>
              <p:nvPr/>
            </p:nvSpPr>
            <p:spPr bwMode="auto">
              <a:xfrm>
                <a:off x="3956"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452"/>
              <p:cNvSpPr>
                <a:spLocks noChangeArrowheads="1"/>
              </p:cNvSpPr>
              <p:nvPr/>
            </p:nvSpPr>
            <p:spPr bwMode="auto">
              <a:xfrm>
                <a:off x="3963"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453"/>
              <p:cNvSpPr>
                <a:spLocks noChangeArrowheads="1"/>
              </p:cNvSpPr>
              <p:nvPr/>
            </p:nvSpPr>
            <p:spPr bwMode="auto">
              <a:xfrm>
                <a:off x="3967"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454"/>
              <p:cNvSpPr>
                <a:spLocks noChangeArrowheads="1"/>
              </p:cNvSpPr>
              <p:nvPr/>
            </p:nvSpPr>
            <p:spPr bwMode="auto">
              <a:xfrm>
                <a:off x="3978"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455"/>
              <p:cNvSpPr>
                <a:spLocks noChangeArrowheads="1"/>
              </p:cNvSpPr>
              <p:nvPr/>
            </p:nvSpPr>
            <p:spPr bwMode="auto">
              <a:xfrm>
                <a:off x="3986"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456"/>
              <p:cNvSpPr>
                <a:spLocks noChangeArrowheads="1"/>
              </p:cNvSpPr>
              <p:nvPr/>
            </p:nvSpPr>
            <p:spPr bwMode="auto">
              <a:xfrm>
                <a:off x="3990"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457"/>
              <p:cNvSpPr>
                <a:spLocks noChangeArrowheads="1"/>
              </p:cNvSpPr>
              <p:nvPr/>
            </p:nvSpPr>
            <p:spPr bwMode="auto">
              <a:xfrm>
                <a:off x="4001"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458"/>
              <p:cNvSpPr>
                <a:spLocks noChangeArrowheads="1"/>
              </p:cNvSpPr>
              <p:nvPr/>
            </p:nvSpPr>
            <p:spPr bwMode="auto">
              <a:xfrm>
                <a:off x="4009"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459"/>
              <p:cNvSpPr>
                <a:spLocks noChangeArrowheads="1"/>
              </p:cNvSpPr>
              <p:nvPr/>
            </p:nvSpPr>
            <p:spPr bwMode="auto">
              <a:xfrm>
                <a:off x="4012" y="1710"/>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460"/>
              <p:cNvSpPr>
                <a:spLocks noChangeArrowheads="1"/>
              </p:cNvSpPr>
              <p:nvPr/>
            </p:nvSpPr>
            <p:spPr bwMode="auto">
              <a:xfrm>
                <a:off x="4024"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461"/>
              <p:cNvSpPr>
                <a:spLocks noChangeArrowheads="1"/>
              </p:cNvSpPr>
              <p:nvPr/>
            </p:nvSpPr>
            <p:spPr bwMode="auto">
              <a:xfrm>
                <a:off x="4031"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462"/>
              <p:cNvSpPr>
                <a:spLocks noChangeArrowheads="1"/>
              </p:cNvSpPr>
              <p:nvPr/>
            </p:nvSpPr>
            <p:spPr bwMode="auto">
              <a:xfrm>
                <a:off x="4035"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463"/>
              <p:cNvSpPr>
                <a:spLocks noChangeArrowheads="1"/>
              </p:cNvSpPr>
              <p:nvPr/>
            </p:nvSpPr>
            <p:spPr bwMode="auto">
              <a:xfrm>
                <a:off x="4046"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464"/>
              <p:cNvSpPr>
                <a:spLocks noChangeArrowheads="1"/>
              </p:cNvSpPr>
              <p:nvPr/>
            </p:nvSpPr>
            <p:spPr bwMode="auto">
              <a:xfrm>
                <a:off x="4054"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465"/>
              <p:cNvSpPr>
                <a:spLocks noChangeArrowheads="1"/>
              </p:cNvSpPr>
              <p:nvPr/>
            </p:nvSpPr>
            <p:spPr bwMode="auto">
              <a:xfrm>
                <a:off x="4058"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466"/>
              <p:cNvSpPr>
                <a:spLocks noChangeArrowheads="1"/>
              </p:cNvSpPr>
              <p:nvPr/>
            </p:nvSpPr>
            <p:spPr bwMode="auto">
              <a:xfrm>
                <a:off x="4069"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467"/>
              <p:cNvSpPr>
                <a:spLocks noChangeArrowheads="1"/>
              </p:cNvSpPr>
              <p:nvPr/>
            </p:nvSpPr>
            <p:spPr bwMode="auto">
              <a:xfrm>
                <a:off x="4077"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468"/>
              <p:cNvSpPr>
                <a:spLocks noChangeArrowheads="1"/>
              </p:cNvSpPr>
              <p:nvPr/>
            </p:nvSpPr>
            <p:spPr bwMode="auto">
              <a:xfrm>
                <a:off x="4080" y="1710"/>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469"/>
              <p:cNvSpPr>
                <a:spLocks noChangeArrowheads="1"/>
              </p:cNvSpPr>
              <p:nvPr/>
            </p:nvSpPr>
            <p:spPr bwMode="auto">
              <a:xfrm>
                <a:off x="4092"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470"/>
              <p:cNvSpPr>
                <a:spLocks noChangeArrowheads="1"/>
              </p:cNvSpPr>
              <p:nvPr/>
            </p:nvSpPr>
            <p:spPr bwMode="auto">
              <a:xfrm>
                <a:off x="4099"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471"/>
              <p:cNvSpPr>
                <a:spLocks noChangeArrowheads="1"/>
              </p:cNvSpPr>
              <p:nvPr/>
            </p:nvSpPr>
            <p:spPr bwMode="auto">
              <a:xfrm>
                <a:off x="4103"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472"/>
              <p:cNvSpPr>
                <a:spLocks noChangeArrowheads="1"/>
              </p:cNvSpPr>
              <p:nvPr/>
            </p:nvSpPr>
            <p:spPr bwMode="auto">
              <a:xfrm>
                <a:off x="4114"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473"/>
              <p:cNvSpPr>
                <a:spLocks noChangeArrowheads="1"/>
              </p:cNvSpPr>
              <p:nvPr/>
            </p:nvSpPr>
            <p:spPr bwMode="auto">
              <a:xfrm>
                <a:off x="4122"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474"/>
              <p:cNvSpPr>
                <a:spLocks noChangeArrowheads="1"/>
              </p:cNvSpPr>
              <p:nvPr/>
            </p:nvSpPr>
            <p:spPr bwMode="auto">
              <a:xfrm>
                <a:off x="4126"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475"/>
              <p:cNvSpPr>
                <a:spLocks noChangeArrowheads="1"/>
              </p:cNvSpPr>
              <p:nvPr/>
            </p:nvSpPr>
            <p:spPr bwMode="auto">
              <a:xfrm>
                <a:off x="4137"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476"/>
              <p:cNvSpPr>
                <a:spLocks noChangeArrowheads="1"/>
              </p:cNvSpPr>
              <p:nvPr/>
            </p:nvSpPr>
            <p:spPr bwMode="auto">
              <a:xfrm>
                <a:off x="4144"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477"/>
              <p:cNvSpPr>
                <a:spLocks noChangeArrowheads="1"/>
              </p:cNvSpPr>
              <p:nvPr/>
            </p:nvSpPr>
            <p:spPr bwMode="auto">
              <a:xfrm>
                <a:off x="4148" y="1710"/>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478"/>
              <p:cNvSpPr>
                <a:spLocks noChangeArrowheads="1"/>
              </p:cNvSpPr>
              <p:nvPr/>
            </p:nvSpPr>
            <p:spPr bwMode="auto">
              <a:xfrm>
                <a:off x="4160" y="1710"/>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479"/>
              <p:cNvSpPr>
                <a:spLocks noChangeArrowheads="1"/>
              </p:cNvSpPr>
              <p:nvPr/>
            </p:nvSpPr>
            <p:spPr bwMode="auto">
              <a:xfrm>
                <a:off x="4167"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480"/>
              <p:cNvSpPr>
                <a:spLocks noChangeArrowheads="1"/>
              </p:cNvSpPr>
              <p:nvPr/>
            </p:nvSpPr>
            <p:spPr bwMode="auto">
              <a:xfrm>
                <a:off x="4171"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481"/>
              <p:cNvSpPr>
                <a:spLocks noChangeArrowheads="1"/>
              </p:cNvSpPr>
              <p:nvPr/>
            </p:nvSpPr>
            <p:spPr bwMode="auto">
              <a:xfrm>
                <a:off x="4182"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482"/>
              <p:cNvSpPr>
                <a:spLocks noChangeArrowheads="1"/>
              </p:cNvSpPr>
              <p:nvPr/>
            </p:nvSpPr>
            <p:spPr bwMode="auto">
              <a:xfrm>
                <a:off x="4190"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483"/>
              <p:cNvSpPr>
                <a:spLocks noChangeArrowheads="1"/>
              </p:cNvSpPr>
              <p:nvPr/>
            </p:nvSpPr>
            <p:spPr bwMode="auto">
              <a:xfrm>
                <a:off x="4194"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484"/>
              <p:cNvSpPr>
                <a:spLocks noChangeArrowheads="1"/>
              </p:cNvSpPr>
              <p:nvPr/>
            </p:nvSpPr>
            <p:spPr bwMode="auto">
              <a:xfrm>
                <a:off x="4205"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485"/>
              <p:cNvSpPr>
                <a:spLocks noChangeArrowheads="1"/>
              </p:cNvSpPr>
              <p:nvPr/>
            </p:nvSpPr>
            <p:spPr bwMode="auto">
              <a:xfrm>
                <a:off x="4212"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486"/>
              <p:cNvSpPr>
                <a:spLocks noChangeArrowheads="1"/>
              </p:cNvSpPr>
              <p:nvPr/>
            </p:nvSpPr>
            <p:spPr bwMode="auto">
              <a:xfrm>
                <a:off x="4216"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487"/>
              <p:cNvSpPr>
                <a:spLocks noChangeArrowheads="1"/>
              </p:cNvSpPr>
              <p:nvPr/>
            </p:nvSpPr>
            <p:spPr bwMode="auto">
              <a:xfrm>
                <a:off x="4227"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488"/>
              <p:cNvSpPr>
                <a:spLocks noChangeArrowheads="1"/>
              </p:cNvSpPr>
              <p:nvPr/>
            </p:nvSpPr>
            <p:spPr bwMode="auto">
              <a:xfrm>
                <a:off x="4235"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489"/>
              <p:cNvSpPr>
                <a:spLocks noChangeArrowheads="1"/>
              </p:cNvSpPr>
              <p:nvPr/>
            </p:nvSpPr>
            <p:spPr bwMode="auto">
              <a:xfrm>
                <a:off x="4239" y="1710"/>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490"/>
              <p:cNvSpPr>
                <a:spLocks noChangeArrowheads="1"/>
              </p:cNvSpPr>
              <p:nvPr/>
            </p:nvSpPr>
            <p:spPr bwMode="auto">
              <a:xfrm>
                <a:off x="4250" y="1710"/>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491"/>
              <p:cNvSpPr>
                <a:spLocks/>
              </p:cNvSpPr>
              <p:nvPr/>
            </p:nvSpPr>
            <p:spPr bwMode="auto">
              <a:xfrm>
                <a:off x="3854" y="17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1" name="Freeform 492"/>
              <p:cNvSpPr>
                <a:spLocks/>
              </p:cNvSpPr>
              <p:nvPr/>
            </p:nvSpPr>
            <p:spPr bwMode="auto">
              <a:xfrm>
                <a:off x="4256" y="1705"/>
                <a:ext cx="0" cy="19"/>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2" name="Rectangle 493"/>
              <p:cNvSpPr>
                <a:spLocks noChangeArrowheads="1"/>
              </p:cNvSpPr>
              <p:nvPr/>
            </p:nvSpPr>
            <p:spPr bwMode="auto">
              <a:xfrm>
                <a:off x="3792"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494"/>
              <p:cNvSpPr>
                <a:spLocks noChangeArrowheads="1"/>
              </p:cNvSpPr>
              <p:nvPr/>
            </p:nvSpPr>
            <p:spPr bwMode="auto">
              <a:xfrm>
                <a:off x="3796"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495"/>
              <p:cNvSpPr>
                <a:spLocks noChangeArrowheads="1"/>
              </p:cNvSpPr>
              <p:nvPr/>
            </p:nvSpPr>
            <p:spPr bwMode="auto">
              <a:xfrm>
                <a:off x="3807"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496"/>
              <p:cNvSpPr>
                <a:spLocks noChangeArrowheads="1"/>
              </p:cNvSpPr>
              <p:nvPr/>
            </p:nvSpPr>
            <p:spPr bwMode="auto">
              <a:xfrm>
                <a:off x="3815"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497"/>
              <p:cNvSpPr>
                <a:spLocks noChangeArrowheads="1"/>
              </p:cNvSpPr>
              <p:nvPr/>
            </p:nvSpPr>
            <p:spPr bwMode="auto">
              <a:xfrm>
                <a:off x="3818"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498"/>
              <p:cNvSpPr>
                <a:spLocks noChangeArrowheads="1"/>
              </p:cNvSpPr>
              <p:nvPr/>
            </p:nvSpPr>
            <p:spPr bwMode="auto">
              <a:xfrm>
                <a:off x="3830"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499"/>
              <p:cNvSpPr>
                <a:spLocks noChangeArrowheads="1"/>
              </p:cNvSpPr>
              <p:nvPr/>
            </p:nvSpPr>
            <p:spPr bwMode="auto">
              <a:xfrm>
                <a:off x="3837"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500"/>
              <p:cNvSpPr>
                <a:spLocks noChangeArrowheads="1"/>
              </p:cNvSpPr>
              <p:nvPr/>
            </p:nvSpPr>
            <p:spPr bwMode="auto">
              <a:xfrm>
                <a:off x="3841"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501"/>
              <p:cNvSpPr>
                <a:spLocks noChangeArrowheads="1"/>
              </p:cNvSpPr>
              <p:nvPr/>
            </p:nvSpPr>
            <p:spPr bwMode="auto">
              <a:xfrm>
                <a:off x="3852"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502"/>
              <p:cNvSpPr>
                <a:spLocks noChangeArrowheads="1"/>
              </p:cNvSpPr>
              <p:nvPr/>
            </p:nvSpPr>
            <p:spPr bwMode="auto">
              <a:xfrm>
                <a:off x="3860"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503"/>
              <p:cNvSpPr>
                <a:spLocks noChangeArrowheads="1"/>
              </p:cNvSpPr>
              <p:nvPr/>
            </p:nvSpPr>
            <p:spPr bwMode="auto">
              <a:xfrm>
                <a:off x="3864"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504"/>
              <p:cNvSpPr>
                <a:spLocks noChangeArrowheads="1"/>
              </p:cNvSpPr>
              <p:nvPr/>
            </p:nvSpPr>
            <p:spPr bwMode="auto">
              <a:xfrm>
                <a:off x="3875"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505"/>
              <p:cNvSpPr>
                <a:spLocks noChangeArrowheads="1"/>
              </p:cNvSpPr>
              <p:nvPr/>
            </p:nvSpPr>
            <p:spPr bwMode="auto">
              <a:xfrm>
                <a:off x="3883"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506"/>
              <p:cNvSpPr>
                <a:spLocks noChangeArrowheads="1"/>
              </p:cNvSpPr>
              <p:nvPr/>
            </p:nvSpPr>
            <p:spPr bwMode="auto">
              <a:xfrm>
                <a:off x="3886"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507"/>
              <p:cNvSpPr>
                <a:spLocks noChangeArrowheads="1"/>
              </p:cNvSpPr>
              <p:nvPr/>
            </p:nvSpPr>
            <p:spPr bwMode="auto">
              <a:xfrm>
                <a:off x="3898"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508"/>
              <p:cNvSpPr>
                <a:spLocks noChangeArrowheads="1"/>
              </p:cNvSpPr>
              <p:nvPr/>
            </p:nvSpPr>
            <p:spPr bwMode="auto">
              <a:xfrm>
                <a:off x="3905"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509"/>
              <p:cNvSpPr>
                <a:spLocks noChangeArrowheads="1"/>
              </p:cNvSpPr>
              <p:nvPr/>
            </p:nvSpPr>
            <p:spPr bwMode="auto">
              <a:xfrm>
                <a:off x="3909"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510"/>
              <p:cNvSpPr>
                <a:spLocks noChangeArrowheads="1"/>
              </p:cNvSpPr>
              <p:nvPr/>
            </p:nvSpPr>
            <p:spPr bwMode="auto">
              <a:xfrm>
                <a:off x="3920"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511"/>
              <p:cNvSpPr>
                <a:spLocks noChangeArrowheads="1"/>
              </p:cNvSpPr>
              <p:nvPr/>
            </p:nvSpPr>
            <p:spPr bwMode="auto">
              <a:xfrm>
                <a:off x="3928"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512"/>
              <p:cNvSpPr>
                <a:spLocks noChangeArrowheads="1"/>
              </p:cNvSpPr>
              <p:nvPr/>
            </p:nvSpPr>
            <p:spPr bwMode="auto">
              <a:xfrm>
                <a:off x="3932"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513"/>
              <p:cNvSpPr>
                <a:spLocks noChangeArrowheads="1"/>
              </p:cNvSpPr>
              <p:nvPr/>
            </p:nvSpPr>
            <p:spPr bwMode="auto">
              <a:xfrm>
                <a:off x="3943"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514"/>
              <p:cNvSpPr>
                <a:spLocks noChangeArrowheads="1"/>
              </p:cNvSpPr>
              <p:nvPr/>
            </p:nvSpPr>
            <p:spPr bwMode="auto">
              <a:xfrm>
                <a:off x="3951"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515"/>
              <p:cNvSpPr>
                <a:spLocks noChangeArrowheads="1"/>
              </p:cNvSpPr>
              <p:nvPr/>
            </p:nvSpPr>
            <p:spPr bwMode="auto">
              <a:xfrm>
                <a:off x="3954"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516"/>
              <p:cNvSpPr>
                <a:spLocks noChangeArrowheads="1"/>
              </p:cNvSpPr>
              <p:nvPr/>
            </p:nvSpPr>
            <p:spPr bwMode="auto">
              <a:xfrm>
                <a:off x="3966"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517"/>
              <p:cNvSpPr>
                <a:spLocks noChangeArrowheads="1"/>
              </p:cNvSpPr>
              <p:nvPr/>
            </p:nvSpPr>
            <p:spPr bwMode="auto">
              <a:xfrm>
                <a:off x="3973"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518"/>
              <p:cNvSpPr>
                <a:spLocks noChangeArrowheads="1"/>
              </p:cNvSpPr>
              <p:nvPr/>
            </p:nvSpPr>
            <p:spPr bwMode="auto">
              <a:xfrm>
                <a:off x="3977"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519"/>
              <p:cNvSpPr>
                <a:spLocks noChangeArrowheads="1"/>
              </p:cNvSpPr>
              <p:nvPr/>
            </p:nvSpPr>
            <p:spPr bwMode="auto">
              <a:xfrm>
                <a:off x="3988"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520"/>
              <p:cNvSpPr>
                <a:spLocks noChangeArrowheads="1"/>
              </p:cNvSpPr>
              <p:nvPr/>
            </p:nvSpPr>
            <p:spPr bwMode="auto">
              <a:xfrm>
                <a:off x="3996"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521"/>
              <p:cNvSpPr>
                <a:spLocks noChangeArrowheads="1"/>
              </p:cNvSpPr>
              <p:nvPr/>
            </p:nvSpPr>
            <p:spPr bwMode="auto">
              <a:xfrm>
                <a:off x="4000"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522"/>
              <p:cNvSpPr>
                <a:spLocks noChangeArrowheads="1"/>
              </p:cNvSpPr>
              <p:nvPr/>
            </p:nvSpPr>
            <p:spPr bwMode="auto">
              <a:xfrm>
                <a:off x="4011"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523"/>
              <p:cNvSpPr>
                <a:spLocks noChangeArrowheads="1"/>
              </p:cNvSpPr>
              <p:nvPr/>
            </p:nvSpPr>
            <p:spPr bwMode="auto">
              <a:xfrm>
                <a:off x="4018"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Rectangle 524"/>
              <p:cNvSpPr>
                <a:spLocks noChangeArrowheads="1"/>
              </p:cNvSpPr>
              <p:nvPr/>
            </p:nvSpPr>
            <p:spPr bwMode="auto">
              <a:xfrm>
                <a:off x="4022"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Rectangle 525"/>
              <p:cNvSpPr>
                <a:spLocks noChangeArrowheads="1"/>
              </p:cNvSpPr>
              <p:nvPr/>
            </p:nvSpPr>
            <p:spPr bwMode="auto">
              <a:xfrm>
                <a:off x="4034"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526"/>
              <p:cNvSpPr>
                <a:spLocks noChangeArrowheads="1"/>
              </p:cNvSpPr>
              <p:nvPr/>
            </p:nvSpPr>
            <p:spPr bwMode="auto">
              <a:xfrm>
                <a:off x="4041"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527"/>
              <p:cNvSpPr>
                <a:spLocks noChangeArrowheads="1"/>
              </p:cNvSpPr>
              <p:nvPr/>
            </p:nvSpPr>
            <p:spPr bwMode="auto">
              <a:xfrm>
                <a:off x="4045"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528"/>
              <p:cNvSpPr>
                <a:spLocks noChangeArrowheads="1"/>
              </p:cNvSpPr>
              <p:nvPr/>
            </p:nvSpPr>
            <p:spPr bwMode="auto">
              <a:xfrm>
                <a:off x="4056"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529"/>
              <p:cNvSpPr>
                <a:spLocks noChangeArrowheads="1"/>
              </p:cNvSpPr>
              <p:nvPr/>
            </p:nvSpPr>
            <p:spPr bwMode="auto">
              <a:xfrm>
                <a:off x="4064"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530"/>
              <p:cNvSpPr>
                <a:spLocks noChangeArrowheads="1"/>
              </p:cNvSpPr>
              <p:nvPr/>
            </p:nvSpPr>
            <p:spPr bwMode="auto">
              <a:xfrm>
                <a:off x="4068"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531"/>
              <p:cNvSpPr>
                <a:spLocks noChangeArrowheads="1"/>
              </p:cNvSpPr>
              <p:nvPr/>
            </p:nvSpPr>
            <p:spPr bwMode="auto">
              <a:xfrm>
                <a:off x="4079"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Rectangle 532"/>
              <p:cNvSpPr>
                <a:spLocks noChangeArrowheads="1"/>
              </p:cNvSpPr>
              <p:nvPr/>
            </p:nvSpPr>
            <p:spPr bwMode="auto">
              <a:xfrm>
                <a:off x="4086"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Rectangle 533"/>
              <p:cNvSpPr>
                <a:spLocks noChangeArrowheads="1"/>
              </p:cNvSpPr>
              <p:nvPr/>
            </p:nvSpPr>
            <p:spPr bwMode="auto">
              <a:xfrm>
                <a:off x="4090"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534"/>
              <p:cNvSpPr>
                <a:spLocks noChangeArrowheads="1"/>
              </p:cNvSpPr>
              <p:nvPr/>
            </p:nvSpPr>
            <p:spPr bwMode="auto">
              <a:xfrm>
                <a:off x="4102"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Rectangle 535"/>
              <p:cNvSpPr>
                <a:spLocks noChangeArrowheads="1"/>
              </p:cNvSpPr>
              <p:nvPr/>
            </p:nvSpPr>
            <p:spPr bwMode="auto">
              <a:xfrm>
                <a:off x="4109"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536"/>
              <p:cNvSpPr>
                <a:spLocks noChangeArrowheads="1"/>
              </p:cNvSpPr>
              <p:nvPr/>
            </p:nvSpPr>
            <p:spPr bwMode="auto">
              <a:xfrm>
                <a:off x="4113"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537"/>
              <p:cNvSpPr>
                <a:spLocks noChangeArrowheads="1"/>
              </p:cNvSpPr>
              <p:nvPr/>
            </p:nvSpPr>
            <p:spPr bwMode="auto">
              <a:xfrm>
                <a:off x="4124"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538"/>
              <p:cNvSpPr>
                <a:spLocks noChangeArrowheads="1"/>
              </p:cNvSpPr>
              <p:nvPr/>
            </p:nvSpPr>
            <p:spPr bwMode="auto">
              <a:xfrm>
                <a:off x="4132"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539"/>
              <p:cNvSpPr>
                <a:spLocks noChangeArrowheads="1"/>
              </p:cNvSpPr>
              <p:nvPr/>
            </p:nvSpPr>
            <p:spPr bwMode="auto">
              <a:xfrm>
                <a:off x="4136" y="1798"/>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540"/>
              <p:cNvSpPr>
                <a:spLocks noChangeArrowheads="1"/>
              </p:cNvSpPr>
              <p:nvPr/>
            </p:nvSpPr>
            <p:spPr bwMode="auto">
              <a:xfrm>
                <a:off x="4147"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541"/>
              <p:cNvSpPr>
                <a:spLocks noChangeArrowheads="1"/>
              </p:cNvSpPr>
              <p:nvPr/>
            </p:nvSpPr>
            <p:spPr bwMode="auto">
              <a:xfrm>
                <a:off x="4154" y="1798"/>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542"/>
              <p:cNvSpPr>
                <a:spLocks noChangeArrowheads="1"/>
              </p:cNvSpPr>
              <p:nvPr/>
            </p:nvSpPr>
            <p:spPr bwMode="auto">
              <a:xfrm>
                <a:off x="4158" y="1798"/>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543"/>
              <p:cNvSpPr>
                <a:spLocks noChangeArrowheads="1"/>
              </p:cNvSpPr>
              <p:nvPr/>
            </p:nvSpPr>
            <p:spPr bwMode="auto">
              <a:xfrm>
                <a:off x="4170" y="1798"/>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544"/>
              <p:cNvSpPr>
                <a:spLocks/>
              </p:cNvSpPr>
              <p:nvPr/>
            </p:nvSpPr>
            <p:spPr bwMode="auto">
              <a:xfrm>
                <a:off x="3796" y="1792"/>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4" name="Freeform 545"/>
              <p:cNvSpPr>
                <a:spLocks/>
              </p:cNvSpPr>
              <p:nvPr/>
            </p:nvSpPr>
            <p:spPr bwMode="auto">
              <a:xfrm>
                <a:off x="4176" y="1792"/>
                <a:ext cx="0" cy="19"/>
              </a:xfrm>
              <a:custGeom>
                <a:avLst/>
                <a:gdLst>
                  <a:gd name="T0" fmla="*/ 0 h 113"/>
                  <a:gd name="T1" fmla="*/ 113 h 113"/>
                  <a:gd name="T2" fmla="*/ 0 h 113"/>
                </a:gdLst>
                <a:ahLst/>
                <a:cxnLst>
                  <a:cxn ang="0">
                    <a:pos x="0" y="T0"/>
                  </a:cxn>
                  <a:cxn ang="0">
                    <a:pos x="0" y="T1"/>
                  </a:cxn>
                  <a:cxn ang="0">
                    <a:pos x="0" y="T2"/>
                  </a:cxn>
                </a:cxnLst>
                <a:rect l="0" t="0" r="r" b="b"/>
                <a:pathLst>
                  <a:path h="113">
                    <a:moveTo>
                      <a:pt x="0" y="0"/>
                    </a:moveTo>
                    <a:lnTo>
                      <a:pt x="0" y="113"/>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5" name="Rectangle 546"/>
              <p:cNvSpPr>
                <a:spLocks noChangeArrowheads="1"/>
              </p:cNvSpPr>
              <p:nvPr/>
            </p:nvSpPr>
            <p:spPr bwMode="auto">
              <a:xfrm>
                <a:off x="3739"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Rectangle 547"/>
              <p:cNvSpPr>
                <a:spLocks noChangeArrowheads="1"/>
              </p:cNvSpPr>
              <p:nvPr/>
            </p:nvSpPr>
            <p:spPr bwMode="auto">
              <a:xfrm>
                <a:off x="3743"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Rectangle 548"/>
              <p:cNvSpPr>
                <a:spLocks noChangeArrowheads="1"/>
              </p:cNvSpPr>
              <p:nvPr/>
            </p:nvSpPr>
            <p:spPr bwMode="auto">
              <a:xfrm>
                <a:off x="3754"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549"/>
              <p:cNvSpPr>
                <a:spLocks noChangeArrowheads="1"/>
              </p:cNvSpPr>
              <p:nvPr/>
            </p:nvSpPr>
            <p:spPr bwMode="auto">
              <a:xfrm>
                <a:off x="3762"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Rectangle 550"/>
              <p:cNvSpPr>
                <a:spLocks noChangeArrowheads="1"/>
              </p:cNvSpPr>
              <p:nvPr/>
            </p:nvSpPr>
            <p:spPr bwMode="auto">
              <a:xfrm>
                <a:off x="3766"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Rectangle 551"/>
              <p:cNvSpPr>
                <a:spLocks noChangeArrowheads="1"/>
              </p:cNvSpPr>
              <p:nvPr/>
            </p:nvSpPr>
            <p:spPr bwMode="auto">
              <a:xfrm>
                <a:off x="3777"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552"/>
              <p:cNvSpPr>
                <a:spLocks noChangeArrowheads="1"/>
              </p:cNvSpPr>
              <p:nvPr/>
            </p:nvSpPr>
            <p:spPr bwMode="auto">
              <a:xfrm>
                <a:off x="3785"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Rectangle 553"/>
              <p:cNvSpPr>
                <a:spLocks noChangeArrowheads="1"/>
              </p:cNvSpPr>
              <p:nvPr/>
            </p:nvSpPr>
            <p:spPr bwMode="auto">
              <a:xfrm>
                <a:off x="3788" y="1886"/>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Rectangle 554"/>
              <p:cNvSpPr>
                <a:spLocks noChangeArrowheads="1"/>
              </p:cNvSpPr>
              <p:nvPr/>
            </p:nvSpPr>
            <p:spPr bwMode="auto">
              <a:xfrm>
                <a:off x="3800"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Rectangle 555"/>
              <p:cNvSpPr>
                <a:spLocks noChangeArrowheads="1"/>
              </p:cNvSpPr>
              <p:nvPr/>
            </p:nvSpPr>
            <p:spPr bwMode="auto">
              <a:xfrm>
                <a:off x="3807"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Rectangle 556"/>
              <p:cNvSpPr>
                <a:spLocks noChangeArrowheads="1"/>
              </p:cNvSpPr>
              <p:nvPr/>
            </p:nvSpPr>
            <p:spPr bwMode="auto">
              <a:xfrm>
                <a:off x="3811"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Rectangle 557"/>
              <p:cNvSpPr>
                <a:spLocks noChangeArrowheads="1"/>
              </p:cNvSpPr>
              <p:nvPr/>
            </p:nvSpPr>
            <p:spPr bwMode="auto">
              <a:xfrm>
                <a:off x="3822"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558"/>
              <p:cNvSpPr>
                <a:spLocks noChangeArrowheads="1"/>
              </p:cNvSpPr>
              <p:nvPr/>
            </p:nvSpPr>
            <p:spPr bwMode="auto">
              <a:xfrm>
                <a:off x="3830"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559"/>
              <p:cNvSpPr>
                <a:spLocks noChangeArrowheads="1"/>
              </p:cNvSpPr>
              <p:nvPr/>
            </p:nvSpPr>
            <p:spPr bwMode="auto">
              <a:xfrm>
                <a:off x="3834"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560"/>
              <p:cNvSpPr>
                <a:spLocks noChangeArrowheads="1"/>
              </p:cNvSpPr>
              <p:nvPr/>
            </p:nvSpPr>
            <p:spPr bwMode="auto">
              <a:xfrm>
                <a:off x="3845"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Rectangle 561"/>
              <p:cNvSpPr>
                <a:spLocks noChangeArrowheads="1"/>
              </p:cNvSpPr>
              <p:nvPr/>
            </p:nvSpPr>
            <p:spPr bwMode="auto">
              <a:xfrm>
                <a:off x="3853"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562"/>
              <p:cNvSpPr>
                <a:spLocks noChangeArrowheads="1"/>
              </p:cNvSpPr>
              <p:nvPr/>
            </p:nvSpPr>
            <p:spPr bwMode="auto">
              <a:xfrm>
                <a:off x="3856" y="1886"/>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563"/>
              <p:cNvSpPr>
                <a:spLocks noChangeArrowheads="1"/>
              </p:cNvSpPr>
              <p:nvPr/>
            </p:nvSpPr>
            <p:spPr bwMode="auto">
              <a:xfrm>
                <a:off x="3868"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Rectangle 564"/>
              <p:cNvSpPr>
                <a:spLocks noChangeArrowheads="1"/>
              </p:cNvSpPr>
              <p:nvPr/>
            </p:nvSpPr>
            <p:spPr bwMode="auto">
              <a:xfrm>
                <a:off x="3875"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Rectangle 565"/>
              <p:cNvSpPr>
                <a:spLocks noChangeArrowheads="1"/>
              </p:cNvSpPr>
              <p:nvPr/>
            </p:nvSpPr>
            <p:spPr bwMode="auto">
              <a:xfrm>
                <a:off x="3879"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Rectangle 566"/>
              <p:cNvSpPr>
                <a:spLocks noChangeArrowheads="1"/>
              </p:cNvSpPr>
              <p:nvPr/>
            </p:nvSpPr>
            <p:spPr bwMode="auto">
              <a:xfrm>
                <a:off x="3890"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567"/>
              <p:cNvSpPr>
                <a:spLocks noChangeArrowheads="1"/>
              </p:cNvSpPr>
              <p:nvPr/>
            </p:nvSpPr>
            <p:spPr bwMode="auto">
              <a:xfrm>
                <a:off x="3898"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568"/>
              <p:cNvSpPr>
                <a:spLocks noChangeArrowheads="1"/>
              </p:cNvSpPr>
              <p:nvPr/>
            </p:nvSpPr>
            <p:spPr bwMode="auto">
              <a:xfrm>
                <a:off x="3902"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569"/>
              <p:cNvSpPr>
                <a:spLocks noChangeArrowheads="1"/>
              </p:cNvSpPr>
              <p:nvPr/>
            </p:nvSpPr>
            <p:spPr bwMode="auto">
              <a:xfrm>
                <a:off x="3913"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570"/>
              <p:cNvSpPr>
                <a:spLocks noChangeArrowheads="1"/>
              </p:cNvSpPr>
              <p:nvPr/>
            </p:nvSpPr>
            <p:spPr bwMode="auto">
              <a:xfrm>
                <a:off x="3920"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571"/>
              <p:cNvSpPr>
                <a:spLocks noChangeArrowheads="1"/>
              </p:cNvSpPr>
              <p:nvPr/>
            </p:nvSpPr>
            <p:spPr bwMode="auto">
              <a:xfrm>
                <a:off x="3924" y="1886"/>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572"/>
              <p:cNvSpPr>
                <a:spLocks noChangeArrowheads="1"/>
              </p:cNvSpPr>
              <p:nvPr/>
            </p:nvSpPr>
            <p:spPr bwMode="auto">
              <a:xfrm>
                <a:off x="3936"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573"/>
              <p:cNvSpPr>
                <a:spLocks noChangeArrowheads="1"/>
              </p:cNvSpPr>
              <p:nvPr/>
            </p:nvSpPr>
            <p:spPr bwMode="auto">
              <a:xfrm>
                <a:off x="3943"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574"/>
              <p:cNvSpPr>
                <a:spLocks noChangeArrowheads="1"/>
              </p:cNvSpPr>
              <p:nvPr/>
            </p:nvSpPr>
            <p:spPr bwMode="auto">
              <a:xfrm>
                <a:off x="3947"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575"/>
              <p:cNvSpPr>
                <a:spLocks noChangeArrowheads="1"/>
              </p:cNvSpPr>
              <p:nvPr/>
            </p:nvSpPr>
            <p:spPr bwMode="auto">
              <a:xfrm>
                <a:off x="3958"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576"/>
              <p:cNvSpPr>
                <a:spLocks noChangeArrowheads="1"/>
              </p:cNvSpPr>
              <p:nvPr/>
            </p:nvSpPr>
            <p:spPr bwMode="auto">
              <a:xfrm>
                <a:off x="3966"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Rectangle 577"/>
              <p:cNvSpPr>
                <a:spLocks noChangeArrowheads="1"/>
              </p:cNvSpPr>
              <p:nvPr/>
            </p:nvSpPr>
            <p:spPr bwMode="auto">
              <a:xfrm>
                <a:off x="3970"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Rectangle 578"/>
              <p:cNvSpPr>
                <a:spLocks noChangeArrowheads="1"/>
              </p:cNvSpPr>
              <p:nvPr/>
            </p:nvSpPr>
            <p:spPr bwMode="auto">
              <a:xfrm>
                <a:off x="3981"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Rectangle 579"/>
              <p:cNvSpPr>
                <a:spLocks noChangeArrowheads="1"/>
              </p:cNvSpPr>
              <p:nvPr/>
            </p:nvSpPr>
            <p:spPr bwMode="auto">
              <a:xfrm>
                <a:off x="3988"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Rectangle 580"/>
              <p:cNvSpPr>
                <a:spLocks noChangeArrowheads="1"/>
              </p:cNvSpPr>
              <p:nvPr/>
            </p:nvSpPr>
            <p:spPr bwMode="auto">
              <a:xfrm>
                <a:off x="3992"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Rectangle 581"/>
              <p:cNvSpPr>
                <a:spLocks noChangeArrowheads="1"/>
              </p:cNvSpPr>
              <p:nvPr/>
            </p:nvSpPr>
            <p:spPr bwMode="auto">
              <a:xfrm>
                <a:off x="4003"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Rectangle 582"/>
              <p:cNvSpPr>
                <a:spLocks noChangeArrowheads="1"/>
              </p:cNvSpPr>
              <p:nvPr/>
            </p:nvSpPr>
            <p:spPr bwMode="auto">
              <a:xfrm>
                <a:off x="4011"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Rectangle 583"/>
              <p:cNvSpPr>
                <a:spLocks noChangeArrowheads="1"/>
              </p:cNvSpPr>
              <p:nvPr/>
            </p:nvSpPr>
            <p:spPr bwMode="auto">
              <a:xfrm>
                <a:off x="4015"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Rectangle 584"/>
              <p:cNvSpPr>
                <a:spLocks noChangeArrowheads="1"/>
              </p:cNvSpPr>
              <p:nvPr/>
            </p:nvSpPr>
            <p:spPr bwMode="auto">
              <a:xfrm>
                <a:off x="4026"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Rectangle 585"/>
              <p:cNvSpPr>
                <a:spLocks noChangeArrowheads="1"/>
              </p:cNvSpPr>
              <p:nvPr/>
            </p:nvSpPr>
            <p:spPr bwMode="auto">
              <a:xfrm>
                <a:off x="4034"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Rectangle 586"/>
              <p:cNvSpPr>
                <a:spLocks noChangeArrowheads="1"/>
              </p:cNvSpPr>
              <p:nvPr/>
            </p:nvSpPr>
            <p:spPr bwMode="auto">
              <a:xfrm>
                <a:off x="4037" y="1886"/>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Rectangle 587"/>
              <p:cNvSpPr>
                <a:spLocks noChangeArrowheads="1"/>
              </p:cNvSpPr>
              <p:nvPr/>
            </p:nvSpPr>
            <p:spPr bwMode="auto">
              <a:xfrm>
                <a:off x="4049"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Rectangle 588"/>
              <p:cNvSpPr>
                <a:spLocks noChangeArrowheads="1"/>
              </p:cNvSpPr>
              <p:nvPr/>
            </p:nvSpPr>
            <p:spPr bwMode="auto">
              <a:xfrm>
                <a:off x="4056"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Rectangle 589"/>
              <p:cNvSpPr>
                <a:spLocks noChangeArrowheads="1"/>
              </p:cNvSpPr>
              <p:nvPr/>
            </p:nvSpPr>
            <p:spPr bwMode="auto">
              <a:xfrm>
                <a:off x="4060"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Rectangle 590"/>
              <p:cNvSpPr>
                <a:spLocks noChangeArrowheads="1"/>
              </p:cNvSpPr>
              <p:nvPr/>
            </p:nvSpPr>
            <p:spPr bwMode="auto">
              <a:xfrm>
                <a:off x="4071"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Rectangle 591"/>
              <p:cNvSpPr>
                <a:spLocks noChangeArrowheads="1"/>
              </p:cNvSpPr>
              <p:nvPr/>
            </p:nvSpPr>
            <p:spPr bwMode="auto">
              <a:xfrm>
                <a:off x="4079"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Rectangle 592"/>
              <p:cNvSpPr>
                <a:spLocks noChangeArrowheads="1"/>
              </p:cNvSpPr>
              <p:nvPr/>
            </p:nvSpPr>
            <p:spPr bwMode="auto">
              <a:xfrm>
                <a:off x="4083" y="1886"/>
                <a:ext cx="11"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Rectangle 593"/>
              <p:cNvSpPr>
                <a:spLocks noChangeArrowheads="1"/>
              </p:cNvSpPr>
              <p:nvPr/>
            </p:nvSpPr>
            <p:spPr bwMode="auto">
              <a:xfrm>
                <a:off x="4094" y="1886"/>
                <a:ext cx="4"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594"/>
              <p:cNvSpPr>
                <a:spLocks noChangeArrowheads="1"/>
              </p:cNvSpPr>
              <p:nvPr/>
            </p:nvSpPr>
            <p:spPr bwMode="auto">
              <a:xfrm>
                <a:off x="4102"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Rectangle 595"/>
              <p:cNvSpPr>
                <a:spLocks noChangeArrowheads="1"/>
              </p:cNvSpPr>
              <p:nvPr/>
            </p:nvSpPr>
            <p:spPr bwMode="auto">
              <a:xfrm>
                <a:off x="4105" y="1886"/>
                <a:ext cx="12"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Rectangle 596"/>
              <p:cNvSpPr>
                <a:spLocks noChangeArrowheads="1"/>
              </p:cNvSpPr>
              <p:nvPr/>
            </p:nvSpPr>
            <p:spPr bwMode="auto">
              <a:xfrm>
                <a:off x="4117" y="1886"/>
                <a:ext cx="3" cy="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597"/>
              <p:cNvSpPr>
                <a:spLocks/>
              </p:cNvSpPr>
              <p:nvPr/>
            </p:nvSpPr>
            <p:spPr bwMode="auto">
              <a:xfrm>
                <a:off x="3743" y="1880"/>
                <a:ext cx="0" cy="19"/>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 name="Freeform 598"/>
              <p:cNvSpPr>
                <a:spLocks/>
              </p:cNvSpPr>
              <p:nvPr/>
            </p:nvSpPr>
            <p:spPr bwMode="auto">
              <a:xfrm>
                <a:off x="4124" y="1880"/>
                <a:ext cx="0" cy="19"/>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 name="Rectangle 599"/>
              <p:cNvSpPr>
                <a:spLocks noChangeArrowheads="1"/>
              </p:cNvSpPr>
              <p:nvPr/>
            </p:nvSpPr>
            <p:spPr bwMode="auto">
              <a:xfrm>
                <a:off x="3943" y="2236"/>
                <a:ext cx="3"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Rectangle 600"/>
              <p:cNvSpPr>
                <a:spLocks noChangeArrowheads="1"/>
              </p:cNvSpPr>
              <p:nvPr/>
            </p:nvSpPr>
            <p:spPr bwMode="auto">
              <a:xfrm>
                <a:off x="3946" y="2236"/>
                <a:ext cx="12"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Rectangle 601"/>
              <p:cNvSpPr>
                <a:spLocks noChangeArrowheads="1"/>
              </p:cNvSpPr>
              <p:nvPr/>
            </p:nvSpPr>
            <p:spPr bwMode="auto">
              <a:xfrm>
                <a:off x="3958" y="2236"/>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Rectangle 602"/>
              <p:cNvSpPr>
                <a:spLocks noChangeArrowheads="1"/>
              </p:cNvSpPr>
              <p:nvPr/>
            </p:nvSpPr>
            <p:spPr bwMode="auto">
              <a:xfrm>
                <a:off x="3965" y="2236"/>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603"/>
              <p:cNvSpPr>
                <a:spLocks noChangeArrowheads="1"/>
              </p:cNvSpPr>
              <p:nvPr/>
            </p:nvSpPr>
            <p:spPr bwMode="auto">
              <a:xfrm>
                <a:off x="3969" y="2236"/>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604"/>
              <p:cNvSpPr>
                <a:spLocks noChangeArrowheads="1"/>
              </p:cNvSpPr>
              <p:nvPr/>
            </p:nvSpPr>
            <p:spPr bwMode="auto">
              <a:xfrm>
                <a:off x="3980" y="2236"/>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Rectangle 605"/>
              <p:cNvSpPr>
                <a:spLocks noChangeArrowheads="1"/>
              </p:cNvSpPr>
              <p:nvPr/>
            </p:nvSpPr>
            <p:spPr bwMode="auto">
              <a:xfrm>
                <a:off x="3988" y="2236"/>
                <a:ext cx="4"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Rectangle 606"/>
              <p:cNvSpPr>
                <a:spLocks noChangeArrowheads="1"/>
              </p:cNvSpPr>
              <p:nvPr/>
            </p:nvSpPr>
            <p:spPr bwMode="auto">
              <a:xfrm>
                <a:off x="3992" y="2236"/>
                <a:ext cx="11" cy="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6" name="Rectangle 608"/>
            <p:cNvSpPr>
              <a:spLocks noChangeArrowheads="1"/>
            </p:cNvSpPr>
            <p:nvPr/>
          </p:nvSpPr>
          <p:spPr bwMode="auto">
            <a:xfrm>
              <a:off x="6354763"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609"/>
            <p:cNvSpPr>
              <a:spLocks noChangeArrowheads="1"/>
            </p:cNvSpPr>
            <p:nvPr/>
          </p:nvSpPr>
          <p:spPr bwMode="auto">
            <a:xfrm>
              <a:off x="6367463"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610"/>
            <p:cNvSpPr>
              <a:spLocks noChangeArrowheads="1"/>
            </p:cNvSpPr>
            <p:nvPr/>
          </p:nvSpPr>
          <p:spPr bwMode="auto">
            <a:xfrm>
              <a:off x="6372225" y="5088821"/>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611"/>
            <p:cNvSpPr>
              <a:spLocks noChangeArrowheads="1"/>
            </p:cNvSpPr>
            <p:nvPr/>
          </p:nvSpPr>
          <p:spPr bwMode="auto">
            <a:xfrm>
              <a:off x="6391275"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612"/>
            <p:cNvSpPr>
              <a:spLocks noChangeArrowheads="1"/>
            </p:cNvSpPr>
            <p:nvPr/>
          </p:nvSpPr>
          <p:spPr bwMode="auto">
            <a:xfrm>
              <a:off x="6402388"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613"/>
            <p:cNvSpPr>
              <a:spLocks noChangeArrowheads="1"/>
            </p:cNvSpPr>
            <p:nvPr/>
          </p:nvSpPr>
          <p:spPr bwMode="auto">
            <a:xfrm>
              <a:off x="6408738"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614"/>
            <p:cNvSpPr>
              <a:spLocks noChangeArrowheads="1"/>
            </p:cNvSpPr>
            <p:nvPr/>
          </p:nvSpPr>
          <p:spPr bwMode="auto">
            <a:xfrm>
              <a:off x="642620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615"/>
            <p:cNvSpPr>
              <a:spLocks noChangeArrowheads="1"/>
            </p:cNvSpPr>
            <p:nvPr/>
          </p:nvSpPr>
          <p:spPr bwMode="auto">
            <a:xfrm>
              <a:off x="643890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616"/>
            <p:cNvSpPr>
              <a:spLocks noChangeArrowheads="1"/>
            </p:cNvSpPr>
            <p:nvPr/>
          </p:nvSpPr>
          <p:spPr bwMode="auto">
            <a:xfrm>
              <a:off x="6445250"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617"/>
            <p:cNvSpPr>
              <a:spLocks noChangeArrowheads="1"/>
            </p:cNvSpPr>
            <p:nvPr/>
          </p:nvSpPr>
          <p:spPr bwMode="auto">
            <a:xfrm>
              <a:off x="6462713"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618"/>
            <p:cNvSpPr>
              <a:spLocks noChangeArrowheads="1"/>
            </p:cNvSpPr>
            <p:nvPr/>
          </p:nvSpPr>
          <p:spPr bwMode="auto">
            <a:xfrm>
              <a:off x="6475413"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619"/>
            <p:cNvSpPr>
              <a:spLocks noChangeArrowheads="1"/>
            </p:cNvSpPr>
            <p:nvPr/>
          </p:nvSpPr>
          <p:spPr bwMode="auto">
            <a:xfrm>
              <a:off x="6480175" y="5088821"/>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620"/>
            <p:cNvSpPr>
              <a:spLocks noChangeArrowheads="1"/>
            </p:cNvSpPr>
            <p:nvPr/>
          </p:nvSpPr>
          <p:spPr bwMode="auto">
            <a:xfrm>
              <a:off x="6499225"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621"/>
            <p:cNvSpPr>
              <a:spLocks noChangeArrowheads="1"/>
            </p:cNvSpPr>
            <p:nvPr/>
          </p:nvSpPr>
          <p:spPr bwMode="auto">
            <a:xfrm>
              <a:off x="6510338"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622"/>
            <p:cNvSpPr>
              <a:spLocks noChangeArrowheads="1"/>
            </p:cNvSpPr>
            <p:nvPr/>
          </p:nvSpPr>
          <p:spPr bwMode="auto">
            <a:xfrm>
              <a:off x="6516688"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623"/>
            <p:cNvSpPr>
              <a:spLocks noChangeArrowheads="1"/>
            </p:cNvSpPr>
            <p:nvPr/>
          </p:nvSpPr>
          <p:spPr bwMode="auto">
            <a:xfrm>
              <a:off x="653415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624"/>
            <p:cNvSpPr>
              <a:spLocks noChangeArrowheads="1"/>
            </p:cNvSpPr>
            <p:nvPr/>
          </p:nvSpPr>
          <p:spPr bwMode="auto">
            <a:xfrm>
              <a:off x="654685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625"/>
            <p:cNvSpPr>
              <a:spLocks noChangeArrowheads="1"/>
            </p:cNvSpPr>
            <p:nvPr/>
          </p:nvSpPr>
          <p:spPr bwMode="auto">
            <a:xfrm>
              <a:off x="6553200"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626"/>
            <p:cNvSpPr>
              <a:spLocks noChangeArrowheads="1"/>
            </p:cNvSpPr>
            <p:nvPr/>
          </p:nvSpPr>
          <p:spPr bwMode="auto">
            <a:xfrm>
              <a:off x="6570663"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627"/>
            <p:cNvSpPr>
              <a:spLocks noChangeArrowheads="1"/>
            </p:cNvSpPr>
            <p:nvPr/>
          </p:nvSpPr>
          <p:spPr bwMode="auto">
            <a:xfrm>
              <a:off x="6583363"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628"/>
            <p:cNvSpPr>
              <a:spLocks noChangeArrowheads="1"/>
            </p:cNvSpPr>
            <p:nvPr/>
          </p:nvSpPr>
          <p:spPr bwMode="auto">
            <a:xfrm>
              <a:off x="6588125" y="5088821"/>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629"/>
            <p:cNvSpPr>
              <a:spLocks noChangeArrowheads="1"/>
            </p:cNvSpPr>
            <p:nvPr/>
          </p:nvSpPr>
          <p:spPr bwMode="auto">
            <a:xfrm>
              <a:off x="6607175"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630"/>
            <p:cNvSpPr>
              <a:spLocks noChangeArrowheads="1"/>
            </p:cNvSpPr>
            <p:nvPr/>
          </p:nvSpPr>
          <p:spPr bwMode="auto">
            <a:xfrm>
              <a:off x="6618288"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631"/>
            <p:cNvSpPr>
              <a:spLocks noChangeArrowheads="1"/>
            </p:cNvSpPr>
            <p:nvPr/>
          </p:nvSpPr>
          <p:spPr bwMode="auto">
            <a:xfrm>
              <a:off x="6624638"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632"/>
            <p:cNvSpPr>
              <a:spLocks noChangeArrowheads="1"/>
            </p:cNvSpPr>
            <p:nvPr/>
          </p:nvSpPr>
          <p:spPr bwMode="auto">
            <a:xfrm>
              <a:off x="664210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633"/>
            <p:cNvSpPr>
              <a:spLocks noChangeArrowheads="1"/>
            </p:cNvSpPr>
            <p:nvPr/>
          </p:nvSpPr>
          <p:spPr bwMode="auto">
            <a:xfrm>
              <a:off x="6654800"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34"/>
            <p:cNvSpPr>
              <a:spLocks noChangeArrowheads="1"/>
            </p:cNvSpPr>
            <p:nvPr/>
          </p:nvSpPr>
          <p:spPr bwMode="auto">
            <a:xfrm>
              <a:off x="6661150" y="5088821"/>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635"/>
            <p:cNvSpPr>
              <a:spLocks noChangeArrowheads="1"/>
            </p:cNvSpPr>
            <p:nvPr/>
          </p:nvSpPr>
          <p:spPr bwMode="auto">
            <a:xfrm>
              <a:off x="6678613"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36"/>
            <p:cNvSpPr>
              <a:spLocks noChangeArrowheads="1"/>
            </p:cNvSpPr>
            <p:nvPr/>
          </p:nvSpPr>
          <p:spPr bwMode="auto">
            <a:xfrm>
              <a:off x="6691313"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637"/>
            <p:cNvSpPr>
              <a:spLocks noChangeArrowheads="1"/>
            </p:cNvSpPr>
            <p:nvPr/>
          </p:nvSpPr>
          <p:spPr bwMode="auto">
            <a:xfrm>
              <a:off x="6696075" y="5088821"/>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38"/>
            <p:cNvSpPr>
              <a:spLocks noChangeArrowheads="1"/>
            </p:cNvSpPr>
            <p:nvPr/>
          </p:nvSpPr>
          <p:spPr bwMode="auto">
            <a:xfrm>
              <a:off x="6715125" y="5088821"/>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639"/>
            <p:cNvSpPr>
              <a:spLocks noChangeArrowheads="1"/>
            </p:cNvSpPr>
            <p:nvPr/>
          </p:nvSpPr>
          <p:spPr bwMode="auto">
            <a:xfrm>
              <a:off x="6726238"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40"/>
            <p:cNvSpPr>
              <a:spLocks noChangeArrowheads="1"/>
            </p:cNvSpPr>
            <p:nvPr/>
          </p:nvSpPr>
          <p:spPr bwMode="auto">
            <a:xfrm>
              <a:off x="6732588" y="5088821"/>
              <a:ext cx="9525"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641"/>
            <p:cNvSpPr>
              <a:spLocks noChangeArrowheads="1"/>
            </p:cNvSpPr>
            <p:nvPr/>
          </p:nvSpPr>
          <p:spPr bwMode="auto">
            <a:xfrm>
              <a:off x="6742113" y="5088821"/>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642"/>
            <p:cNvSpPr>
              <a:spLocks/>
            </p:cNvSpPr>
            <p:nvPr/>
          </p:nvSpPr>
          <p:spPr bwMode="auto">
            <a:xfrm>
              <a:off x="6264275" y="5070791"/>
              <a:ext cx="0" cy="57096"/>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643"/>
            <p:cNvSpPr>
              <a:spLocks/>
            </p:cNvSpPr>
            <p:nvPr/>
          </p:nvSpPr>
          <p:spPr bwMode="auto">
            <a:xfrm>
              <a:off x="6742113" y="5070791"/>
              <a:ext cx="0" cy="57096"/>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644"/>
            <p:cNvSpPr>
              <a:spLocks noChangeArrowheads="1"/>
            </p:cNvSpPr>
            <p:nvPr/>
          </p:nvSpPr>
          <p:spPr bwMode="auto">
            <a:xfrm>
              <a:off x="594518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645"/>
            <p:cNvSpPr>
              <a:spLocks noChangeArrowheads="1"/>
            </p:cNvSpPr>
            <p:nvPr/>
          </p:nvSpPr>
          <p:spPr bwMode="auto">
            <a:xfrm>
              <a:off x="594995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646"/>
            <p:cNvSpPr>
              <a:spLocks noChangeArrowheads="1"/>
            </p:cNvSpPr>
            <p:nvPr/>
          </p:nvSpPr>
          <p:spPr bwMode="auto">
            <a:xfrm>
              <a:off x="5969000"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647"/>
            <p:cNvSpPr>
              <a:spLocks noChangeArrowheads="1"/>
            </p:cNvSpPr>
            <p:nvPr/>
          </p:nvSpPr>
          <p:spPr bwMode="auto">
            <a:xfrm>
              <a:off x="598011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648"/>
            <p:cNvSpPr>
              <a:spLocks noChangeArrowheads="1"/>
            </p:cNvSpPr>
            <p:nvPr/>
          </p:nvSpPr>
          <p:spPr bwMode="auto">
            <a:xfrm>
              <a:off x="598646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649"/>
            <p:cNvSpPr>
              <a:spLocks noChangeArrowheads="1"/>
            </p:cNvSpPr>
            <p:nvPr/>
          </p:nvSpPr>
          <p:spPr bwMode="auto">
            <a:xfrm>
              <a:off x="60039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650"/>
            <p:cNvSpPr>
              <a:spLocks noChangeArrowheads="1"/>
            </p:cNvSpPr>
            <p:nvPr/>
          </p:nvSpPr>
          <p:spPr bwMode="auto">
            <a:xfrm>
              <a:off x="60166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651"/>
            <p:cNvSpPr>
              <a:spLocks noChangeArrowheads="1"/>
            </p:cNvSpPr>
            <p:nvPr/>
          </p:nvSpPr>
          <p:spPr bwMode="auto">
            <a:xfrm>
              <a:off x="602297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652"/>
            <p:cNvSpPr>
              <a:spLocks noChangeArrowheads="1"/>
            </p:cNvSpPr>
            <p:nvPr/>
          </p:nvSpPr>
          <p:spPr bwMode="auto">
            <a:xfrm>
              <a:off x="604043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653"/>
            <p:cNvSpPr>
              <a:spLocks noChangeArrowheads="1"/>
            </p:cNvSpPr>
            <p:nvPr/>
          </p:nvSpPr>
          <p:spPr bwMode="auto">
            <a:xfrm>
              <a:off x="605313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654"/>
            <p:cNvSpPr>
              <a:spLocks noChangeArrowheads="1"/>
            </p:cNvSpPr>
            <p:nvPr/>
          </p:nvSpPr>
          <p:spPr bwMode="auto">
            <a:xfrm>
              <a:off x="605790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655"/>
            <p:cNvSpPr>
              <a:spLocks noChangeArrowheads="1"/>
            </p:cNvSpPr>
            <p:nvPr/>
          </p:nvSpPr>
          <p:spPr bwMode="auto">
            <a:xfrm>
              <a:off x="6076950"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656"/>
            <p:cNvSpPr>
              <a:spLocks noChangeArrowheads="1"/>
            </p:cNvSpPr>
            <p:nvPr/>
          </p:nvSpPr>
          <p:spPr bwMode="auto">
            <a:xfrm>
              <a:off x="608806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657"/>
            <p:cNvSpPr>
              <a:spLocks noChangeArrowheads="1"/>
            </p:cNvSpPr>
            <p:nvPr/>
          </p:nvSpPr>
          <p:spPr bwMode="auto">
            <a:xfrm>
              <a:off x="609441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658"/>
            <p:cNvSpPr>
              <a:spLocks noChangeArrowheads="1"/>
            </p:cNvSpPr>
            <p:nvPr/>
          </p:nvSpPr>
          <p:spPr bwMode="auto">
            <a:xfrm>
              <a:off x="61118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659"/>
            <p:cNvSpPr>
              <a:spLocks noChangeArrowheads="1"/>
            </p:cNvSpPr>
            <p:nvPr/>
          </p:nvSpPr>
          <p:spPr bwMode="auto">
            <a:xfrm>
              <a:off x="61245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60"/>
            <p:cNvSpPr>
              <a:spLocks noChangeArrowheads="1"/>
            </p:cNvSpPr>
            <p:nvPr/>
          </p:nvSpPr>
          <p:spPr bwMode="auto">
            <a:xfrm>
              <a:off x="613092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661"/>
            <p:cNvSpPr>
              <a:spLocks noChangeArrowheads="1"/>
            </p:cNvSpPr>
            <p:nvPr/>
          </p:nvSpPr>
          <p:spPr bwMode="auto">
            <a:xfrm>
              <a:off x="614838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662"/>
            <p:cNvSpPr>
              <a:spLocks noChangeArrowheads="1"/>
            </p:cNvSpPr>
            <p:nvPr/>
          </p:nvSpPr>
          <p:spPr bwMode="auto">
            <a:xfrm>
              <a:off x="616108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663"/>
            <p:cNvSpPr>
              <a:spLocks noChangeArrowheads="1"/>
            </p:cNvSpPr>
            <p:nvPr/>
          </p:nvSpPr>
          <p:spPr bwMode="auto">
            <a:xfrm>
              <a:off x="616585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664"/>
            <p:cNvSpPr>
              <a:spLocks noChangeArrowheads="1"/>
            </p:cNvSpPr>
            <p:nvPr/>
          </p:nvSpPr>
          <p:spPr bwMode="auto">
            <a:xfrm>
              <a:off x="618490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665"/>
            <p:cNvSpPr>
              <a:spLocks noChangeArrowheads="1"/>
            </p:cNvSpPr>
            <p:nvPr/>
          </p:nvSpPr>
          <p:spPr bwMode="auto">
            <a:xfrm>
              <a:off x="619601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666"/>
            <p:cNvSpPr>
              <a:spLocks noChangeArrowheads="1"/>
            </p:cNvSpPr>
            <p:nvPr/>
          </p:nvSpPr>
          <p:spPr bwMode="auto">
            <a:xfrm>
              <a:off x="620236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667"/>
            <p:cNvSpPr>
              <a:spLocks noChangeArrowheads="1"/>
            </p:cNvSpPr>
            <p:nvPr/>
          </p:nvSpPr>
          <p:spPr bwMode="auto">
            <a:xfrm>
              <a:off x="62198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668"/>
            <p:cNvSpPr>
              <a:spLocks noChangeArrowheads="1"/>
            </p:cNvSpPr>
            <p:nvPr/>
          </p:nvSpPr>
          <p:spPr bwMode="auto">
            <a:xfrm>
              <a:off x="62325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669"/>
            <p:cNvSpPr>
              <a:spLocks noChangeArrowheads="1"/>
            </p:cNvSpPr>
            <p:nvPr/>
          </p:nvSpPr>
          <p:spPr bwMode="auto">
            <a:xfrm>
              <a:off x="623887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670"/>
            <p:cNvSpPr>
              <a:spLocks noChangeArrowheads="1"/>
            </p:cNvSpPr>
            <p:nvPr/>
          </p:nvSpPr>
          <p:spPr bwMode="auto">
            <a:xfrm>
              <a:off x="625633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671"/>
            <p:cNvSpPr>
              <a:spLocks noChangeArrowheads="1"/>
            </p:cNvSpPr>
            <p:nvPr/>
          </p:nvSpPr>
          <p:spPr bwMode="auto">
            <a:xfrm>
              <a:off x="626903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672"/>
            <p:cNvSpPr>
              <a:spLocks noChangeArrowheads="1"/>
            </p:cNvSpPr>
            <p:nvPr/>
          </p:nvSpPr>
          <p:spPr bwMode="auto">
            <a:xfrm>
              <a:off x="627380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73"/>
            <p:cNvSpPr>
              <a:spLocks noChangeArrowheads="1"/>
            </p:cNvSpPr>
            <p:nvPr/>
          </p:nvSpPr>
          <p:spPr bwMode="auto">
            <a:xfrm>
              <a:off x="629285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674"/>
            <p:cNvSpPr>
              <a:spLocks noChangeArrowheads="1"/>
            </p:cNvSpPr>
            <p:nvPr/>
          </p:nvSpPr>
          <p:spPr bwMode="auto">
            <a:xfrm>
              <a:off x="630396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675"/>
            <p:cNvSpPr>
              <a:spLocks noChangeArrowheads="1"/>
            </p:cNvSpPr>
            <p:nvPr/>
          </p:nvSpPr>
          <p:spPr bwMode="auto">
            <a:xfrm>
              <a:off x="631031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76"/>
            <p:cNvSpPr>
              <a:spLocks noChangeArrowheads="1"/>
            </p:cNvSpPr>
            <p:nvPr/>
          </p:nvSpPr>
          <p:spPr bwMode="auto">
            <a:xfrm>
              <a:off x="63277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677"/>
            <p:cNvSpPr>
              <a:spLocks noChangeArrowheads="1"/>
            </p:cNvSpPr>
            <p:nvPr/>
          </p:nvSpPr>
          <p:spPr bwMode="auto">
            <a:xfrm>
              <a:off x="63404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78"/>
            <p:cNvSpPr>
              <a:spLocks noChangeArrowheads="1"/>
            </p:cNvSpPr>
            <p:nvPr/>
          </p:nvSpPr>
          <p:spPr bwMode="auto">
            <a:xfrm>
              <a:off x="634682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79"/>
            <p:cNvSpPr>
              <a:spLocks noChangeArrowheads="1"/>
            </p:cNvSpPr>
            <p:nvPr/>
          </p:nvSpPr>
          <p:spPr bwMode="auto">
            <a:xfrm>
              <a:off x="636428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680"/>
            <p:cNvSpPr>
              <a:spLocks noChangeArrowheads="1"/>
            </p:cNvSpPr>
            <p:nvPr/>
          </p:nvSpPr>
          <p:spPr bwMode="auto">
            <a:xfrm>
              <a:off x="637698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681"/>
            <p:cNvSpPr>
              <a:spLocks noChangeArrowheads="1"/>
            </p:cNvSpPr>
            <p:nvPr/>
          </p:nvSpPr>
          <p:spPr bwMode="auto">
            <a:xfrm>
              <a:off x="638175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682"/>
            <p:cNvSpPr>
              <a:spLocks noChangeArrowheads="1"/>
            </p:cNvSpPr>
            <p:nvPr/>
          </p:nvSpPr>
          <p:spPr bwMode="auto">
            <a:xfrm>
              <a:off x="640080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683"/>
            <p:cNvSpPr>
              <a:spLocks noChangeArrowheads="1"/>
            </p:cNvSpPr>
            <p:nvPr/>
          </p:nvSpPr>
          <p:spPr bwMode="auto">
            <a:xfrm>
              <a:off x="641191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684"/>
            <p:cNvSpPr>
              <a:spLocks noChangeArrowheads="1"/>
            </p:cNvSpPr>
            <p:nvPr/>
          </p:nvSpPr>
          <p:spPr bwMode="auto">
            <a:xfrm>
              <a:off x="641826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685"/>
            <p:cNvSpPr>
              <a:spLocks noChangeArrowheads="1"/>
            </p:cNvSpPr>
            <p:nvPr/>
          </p:nvSpPr>
          <p:spPr bwMode="auto">
            <a:xfrm>
              <a:off x="64357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686"/>
            <p:cNvSpPr>
              <a:spLocks noChangeArrowheads="1"/>
            </p:cNvSpPr>
            <p:nvPr/>
          </p:nvSpPr>
          <p:spPr bwMode="auto">
            <a:xfrm>
              <a:off x="64484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687"/>
            <p:cNvSpPr>
              <a:spLocks noChangeArrowheads="1"/>
            </p:cNvSpPr>
            <p:nvPr/>
          </p:nvSpPr>
          <p:spPr bwMode="auto">
            <a:xfrm>
              <a:off x="645477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688"/>
            <p:cNvSpPr>
              <a:spLocks noChangeArrowheads="1"/>
            </p:cNvSpPr>
            <p:nvPr/>
          </p:nvSpPr>
          <p:spPr bwMode="auto">
            <a:xfrm>
              <a:off x="647223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689"/>
            <p:cNvSpPr>
              <a:spLocks noChangeArrowheads="1"/>
            </p:cNvSpPr>
            <p:nvPr/>
          </p:nvSpPr>
          <p:spPr bwMode="auto">
            <a:xfrm>
              <a:off x="648493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690"/>
            <p:cNvSpPr>
              <a:spLocks noChangeArrowheads="1"/>
            </p:cNvSpPr>
            <p:nvPr/>
          </p:nvSpPr>
          <p:spPr bwMode="auto">
            <a:xfrm>
              <a:off x="648970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691"/>
            <p:cNvSpPr>
              <a:spLocks noChangeArrowheads="1"/>
            </p:cNvSpPr>
            <p:nvPr/>
          </p:nvSpPr>
          <p:spPr bwMode="auto">
            <a:xfrm>
              <a:off x="650875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692"/>
            <p:cNvSpPr>
              <a:spLocks noChangeArrowheads="1"/>
            </p:cNvSpPr>
            <p:nvPr/>
          </p:nvSpPr>
          <p:spPr bwMode="auto">
            <a:xfrm>
              <a:off x="651986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693"/>
            <p:cNvSpPr>
              <a:spLocks noChangeArrowheads="1"/>
            </p:cNvSpPr>
            <p:nvPr/>
          </p:nvSpPr>
          <p:spPr bwMode="auto">
            <a:xfrm>
              <a:off x="652621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694"/>
            <p:cNvSpPr>
              <a:spLocks noChangeArrowheads="1"/>
            </p:cNvSpPr>
            <p:nvPr/>
          </p:nvSpPr>
          <p:spPr bwMode="auto">
            <a:xfrm>
              <a:off x="65436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695"/>
            <p:cNvSpPr>
              <a:spLocks noChangeArrowheads="1"/>
            </p:cNvSpPr>
            <p:nvPr/>
          </p:nvSpPr>
          <p:spPr bwMode="auto">
            <a:xfrm>
              <a:off x="65563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696"/>
            <p:cNvSpPr>
              <a:spLocks noChangeArrowheads="1"/>
            </p:cNvSpPr>
            <p:nvPr/>
          </p:nvSpPr>
          <p:spPr bwMode="auto">
            <a:xfrm>
              <a:off x="656272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697"/>
            <p:cNvSpPr>
              <a:spLocks noChangeArrowheads="1"/>
            </p:cNvSpPr>
            <p:nvPr/>
          </p:nvSpPr>
          <p:spPr bwMode="auto">
            <a:xfrm>
              <a:off x="658018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698"/>
            <p:cNvSpPr>
              <a:spLocks noChangeArrowheads="1"/>
            </p:cNvSpPr>
            <p:nvPr/>
          </p:nvSpPr>
          <p:spPr bwMode="auto">
            <a:xfrm>
              <a:off x="659288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699"/>
            <p:cNvSpPr>
              <a:spLocks noChangeArrowheads="1"/>
            </p:cNvSpPr>
            <p:nvPr/>
          </p:nvSpPr>
          <p:spPr bwMode="auto">
            <a:xfrm>
              <a:off x="659765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700"/>
            <p:cNvSpPr>
              <a:spLocks noChangeArrowheads="1"/>
            </p:cNvSpPr>
            <p:nvPr/>
          </p:nvSpPr>
          <p:spPr bwMode="auto">
            <a:xfrm>
              <a:off x="661670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701"/>
            <p:cNvSpPr>
              <a:spLocks noChangeArrowheads="1"/>
            </p:cNvSpPr>
            <p:nvPr/>
          </p:nvSpPr>
          <p:spPr bwMode="auto">
            <a:xfrm>
              <a:off x="662781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702"/>
            <p:cNvSpPr>
              <a:spLocks noChangeArrowheads="1"/>
            </p:cNvSpPr>
            <p:nvPr/>
          </p:nvSpPr>
          <p:spPr bwMode="auto">
            <a:xfrm>
              <a:off x="663416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703"/>
            <p:cNvSpPr>
              <a:spLocks noChangeArrowheads="1"/>
            </p:cNvSpPr>
            <p:nvPr/>
          </p:nvSpPr>
          <p:spPr bwMode="auto">
            <a:xfrm>
              <a:off x="66516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704"/>
            <p:cNvSpPr>
              <a:spLocks noChangeArrowheads="1"/>
            </p:cNvSpPr>
            <p:nvPr/>
          </p:nvSpPr>
          <p:spPr bwMode="auto">
            <a:xfrm>
              <a:off x="66643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705"/>
            <p:cNvSpPr>
              <a:spLocks noChangeArrowheads="1"/>
            </p:cNvSpPr>
            <p:nvPr/>
          </p:nvSpPr>
          <p:spPr bwMode="auto">
            <a:xfrm>
              <a:off x="667067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706"/>
            <p:cNvSpPr>
              <a:spLocks noChangeArrowheads="1"/>
            </p:cNvSpPr>
            <p:nvPr/>
          </p:nvSpPr>
          <p:spPr bwMode="auto">
            <a:xfrm>
              <a:off x="668813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707"/>
            <p:cNvSpPr>
              <a:spLocks noChangeArrowheads="1"/>
            </p:cNvSpPr>
            <p:nvPr/>
          </p:nvSpPr>
          <p:spPr bwMode="auto">
            <a:xfrm>
              <a:off x="670083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708"/>
            <p:cNvSpPr>
              <a:spLocks noChangeArrowheads="1"/>
            </p:cNvSpPr>
            <p:nvPr/>
          </p:nvSpPr>
          <p:spPr bwMode="auto">
            <a:xfrm>
              <a:off x="670560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Rectangle 709"/>
            <p:cNvSpPr>
              <a:spLocks noChangeArrowheads="1"/>
            </p:cNvSpPr>
            <p:nvPr/>
          </p:nvSpPr>
          <p:spPr bwMode="auto">
            <a:xfrm>
              <a:off x="672465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Rectangle 710"/>
            <p:cNvSpPr>
              <a:spLocks noChangeArrowheads="1"/>
            </p:cNvSpPr>
            <p:nvPr/>
          </p:nvSpPr>
          <p:spPr bwMode="auto">
            <a:xfrm>
              <a:off x="673576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711"/>
            <p:cNvSpPr>
              <a:spLocks noChangeArrowheads="1"/>
            </p:cNvSpPr>
            <p:nvPr/>
          </p:nvSpPr>
          <p:spPr bwMode="auto">
            <a:xfrm>
              <a:off x="674211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Rectangle 712"/>
            <p:cNvSpPr>
              <a:spLocks noChangeArrowheads="1"/>
            </p:cNvSpPr>
            <p:nvPr/>
          </p:nvSpPr>
          <p:spPr bwMode="auto">
            <a:xfrm>
              <a:off x="67595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Rectangle 713"/>
            <p:cNvSpPr>
              <a:spLocks noChangeArrowheads="1"/>
            </p:cNvSpPr>
            <p:nvPr/>
          </p:nvSpPr>
          <p:spPr bwMode="auto">
            <a:xfrm>
              <a:off x="677227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Rectangle 714"/>
            <p:cNvSpPr>
              <a:spLocks noChangeArrowheads="1"/>
            </p:cNvSpPr>
            <p:nvPr/>
          </p:nvSpPr>
          <p:spPr bwMode="auto">
            <a:xfrm>
              <a:off x="677862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715"/>
            <p:cNvSpPr>
              <a:spLocks noChangeArrowheads="1"/>
            </p:cNvSpPr>
            <p:nvPr/>
          </p:nvSpPr>
          <p:spPr bwMode="auto">
            <a:xfrm>
              <a:off x="679608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716"/>
            <p:cNvSpPr>
              <a:spLocks noChangeArrowheads="1"/>
            </p:cNvSpPr>
            <p:nvPr/>
          </p:nvSpPr>
          <p:spPr bwMode="auto">
            <a:xfrm>
              <a:off x="6808788"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717"/>
            <p:cNvSpPr>
              <a:spLocks noChangeArrowheads="1"/>
            </p:cNvSpPr>
            <p:nvPr/>
          </p:nvSpPr>
          <p:spPr bwMode="auto">
            <a:xfrm>
              <a:off x="681355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718"/>
            <p:cNvSpPr>
              <a:spLocks noChangeArrowheads="1"/>
            </p:cNvSpPr>
            <p:nvPr/>
          </p:nvSpPr>
          <p:spPr bwMode="auto">
            <a:xfrm>
              <a:off x="683260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719"/>
            <p:cNvSpPr>
              <a:spLocks noChangeArrowheads="1"/>
            </p:cNvSpPr>
            <p:nvPr/>
          </p:nvSpPr>
          <p:spPr bwMode="auto">
            <a:xfrm>
              <a:off x="6843713"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720"/>
            <p:cNvSpPr>
              <a:spLocks noChangeArrowheads="1"/>
            </p:cNvSpPr>
            <p:nvPr/>
          </p:nvSpPr>
          <p:spPr bwMode="auto">
            <a:xfrm>
              <a:off x="6850063"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721"/>
            <p:cNvSpPr>
              <a:spLocks noChangeArrowheads="1"/>
            </p:cNvSpPr>
            <p:nvPr/>
          </p:nvSpPr>
          <p:spPr bwMode="auto">
            <a:xfrm>
              <a:off x="68675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722"/>
            <p:cNvSpPr>
              <a:spLocks noChangeArrowheads="1"/>
            </p:cNvSpPr>
            <p:nvPr/>
          </p:nvSpPr>
          <p:spPr bwMode="auto">
            <a:xfrm>
              <a:off x="6880225"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723"/>
            <p:cNvSpPr>
              <a:spLocks noChangeArrowheads="1"/>
            </p:cNvSpPr>
            <p:nvPr/>
          </p:nvSpPr>
          <p:spPr bwMode="auto">
            <a:xfrm>
              <a:off x="6886575" y="5614698"/>
              <a:ext cx="174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724"/>
            <p:cNvSpPr>
              <a:spLocks noChangeArrowheads="1"/>
            </p:cNvSpPr>
            <p:nvPr/>
          </p:nvSpPr>
          <p:spPr bwMode="auto">
            <a:xfrm>
              <a:off x="6904038"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725"/>
            <p:cNvSpPr>
              <a:spLocks noChangeArrowheads="1"/>
            </p:cNvSpPr>
            <p:nvPr/>
          </p:nvSpPr>
          <p:spPr bwMode="auto">
            <a:xfrm>
              <a:off x="6915150" y="5614698"/>
              <a:ext cx="63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726"/>
            <p:cNvSpPr>
              <a:spLocks noChangeArrowheads="1"/>
            </p:cNvSpPr>
            <p:nvPr/>
          </p:nvSpPr>
          <p:spPr bwMode="auto">
            <a:xfrm>
              <a:off x="6921500" y="5614698"/>
              <a:ext cx="19050"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727"/>
            <p:cNvSpPr>
              <a:spLocks noChangeArrowheads="1"/>
            </p:cNvSpPr>
            <p:nvPr/>
          </p:nvSpPr>
          <p:spPr bwMode="auto">
            <a:xfrm>
              <a:off x="6940550" y="5614698"/>
              <a:ext cx="4763" cy="240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728"/>
            <p:cNvSpPr>
              <a:spLocks/>
            </p:cNvSpPr>
            <p:nvPr/>
          </p:nvSpPr>
          <p:spPr bwMode="auto">
            <a:xfrm>
              <a:off x="5949950" y="5596668"/>
              <a:ext cx="0" cy="57096"/>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Freeform 729"/>
            <p:cNvSpPr>
              <a:spLocks/>
            </p:cNvSpPr>
            <p:nvPr/>
          </p:nvSpPr>
          <p:spPr bwMode="auto">
            <a:xfrm>
              <a:off x="6956425" y="5596668"/>
              <a:ext cx="0" cy="57096"/>
            </a:xfrm>
            <a:custGeom>
              <a:avLst/>
              <a:gdLst>
                <a:gd name="T0" fmla="*/ 0 h 114"/>
                <a:gd name="T1" fmla="*/ 114 h 114"/>
                <a:gd name="T2" fmla="*/ 0 h 114"/>
              </a:gdLst>
              <a:ahLst/>
              <a:cxnLst>
                <a:cxn ang="0">
                  <a:pos x="0" y="T0"/>
                </a:cxn>
                <a:cxn ang="0">
                  <a:pos x="0" y="T1"/>
                </a:cxn>
                <a:cxn ang="0">
                  <a:pos x="0" y="T2"/>
                </a:cxn>
              </a:cxnLst>
              <a:rect l="0" t="0" r="r" b="b"/>
              <a:pathLst>
                <a:path h="114">
                  <a:moveTo>
                    <a:pt x="0" y="0"/>
                  </a:moveTo>
                  <a:lnTo>
                    <a:pt x="0" y="114"/>
                  </a:lnTo>
                  <a:lnTo>
                    <a:pt x="0" y="0"/>
                  </a:lnTo>
                  <a:close/>
                </a:path>
              </a:pathLst>
            </a:custGeom>
            <a:noFill/>
            <a:ln w="111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730"/>
            <p:cNvSpPr>
              <a:spLocks noChangeArrowheads="1"/>
            </p:cNvSpPr>
            <p:nvPr/>
          </p:nvSpPr>
          <p:spPr bwMode="auto">
            <a:xfrm>
              <a:off x="7375525" y="2666785"/>
              <a:ext cx="642938" cy="156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731"/>
            <p:cNvSpPr>
              <a:spLocks noChangeArrowheads="1"/>
            </p:cNvSpPr>
            <p:nvPr/>
          </p:nvSpPr>
          <p:spPr bwMode="auto">
            <a:xfrm>
              <a:off x="7375525" y="2666785"/>
              <a:ext cx="642938" cy="15626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732"/>
            <p:cNvSpPr>
              <a:spLocks noChangeArrowheads="1"/>
            </p:cNvSpPr>
            <p:nvPr/>
          </p:nvSpPr>
          <p:spPr bwMode="auto">
            <a:xfrm>
              <a:off x="7375525" y="2618705"/>
              <a:ext cx="8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PNDME’16</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61" name="Rectangle 733"/>
            <p:cNvSpPr>
              <a:spLocks noChangeArrowheads="1"/>
            </p:cNvSpPr>
            <p:nvPr/>
          </p:nvSpPr>
          <p:spPr bwMode="auto">
            <a:xfrm>
              <a:off x="7375525" y="3192662"/>
              <a:ext cx="520700" cy="156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734"/>
            <p:cNvSpPr>
              <a:spLocks noChangeArrowheads="1"/>
            </p:cNvSpPr>
            <p:nvPr/>
          </p:nvSpPr>
          <p:spPr bwMode="auto">
            <a:xfrm>
              <a:off x="7375525" y="3192662"/>
              <a:ext cx="520700" cy="15626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Rectangle 735"/>
            <p:cNvSpPr>
              <a:spLocks noChangeArrowheads="1"/>
            </p:cNvSpPr>
            <p:nvPr/>
          </p:nvSpPr>
          <p:spPr bwMode="auto">
            <a:xfrm>
              <a:off x="7375525" y="3144582"/>
              <a:ext cx="6973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LHPC’12</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64" name="Rectangle 736"/>
            <p:cNvSpPr>
              <a:spLocks noChangeArrowheads="1"/>
            </p:cNvSpPr>
            <p:nvPr/>
          </p:nvSpPr>
          <p:spPr bwMode="auto">
            <a:xfrm>
              <a:off x="7375525" y="3457103"/>
              <a:ext cx="520700" cy="156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737"/>
            <p:cNvSpPr>
              <a:spLocks noChangeArrowheads="1"/>
            </p:cNvSpPr>
            <p:nvPr/>
          </p:nvSpPr>
          <p:spPr bwMode="auto">
            <a:xfrm>
              <a:off x="7375525" y="3457103"/>
              <a:ext cx="520700" cy="15626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738"/>
            <p:cNvSpPr>
              <a:spLocks noChangeArrowheads="1"/>
            </p:cNvSpPr>
            <p:nvPr/>
          </p:nvSpPr>
          <p:spPr bwMode="auto">
            <a:xfrm>
              <a:off x="7375525" y="3409023"/>
              <a:ext cx="6973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LHPC’10</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67" name="Rectangle 739"/>
            <p:cNvSpPr>
              <a:spLocks noChangeArrowheads="1"/>
            </p:cNvSpPr>
            <p:nvPr/>
          </p:nvSpPr>
          <p:spPr bwMode="auto">
            <a:xfrm>
              <a:off x="7375525" y="3721544"/>
              <a:ext cx="893763" cy="198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740"/>
            <p:cNvSpPr>
              <a:spLocks noChangeArrowheads="1"/>
            </p:cNvSpPr>
            <p:nvPr/>
          </p:nvSpPr>
          <p:spPr bwMode="auto">
            <a:xfrm>
              <a:off x="7375525" y="3721544"/>
              <a:ext cx="893763" cy="19833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Rectangle 741"/>
            <p:cNvSpPr>
              <a:spLocks noChangeArrowheads="1"/>
            </p:cNvSpPr>
            <p:nvPr/>
          </p:nvSpPr>
          <p:spPr bwMode="auto">
            <a:xfrm>
              <a:off x="7375525" y="3670458"/>
              <a:ext cx="1288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RBC/UKQCD’08</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0" name="Rectangle 742"/>
            <p:cNvSpPr>
              <a:spLocks noChangeArrowheads="1"/>
            </p:cNvSpPr>
            <p:nvPr/>
          </p:nvSpPr>
          <p:spPr bwMode="auto">
            <a:xfrm>
              <a:off x="7375525" y="3967954"/>
              <a:ext cx="863600" cy="2133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743"/>
            <p:cNvSpPr>
              <a:spLocks noChangeArrowheads="1"/>
            </p:cNvSpPr>
            <p:nvPr/>
          </p:nvSpPr>
          <p:spPr bwMode="auto">
            <a:xfrm>
              <a:off x="7375525" y="3967954"/>
              <a:ext cx="863600" cy="213356"/>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744"/>
            <p:cNvSpPr>
              <a:spLocks noChangeArrowheads="1"/>
            </p:cNvSpPr>
            <p:nvPr/>
          </p:nvSpPr>
          <p:spPr bwMode="auto">
            <a:xfrm>
              <a:off x="7375525" y="3934898"/>
              <a:ext cx="11124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Lin/Orginos’07</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3" name="Rectangle 745"/>
            <p:cNvSpPr>
              <a:spLocks noChangeArrowheads="1"/>
            </p:cNvSpPr>
            <p:nvPr/>
          </p:nvSpPr>
          <p:spPr bwMode="auto">
            <a:xfrm>
              <a:off x="7375525" y="4508856"/>
              <a:ext cx="533400" cy="198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746"/>
            <p:cNvSpPr>
              <a:spLocks noChangeArrowheads="1"/>
            </p:cNvSpPr>
            <p:nvPr/>
          </p:nvSpPr>
          <p:spPr bwMode="auto">
            <a:xfrm>
              <a:off x="7375525" y="4508856"/>
              <a:ext cx="533400" cy="19833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747"/>
            <p:cNvSpPr>
              <a:spLocks noChangeArrowheads="1"/>
            </p:cNvSpPr>
            <p:nvPr/>
          </p:nvSpPr>
          <p:spPr bwMode="auto">
            <a:xfrm>
              <a:off x="7375525" y="4460776"/>
              <a:ext cx="7389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RQCD’14</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6" name="Rectangle 748"/>
            <p:cNvSpPr>
              <a:spLocks noChangeArrowheads="1"/>
            </p:cNvSpPr>
            <p:nvPr/>
          </p:nvSpPr>
          <p:spPr bwMode="auto">
            <a:xfrm>
              <a:off x="7375525" y="4773296"/>
              <a:ext cx="1047750" cy="198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749"/>
            <p:cNvSpPr>
              <a:spLocks noChangeArrowheads="1"/>
            </p:cNvSpPr>
            <p:nvPr/>
          </p:nvSpPr>
          <p:spPr bwMode="auto">
            <a:xfrm>
              <a:off x="7375525" y="4773296"/>
              <a:ext cx="1047750" cy="19833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Rectangle 750"/>
            <p:cNvSpPr>
              <a:spLocks noChangeArrowheads="1"/>
            </p:cNvSpPr>
            <p:nvPr/>
          </p:nvSpPr>
          <p:spPr bwMode="auto">
            <a:xfrm>
              <a:off x="7375525" y="4725216"/>
              <a:ext cx="1506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QCDSF/UKQCD’13</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79" name="Rectangle 751"/>
            <p:cNvSpPr>
              <a:spLocks noChangeArrowheads="1"/>
            </p:cNvSpPr>
            <p:nvPr/>
          </p:nvSpPr>
          <p:spPr bwMode="auto">
            <a:xfrm>
              <a:off x="7375525" y="5034731"/>
              <a:ext cx="539750" cy="1592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752"/>
            <p:cNvSpPr>
              <a:spLocks noChangeArrowheads="1"/>
            </p:cNvSpPr>
            <p:nvPr/>
          </p:nvSpPr>
          <p:spPr bwMode="auto">
            <a:xfrm>
              <a:off x="7375525" y="5034731"/>
              <a:ext cx="539750" cy="159266"/>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753"/>
            <p:cNvSpPr>
              <a:spLocks noChangeArrowheads="1"/>
            </p:cNvSpPr>
            <p:nvPr/>
          </p:nvSpPr>
          <p:spPr bwMode="auto">
            <a:xfrm>
              <a:off x="7375525" y="4989657"/>
              <a:ext cx="7373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ETMC’15</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82" name="Rectangle 754"/>
            <p:cNvSpPr>
              <a:spLocks noChangeArrowheads="1"/>
            </p:cNvSpPr>
            <p:nvPr/>
          </p:nvSpPr>
          <p:spPr bwMode="auto">
            <a:xfrm>
              <a:off x="7375525" y="5299172"/>
              <a:ext cx="419100" cy="156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755"/>
            <p:cNvSpPr>
              <a:spLocks noChangeArrowheads="1"/>
            </p:cNvSpPr>
            <p:nvPr/>
          </p:nvSpPr>
          <p:spPr bwMode="auto">
            <a:xfrm>
              <a:off x="7375525" y="5299172"/>
              <a:ext cx="419100" cy="15626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Rectangle 756"/>
            <p:cNvSpPr>
              <a:spLocks noChangeArrowheads="1"/>
            </p:cNvSpPr>
            <p:nvPr/>
          </p:nvSpPr>
          <p:spPr bwMode="auto">
            <a:xfrm>
              <a:off x="7375525" y="5251092"/>
              <a:ext cx="567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CLS’12</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85" name="Rectangle 757"/>
            <p:cNvSpPr>
              <a:spLocks noChangeArrowheads="1"/>
            </p:cNvSpPr>
            <p:nvPr/>
          </p:nvSpPr>
          <p:spPr bwMode="auto">
            <a:xfrm>
              <a:off x="7375525" y="5563612"/>
              <a:ext cx="436563" cy="156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latin typeface="Times New Roman" panose="02020603050405020304" pitchFamily="18" charset="0"/>
                <a:cs typeface="Times New Roman" panose="02020603050405020304" pitchFamily="18" charset="0"/>
              </a:endParaRPr>
            </a:p>
          </p:txBody>
        </p:sp>
        <p:sp>
          <p:nvSpPr>
            <p:cNvPr id="286" name="Rectangle 758"/>
            <p:cNvSpPr>
              <a:spLocks noChangeArrowheads="1"/>
            </p:cNvSpPr>
            <p:nvPr/>
          </p:nvSpPr>
          <p:spPr bwMode="auto">
            <a:xfrm>
              <a:off x="7375525" y="5563612"/>
              <a:ext cx="436563" cy="156260"/>
            </a:xfrm>
            <a:prstGeom prst="rect">
              <a:avLst/>
            </a:prstGeom>
            <a:noFill/>
            <a:ln w="1588">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Rectangle 759"/>
            <p:cNvSpPr>
              <a:spLocks noChangeArrowheads="1"/>
            </p:cNvSpPr>
            <p:nvPr/>
          </p:nvSpPr>
          <p:spPr bwMode="auto">
            <a:xfrm>
              <a:off x="7375525" y="5515532"/>
              <a:ext cx="5995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RBC’08</a:t>
              </a:r>
              <a:endPar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13" name="Freeform 785"/>
            <p:cNvSpPr>
              <a:spLocks/>
            </p:cNvSpPr>
            <p:nvPr/>
          </p:nvSpPr>
          <p:spPr bwMode="auto">
            <a:xfrm>
              <a:off x="4860924" y="2539330"/>
              <a:ext cx="45719" cy="3294733"/>
            </a:xfrm>
            <a:custGeom>
              <a:avLst/>
              <a:gdLst>
                <a:gd name="T0" fmla="*/ 12087 h 12087"/>
                <a:gd name="T1" fmla="*/ 0 h 12087"/>
                <a:gd name="T2" fmla="*/ 12087 h 12087"/>
              </a:gdLst>
              <a:ahLst/>
              <a:cxnLst>
                <a:cxn ang="0">
                  <a:pos x="0" y="T0"/>
                </a:cxn>
                <a:cxn ang="0">
                  <a:pos x="0" y="T1"/>
                </a:cxn>
                <a:cxn ang="0">
                  <a:pos x="0" y="T2"/>
                </a:cxn>
              </a:cxnLst>
              <a:rect l="0" t="0" r="r" b="b"/>
              <a:pathLst>
                <a:path h="12087">
                  <a:moveTo>
                    <a:pt x="0" y="12087"/>
                  </a:moveTo>
                  <a:lnTo>
                    <a:pt x="0" y="0"/>
                  </a:lnTo>
                  <a:lnTo>
                    <a:pt x="0" y="12087"/>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Freeform 787"/>
            <p:cNvSpPr>
              <a:spLocks/>
            </p:cNvSpPr>
            <p:nvPr/>
          </p:nvSpPr>
          <p:spPr bwMode="auto">
            <a:xfrm flipH="1">
              <a:off x="8796656" y="2539330"/>
              <a:ext cx="45719" cy="3294733"/>
            </a:xfrm>
            <a:custGeom>
              <a:avLst/>
              <a:gdLst>
                <a:gd name="T0" fmla="*/ 0 h 12087"/>
                <a:gd name="T1" fmla="*/ 12087 h 12087"/>
                <a:gd name="T2" fmla="*/ 0 h 12087"/>
              </a:gdLst>
              <a:ahLst/>
              <a:cxnLst>
                <a:cxn ang="0">
                  <a:pos x="0" y="T0"/>
                </a:cxn>
                <a:cxn ang="0">
                  <a:pos x="0" y="T1"/>
                </a:cxn>
                <a:cxn ang="0">
                  <a:pos x="0" y="T2"/>
                </a:cxn>
              </a:cxnLst>
              <a:rect l="0" t="0" r="r" b="b"/>
              <a:pathLst>
                <a:path h="12087">
                  <a:moveTo>
                    <a:pt x="0" y="0"/>
                  </a:moveTo>
                  <a:lnTo>
                    <a:pt x="0" y="12087"/>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6"/>
            <p:cNvSpPr>
              <a:spLocks noChangeArrowheads="1"/>
            </p:cNvSpPr>
            <p:nvPr/>
          </p:nvSpPr>
          <p:spPr bwMode="auto">
            <a:xfrm>
              <a:off x="5335588" y="2354713"/>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1.00</a:t>
              </a:r>
              <a:endParaRPr kumimoji="0" lang="en-US" alt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Rectangle 822"/>
            <p:cNvSpPr>
              <a:spLocks noChangeArrowheads="1"/>
            </p:cNvSpPr>
            <p:nvPr/>
          </p:nvSpPr>
          <p:spPr bwMode="auto">
            <a:xfrm>
              <a:off x="6383338" y="2354713"/>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1.25</a:t>
              </a:r>
              <a:endPar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828"/>
            <p:cNvSpPr>
              <a:spLocks noChangeArrowheads="1"/>
            </p:cNvSpPr>
            <p:nvPr/>
          </p:nvSpPr>
          <p:spPr bwMode="auto">
            <a:xfrm>
              <a:off x="7431088" y="2354713"/>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1.50</a:t>
              </a:r>
              <a:endPar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939" name="Group 938"/>
            <p:cNvGrpSpPr/>
            <p:nvPr/>
          </p:nvGrpSpPr>
          <p:grpSpPr>
            <a:xfrm>
              <a:off x="4860925" y="2539330"/>
              <a:ext cx="3981450" cy="79375"/>
              <a:chOff x="4860925" y="2539330"/>
              <a:chExt cx="3981450" cy="79375"/>
            </a:xfrm>
          </p:grpSpPr>
          <p:sp>
            <p:nvSpPr>
              <p:cNvPr id="314" name="Freeform 786"/>
              <p:cNvSpPr>
                <a:spLocks/>
              </p:cNvSpPr>
              <p:nvPr/>
            </p:nvSpPr>
            <p:spPr bwMode="auto">
              <a:xfrm>
                <a:off x="4860925" y="2539330"/>
                <a:ext cx="3981450" cy="0"/>
              </a:xfrm>
              <a:custGeom>
                <a:avLst/>
                <a:gdLst>
                  <a:gd name="T0" fmla="*/ 0 w 15043"/>
                  <a:gd name="T1" fmla="*/ 15043 w 15043"/>
                  <a:gd name="T2" fmla="*/ 0 w 15043"/>
                </a:gdLst>
                <a:ahLst/>
                <a:cxnLst>
                  <a:cxn ang="0">
                    <a:pos x="T0" y="0"/>
                  </a:cxn>
                  <a:cxn ang="0">
                    <a:pos x="T1" y="0"/>
                  </a:cxn>
                  <a:cxn ang="0">
                    <a:pos x="T2" y="0"/>
                  </a:cxn>
                </a:cxnLst>
                <a:rect l="0" t="0" r="r" b="b"/>
                <a:pathLst>
                  <a:path w="15043">
                    <a:moveTo>
                      <a:pt x="0" y="0"/>
                    </a:moveTo>
                    <a:lnTo>
                      <a:pt x="15043"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12"/>
              <p:cNvSpPr>
                <a:spLocks/>
              </p:cNvSpPr>
              <p:nvPr/>
            </p:nvSpPr>
            <p:spPr bwMode="auto">
              <a:xfrm>
                <a:off x="48609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13"/>
              <p:cNvSpPr>
                <a:spLocks/>
              </p:cNvSpPr>
              <p:nvPr/>
            </p:nvSpPr>
            <p:spPr bwMode="auto">
              <a:xfrm>
                <a:off x="50704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814"/>
              <p:cNvSpPr>
                <a:spLocks/>
              </p:cNvSpPr>
              <p:nvPr/>
            </p:nvSpPr>
            <p:spPr bwMode="auto">
              <a:xfrm>
                <a:off x="52800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15"/>
              <p:cNvSpPr>
                <a:spLocks/>
              </p:cNvSpPr>
              <p:nvPr/>
            </p:nvSpPr>
            <p:spPr bwMode="auto">
              <a:xfrm>
                <a:off x="548957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17"/>
              <p:cNvSpPr>
                <a:spLocks/>
              </p:cNvSpPr>
              <p:nvPr/>
            </p:nvSpPr>
            <p:spPr bwMode="auto">
              <a:xfrm>
                <a:off x="56991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18"/>
              <p:cNvSpPr>
                <a:spLocks/>
              </p:cNvSpPr>
              <p:nvPr/>
            </p:nvSpPr>
            <p:spPr bwMode="auto">
              <a:xfrm>
                <a:off x="59086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19"/>
              <p:cNvSpPr>
                <a:spLocks/>
              </p:cNvSpPr>
              <p:nvPr/>
            </p:nvSpPr>
            <p:spPr bwMode="auto">
              <a:xfrm>
                <a:off x="61182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20"/>
              <p:cNvSpPr>
                <a:spLocks/>
              </p:cNvSpPr>
              <p:nvPr/>
            </p:nvSpPr>
            <p:spPr bwMode="auto">
              <a:xfrm>
                <a:off x="63277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21"/>
              <p:cNvSpPr>
                <a:spLocks/>
              </p:cNvSpPr>
              <p:nvPr/>
            </p:nvSpPr>
            <p:spPr bwMode="auto">
              <a:xfrm>
                <a:off x="653732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23"/>
              <p:cNvSpPr>
                <a:spLocks/>
              </p:cNvSpPr>
              <p:nvPr/>
            </p:nvSpPr>
            <p:spPr bwMode="auto">
              <a:xfrm>
                <a:off x="67468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24"/>
              <p:cNvSpPr>
                <a:spLocks/>
              </p:cNvSpPr>
              <p:nvPr/>
            </p:nvSpPr>
            <p:spPr bwMode="auto">
              <a:xfrm>
                <a:off x="69564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825"/>
              <p:cNvSpPr>
                <a:spLocks/>
              </p:cNvSpPr>
              <p:nvPr/>
            </p:nvSpPr>
            <p:spPr bwMode="auto">
              <a:xfrm>
                <a:off x="71659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26"/>
              <p:cNvSpPr>
                <a:spLocks/>
              </p:cNvSpPr>
              <p:nvPr/>
            </p:nvSpPr>
            <p:spPr bwMode="auto">
              <a:xfrm>
                <a:off x="73755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827"/>
              <p:cNvSpPr>
                <a:spLocks/>
              </p:cNvSpPr>
              <p:nvPr/>
            </p:nvSpPr>
            <p:spPr bwMode="auto">
              <a:xfrm>
                <a:off x="758507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829"/>
              <p:cNvSpPr>
                <a:spLocks/>
              </p:cNvSpPr>
              <p:nvPr/>
            </p:nvSpPr>
            <p:spPr bwMode="auto">
              <a:xfrm>
                <a:off x="77946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30"/>
              <p:cNvSpPr>
                <a:spLocks/>
              </p:cNvSpPr>
              <p:nvPr/>
            </p:nvSpPr>
            <p:spPr bwMode="auto">
              <a:xfrm>
                <a:off x="80041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831"/>
              <p:cNvSpPr>
                <a:spLocks/>
              </p:cNvSpPr>
              <p:nvPr/>
            </p:nvSpPr>
            <p:spPr bwMode="auto">
              <a:xfrm>
                <a:off x="82137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832"/>
              <p:cNvSpPr>
                <a:spLocks/>
              </p:cNvSpPr>
              <p:nvPr/>
            </p:nvSpPr>
            <p:spPr bwMode="auto">
              <a:xfrm>
                <a:off x="84232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833"/>
              <p:cNvSpPr>
                <a:spLocks/>
              </p:cNvSpPr>
              <p:nvPr/>
            </p:nvSpPr>
            <p:spPr bwMode="auto">
              <a:xfrm>
                <a:off x="863282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2" name="Rectangle 834"/>
            <p:cNvSpPr>
              <a:spLocks noChangeArrowheads="1"/>
            </p:cNvSpPr>
            <p:nvPr/>
          </p:nvSpPr>
          <p:spPr bwMode="auto">
            <a:xfrm>
              <a:off x="8478838" y="2354713"/>
              <a:ext cx="26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1.75</a:t>
              </a:r>
              <a:endPar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3" name="Rectangle 845"/>
                <p:cNvSpPr>
                  <a:spLocks noChangeArrowheads="1"/>
                </p:cNvSpPr>
                <p:nvPr/>
              </p:nvSpPr>
              <p:spPr bwMode="auto">
                <a:xfrm rot="16200000">
                  <a:off x="4464395" y="4967496"/>
                  <a:ext cx="578748" cy="2326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a:cs typeface="Arial" pitchFamily="34" charset="0"/>
                              </a:rPr>
                            </m:ctrlPr>
                          </m:sSubPr>
                          <m:e>
                            <m:r>
                              <a:rPr kumimoji="0" lang="en-US" altLang="en-US" sz="1400" b="0" i="1" u="none" strike="noStrike" cap="none" normalizeH="0" baseline="0" dirty="0" smtClean="0">
                                <a:ln>
                                  <a:noFill/>
                                </a:ln>
                                <a:solidFill>
                                  <a:srgbClr val="000000"/>
                                </a:solidFill>
                                <a:effectLst/>
                                <a:latin typeface="Cambria Math"/>
                                <a:cs typeface="Arial" pitchFamily="34" charset="0"/>
                              </a:rPr>
                              <m:t>𝑁</m:t>
                            </m:r>
                          </m:e>
                          <m:sub>
                            <m:r>
                              <a:rPr kumimoji="0" lang="en-US" altLang="en-US" sz="1400" b="0" i="1" u="none" strike="noStrike" cap="none" normalizeH="0" baseline="0" dirty="0" smtClean="0">
                                <a:ln>
                                  <a:noFill/>
                                </a:ln>
                                <a:solidFill>
                                  <a:srgbClr val="000000"/>
                                </a:solidFill>
                                <a:effectLst/>
                                <a:latin typeface="Cambria Math"/>
                                <a:cs typeface="Arial" pitchFamily="34" charset="0"/>
                              </a:rPr>
                              <m:t>𝑓</m:t>
                            </m:r>
                          </m:sub>
                        </m:sSub>
                        <m:r>
                          <a:rPr kumimoji="0" lang="en-US" altLang="en-US" sz="1400" b="0" i="1" u="none" strike="noStrike" cap="none" normalizeH="0" baseline="0" dirty="0" smtClean="0">
                            <a:ln>
                              <a:noFill/>
                            </a:ln>
                            <a:solidFill>
                              <a:srgbClr val="000000"/>
                            </a:solidFill>
                            <a:effectLst/>
                            <a:latin typeface="Cambria Math"/>
                            <a:cs typeface="Arial" pitchFamily="34" charset="0"/>
                          </a:rPr>
                          <m:t>=2</m:t>
                        </m:r>
                      </m:oMath>
                    </m:oMathPara>
                  </a14:m>
                  <a:endParaRPr kumimoji="0" lang="en-US" altLang="en-US" sz="1400" b="0" i="0" u="none" strike="noStrike" cap="none" normalizeH="0" baseline="0" dirty="0" smtClean="0">
                    <a:ln>
                      <a:noFill/>
                    </a:ln>
                    <a:solidFill>
                      <a:schemeClr val="tx1"/>
                    </a:solidFill>
                    <a:effectLst/>
                    <a:cs typeface="Arial" pitchFamily="34" charset="0"/>
                  </a:endParaRPr>
                </a:p>
              </p:txBody>
            </p:sp>
          </mc:Choice>
          <mc:Fallback xmlns="">
            <p:sp>
              <p:nvSpPr>
                <p:cNvPr id="113" name="Rectangle 845"/>
                <p:cNvSpPr>
                  <a:spLocks noRot="1" noChangeAspect="1" noMove="1" noResize="1" noEditPoints="1" noAdjustHandles="1" noChangeArrowheads="1" noChangeShapeType="1" noTextEdit="1"/>
                </p:cNvSpPr>
                <p:nvPr/>
              </p:nvSpPr>
              <p:spPr bwMode="auto">
                <a:xfrm rot="16200000">
                  <a:off x="4464395" y="4967496"/>
                  <a:ext cx="578748" cy="232692"/>
                </a:xfrm>
                <a:prstGeom prst="rect">
                  <a:avLst/>
                </a:prstGeom>
                <a:blipFill rotWithShape="1">
                  <a:blip r:embed="rId5"/>
                  <a:stretch>
                    <a:fillRect t="-5263" r="-23684" b="-63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Rectangle 849"/>
                <p:cNvSpPr>
                  <a:spLocks noChangeArrowheads="1"/>
                </p:cNvSpPr>
                <p:nvPr/>
              </p:nvSpPr>
              <p:spPr bwMode="auto">
                <a:xfrm rot="16200000">
                  <a:off x="4307495" y="3586457"/>
                  <a:ext cx="892552" cy="2326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a:cs typeface="Arial" pitchFamily="34" charset="0"/>
                              </a:rPr>
                            </m:ctrlPr>
                          </m:sSubPr>
                          <m:e>
                            <m:r>
                              <a:rPr kumimoji="0" lang="en-US" altLang="en-US" sz="1400" b="0" i="1" u="none" strike="noStrike" cap="none" normalizeH="0" baseline="0" dirty="0" smtClean="0">
                                <a:ln>
                                  <a:noFill/>
                                </a:ln>
                                <a:solidFill>
                                  <a:srgbClr val="000000"/>
                                </a:solidFill>
                                <a:effectLst/>
                                <a:latin typeface="Cambria Math"/>
                                <a:cs typeface="Arial" pitchFamily="34" charset="0"/>
                              </a:rPr>
                              <m:t>𝑁</m:t>
                            </m:r>
                          </m:e>
                          <m:sub>
                            <m:r>
                              <a:rPr kumimoji="0" lang="en-US" altLang="en-US" sz="1400" b="0" i="1" u="none" strike="noStrike" cap="none" normalizeH="0" baseline="0" dirty="0" smtClean="0">
                                <a:ln>
                                  <a:noFill/>
                                </a:ln>
                                <a:solidFill>
                                  <a:srgbClr val="000000"/>
                                </a:solidFill>
                                <a:effectLst/>
                                <a:latin typeface="Cambria Math"/>
                                <a:cs typeface="Arial" pitchFamily="34" charset="0"/>
                              </a:rPr>
                              <m:t>𝑓</m:t>
                            </m:r>
                          </m:sub>
                        </m:sSub>
                        <m:r>
                          <a:rPr kumimoji="0" lang="en-US" altLang="en-US" sz="1400" b="0" i="1" u="none" strike="noStrike" cap="none" normalizeH="0" baseline="0" dirty="0" smtClean="0">
                            <a:ln>
                              <a:noFill/>
                            </a:ln>
                            <a:solidFill>
                              <a:srgbClr val="000000"/>
                            </a:solidFill>
                            <a:effectLst/>
                            <a:latin typeface="Cambria Math"/>
                            <a:cs typeface="Arial" pitchFamily="34" charset="0"/>
                          </a:rPr>
                          <m:t>=2+1</m:t>
                        </m:r>
                      </m:oMath>
                    </m:oMathPara>
                  </a14:m>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20" name="Rectangle 849"/>
                <p:cNvSpPr>
                  <a:spLocks noRot="1" noChangeAspect="1" noMove="1" noResize="1" noEditPoints="1" noAdjustHandles="1" noChangeArrowheads="1" noChangeShapeType="1" noTextEdit="1"/>
                </p:cNvSpPr>
                <p:nvPr/>
              </p:nvSpPr>
              <p:spPr bwMode="auto">
                <a:xfrm rot="16200000">
                  <a:off x="4307495" y="3586457"/>
                  <a:ext cx="892552" cy="232692"/>
                </a:xfrm>
                <a:prstGeom prst="rect">
                  <a:avLst/>
                </a:prstGeom>
                <a:blipFill rotWithShape="1">
                  <a:blip r:embed="rId6"/>
                  <a:stretch>
                    <a:fillRect t="-3401" r="-23684" b="-27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855"/>
                <p:cNvSpPr>
                  <a:spLocks noChangeArrowheads="1"/>
                </p:cNvSpPr>
                <p:nvPr/>
              </p:nvSpPr>
              <p:spPr bwMode="auto">
                <a:xfrm rot="16200000">
                  <a:off x="4247280" y="2480170"/>
                  <a:ext cx="776686"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1400" b="0" i="1" u="none" strike="noStrike" cap="none" normalizeH="0" baseline="0" dirty="0" smtClean="0">
                                <a:ln>
                                  <a:noFill/>
                                </a:ln>
                                <a:solidFill>
                                  <a:srgbClr val="000000"/>
                                </a:solidFill>
                                <a:effectLst/>
                                <a:latin typeface="Cambria Math"/>
                                <a:cs typeface="Arial" pitchFamily="34" charset="0"/>
                              </a:rPr>
                            </m:ctrlPr>
                          </m:sSubPr>
                          <m:e>
                            <m:r>
                              <a:rPr kumimoji="0" lang="en-US" altLang="en-US" sz="1400" b="0" i="1" u="none" strike="noStrike" cap="none" normalizeH="0" baseline="0" dirty="0" smtClean="0">
                                <a:ln>
                                  <a:noFill/>
                                </a:ln>
                                <a:solidFill>
                                  <a:srgbClr val="000000"/>
                                </a:solidFill>
                                <a:effectLst/>
                                <a:latin typeface="Cambria Math"/>
                                <a:cs typeface="Arial" pitchFamily="34" charset="0"/>
                              </a:rPr>
                              <m:t>𝑁</m:t>
                            </m:r>
                          </m:e>
                          <m:sub>
                            <m:r>
                              <m:rPr>
                                <m:sty m:val="p"/>
                              </m:rPr>
                              <a:rPr kumimoji="0" lang="en-US" altLang="en-US" sz="1400" b="0" i="0" u="none" strike="noStrike" cap="none" normalizeH="0" baseline="0" dirty="0" smtClean="0">
                                <a:ln>
                                  <a:noFill/>
                                </a:ln>
                                <a:solidFill>
                                  <a:srgbClr val="000000"/>
                                </a:solidFill>
                                <a:effectLst/>
                                <a:latin typeface="Cambria Math"/>
                                <a:cs typeface="Arial" pitchFamily="34" charset="0"/>
                              </a:rPr>
                              <m:t>f</m:t>
                            </m:r>
                          </m:sub>
                        </m:sSub>
                        <m:r>
                          <a:rPr kumimoji="0" lang="en-US" altLang="en-US" sz="1400" b="0" i="1" u="none" strike="noStrike" cap="none" normalizeH="0" baseline="0" dirty="0" smtClean="0">
                            <a:ln>
                              <a:noFill/>
                            </a:ln>
                            <a:solidFill>
                              <a:srgbClr val="000000"/>
                            </a:solidFill>
                            <a:effectLst/>
                            <a:latin typeface="Cambria Math"/>
                            <a:cs typeface="Arial" pitchFamily="34" charset="0"/>
                          </a:rPr>
                          <m:t>=</m:t>
                        </m:r>
                      </m:oMath>
                    </m:oMathPara>
                  </a14:m>
                  <a:endParaRPr kumimoji="0" lang="en-US" altLang="en-US" sz="1400" b="0" i="1" u="none" strike="noStrike" cap="none" normalizeH="0" baseline="0" dirty="0" smtClean="0">
                    <a:ln>
                      <a:noFill/>
                    </a:ln>
                    <a:solidFill>
                      <a:srgbClr val="000000"/>
                    </a:solidFill>
                    <a:effectLst/>
                    <a:latin typeface="Cambria Math"/>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400" b="0" i="1" u="none" strike="noStrike" cap="none" normalizeH="0" baseline="0" dirty="0" smtClean="0">
                            <a:ln>
                              <a:noFill/>
                            </a:ln>
                            <a:solidFill>
                              <a:srgbClr val="000000"/>
                            </a:solidFill>
                            <a:effectLst/>
                            <a:latin typeface="Cambria Math"/>
                            <a:cs typeface="Arial" pitchFamily="34" charset="0"/>
                          </a:rPr>
                          <m:t>2+1+1</m:t>
                        </m:r>
                      </m:oMath>
                    </m:oMathPara>
                  </a14:m>
                  <a:endParaRPr kumimoji="0" lang="en-US" altLang="en-US" sz="1400" b="0" i="0" u="none" strike="noStrike" cap="none" normalizeH="0" baseline="0" dirty="0" smtClean="0">
                    <a:ln>
                      <a:noFill/>
                    </a:ln>
                    <a:solidFill>
                      <a:schemeClr val="tx1"/>
                    </a:solidFill>
                    <a:effectLst/>
                    <a:cs typeface="Arial" pitchFamily="34" charset="0"/>
                  </a:endParaRPr>
                </a:p>
              </p:txBody>
            </p:sp>
          </mc:Choice>
          <mc:Fallback xmlns="">
            <p:sp>
              <p:nvSpPr>
                <p:cNvPr id="126" name="Rectangle 855"/>
                <p:cNvSpPr>
                  <a:spLocks noRot="1" noChangeAspect="1" noMove="1" noResize="1" noEditPoints="1" noAdjustHandles="1" noChangeArrowheads="1" noChangeShapeType="1" noTextEdit="1"/>
                </p:cNvSpPr>
                <p:nvPr/>
              </p:nvSpPr>
              <p:spPr bwMode="auto">
                <a:xfrm rot="16200000">
                  <a:off x="4247280" y="2480170"/>
                  <a:ext cx="776686" cy="430887"/>
                </a:xfrm>
                <a:prstGeom prst="rect">
                  <a:avLst/>
                </a:prstGeom>
                <a:blipFill rotWithShape="1">
                  <a:blip r:embed="rId7"/>
                  <a:stretch>
                    <a:fillRect t="-4688" r="-4225" b="-31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8" name="Rectangle 184"/>
                <p:cNvSpPr>
                  <a:spLocks noChangeArrowheads="1"/>
                </p:cNvSpPr>
                <p:nvPr/>
              </p:nvSpPr>
              <p:spPr bwMode="auto">
                <a:xfrm>
                  <a:off x="6281737" y="2109574"/>
                  <a:ext cx="1096134"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14:m>
                    <m:oMathPara xmlns:m="http://schemas.openxmlformats.org/officeDocument/2006/math">
                      <m:oMathParaPr>
                        <m:jc m:val="centerGroup"/>
                      </m:oMathParaPr>
                      <m:oMath xmlns:m="http://schemas.openxmlformats.org/officeDocument/2006/math">
                        <m:d>
                          <m:dPr>
                            <m:begChr m:val="|"/>
                            <m:endChr m:val="|"/>
                            <m:ctrlPr>
                              <a:rPr lang="en-US" sz="1400" b="0" i="1" dirty="0" smtClean="0">
                                <a:solidFill>
                                  <a:srgbClr val="373435"/>
                                </a:solidFill>
                                <a:latin typeface="Cambria Math"/>
                                <a:cs typeface="Arial" pitchFamily="34" charset="0"/>
                              </a:rPr>
                            </m:ctrlPr>
                          </m:dPr>
                          <m:e>
                            <m:r>
                              <a:rPr lang="el-GR" sz="1400" i="1" dirty="0" smtClean="0">
                                <a:solidFill>
                                  <a:srgbClr val="373435"/>
                                </a:solidFill>
                                <a:latin typeface="Cambria Math"/>
                                <a:cs typeface="Arial" pitchFamily="34" charset="0"/>
                              </a:rPr>
                              <m:t>𝜆</m:t>
                            </m:r>
                          </m:e>
                        </m:d>
                        <m:r>
                          <a:rPr lang="en-US" sz="1400" i="1" dirty="0" smtClean="0">
                            <a:solidFill>
                              <a:srgbClr val="373435"/>
                            </a:solidFill>
                            <a:latin typeface="Cambria Math"/>
                            <a:cs typeface="Arial" pitchFamily="34" charset="0"/>
                          </a:rPr>
                          <m:t>=</m:t>
                        </m:r>
                        <m:d>
                          <m:dPr>
                            <m:begChr m:val="|"/>
                            <m:endChr m:val="|"/>
                            <m:ctrlPr>
                              <a:rPr lang="en-US" sz="1400" b="0" i="1" dirty="0" smtClean="0">
                                <a:solidFill>
                                  <a:srgbClr val="373435"/>
                                </a:solidFill>
                                <a:latin typeface="Cambria Math"/>
                                <a:cs typeface="Arial" pitchFamily="34" charset="0"/>
                              </a:rPr>
                            </m:ctrlPr>
                          </m:dPr>
                          <m:e>
                            <m:sSub>
                              <m:sSubPr>
                                <m:ctrlPr>
                                  <a:rPr lang="en-US" sz="1400" b="0" i="1" dirty="0" smtClean="0">
                                    <a:solidFill>
                                      <a:srgbClr val="373435"/>
                                    </a:solidFill>
                                    <a:latin typeface="Cambria Math"/>
                                    <a:cs typeface="Arial" pitchFamily="34" charset="0"/>
                                  </a:rPr>
                                </m:ctrlPr>
                              </m:sSubPr>
                              <m:e>
                                <m:r>
                                  <a:rPr lang="en-US" sz="1400" b="0" i="1" dirty="0" smtClean="0">
                                    <a:solidFill>
                                      <a:srgbClr val="373435"/>
                                    </a:solidFill>
                                    <a:latin typeface="Cambria Math"/>
                                    <a:cs typeface="Arial" pitchFamily="34" charset="0"/>
                                  </a:rPr>
                                  <m:t>𝑔</m:t>
                                </m:r>
                              </m:e>
                              <m:sub>
                                <m:r>
                                  <a:rPr lang="en-US" sz="1400" b="0" i="1" dirty="0" smtClean="0">
                                    <a:solidFill>
                                      <a:srgbClr val="373435"/>
                                    </a:solidFill>
                                    <a:latin typeface="Cambria Math"/>
                                    <a:cs typeface="Arial" pitchFamily="34" charset="0"/>
                                  </a:rPr>
                                  <m:t>𝐴</m:t>
                                </m:r>
                              </m:sub>
                            </m:sSub>
                            <m:r>
                              <a:rPr lang="en-US" sz="1400" b="0" i="1" dirty="0" smtClean="0">
                                <a:solidFill>
                                  <a:srgbClr val="373435"/>
                                </a:solidFill>
                                <a:latin typeface="Cambria Math"/>
                                <a:cs typeface="Arial" pitchFamily="34" charset="0"/>
                              </a:rPr>
                              <m:t>/</m:t>
                            </m:r>
                            <m:sSub>
                              <m:sSubPr>
                                <m:ctrlPr>
                                  <a:rPr lang="en-US" sz="1400" b="0" i="1" dirty="0" smtClean="0">
                                    <a:solidFill>
                                      <a:srgbClr val="373435"/>
                                    </a:solidFill>
                                    <a:latin typeface="Cambria Math"/>
                                    <a:cs typeface="Arial" pitchFamily="34" charset="0"/>
                                  </a:rPr>
                                </m:ctrlPr>
                              </m:sSubPr>
                              <m:e>
                                <m:r>
                                  <a:rPr lang="en-US" sz="1400" b="0" i="1" dirty="0" smtClean="0">
                                    <a:solidFill>
                                      <a:srgbClr val="373435"/>
                                    </a:solidFill>
                                    <a:latin typeface="Cambria Math"/>
                                    <a:cs typeface="Arial" pitchFamily="34" charset="0"/>
                                  </a:rPr>
                                  <m:t>𝑔</m:t>
                                </m:r>
                              </m:e>
                              <m:sub>
                                <m:r>
                                  <a:rPr lang="en-US" sz="1400" b="0" i="1" dirty="0" smtClean="0">
                                    <a:solidFill>
                                      <a:srgbClr val="373435"/>
                                    </a:solidFill>
                                    <a:latin typeface="Cambria Math"/>
                                    <a:cs typeface="Arial" pitchFamily="34" charset="0"/>
                                  </a:rPr>
                                  <m:t>𝑉</m:t>
                                </m:r>
                              </m:sub>
                            </m:sSub>
                          </m:e>
                        </m:d>
                      </m:oMath>
                    </m:oMathPara>
                  </a14:m>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938" name="Rectangle 184"/>
                <p:cNvSpPr>
                  <a:spLocks noRot="1" noChangeAspect="1" noMove="1" noResize="1" noEditPoints="1" noAdjustHandles="1" noChangeArrowheads="1" noChangeShapeType="1" noTextEdit="1"/>
                </p:cNvSpPr>
                <p:nvPr/>
              </p:nvSpPr>
              <p:spPr bwMode="auto">
                <a:xfrm>
                  <a:off x="6281737" y="2109574"/>
                  <a:ext cx="1096134" cy="215444"/>
                </a:xfrm>
                <a:prstGeom prst="rect">
                  <a:avLst/>
                </a:prstGeom>
                <a:blipFill rotWithShape="1">
                  <a:blip r:embed="rId8"/>
                  <a:stretch>
                    <a:fillRect b="-371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852" name="Group 851"/>
            <p:cNvGrpSpPr/>
            <p:nvPr/>
          </p:nvGrpSpPr>
          <p:grpSpPr>
            <a:xfrm flipV="1">
              <a:off x="4860032" y="5753599"/>
              <a:ext cx="3981450" cy="79375"/>
              <a:chOff x="4860925" y="2539330"/>
              <a:chExt cx="3981450" cy="79375"/>
            </a:xfrm>
          </p:grpSpPr>
          <p:sp>
            <p:nvSpPr>
              <p:cNvPr id="854" name="Freeform 786"/>
              <p:cNvSpPr>
                <a:spLocks/>
              </p:cNvSpPr>
              <p:nvPr/>
            </p:nvSpPr>
            <p:spPr bwMode="auto">
              <a:xfrm>
                <a:off x="4860925" y="2539330"/>
                <a:ext cx="3981450" cy="0"/>
              </a:xfrm>
              <a:custGeom>
                <a:avLst/>
                <a:gdLst>
                  <a:gd name="T0" fmla="*/ 0 w 15043"/>
                  <a:gd name="T1" fmla="*/ 15043 w 15043"/>
                  <a:gd name="T2" fmla="*/ 0 w 15043"/>
                </a:gdLst>
                <a:ahLst/>
                <a:cxnLst>
                  <a:cxn ang="0">
                    <a:pos x="T0" y="0"/>
                  </a:cxn>
                  <a:cxn ang="0">
                    <a:pos x="T1" y="0"/>
                  </a:cxn>
                  <a:cxn ang="0">
                    <a:pos x="T2" y="0"/>
                  </a:cxn>
                </a:cxnLst>
                <a:rect l="0" t="0" r="r" b="b"/>
                <a:pathLst>
                  <a:path w="15043">
                    <a:moveTo>
                      <a:pt x="0" y="0"/>
                    </a:moveTo>
                    <a:lnTo>
                      <a:pt x="15043" y="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5" name="Freeform 812"/>
              <p:cNvSpPr>
                <a:spLocks/>
              </p:cNvSpPr>
              <p:nvPr/>
            </p:nvSpPr>
            <p:spPr bwMode="auto">
              <a:xfrm>
                <a:off x="48609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8" name="Freeform 813"/>
              <p:cNvSpPr>
                <a:spLocks/>
              </p:cNvSpPr>
              <p:nvPr/>
            </p:nvSpPr>
            <p:spPr bwMode="auto">
              <a:xfrm>
                <a:off x="50704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9" name="Freeform 814"/>
              <p:cNvSpPr>
                <a:spLocks/>
              </p:cNvSpPr>
              <p:nvPr/>
            </p:nvSpPr>
            <p:spPr bwMode="auto">
              <a:xfrm>
                <a:off x="52800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0" name="Freeform 815"/>
              <p:cNvSpPr>
                <a:spLocks/>
              </p:cNvSpPr>
              <p:nvPr/>
            </p:nvSpPr>
            <p:spPr bwMode="auto">
              <a:xfrm>
                <a:off x="548957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1" name="Freeform 817"/>
              <p:cNvSpPr>
                <a:spLocks/>
              </p:cNvSpPr>
              <p:nvPr/>
            </p:nvSpPr>
            <p:spPr bwMode="auto">
              <a:xfrm>
                <a:off x="56991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2" name="Freeform 818"/>
              <p:cNvSpPr>
                <a:spLocks/>
              </p:cNvSpPr>
              <p:nvPr/>
            </p:nvSpPr>
            <p:spPr bwMode="auto">
              <a:xfrm>
                <a:off x="59086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3" name="Freeform 819"/>
              <p:cNvSpPr>
                <a:spLocks/>
              </p:cNvSpPr>
              <p:nvPr/>
            </p:nvSpPr>
            <p:spPr bwMode="auto">
              <a:xfrm>
                <a:off x="61182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4" name="Freeform 820"/>
              <p:cNvSpPr>
                <a:spLocks/>
              </p:cNvSpPr>
              <p:nvPr/>
            </p:nvSpPr>
            <p:spPr bwMode="auto">
              <a:xfrm>
                <a:off x="63277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5" name="Freeform 821"/>
              <p:cNvSpPr>
                <a:spLocks/>
              </p:cNvSpPr>
              <p:nvPr/>
            </p:nvSpPr>
            <p:spPr bwMode="auto">
              <a:xfrm>
                <a:off x="653732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6" name="Freeform 823"/>
              <p:cNvSpPr>
                <a:spLocks/>
              </p:cNvSpPr>
              <p:nvPr/>
            </p:nvSpPr>
            <p:spPr bwMode="auto">
              <a:xfrm>
                <a:off x="67468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7" name="Freeform 824"/>
              <p:cNvSpPr>
                <a:spLocks/>
              </p:cNvSpPr>
              <p:nvPr/>
            </p:nvSpPr>
            <p:spPr bwMode="auto">
              <a:xfrm>
                <a:off x="69564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8" name="Freeform 825"/>
              <p:cNvSpPr>
                <a:spLocks/>
              </p:cNvSpPr>
              <p:nvPr/>
            </p:nvSpPr>
            <p:spPr bwMode="auto">
              <a:xfrm>
                <a:off x="71659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9" name="Freeform 826"/>
              <p:cNvSpPr>
                <a:spLocks/>
              </p:cNvSpPr>
              <p:nvPr/>
            </p:nvSpPr>
            <p:spPr bwMode="auto">
              <a:xfrm>
                <a:off x="73755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0" name="Freeform 827"/>
              <p:cNvSpPr>
                <a:spLocks/>
              </p:cNvSpPr>
              <p:nvPr/>
            </p:nvSpPr>
            <p:spPr bwMode="auto">
              <a:xfrm>
                <a:off x="758507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1" name="Freeform 829"/>
              <p:cNvSpPr>
                <a:spLocks/>
              </p:cNvSpPr>
              <p:nvPr/>
            </p:nvSpPr>
            <p:spPr bwMode="auto">
              <a:xfrm>
                <a:off x="77946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2" name="Freeform 830"/>
              <p:cNvSpPr>
                <a:spLocks/>
              </p:cNvSpPr>
              <p:nvPr/>
            </p:nvSpPr>
            <p:spPr bwMode="auto">
              <a:xfrm>
                <a:off x="80041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3" name="Freeform 831"/>
              <p:cNvSpPr>
                <a:spLocks/>
              </p:cNvSpPr>
              <p:nvPr/>
            </p:nvSpPr>
            <p:spPr bwMode="auto">
              <a:xfrm>
                <a:off x="821372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4" name="Freeform 832"/>
              <p:cNvSpPr>
                <a:spLocks/>
              </p:cNvSpPr>
              <p:nvPr/>
            </p:nvSpPr>
            <p:spPr bwMode="auto">
              <a:xfrm>
                <a:off x="8423275" y="2539330"/>
                <a:ext cx="0" cy="30162"/>
              </a:xfrm>
              <a:custGeom>
                <a:avLst/>
                <a:gdLst>
                  <a:gd name="T0" fmla="*/ 0 h 112"/>
                  <a:gd name="T1" fmla="*/ 112 h 112"/>
                  <a:gd name="T2" fmla="*/ 0 h 112"/>
                </a:gdLst>
                <a:ahLst/>
                <a:cxnLst>
                  <a:cxn ang="0">
                    <a:pos x="0" y="T0"/>
                  </a:cxn>
                  <a:cxn ang="0">
                    <a:pos x="0" y="T1"/>
                  </a:cxn>
                  <a:cxn ang="0">
                    <a:pos x="0" y="T2"/>
                  </a:cxn>
                </a:cxnLst>
                <a:rect l="0" t="0" r="r" b="b"/>
                <a:pathLst>
                  <a:path h="112">
                    <a:moveTo>
                      <a:pt x="0" y="0"/>
                    </a:moveTo>
                    <a:lnTo>
                      <a:pt x="0" y="112"/>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5" name="Freeform 833"/>
              <p:cNvSpPr>
                <a:spLocks/>
              </p:cNvSpPr>
              <p:nvPr/>
            </p:nvSpPr>
            <p:spPr bwMode="auto">
              <a:xfrm>
                <a:off x="8632825" y="2539330"/>
                <a:ext cx="0" cy="79375"/>
              </a:xfrm>
              <a:custGeom>
                <a:avLst/>
                <a:gdLst>
                  <a:gd name="T0" fmla="*/ 0 h 300"/>
                  <a:gd name="T1" fmla="*/ 300 h 300"/>
                  <a:gd name="T2" fmla="*/ 0 h 300"/>
                </a:gdLst>
                <a:ahLst/>
                <a:cxnLst>
                  <a:cxn ang="0">
                    <a:pos x="0" y="T0"/>
                  </a:cxn>
                  <a:cxn ang="0">
                    <a:pos x="0" y="T1"/>
                  </a:cxn>
                  <a:cxn ang="0">
                    <a:pos x="0" y="T2"/>
                  </a:cxn>
                </a:cxnLst>
                <a:rect l="0" t="0" r="r" b="b"/>
                <a:pathLst>
                  <a:path h="300">
                    <a:moveTo>
                      <a:pt x="0" y="0"/>
                    </a:moveTo>
                    <a:lnTo>
                      <a:pt x="0" y="300"/>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 name="Rectangle 2"/>
              <p:cNvSpPr/>
              <p:nvPr/>
            </p:nvSpPr>
            <p:spPr>
              <a:xfrm>
                <a:off x="57605" y="831133"/>
                <a:ext cx="4572000" cy="923330"/>
              </a:xfrm>
              <a:prstGeom prst="rect">
                <a:avLst/>
              </a:prstGeom>
            </p:spPr>
            <p:txBody>
              <a:bodyPr>
                <a:spAutoFit/>
              </a:bodyPr>
              <a:lstStyle/>
              <a:p>
                <a:r>
                  <a:rPr lang="en-US" dirty="0" smtClean="0">
                    <a:latin typeface="Times New Roman" pitchFamily="18" charset="0"/>
                    <a:cs typeface="Times New Roman" pitchFamily="18" charset="0"/>
                  </a:rPr>
                  <a:t>Determination of ratio </a:t>
                </a:r>
                <a14:m>
                  <m:oMath xmlns:m="http://schemas.openxmlformats.org/officeDocument/2006/math">
                    <m:r>
                      <a:rPr lang="en-US" i="1">
                        <a:latin typeface="Cambria Math"/>
                        <a:ea typeface="Cambria Math"/>
                        <a:cs typeface="Times New Roman" pitchFamily="18" charset="0"/>
                      </a:rPr>
                      <m:t>𝜆</m:t>
                    </m:r>
                    <m:r>
                      <a:rPr lang="en-US" i="1">
                        <a:latin typeface="Cambria Math"/>
                        <a:ea typeface="Cambria Math"/>
                        <a:cs typeface="Times New Roman" pitchFamily="18" charset="0"/>
                      </a:rPr>
                      <m:t>=</m:t>
                    </m:r>
                    <m:f>
                      <m:fPr>
                        <m:type m:val="lin"/>
                        <m:ctrlPr>
                          <a:rPr lang="en-US" i="1">
                            <a:latin typeface="Cambria Math"/>
                            <a:ea typeface="Cambria Math"/>
                            <a:cs typeface="Times New Roman" pitchFamily="18" charset="0"/>
                          </a:rPr>
                        </m:ctrlPr>
                      </m:fPr>
                      <m:num>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𝑔</m:t>
                            </m:r>
                          </m:e>
                          <m:sub>
                            <m:r>
                              <a:rPr lang="en-US" i="1">
                                <a:latin typeface="Cambria Math"/>
                                <a:ea typeface="Cambria Math"/>
                                <a:cs typeface="Times New Roman" pitchFamily="18" charset="0"/>
                              </a:rPr>
                              <m:t>𝐴</m:t>
                            </m:r>
                          </m:sub>
                        </m:sSub>
                      </m:num>
                      <m:den>
                        <m:sSub>
                          <m:sSubPr>
                            <m:ctrlPr>
                              <a:rPr lang="en-US" i="1">
                                <a:latin typeface="Cambria Math"/>
                                <a:ea typeface="Cambria Math"/>
                                <a:cs typeface="Times New Roman" pitchFamily="18" charset="0"/>
                              </a:rPr>
                            </m:ctrlPr>
                          </m:sSubPr>
                          <m:e>
                            <m:r>
                              <a:rPr lang="en-US" i="1">
                                <a:latin typeface="Cambria Math"/>
                                <a:ea typeface="Cambria Math"/>
                                <a:cs typeface="Times New Roman" pitchFamily="18" charset="0"/>
                              </a:rPr>
                              <m:t>𝑔</m:t>
                            </m:r>
                          </m:e>
                          <m:sub>
                            <m:r>
                              <a:rPr lang="en-US" i="1">
                                <a:latin typeface="Cambria Math"/>
                                <a:ea typeface="Cambria Math"/>
                                <a:cs typeface="Times New Roman" pitchFamily="18" charset="0"/>
                              </a:rPr>
                              <m:t>𝑉</m:t>
                            </m:r>
                          </m:sub>
                        </m:sSub>
                      </m:den>
                    </m:f>
                  </m:oMath>
                </a14:m>
                <a:r>
                  <a:rPr lang="en-US" dirty="0">
                    <a:latin typeface="Times New Roman" pitchFamily="18" charset="0"/>
                    <a:cs typeface="Times New Roman" pitchFamily="18" charset="0"/>
                  </a:rPr>
                  <a:t> from </a:t>
                </a:r>
                <a14:m>
                  <m:oMath xmlns:m="http://schemas.openxmlformats.org/officeDocument/2006/math">
                    <m:r>
                      <a:rPr lang="en-US" i="1">
                        <a:solidFill>
                          <a:srgbClr val="FF0000"/>
                        </a:solidFill>
                        <a:latin typeface="Cambria Math"/>
                        <a:cs typeface="Times New Roman" pitchFamily="18" charset="0"/>
                      </a:rPr>
                      <m:t>𝐴</m:t>
                    </m:r>
                    <m:r>
                      <a:rPr lang="en-US" i="1">
                        <a:latin typeface="Cambria Math"/>
                        <a:cs typeface="Times New Roman" pitchFamily="18" charset="0"/>
                      </a:rPr>
                      <m:t>=</m:t>
                    </m:r>
                    <m:f>
                      <m:fPr>
                        <m:type m:val="lin"/>
                        <m:ctrlPr>
                          <a:rPr lang="en-US" i="1">
                            <a:latin typeface="Cambria Math"/>
                            <a:cs typeface="Times New Roman" pitchFamily="18" charset="0"/>
                          </a:rPr>
                        </m:ctrlPr>
                      </m:fPr>
                      <m:num>
                        <m:r>
                          <a:rPr lang="en-US" b="0" i="1" smtClean="0">
                            <a:latin typeface="Cambria Math"/>
                            <a:cs typeface="Times New Roman" pitchFamily="18" charset="0"/>
                          </a:rPr>
                          <m:t>−</m:t>
                        </m:r>
                        <m:r>
                          <a:rPr lang="en-US" i="1">
                            <a:latin typeface="Cambria Math"/>
                            <a:cs typeface="Times New Roman" pitchFamily="18" charset="0"/>
                          </a:rPr>
                          <m:t>2</m:t>
                        </m:r>
                        <m:d>
                          <m:dPr>
                            <m:ctrlPr>
                              <a:rPr lang="en-US" i="1">
                                <a:latin typeface="Cambria Math"/>
                                <a:cs typeface="Times New Roman" pitchFamily="18" charset="0"/>
                              </a:rPr>
                            </m:ctrlPr>
                          </m:dPr>
                          <m:e>
                            <m:func>
                              <m:funcPr>
                                <m:ctrlPr>
                                  <a:rPr lang="en-US" i="1">
                                    <a:latin typeface="Cambria Math"/>
                                    <a:cs typeface="Times New Roman" pitchFamily="18" charset="0"/>
                                  </a:rPr>
                                </m:ctrlPr>
                              </m:funcPr>
                              <m:fName>
                                <m:r>
                                  <m:rPr>
                                    <m:sty m:val="p"/>
                                  </m:rPr>
                                  <a:rPr lang="en-US">
                                    <a:latin typeface="Cambria Math"/>
                                    <a:cs typeface="Times New Roman" pitchFamily="18" charset="0"/>
                                  </a:rPr>
                                  <m:t>Re</m:t>
                                </m:r>
                              </m:fName>
                              <m:e>
                                <m:r>
                                  <a:rPr lang="en-US" i="1">
                                    <a:latin typeface="Cambria Math"/>
                                    <a:cs typeface="Times New Roman" pitchFamily="18" charset="0"/>
                                  </a:rPr>
                                  <m:t>𝜆</m:t>
                                </m:r>
                              </m:e>
                            </m:func>
                            <m:r>
                              <a:rPr lang="en-US" i="1">
                                <a:latin typeface="Cambria Math"/>
                                <a:cs typeface="Times New Roman" pitchFamily="18" charset="0"/>
                              </a:rPr>
                              <m:t>+</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num>
                      <m:den>
                        <m:d>
                          <m:dPr>
                            <m:ctrlPr>
                              <a:rPr lang="en-US" i="1">
                                <a:latin typeface="Cambria Math"/>
                                <a:cs typeface="Times New Roman" pitchFamily="18" charset="0"/>
                              </a:rPr>
                            </m:ctrlPr>
                          </m:dPr>
                          <m:e>
                            <m:r>
                              <a:rPr lang="en-US" i="1">
                                <a:latin typeface="Cambria Math"/>
                                <a:cs typeface="Times New Roman" pitchFamily="18" charset="0"/>
                              </a:rPr>
                              <m:t>1+3</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den>
                    </m:f>
                  </m:oMath>
                </a14:m>
                <a:r>
                  <a:rPr lang="en-US" dirty="0">
                    <a:latin typeface="Times New Roman" pitchFamily="18" charset="0"/>
                    <a:cs typeface="Times New Roman" pitchFamily="18" charset="0"/>
                  </a:rPr>
                  <a:t> or </a:t>
                </a:r>
                <a14:m>
                  <m:oMath xmlns:m="http://schemas.openxmlformats.org/officeDocument/2006/math">
                    <m:r>
                      <a:rPr lang="en-US" i="1">
                        <a:solidFill>
                          <a:srgbClr val="FF0000"/>
                        </a:solidFill>
                        <a:latin typeface="Cambria Math"/>
                        <a:cs typeface="Times New Roman" pitchFamily="18" charset="0"/>
                      </a:rPr>
                      <m:t>𝑎</m:t>
                    </m:r>
                    <m:r>
                      <a:rPr lang="en-US" i="1">
                        <a:latin typeface="Cambria Math"/>
                        <a:cs typeface="Times New Roman" pitchFamily="18" charset="0"/>
                      </a:rPr>
                      <m:t>=</m:t>
                    </m:r>
                    <m:f>
                      <m:fPr>
                        <m:type m:val="lin"/>
                        <m:ctrlPr>
                          <a:rPr lang="en-US" i="1">
                            <a:latin typeface="Cambria Math"/>
                            <a:cs typeface="Times New Roman" pitchFamily="18" charset="0"/>
                          </a:rPr>
                        </m:ctrlPr>
                      </m:fPr>
                      <m:num>
                        <m:d>
                          <m:dPr>
                            <m:ctrlPr>
                              <a:rPr lang="en-US" i="1">
                                <a:latin typeface="Cambria Math"/>
                                <a:cs typeface="Times New Roman" pitchFamily="18" charset="0"/>
                              </a:rPr>
                            </m:ctrlPr>
                          </m:dPr>
                          <m:e>
                            <m:r>
                              <a:rPr lang="en-US" i="1">
                                <a:latin typeface="Cambria Math"/>
                                <a:cs typeface="Times New Roman" pitchFamily="18" charset="0"/>
                              </a:rPr>
                              <m:t>1−</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num>
                      <m:den>
                        <m:d>
                          <m:dPr>
                            <m:ctrlPr>
                              <a:rPr lang="en-US" i="1">
                                <a:latin typeface="Cambria Math"/>
                                <a:cs typeface="Times New Roman" pitchFamily="18" charset="0"/>
                              </a:rPr>
                            </m:ctrlPr>
                          </m:dPr>
                          <m:e>
                            <m:r>
                              <a:rPr lang="en-US" i="1">
                                <a:latin typeface="Cambria Math"/>
                                <a:cs typeface="Times New Roman" pitchFamily="18" charset="0"/>
                              </a:rPr>
                              <m:t>1+3</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r>
                                      <a:rPr lang="en-US" i="1">
                                        <a:latin typeface="Cambria Math"/>
                                        <a:ea typeface="Cambria Math"/>
                                        <a:cs typeface="Times New Roman" pitchFamily="18" charset="0"/>
                                      </a:rPr>
                                      <m:t>𝜆</m:t>
                                    </m:r>
                                  </m:e>
                                </m:d>
                              </m:e>
                              <m:sup>
                                <m:r>
                                  <a:rPr lang="en-US" i="1">
                                    <a:latin typeface="Cambria Math"/>
                                    <a:cs typeface="Times New Roman" pitchFamily="18" charset="0"/>
                                  </a:rPr>
                                  <m:t>2</m:t>
                                </m:r>
                              </m:sup>
                            </m:sSup>
                          </m:e>
                        </m:d>
                      </m:den>
                    </m:f>
                  </m:oMath>
                </a14:m>
                <a:r>
                  <a:rPr lang="en-US" dirty="0">
                    <a:latin typeface="Times New Roman" pitchFamily="18" charset="0"/>
                    <a:cs typeface="Times New Roman"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57605" y="831133"/>
                <a:ext cx="4572000" cy="923330"/>
              </a:xfrm>
              <a:prstGeom prst="rect">
                <a:avLst/>
              </a:prstGeom>
              <a:blipFill rotWithShape="1">
                <a:blip r:embed="rId11"/>
                <a:stretch>
                  <a:fillRect l="-1067" t="-46053" b="-70395"/>
                </a:stretch>
              </a:blipFill>
            </p:spPr>
            <p:txBody>
              <a:bodyPr/>
              <a:lstStyle/>
              <a:p>
                <a:r>
                  <a:rPr lang="en-US">
                    <a:noFill/>
                  </a:rPr>
                  <a:t> </a:t>
                </a:r>
              </a:p>
            </p:txBody>
          </p:sp>
        </mc:Fallback>
      </mc:AlternateContent>
      <p:grpSp>
        <p:nvGrpSpPr>
          <p:cNvPr id="853" name="Group 852"/>
          <p:cNvGrpSpPr/>
          <p:nvPr/>
        </p:nvGrpSpPr>
        <p:grpSpPr>
          <a:xfrm>
            <a:off x="311132" y="2013466"/>
            <a:ext cx="3458829" cy="3718408"/>
            <a:chOff x="885447" y="1206711"/>
            <a:chExt cx="3458829" cy="3718408"/>
          </a:xfrm>
        </p:grpSpPr>
        <p:sp>
          <p:nvSpPr>
            <p:cNvPr id="884" name="AutoShape 114"/>
            <p:cNvSpPr>
              <a:spLocks noChangeAspect="1" noChangeArrowheads="1" noTextEdit="1"/>
            </p:cNvSpPr>
            <p:nvPr/>
          </p:nvSpPr>
          <p:spPr bwMode="auto">
            <a:xfrm>
              <a:off x="1265238" y="1720950"/>
              <a:ext cx="285591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Rectangle 116"/>
            <p:cNvSpPr>
              <a:spLocks noChangeArrowheads="1"/>
            </p:cNvSpPr>
            <p:nvPr/>
          </p:nvSpPr>
          <p:spPr bwMode="auto">
            <a:xfrm>
              <a:off x="2322576" y="1206712"/>
              <a:ext cx="91440" cy="3276489"/>
            </a:xfrm>
            <a:prstGeom prst="rect">
              <a:avLst/>
            </a:prstGeom>
            <a:solidFill>
              <a:srgbClr val="F597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118"/>
            <p:cNvSpPr>
              <a:spLocks/>
            </p:cNvSpPr>
            <p:nvPr/>
          </p:nvSpPr>
          <p:spPr bwMode="auto">
            <a:xfrm>
              <a:off x="4059240" y="4449863"/>
              <a:ext cx="50800" cy="65088"/>
            </a:xfrm>
            <a:custGeom>
              <a:avLst/>
              <a:gdLst>
                <a:gd name="T0" fmla="*/ 0 w 287"/>
                <a:gd name="T1" fmla="*/ 0 h 372"/>
                <a:gd name="T2" fmla="*/ 287 w 287"/>
                <a:gd name="T3" fmla="*/ 186 h 372"/>
                <a:gd name="T4" fmla="*/ 0 w 287"/>
                <a:gd name="T5" fmla="*/ 372 h 372"/>
              </a:gdLst>
              <a:ahLst/>
              <a:cxnLst>
                <a:cxn ang="0">
                  <a:pos x="T0" y="T1"/>
                </a:cxn>
                <a:cxn ang="0">
                  <a:pos x="T2" y="T3"/>
                </a:cxn>
                <a:cxn ang="0">
                  <a:pos x="T4" y="T5"/>
                </a:cxn>
              </a:cxnLst>
              <a:rect l="0" t="0" r="r" b="b"/>
              <a:pathLst>
                <a:path w="287" h="372">
                  <a:moveTo>
                    <a:pt x="0" y="0"/>
                  </a:moveTo>
                  <a:lnTo>
                    <a:pt x="287" y="186"/>
                  </a:lnTo>
                  <a:lnTo>
                    <a:pt x="0" y="3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80" name="Rectangle 119"/>
                <p:cNvSpPr>
                  <a:spLocks noChangeArrowheads="1"/>
                </p:cNvSpPr>
                <p:nvPr/>
              </p:nvSpPr>
              <p:spPr bwMode="auto">
                <a:xfrm>
                  <a:off x="1219200" y="4514950"/>
                  <a:ext cx="438150" cy="184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200" b="0" i="1" u="none" strike="noStrike" cap="none" normalizeH="0" baseline="0" dirty="0" smtClean="0">
                            <a:ln>
                              <a:noFill/>
                            </a:ln>
                            <a:solidFill>
                              <a:srgbClr val="000000"/>
                            </a:solidFill>
                            <a:effectLst/>
                            <a:latin typeface="Cambria Math"/>
                            <a:cs typeface="Arial" pitchFamily="34" charset="0"/>
                          </a:rPr>
                          <m:t>−1.30</m:t>
                        </m:r>
                      </m:oMath>
                    </m:oMathPara>
                  </a14:m>
                  <a:endParaRPr kumimoji="0" lang="en-US" altLang="en-US" sz="1800" b="0" i="0" u="none" strike="noStrike" cap="none" normalizeH="0" baseline="0" dirty="0" smtClean="0">
                    <a:ln>
                      <a:noFill/>
                    </a:ln>
                    <a:solidFill>
                      <a:schemeClr val="tx1"/>
                    </a:solidFill>
                    <a:effectLst/>
                    <a:latin typeface="Calibri" pitchFamily="34" charset="0"/>
                    <a:cs typeface="Arial" pitchFamily="34" charset="0"/>
                  </a:endParaRPr>
                </a:p>
              </p:txBody>
            </p:sp>
          </mc:Choice>
          <mc:Fallback xmlns="">
            <p:sp>
              <p:nvSpPr>
                <p:cNvPr id="2134" name="Rectangle 119"/>
                <p:cNvSpPr>
                  <a:spLocks noRot="1" noChangeAspect="1" noMove="1" noResize="1" noEditPoints="1" noAdjustHandles="1" noChangeArrowheads="1" noChangeShapeType="1" noTextEdit="1"/>
                </p:cNvSpPr>
                <p:nvPr/>
              </p:nvSpPr>
              <p:spPr bwMode="auto">
                <a:xfrm>
                  <a:off x="1219200" y="4514950"/>
                  <a:ext cx="438150" cy="184150"/>
                </a:xfrm>
                <a:prstGeom prst="rect">
                  <a:avLst/>
                </a:prstGeom>
                <a:blipFill>
                  <a:blip r:embed="rId9"/>
                  <a:stretch>
                    <a:fillRect l="-1389" r="-8333"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92" name="Line 120"/>
            <p:cNvSpPr>
              <a:spLocks noChangeShapeType="1"/>
            </p:cNvSpPr>
            <p:nvPr/>
          </p:nvSpPr>
          <p:spPr bwMode="auto">
            <a:xfrm flipV="1">
              <a:off x="1433513" y="4483200"/>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93" name="Rectangle 121"/>
                <p:cNvSpPr>
                  <a:spLocks noChangeArrowheads="1"/>
                </p:cNvSpPr>
                <p:nvPr/>
              </p:nvSpPr>
              <p:spPr bwMode="auto">
                <a:xfrm>
                  <a:off x="1985963" y="4514950"/>
                  <a:ext cx="438150" cy="184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200" b="0" i="1" u="none" strike="noStrike" cap="none" normalizeH="0" baseline="0" dirty="0" smtClean="0">
                            <a:ln>
                              <a:noFill/>
                            </a:ln>
                            <a:solidFill>
                              <a:srgbClr val="000000"/>
                            </a:solidFill>
                            <a:effectLst/>
                            <a:latin typeface="Cambria Math"/>
                            <a:cs typeface="Arial" pitchFamily="34" charset="0"/>
                          </a:rPr>
                          <m:t>−1.28</m:t>
                        </m:r>
                      </m:oMath>
                    </m:oMathPara>
                  </a14:m>
                  <a:endParaRPr kumimoji="0" lang="en-US" altLang="en-US" sz="1800" b="0" i="0" u="none" strike="noStrike" cap="none" normalizeH="0" baseline="0" dirty="0" smtClean="0">
                    <a:ln>
                      <a:noFill/>
                    </a:ln>
                    <a:solidFill>
                      <a:schemeClr val="tx1"/>
                    </a:solidFill>
                    <a:effectLst/>
                    <a:latin typeface="Calibri" pitchFamily="34" charset="0"/>
                    <a:cs typeface="Arial" pitchFamily="34" charset="0"/>
                  </a:endParaRPr>
                </a:p>
              </p:txBody>
            </p:sp>
          </mc:Choice>
          <mc:Fallback xmlns="">
            <p:sp>
              <p:nvSpPr>
                <p:cNvPr id="2136" name="Rectangle 121"/>
                <p:cNvSpPr>
                  <a:spLocks noRot="1" noChangeAspect="1" noMove="1" noResize="1" noEditPoints="1" noAdjustHandles="1" noChangeArrowheads="1" noChangeShapeType="1" noTextEdit="1"/>
                </p:cNvSpPr>
                <p:nvPr/>
              </p:nvSpPr>
              <p:spPr bwMode="auto">
                <a:xfrm>
                  <a:off x="1985963" y="4514950"/>
                  <a:ext cx="438150" cy="184150"/>
                </a:xfrm>
                <a:prstGeom prst="rect">
                  <a:avLst/>
                </a:prstGeom>
                <a:blipFill>
                  <a:blip r:embed="rId10"/>
                  <a:stretch>
                    <a:fillRect l="-2778" r="-8333"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94" name="Line 122"/>
            <p:cNvSpPr>
              <a:spLocks noChangeShapeType="1"/>
            </p:cNvSpPr>
            <p:nvPr/>
          </p:nvSpPr>
          <p:spPr bwMode="auto">
            <a:xfrm flipV="1">
              <a:off x="2200276" y="4483200"/>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95" name="Rectangle 123"/>
                <p:cNvSpPr>
                  <a:spLocks noChangeArrowheads="1"/>
                </p:cNvSpPr>
                <p:nvPr/>
              </p:nvSpPr>
              <p:spPr bwMode="auto">
                <a:xfrm>
                  <a:off x="2749552" y="4514950"/>
                  <a:ext cx="438150" cy="184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200" b="0" i="1" u="none" strike="noStrike" cap="none" normalizeH="0" baseline="0" dirty="0" smtClean="0">
                            <a:ln>
                              <a:noFill/>
                            </a:ln>
                            <a:solidFill>
                              <a:srgbClr val="000000"/>
                            </a:solidFill>
                            <a:effectLst/>
                            <a:latin typeface="Cambria Math"/>
                            <a:cs typeface="Arial" pitchFamily="34" charset="0"/>
                          </a:rPr>
                          <m:t>−1.26</m:t>
                        </m:r>
                      </m:oMath>
                    </m:oMathPara>
                  </a14:m>
                  <a:endParaRPr kumimoji="0" lang="en-US" altLang="en-US" sz="1800" b="0" i="0" u="none" strike="noStrike" cap="none" normalizeH="0" baseline="0" dirty="0" smtClean="0">
                    <a:ln>
                      <a:noFill/>
                    </a:ln>
                    <a:solidFill>
                      <a:schemeClr val="tx1"/>
                    </a:solidFill>
                    <a:effectLst/>
                    <a:latin typeface="Calibri" pitchFamily="34" charset="0"/>
                    <a:cs typeface="Arial" pitchFamily="34" charset="0"/>
                  </a:endParaRPr>
                </a:p>
              </p:txBody>
            </p:sp>
          </mc:Choice>
          <mc:Fallback xmlns="">
            <p:sp>
              <p:nvSpPr>
                <p:cNvPr id="2138" name="Rectangle 123"/>
                <p:cNvSpPr>
                  <a:spLocks noRot="1" noChangeAspect="1" noMove="1" noResize="1" noEditPoints="1" noAdjustHandles="1" noChangeArrowheads="1" noChangeShapeType="1" noTextEdit="1"/>
                </p:cNvSpPr>
                <p:nvPr/>
              </p:nvSpPr>
              <p:spPr bwMode="auto">
                <a:xfrm>
                  <a:off x="2749552" y="4514950"/>
                  <a:ext cx="438150" cy="184150"/>
                </a:xfrm>
                <a:prstGeom prst="rect">
                  <a:avLst/>
                </a:prstGeom>
                <a:blipFill>
                  <a:blip r:embed="rId12"/>
                  <a:stretch>
                    <a:fillRect l="-1389" r="-8333"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96" name="Line 124"/>
            <p:cNvSpPr>
              <a:spLocks noChangeShapeType="1"/>
            </p:cNvSpPr>
            <p:nvPr/>
          </p:nvSpPr>
          <p:spPr bwMode="auto">
            <a:xfrm flipV="1">
              <a:off x="2963864" y="4483200"/>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97" name="Rectangle 125"/>
                <p:cNvSpPr>
                  <a:spLocks noChangeArrowheads="1"/>
                </p:cNvSpPr>
                <p:nvPr/>
              </p:nvSpPr>
              <p:spPr bwMode="auto">
                <a:xfrm>
                  <a:off x="3516315" y="4514950"/>
                  <a:ext cx="438150" cy="184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Bef>
                      <a:spcPct val="0"/>
                    </a:spcBef>
                    <a:spcAft>
                      <a:spcPct val="0"/>
                    </a:spcAft>
                    <a:defRPr>
                      <a:solidFill>
                        <a:schemeClr val="tx1"/>
                      </a:solidFill>
                      <a:latin typeface="Calibri" pitchFamily="34" charset="0"/>
                    </a:defRPr>
                  </a:lvl6pPr>
                  <a:lvl7pPr fontAlgn="base">
                    <a:spcBef>
                      <a:spcPct val="0"/>
                    </a:spcBef>
                    <a:spcAft>
                      <a:spcPct val="0"/>
                    </a:spcAft>
                    <a:defRPr>
                      <a:solidFill>
                        <a:schemeClr val="tx1"/>
                      </a:solidFill>
                      <a:latin typeface="Calibri" pitchFamily="34" charset="0"/>
                    </a:defRPr>
                  </a:lvl7pPr>
                  <a:lvl8pPr fontAlgn="base">
                    <a:spcBef>
                      <a:spcPct val="0"/>
                    </a:spcBef>
                    <a:spcAft>
                      <a:spcPct val="0"/>
                    </a:spcAft>
                    <a:defRPr>
                      <a:solidFill>
                        <a:schemeClr val="tx1"/>
                      </a:solidFill>
                      <a:latin typeface="Calibri" pitchFamily="34" charset="0"/>
                    </a:defRPr>
                  </a:lvl8pPr>
                  <a:lvl9pPr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1200" b="0" i="1" u="none" strike="noStrike" cap="none" normalizeH="0" baseline="0" dirty="0" smtClean="0">
                            <a:ln>
                              <a:noFill/>
                            </a:ln>
                            <a:solidFill>
                              <a:srgbClr val="000000"/>
                            </a:solidFill>
                            <a:effectLst/>
                            <a:latin typeface="Cambria Math"/>
                            <a:cs typeface="Arial" pitchFamily="34" charset="0"/>
                          </a:rPr>
                          <m:t>−1.24</m:t>
                        </m:r>
                      </m:oMath>
                    </m:oMathPara>
                  </a14:m>
                  <a:endParaRPr kumimoji="0" lang="en-US" altLang="en-US" sz="1800" b="0" i="0" u="none" strike="noStrike" cap="none" normalizeH="0" baseline="0" dirty="0" smtClean="0">
                    <a:ln>
                      <a:noFill/>
                    </a:ln>
                    <a:solidFill>
                      <a:schemeClr val="tx1"/>
                    </a:solidFill>
                    <a:effectLst/>
                    <a:latin typeface="Calibri" pitchFamily="34" charset="0"/>
                    <a:cs typeface="Arial" pitchFamily="34" charset="0"/>
                  </a:endParaRPr>
                </a:p>
              </p:txBody>
            </p:sp>
          </mc:Choice>
          <mc:Fallback xmlns="">
            <p:sp>
              <p:nvSpPr>
                <p:cNvPr id="2140" name="Rectangle 125"/>
                <p:cNvSpPr>
                  <a:spLocks noRot="1" noChangeAspect="1" noMove="1" noResize="1" noEditPoints="1" noAdjustHandles="1" noChangeArrowheads="1" noChangeShapeType="1" noTextEdit="1"/>
                </p:cNvSpPr>
                <p:nvPr/>
              </p:nvSpPr>
              <p:spPr bwMode="auto">
                <a:xfrm>
                  <a:off x="3516315" y="4514950"/>
                  <a:ext cx="438150" cy="184150"/>
                </a:xfrm>
                <a:prstGeom prst="rect">
                  <a:avLst/>
                </a:prstGeom>
                <a:blipFill>
                  <a:blip r:embed="rId13"/>
                  <a:stretch>
                    <a:fillRect l="-2778" r="-8333"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98" name="Line 126"/>
            <p:cNvSpPr>
              <a:spLocks noChangeShapeType="1"/>
            </p:cNvSpPr>
            <p:nvPr/>
          </p:nvSpPr>
          <p:spPr bwMode="auto">
            <a:xfrm flipH="1" flipV="1">
              <a:off x="3730628" y="4483200"/>
              <a:ext cx="3172" cy="317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9" name="Line 128"/>
            <p:cNvSpPr>
              <a:spLocks noChangeShapeType="1"/>
            </p:cNvSpPr>
            <p:nvPr/>
          </p:nvSpPr>
          <p:spPr bwMode="auto">
            <a:xfrm flipH="1" flipV="1">
              <a:off x="2366414" y="1206711"/>
              <a:ext cx="1882" cy="3276489"/>
            </a:xfrm>
            <a:prstGeom prst="line">
              <a:avLst/>
            </a:prstGeom>
            <a:noFill/>
            <a:ln w="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0" name="Line 153"/>
            <p:cNvSpPr>
              <a:spLocks noChangeShapeType="1"/>
            </p:cNvSpPr>
            <p:nvPr/>
          </p:nvSpPr>
          <p:spPr bwMode="auto">
            <a:xfrm>
              <a:off x="2989269" y="1430432"/>
              <a:ext cx="2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1" name="Freeform 154"/>
            <p:cNvSpPr>
              <a:spLocks/>
            </p:cNvSpPr>
            <p:nvPr/>
          </p:nvSpPr>
          <p:spPr bwMode="auto">
            <a:xfrm>
              <a:off x="3001969" y="1408207"/>
              <a:ext cx="0" cy="44450"/>
            </a:xfrm>
            <a:custGeom>
              <a:avLst/>
              <a:gdLst>
                <a:gd name="T0" fmla="*/ 251 h 251"/>
                <a:gd name="T1" fmla="*/ 0 h 251"/>
                <a:gd name="T2" fmla="*/ 251 h 251"/>
              </a:gdLst>
              <a:ahLst/>
              <a:cxnLst>
                <a:cxn ang="0">
                  <a:pos x="0" y="T0"/>
                </a:cxn>
                <a:cxn ang="0">
                  <a:pos x="0" y="T1"/>
                </a:cxn>
                <a:cxn ang="0">
                  <a:pos x="0" y="T2"/>
                </a:cxn>
              </a:cxnLst>
              <a:rect l="0" t="0" r="r" b="b"/>
              <a:pathLst>
                <a:path h="251">
                  <a:moveTo>
                    <a:pt x="0" y="251"/>
                  </a:moveTo>
                  <a:lnTo>
                    <a:pt x="0" y="0"/>
                  </a:lnTo>
                  <a:lnTo>
                    <a:pt x="0" y="251"/>
                  </a:lnTo>
                  <a:close/>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55"/>
            <p:cNvSpPr>
              <a:spLocks/>
            </p:cNvSpPr>
            <p:nvPr/>
          </p:nvSpPr>
          <p:spPr bwMode="auto">
            <a:xfrm>
              <a:off x="2930532" y="1357407"/>
              <a:ext cx="142875" cy="144463"/>
            </a:xfrm>
            <a:custGeom>
              <a:avLst/>
              <a:gdLst>
                <a:gd name="T0" fmla="*/ 450 w 817"/>
                <a:gd name="T1" fmla="*/ 2 h 816"/>
                <a:gd name="T2" fmla="*/ 510 w 817"/>
                <a:gd name="T3" fmla="*/ 13 h 816"/>
                <a:gd name="T4" fmla="*/ 567 w 817"/>
                <a:gd name="T5" fmla="*/ 33 h 816"/>
                <a:gd name="T6" fmla="*/ 620 w 817"/>
                <a:gd name="T7" fmla="*/ 60 h 816"/>
                <a:gd name="T8" fmla="*/ 668 w 817"/>
                <a:gd name="T9" fmla="*/ 94 h 816"/>
                <a:gd name="T10" fmla="*/ 711 w 817"/>
                <a:gd name="T11" fmla="*/ 134 h 816"/>
                <a:gd name="T12" fmla="*/ 747 w 817"/>
                <a:gd name="T13" fmla="*/ 180 h 816"/>
                <a:gd name="T14" fmla="*/ 776 w 817"/>
                <a:gd name="T15" fmla="*/ 231 h 816"/>
                <a:gd name="T16" fmla="*/ 798 w 817"/>
                <a:gd name="T17" fmla="*/ 287 h 816"/>
                <a:gd name="T18" fmla="*/ 811 w 817"/>
                <a:gd name="T19" fmla="*/ 346 h 816"/>
                <a:gd name="T20" fmla="*/ 817 w 817"/>
                <a:gd name="T21" fmla="*/ 408 h 816"/>
                <a:gd name="T22" fmla="*/ 811 w 817"/>
                <a:gd name="T23" fmla="*/ 470 h 816"/>
                <a:gd name="T24" fmla="*/ 798 w 817"/>
                <a:gd name="T25" fmla="*/ 529 h 816"/>
                <a:gd name="T26" fmla="*/ 776 w 817"/>
                <a:gd name="T27" fmla="*/ 585 h 816"/>
                <a:gd name="T28" fmla="*/ 747 w 817"/>
                <a:gd name="T29" fmla="*/ 636 h 816"/>
                <a:gd name="T30" fmla="*/ 711 w 817"/>
                <a:gd name="T31" fmla="*/ 683 h 816"/>
                <a:gd name="T32" fmla="*/ 668 w 817"/>
                <a:gd name="T33" fmla="*/ 723 h 816"/>
                <a:gd name="T34" fmla="*/ 620 w 817"/>
                <a:gd name="T35" fmla="*/ 757 h 816"/>
                <a:gd name="T36" fmla="*/ 567 w 817"/>
                <a:gd name="T37" fmla="*/ 784 h 816"/>
                <a:gd name="T38" fmla="*/ 510 w 817"/>
                <a:gd name="T39" fmla="*/ 803 h 816"/>
                <a:gd name="T40" fmla="*/ 450 w 817"/>
                <a:gd name="T41" fmla="*/ 813 h 816"/>
                <a:gd name="T42" fmla="*/ 388 w 817"/>
                <a:gd name="T43" fmla="*/ 816 h 816"/>
                <a:gd name="T44" fmla="*/ 326 w 817"/>
                <a:gd name="T45" fmla="*/ 808 h 816"/>
                <a:gd name="T46" fmla="*/ 268 w 817"/>
                <a:gd name="T47" fmla="*/ 792 h 816"/>
                <a:gd name="T48" fmla="*/ 214 w 817"/>
                <a:gd name="T49" fmla="*/ 767 h 816"/>
                <a:gd name="T50" fmla="*/ 164 w 817"/>
                <a:gd name="T51" fmla="*/ 735 h 816"/>
                <a:gd name="T52" fmla="*/ 120 w 817"/>
                <a:gd name="T53" fmla="*/ 696 h 816"/>
                <a:gd name="T54" fmla="*/ 81 w 817"/>
                <a:gd name="T55" fmla="*/ 653 h 816"/>
                <a:gd name="T56" fmla="*/ 50 w 817"/>
                <a:gd name="T57" fmla="*/ 603 h 816"/>
                <a:gd name="T58" fmla="*/ 25 w 817"/>
                <a:gd name="T59" fmla="*/ 549 h 816"/>
                <a:gd name="T60" fmla="*/ 9 w 817"/>
                <a:gd name="T61" fmla="*/ 491 h 816"/>
                <a:gd name="T62" fmla="*/ 1 w 817"/>
                <a:gd name="T63" fmla="*/ 429 h 816"/>
                <a:gd name="T64" fmla="*/ 2 w 817"/>
                <a:gd name="T65" fmla="*/ 367 h 816"/>
                <a:gd name="T66" fmla="*/ 14 w 817"/>
                <a:gd name="T67" fmla="*/ 307 h 816"/>
                <a:gd name="T68" fmla="*/ 32 w 817"/>
                <a:gd name="T69" fmla="*/ 250 h 816"/>
                <a:gd name="T70" fmla="*/ 59 w 817"/>
                <a:gd name="T71" fmla="*/ 197 h 816"/>
                <a:gd name="T72" fmla="*/ 94 w 817"/>
                <a:gd name="T73" fmla="*/ 149 h 816"/>
                <a:gd name="T74" fmla="*/ 134 w 817"/>
                <a:gd name="T75" fmla="*/ 106 h 816"/>
                <a:gd name="T76" fmla="*/ 180 w 817"/>
                <a:gd name="T77" fmla="*/ 70 h 816"/>
                <a:gd name="T78" fmla="*/ 232 w 817"/>
                <a:gd name="T79" fmla="*/ 41 h 816"/>
                <a:gd name="T80" fmla="*/ 287 w 817"/>
                <a:gd name="T81" fmla="*/ 19 h 816"/>
                <a:gd name="T82" fmla="*/ 346 w 817"/>
                <a:gd name="T83" fmla="*/ 5 h 816"/>
                <a:gd name="T84" fmla="*/ 408 w 817"/>
                <a:gd name="T8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7" h="816">
                  <a:moveTo>
                    <a:pt x="408" y="0"/>
                  </a:moveTo>
                  <a:lnTo>
                    <a:pt x="429" y="0"/>
                  </a:lnTo>
                  <a:lnTo>
                    <a:pt x="450" y="2"/>
                  </a:lnTo>
                  <a:lnTo>
                    <a:pt x="471" y="5"/>
                  </a:lnTo>
                  <a:lnTo>
                    <a:pt x="490" y="9"/>
                  </a:lnTo>
                  <a:lnTo>
                    <a:pt x="510" y="13"/>
                  </a:lnTo>
                  <a:lnTo>
                    <a:pt x="530" y="19"/>
                  </a:lnTo>
                  <a:lnTo>
                    <a:pt x="549" y="25"/>
                  </a:lnTo>
                  <a:lnTo>
                    <a:pt x="567" y="33"/>
                  </a:lnTo>
                  <a:lnTo>
                    <a:pt x="585" y="41"/>
                  </a:lnTo>
                  <a:lnTo>
                    <a:pt x="603" y="49"/>
                  </a:lnTo>
                  <a:lnTo>
                    <a:pt x="620" y="60"/>
                  </a:lnTo>
                  <a:lnTo>
                    <a:pt x="637" y="70"/>
                  </a:lnTo>
                  <a:lnTo>
                    <a:pt x="652" y="81"/>
                  </a:lnTo>
                  <a:lnTo>
                    <a:pt x="668" y="94"/>
                  </a:lnTo>
                  <a:lnTo>
                    <a:pt x="683" y="106"/>
                  </a:lnTo>
                  <a:lnTo>
                    <a:pt x="697" y="120"/>
                  </a:lnTo>
                  <a:lnTo>
                    <a:pt x="711" y="134"/>
                  </a:lnTo>
                  <a:lnTo>
                    <a:pt x="723" y="149"/>
                  </a:lnTo>
                  <a:lnTo>
                    <a:pt x="736" y="164"/>
                  </a:lnTo>
                  <a:lnTo>
                    <a:pt x="747" y="180"/>
                  </a:lnTo>
                  <a:lnTo>
                    <a:pt x="757" y="197"/>
                  </a:lnTo>
                  <a:lnTo>
                    <a:pt x="768" y="213"/>
                  </a:lnTo>
                  <a:lnTo>
                    <a:pt x="776" y="231"/>
                  </a:lnTo>
                  <a:lnTo>
                    <a:pt x="784" y="250"/>
                  </a:lnTo>
                  <a:lnTo>
                    <a:pt x="792" y="268"/>
                  </a:lnTo>
                  <a:lnTo>
                    <a:pt x="798" y="287"/>
                  </a:lnTo>
                  <a:lnTo>
                    <a:pt x="804" y="307"/>
                  </a:lnTo>
                  <a:lnTo>
                    <a:pt x="808" y="325"/>
                  </a:lnTo>
                  <a:lnTo>
                    <a:pt x="811" y="346"/>
                  </a:lnTo>
                  <a:lnTo>
                    <a:pt x="815" y="367"/>
                  </a:lnTo>
                  <a:lnTo>
                    <a:pt x="816" y="387"/>
                  </a:lnTo>
                  <a:lnTo>
                    <a:pt x="817" y="408"/>
                  </a:lnTo>
                  <a:lnTo>
                    <a:pt x="816" y="429"/>
                  </a:lnTo>
                  <a:lnTo>
                    <a:pt x="815" y="450"/>
                  </a:lnTo>
                  <a:lnTo>
                    <a:pt x="811" y="470"/>
                  </a:lnTo>
                  <a:lnTo>
                    <a:pt x="808" y="491"/>
                  </a:lnTo>
                  <a:lnTo>
                    <a:pt x="804" y="510"/>
                  </a:lnTo>
                  <a:lnTo>
                    <a:pt x="798" y="529"/>
                  </a:lnTo>
                  <a:lnTo>
                    <a:pt x="792" y="549"/>
                  </a:lnTo>
                  <a:lnTo>
                    <a:pt x="784" y="567"/>
                  </a:lnTo>
                  <a:lnTo>
                    <a:pt x="776" y="585"/>
                  </a:lnTo>
                  <a:lnTo>
                    <a:pt x="768" y="603"/>
                  </a:lnTo>
                  <a:lnTo>
                    <a:pt x="757" y="619"/>
                  </a:lnTo>
                  <a:lnTo>
                    <a:pt x="747" y="636"/>
                  </a:lnTo>
                  <a:lnTo>
                    <a:pt x="736" y="653"/>
                  </a:lnTo>
                  <a:lnTo>
                    <a:pt x="723" y="668"/>
                  </a:lnTo>
                  <a:lnTo>
                    <a:pt x="711" y="683"/>
                  </a:lnTo>
                  <a:lnTo>
                    <a:pt x="697" y="696"/>
                  </a:lnTo>
                  <a:lnTo>
                    <a:pt x="683" y="710"/>
                  </a:lnTo>
                  <a:lnTo>
                    <a:pt x="668" y="723"/>
                  </a:lnTo>
                  <a:lnTo>
                    <a:pt x="652" y="735"/>
                  </a:lnTo>
                  <a:lnTo>
                    <a:pt x="637" y="746"/>
                  </a:lnTo>
                  <a:lnTo>
                    <a:pt x="620" y="757"/>
                  </a:lnTo>
                  <a:lnTo>
                    <a:pt x="603" y="767"/>
                  </a:lnTo>
                  <a:lnTo>
                    <a:pt x="585" y="776"/>
                  </a:lnTo>
                  <a:lnTo>
                    <a:pt x="567" y="784"/>
                  </a:lnTo>
                  <a:lnTo>
                    <a:pt x="549" y="792"/>
                  </a:lnTo>
                  <a:lnTo>
                    <a:pt x="530" y="798"/>
                  </a:lnTo>
                  <a:lnTo>
                    <a:pt x="510" y="803"/>
                  </a:lnTo>
                  <a:lnTo>
                    <a:pt x="490" y="808"/>
                  </a:lnTo>
                  <a:lnTo>
                    <a:pt x="471" y="811"/>
                  </a:lnTo>
                  <a:lnTo>
                    <a:pt x="450" y="813"/>
                  </a:lnTo>
                  <a:lnTo>
                    <a:pt x="429" y="816"/>
                  </a:lnTo>
                  <a:lnTo>
                    <a:pt x="408" y="816"/>
                  </a:lnTo>
                  <a:lnTo>
                    <a:pt x="388" y="816"/>
                  </a:lnTo>
                  <a:lnTo>
                    <a:pt x="367" y="813"/>
                  </a:lnTo>
                  <a:lnTo>
                    <a:pt x="346" y="811"/>
                  </a:lnTo>
                  <a:lnTo>
                    <a:pt x="326" y="808"/>
                  </a:lnTo>
                  <a:lnTo>
                    <a:pt x="307" y="803"/>
                  </a:lnTo>
                  <a:lnTo>
                    <a:pt x="287" y="798"/>
                  </a:lnTo>
                  <a:lnTo>
                    <a:pt x="268" y="792"/>
                  </a:lnTo>
                  <a:lnTo>
                    <a:pt x="250" y="784"/>
                  </a:lnTo>
                  <a:lnTo>
                    <a:pt x="232" y="776"/>
                  </a:lnTo>
                  <a:lnTo>
                    <a:pt x="214" y="767"/>
                  </a:lnTo>
                  <a:lnTo>
                    <a:pt x="197" y="757"/>
                  </a:lnTo>
                  <a:lnTo>
                    <a:pt x="180" y="746"/>
                  </a:lnTo>
                  <a:lnTo>
                    <a:pt x="164" y="735"/>
                  </a:lnTo>
                  <a:lnTo>
                    <a:pt x="149" y="723"/>
                  </a:lnTo>
                  <a:lnTo>
                    <a:pt x="134" y="710"/>
                  </a:lnTo>
                  <a:lnTo>
                    <a:pt x="120" y="696"/>
                  </a:lnTo>
                  <a:lnTo>
                    <a:pt x="106" y="683"/>
                  </a:lnTo>
                  <a:lnTo>
                    <a:pt x="94" y="668"/>
                  </a:lnTo>
                  <a:lnTo>
                    <a:pt x="81" y="653"/>
                  </a:lnTo>
                  <a:lnTo>
                    <a:pt x="70" y="636"/>
                  </a:lnTo>
                  <a:lnTo>
                    <a:pt x="59" y="619"/>
                  </a:lnTo>
                  <a:lnTo>
                    <a:pt x="50" y="603"/>
                  </a:lnTo>
                  <a:lnTo>
                    <a:pt x="41" y="585"/>
                  </a:lnTo>
                  <a:lnTo>
                    <a:pt x="32" y="567"/>
                  </a:lnTo>
                  <a:lnTo>
                    <a:pt x="25" y="549"/>
                  </a:lnTo>
                  <a:lnTo>
                    <a:pt x="19" y="529"/>
                  </a:lnTo>
                  <a:lnTo>
                    <a:pt x="14" y="510"/>
                  </a:lnTo>
                  <a:lnTo>
                    <a:pt x="9" y="491"/>
                  </a:lnTo>
                  <a:lnTo>
                    <a:pt x="5" y="470"/>
                  </a:lnTo>
                  <a:lnTo>
                    <a:pt x="2" y="450"/>
                  </a:lnTo>
                  <a:lnTo>
                    <a:pt x="1" y="429"/>
                  </a:lnTo>
                  <a:lnTo>
                    <a:pt x="0" y="408"/>
                  </a:lnTo>
                  <a:lnTo>
                    <a:pt x="1" y="387"/>
                  </a:lnTo>
                  <a:lnTo>
                    <a:pt x="2" y="367"/>
                  </a:lnTo>
                  <a:lnTo>
                    <a:pt x="5" y="346"/>
                  </a:lnTo>
                  <a:lnTo>
                    <a:pt x="9" y="325"/>
                  </a:lnTo>
                  <a:lnTo>
                    <a:pt x="14" y="307"/>
                  </a:lnTo>
                  <a:lnTo>
                    <a:pt x="19" y="287"/>
                  </a:lnTo>
                  <a:lnTo>
                    <a:pt x="25" y="268"/>
                  </a:lnTo>
                  <a:lnTo>
                    <a:pt x="32" y="250"/>
                  </a:lnTo>
                  <a:lnTo>
                    <a:pt x="41" y="231"/>
                  </a:lnTo>
                  <a:lnTo>
                    <a:pt x="50" y="213"/>
                  </a:lnTo>
                  <a:lnTo>
                    <a:pt x="59" y="197"/>
                  </a:lnTo>
                  <a:lnTo>
                    <a:pt x="70" y="180"/>
                  </a:lnTo>
                  <a:lnTo>
                    <a:pt x="81" y="164"/>
                  </a:lnTo>
                  <a:lnTo>
                    <a:pt x="94" y="149"/>
                  </a:lnTo>
                  <a:lnTo>
                    <a:pt x="106" y="134"/>
                  </a:lnTo>
                  <a:lnTo>
                    <a:pt x="120" y="120"/>
                  </a:lnTo>
                  <a:lnTo>
                    <a:pt x="134" y="106"/>
                  </a:lnTo>
                  <a:lnTo>
                    <a:pt x="149" y="94"/>
                  </a:lnTo>
                  <a:lnTo>
                    <a:pt x="164" y="81"/>
                  </a:lnTo>
                  <a:lnTo>
                    <a:pt x="180" y="70"/>
                  </a:lnTo>
                  <a:lnTo>
                    <a:pt x="197" y="60"/>
                  </a:lnTo>
                  <a:lnTo>
                    <a:pt x="214" y="49"/>
                  </a:lnTo>
                  <a:lnTo>
                    <a:pt x="232" y="41"/>
                  </a:lnTo>
                  <a:lnTo>
                    <a:pt x="250" y="33"/>
                  </a:lnTo>
                  <a:lnTo>
                    <a:pt x="268" y="25"/>
                  </a:lnTo>
                  <a:lnTo>
                    <a:pt x="287" y="19"/>
                  </a:lnTo>
                  <a:lnTo>
                    <a:pt x="307" y="13"/>
                  </a:lnTo>
                  <a:lnTo>
                    <a:pt x="326" y="9"/>
                  </a:lnTo>
                  <a:lnTo>
                    <a:pt x="346" y="5"/>
                  </a:lnTo>
                  <a:lnTo>
                    <a:pt x="367" y="2"/>
                  </a:lnTo>
                  <a:lnTo>
                    <a:pt x="388" y="0"/>
                  </a:lnTo>
                  <a:lnTo>
                    <a:pt x="408" y="0"/>
                  </a:lnTo>
                  <a:close/>
                </a:path>
              </a:pathLst>
            </a:custGeom>
            <a:noFill/>
            <a:ln w="6350">
              <a:solidFill>
                <a:srgbClr val="37343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3" name="Line 117"/>
            <p:cNvSpPr>
              <a:spLocks noChangeShapeType="1"/>
            </p:cNvSpPr>
            <p:nvPr/>
          </p:nvSpPr>
          <p:spPr bwMode="auto">
            <a:xfrm>
              <a:off x="1265238" y="4483200"/>
              <a:ext cx="2851153"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4" name="Rectangle 7"/>
            <p:cNvSpPr>
              <a:spLocks noChangeArrowheads="1"/>
            </p:cNvSpPr>
            <p:nvPr/>
          </p:nvSpPr>
          <p:spPr bwMode="auto">
            <a:xfrm>
              <a:off x="1225985" y="2275726"/>
              <a:ext cx="14005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UCNA (2010) </a:t>
              </a:r>
              <a:r>
                <a:rPr lang="en-US" altLang="en-US" sz="1200" dirty="0" smtClean="0">
                  <a:solidFill>
                    <a:srgbClr val="373435"/>
                  </a:solidFill>
                  <a:latin typeface="Times New Roman" pitchFamily="18" charset="0"/>
                </a:rPr>
                <a:t>(          </a:t>
              </a:r>
              <a:r>
                <a:rPr lang="en-US" altLang="en-US" sz="1200" dirty="0">
                  <a:solidFill>
                    <a:srgbClr val="373435"/>
                  </a:solidFill>
                  <a:latin typeface="Times New Roman" pitchFamily="18" charset="0"/>
                </a:rPr>
                <a:t>)</a:t>
              </a:r>
              <a:endParaRPr lang="en-US" altLang="en-US" sz="1800" dirty="0">
                <a:latin typeface="Arial" charset="0"/>
              </a:endParaRPr>
            </a:p>
          </p:txBody>
        </p:sp>
        <p:sp>
          <p:nvSpPr>
            <p:cNvPr id="1005" name="Rectangle 8"/>
            <p:cNvSpPr>
              <a:spLocks noChangeArrowheads="1"/>
            </p:cNvSpPr>
            <p:nvPr/>
          </p:nvSpPr>
          <p:spPr bwMode="auto">
            <a:xfrm>
              <a:off x="1000871" y="3449302"/>
              <a:ext cx="16366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PERKEO II (1997)  ( </a:t>
              </a:r>
              <a:r>
                <a:rPr lang="en-US" altLang="en-US" sz="1200" dirty="0" smtClean="0">
                  <a:solidFill>
                    <a:srgbClr val="373435"/>
                  </a:solidFill>
                  <a:latin typeface="Times New Roman" pitchFamily="18" charset="0"/>
                </a:rPr>
                <a:t>      )</a:t>
              </a:r>
              <a:endParaRPr lang="en-US" altLang="en-US" sz="1800" dirty="0">
                <a:latin typeface="Arial" charset="0"/>
              </a:endParaRPr>
            </a:p>
          </p:txBody>
        </p:sp>
        <p:sp>
          <p:nvSpPr>
            <p:cNvPr id="1006" name="Rectangle 44"/>
            <p:cNvSpPr>
              <a:spLocks noChangeArrowheads="1"/>
            </p:cNvSpPr>
            <p:nvPr/>
          </p:nvSpPr>
          <p:spPr bwMode="auto">
            <a:xfrm>
              <a:off x="1334292" y="4178400"/>
              <a:ext cx="996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Stratowa</a:t>
              </a:r>
              <a:r>
                <a:rPr lang="en-US" altLang="en-US" sz="1200" dirty="0">
                  <a:solidFill>
                    <a:srgbClr val="373435"/>
                  </a:solidFill>
                  <a:latin typeface="Times New Roman" pitchFamily="18" charset="0"/>
                </a:rPr>
                <a:t> (1978)</a:t>
              </a:r>
              <a:endParaRPr lang="en-US" altLang="en-US" sz="1800" dirty="0">
                <a:latin typeface="Arial" charset="0"/>
              </a:endParaRPr>
            </a:p>
          </p:txBody>
        </p:sp>
        <p:sp>
          <p:nvSpPr>
            <p:cNvPr id="1007" name="Rectangle 45"/>
            <p:cNvSpPr>
              <a:spLocks noChangeArrowheads="1"/>
            </p:cNvSpPr>
            <p:nvPr/>
          </p:nvSpPr>
          <p:spPr bwMode="auto">
            <a:xfrm>
              <a:off x="3122389" y="3960912"/>
              <a:ext cx="11874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PERKEO I (1986)</a:t>
              </a:r>
              <a:endParaRPr lang="en-US" altLang="en-US" sz="1800" dirty="0">
                <a:latin typeface="Arial" charset="0"/>
              </a:endParaRPr>
            </a:p>
          </p:txBody>
        </p:sp>
        <p:sp>
          <p:nvSpPr>
            <p:cNvPr id="1008" name="Rectangle 46"/>
            <p:cNvSpPr>
              <a:spLocks noChangeArrowheads="1"/>
            </p:cNvSpPr>
            <p:nvPr/>
          </p:nvSpPr>
          <p:spPr bwMode="auto">
            <a:xfrm>
              <a:off x="2934927" y="3744218"/>
              <a:ext cx="8604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Liaud</a:t>
              </a:r>
              <a:r>
                <a:rPr lang="en-US" altLang="en-US" sz="1200" dirty="0">
                  <a:solidFill>
                    <a:srgbClr val="373435"/>
                  </a:solidFill>
                  <a:latin typeface="Times New Roman" pitchFamily="18" charset="0"/>
                </a:rPr>
                <a:t> (1997)</a:t>
              </a:r>
              <a:endParaRPr lang="en-US" altLang="en-US" sz="1800" dirty="0">
                <a:latin typeface="Arial" charset="0"/>
              </a:endParaRPr>
            </a:p>
          </p:txBody>
        </p:sp>
        <p:sp>
          <p:nvSpPr>
            <p:cNvPr id="1009" name="Rectangle 47"/>
            <p:cNvSpPr>
              <a:spLocks noChangeArrowheads="1"/>
            </p:cNvSpPr>
            <p:nvPr/>
          </p:nvSpPr>
          <p:spPr bwMode="auto">
            <a:xfrm>
              <a:off x="2291835" y="2743200"/>
              <a:ext cx="1598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smtClean="0">
                  <a:solidFill>
                    <a:srgbClr val="373435"/>
                  </a:solidFill>
                  <a:latin typeface="Times New Roman" pitchFamily="18" charset="0"/>
                </a:rPr>
                <a:t>(     ) PERKEO </a:t>
              </a:r>
              <a:r>
                <a:rPr lang="en-US" altLang="en-US" sz="1200" dirty="0">
                  <a:solidFill>
                    <a:srgbClr val="373435"/>
                  </a:solidFill>
                  <a:latin typeface="Times New Roman" pitchFamily="18" charset="0"/>
                </a:rPr>
                <a:t>II (2002) </a:t>
              </a:r>
              <a:endParaRPr lang="en-US" altLang="en-US" sz="1800" dirty="0">
                <a:latin typeface="Arial" charset="0"/>
              </a:endParaRPr>
            </a:p>
          </p:txBody>
        </p:sp>
        <p:sp>
          <p:nvSpPr>
            <p:cNvPr id="1010" name="Rectangle 48"/>
            <p:cNvSpPr>
              <a:spLocks noChangeArrowheads="1"/>
            </p:cNvSpPr>
            <p:nvPr/>
          </p:nvSpPr>
          <p:spPr bwMode="auto">
            <a:xfrm>
              <a:off x="990600" y="1828800"/>
              <a:ext cx="12567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dirty="0">
                  <a:solidFill>
                    <a:srgbClr val="373435"/>
                  </a:solidFill>
                  <a:latin typeface="Times New Roman" pitchFamily="18" charset="0"/>
                </a:rPr>
                <a:t>PERKEO II (2013)</a:t>
              </a:r>
              <a:endParaRPr lang="en-US" altLang="en-US" sz="1800" b="1" dirty="0">
                <a:latin typeface="Arial" charset="0"/>
              </a:endParaRPr>
            </a:p>
          </p:txBody>
        </p:sp>
        <p:sp>
          <p:nvSpPr>
            <p:cNvPr id="1011" name="Rectangle 49"/>
            <p:cNvSpPr>
              <a:spLocks noChangeArrowheads="1"/>
            </p:cNvSpPr>
            <p:nvPr/>
          </p:nvSpPr>
          <p:spPr bwMode="auto">
            <a:xfrm>
              <a:off x="1241602" y="2043334"/>
              <a:ext cx="13621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UCNA (2013</a:t>
              </a:r>
              <a:r>
                <a:rPr lang="en-US" altLang="en-US" sz="1200" dirty="0" smtClean="0">
                  <a:solidFill>
                    <a:srgbClr val="373435"/>
                  </a:solidFill>
                  <a:latin typeface="Times New Roman" pitchFamily="18" charset="0"/>
                </a:rPr>
                <a:t>) (         )</a:t>
              </a:r>
              <a:endParaRPr lang="en-US" altLang="en-US" sz="1800" dirty="0">
                <a:latin typeface="Arial" charset="0"/>
              </a:endParaRPr>
            </a:p>
          </p:txBody>
        </p:sp>
        <p:sp>
          <p:nvSpPr>
            <p:cNvPr id="1012" name="Rectangle 50"/>
            <p:cNvSpPr>
              <a:spLocks noChangeArrowheads="1"/>
            </p:cNvSpPr>
            <p:nvPr/>
          </p:nvSpPr>
          <p:spPr bwMode="auto">
            <a:xfrm>
              <a:off x="2865440" y="2971800"/>
              <a:ext cx="1089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Mostovoi</a:t>
              </a:r>
              <a:r>
                <a:rPr lang="en-US" altLang="en-US" sz="1200" dirty="0">
                  <a:solidFill>
                    <a:srgbClr val="373435"/>
                  </a:solidFill>
                  <a:latin typeface="Times New Roman" pitchFamily="18" charset="0"/>
                </a:rPr>
                <a:t> (2001)</a:t>
              </a:r>
              <a:endParaRPr lang="en-US" altLang="en-US" sz="1800" dirty="0">
                <a:latin typeface="Arial" charset="0"/>
              </a:endParaRPr>
            </a:p>
          </p:txBody>
        </p:sp>
        <p:sp>
          <p:nvSpPr>
            <p:cNvPr id="1013" name="Rectangle 51"/>
            <p:cNvSpPr>
              <a:spLocks noChangeArrowheads="1"/>
            </p:cNvSpPr>
            <p:nvPr/>
          </p:nvSpPr>
          <p:spPr bwMode="auto">
            <a:xfrm>
              <a:off x="2839048" y="3332374"/>
              <a:ext cx="13779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a:solidFill>
                    <a:srgbClr val="373435"/>
                  </a:solidFill>
                  <a:latin typeface="Times New Roman" pitchFamily="18" charset="0"/>
                </a:rPr>
                <a:t>Yerozolimskii</a:t>
              </a:r>
              <a:r>
                <a:rPr lang="en-US" altLang="en-US" sz="1200" dirty="0">
                  <a:solidFill>
                    <a:srgbClr val="373435"/>
                  </a:solidFill>
                  <a:latin typeface="Times New Roman" pitchFamily="18" charset="0"/>
                </a:rPr>
                <a:t> (1997)</a:t>
              </a:r>
              <a:endParaRPr lang="en-US" altLang="en-US" sz="1800" dirty="0">
                <a:latin typeface="Arial" charset="0"/>
              </a:endParaRPr>
            </a:p>
          </p:txBody>
        </p:sp>
        <p:sp>
          <p:nvSpPr>
            <p:cNvPr id="1014" name="Rectangle 52"/>
            <p:cNvSpPr>
              <a:spLocks noChangeArrowheads="1"/>
            </p:cNvSpPr>
            <p:nvPr/>
          </p:nvSpPr>
          <p:spPr bwMode="auto">
            <a:xfrm>
              <a:off x="1006255" y="2511637"/>
              <a:ext cx="8778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a:solidFill>
                    <a:srgbClr val="373435"/>
                  </a:solidFill>
                  <a:latin typeface="Times New Roman" pitchFamily="18" charset="0"/>
                </a:rPr>
                <a:t>Byrne (2002)</a:t>
              </a:r>
              <a:endParaRPr lang="en-US" altLang="en-US" sz="1800" dirty="0">
                <a:latin typeface="Arial" charset="0"/>
              </a:endParaRPr>
            </a:p>
          </p:txBody>
        </p:sp>
        <mc:AlternateContent xmlns:mc="http://schemas.openxmlformats.org/markup-compatibility/2006" xmlns:a14="http://schemas.microsoft.com/office/drawing/2010/main">
          <mc:Choice Requires="a14">
            <p:sp>
              <p:nvSpPr>
                <p:cNvPr id="1015" name="Rectangle 53"/>
                <p:cNvSpPr>
                  <a:spLocks noChangeArrowheads="1"/>
                </p:cNvSpPr>
                <p:nvPr/>
              </p:nvSpPr>
              <p:spPr bwMode="auto">
                <a:xfrm>
                  <a:off x="885447" y="2929705"/>
                  <a:ext cx="1245534"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smtClean="0">
                      <a:solidFill>
                        <a:srgbClr val="ED3237"/>
                      </a:solidFill>
                      <a:latin typeface="Times New Roman" pitchFamily="18" charset="0"/>
                    </a:rPr>
                    <a:t>My average:</a:t>
                  </a:r>
                </a:p>
                <a:p>
                  <a:pPr>
                    <a:spcBef>
                      <a:spcPct val="0"/>
                    </a:spcBef>
                    <a:buNone/>
                  </a:pPr>
                  <a14:m>
                    <m:oMathPara xmlns:m="http://schemas.openxmlformats.org/officeDocument/2006/math">
                      <m:oMathParaPr>
                        <m:jc m:val="centerGroup"/>
                      </m:oMathParaPr>
                      <m:oMath xmlns:m="http://schemas.openxmlformats.org/officeDocument/2006/math">
                        <m:r>
                          <a:rPr lang="en-US" altLang="en-US" sz="1200" i="1" dirty="0">
                            <a:solidFill>
                              <a:srgbClr val="ED3237"/>
                            </a:solidFill>
                            <a:latin typeface="Cambria Math"/>
                          </a:rPr>
                          <m:t>𝜆</m:t>
                        </m:r>
                        <m:r>
                          <a:rPr lang="en-US" altLang="en-US" sz="1200" i="1" dirty="0">
                            <a:solidFill>
                              <a:srgbClr val="ED3237"/>
                            </a:solidFill>
                            <a:latin typeface="Cambria Math"/>
                          </a:rPr>
                          <m:t>=−1.2756(11)</m:t>
                        </m:r>
                      </m:oMath>
                    </m:oMathPara>
                  </a14:m>
                  <a:endParaRPr lang="en-US" altLang="en-US" sz="1200" dirty="0">
                    <a:latin typeface="Arial" charset="0"/>
                  </a:endParaRPr>
                </a:p>
              </p:txBody>
            </p:sp>
          </mc:Choice>
          <mc:Fallback xmlns="">
            <p:sp>
              <p:nvSpPr>
                <p:cNvPr id="2097" name="Rectangle 53"/>
                <p:cNvSpPr>
                  <a:spLocks noRot="1" noChangeAspect="1" noMove="1" noResize="1" noEditPoints="1" noAdjustHandles="1" noChangeArrowheads="1" noChangeShapeType="1" noTextEdit="1"/>
                </p:cNvSpPr>
                <p:nvPr/>
              </p:nvSpPr>
              <p:spPr bwMode="auto">
                <a:xfrm>
                  <a:off x="885447" y="2929705"/>
                  <a:ext cx="1245534" cy="369332"/>
                </a:xfrm>
                <a:prstGeom prst="rect">
                  <a:avLst/>
                </a:prstGeom>
                <a:blipFill>
                  <a:blip r:embed="rId14"/>
                  <a:stretch>
                    <a:fillRect l="-7317" t="-13333" r="-1951"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6" name="Rectangle 63"/>
                <p:cNvSpPr>
                  <a:spLocks noChangeArrowheads="1"/>
                </p:cNvSpPr>
                <p:nvPr/>
              </p:nvSpPr>
              <p:spPr bwMode="auto">
                <a:xfrm>
                  <a:off x="3130674" y="1244030"/>
                  <a:ext cx="1213602"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dirty="0" smtClean="0">
                      <a:solidFill>
                        <a:srgbClr val="373435"/>
                      </a:solidFill>
                      <a:latin typeface="Times New Roman" pitchFamily="18" charset="0"/>
                    </a:rPr>
                    <a:t> </a:t>
                  </a:r>
                  <a14:m>
                    <m:oMath xmlns:m="http://schemas.openxmlformats.org/officeDocument/2006/math">
                      <m:f>
                        <m:fPr>
                          <m:type m:val="lin"/>
                          <m:ctrlPr>
                            <a:rPr lang="en-US" altLang="en-US" sz="1400" i="1" dirty="0">
                              <a:solidFill>
                                <a:srgbClr val="373435"/>
                              </a:solidFill>
                              <a:latin typeface="Cambria Math"/>
                            </a:rPr>
                          </m:ctrlPr>
                        </m:fPr>
                        <m:num>
                          <m:r>
                            <m:rPr>
                              <m:sty m:val="p"/>
                            </m:rPr>
                            <a:rPr lang="en-US" altLang="en-US" sz="1400" i="0" dirty="0" smtClean="0">
                              <a:solidFill>
                                <a:srgbClr val="373435"/>
                              </a:solidFill>
                              <a:latin typeface="Cambria Math"/>
                            </a:rPr>
                            <m:t>Δ</m:t>
                          </m:r>
                          <m:r>
                            <a:rPr lang="en-US" altLang="en-US" sz="1400" i="1" dirty="0" err="1">
                              <a:solidFill>
                                <a:srgbClr val="373435"/>
                              </a:solidFill>
                              <a:latin typeface="Cambria Math"/>
                            </a:rPr>
                            <m:t>𝜆</m:t>
                          </m:r>
                        </m:num>
                        <m:den>
                          <m:r>
                            <a:rPr lang="en-US" altLang="en-US" sz="1400" i="1" dirty="0">
                              <a:solidFill>
                                <a:srgbClr val="373435"/>
                              </a:solidFill>
                              <a:latin typeface="Cambria Math"/>
                            </a:rPr>
                            <m:t>𝜆</m:t>
                          </m:r>
                        </m:den>
                      </m:f>
                      <m:r>
                        <a:rPr lang="en-US" altLang="en-US" sz="1400" i="1" dirty="0">
                          <a:solidFill>
                            <a:srgbClr val="373435"/>
                          </a:solidFill>
                          <a:latin typeface="Cambria Math"/>
                        </a:rPr>
                        <m:t>= 0.03%</m:t>
                      </m:r>
                    </m:oMath>
                  </a14:m>
                  <a:endParaRPr lang="en-US" altLang="en-US" sz="1400" dirty="0" smtClean="0">
                    <a:solidFill>
                      <a:srgbClr val="373435"/>
                    </a:solidFill>
                    <a:latin typeface="Times New Roman" pitchFamily="18" charset="0"/>
                  </a:endParaRPr>
                </a:p>
                <a:p>
                  <a:pPr>
                    <a:spcBef>
                      <a:spcPct val="0"/>
                    </a:spcBef>
                    <a:buFontTx/>
                    <a:buNone/>
                  </a:pPr>
                  <a:r>
                    <a:rPr lang="en-US" altLang="en-US" sz="1400" dirty="0" smtClean="0">
                      <a:solidFill>
                        <a:srgbClr val="373435"/>
                      </a:solidFill>
                      <a:latin typeface="Times New Roman" pitchFamily="18" charset="0"/>
                    </a:rPr>
                    <a:t>(Nab goal)</a:t>
                  </a:r>
                </a:p>
              </p:txBody>
            </p:sp>
          </mc:Choice>
          <mc:Fallback xmlns="">
            <p:sp>
              <p:nvSpPr>
                <p:cNvPr id="103" name="Rectangle 63"/>
                <p:cNvSpPr>
                  <a:spLocks noRot="1" noChangeAspect="1" noMove="1" noResize="1" noEditPoints="1" noAdjustHandles="1" noChangeArrowheads="1" noChangeShapeType="1" noTextEdit="1"/>
                </p:cNvSpPr>
                <p:nvPr/>
              </p:nvSpPr>
              <p:spPr bwMode="auto">
                <a:xfrm>
                  <a:off x="3130674" y="1244030"/>
                  <a:ext cx="1213602" cy="430887"/>
                </a:xfrm>
                <a:prstGeom prst="rect">
                  <a:avLst/>
                </a:prstGeom>
                <a:blipFill rotWithShape="1">
                  <a:blip r:embed="rId15"/>
                  <a:stretch>
                    <a:fillRect l="-8543" t="-76056" r="-4523" b="-718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7" name="Rectangle 66"/>
                <p:cNvSpPr>
                  <a:spLocks noChangeArrowheads="1"/>
                </p:cNvSpPr>
                <p:nvPr/>
              </p:nvSpPr>
              <p:spPr bwMode="auto">
                <a:xfrm>
                  <a:off x="2284410" y="4709675"/>
                  <a:ext cx="927818" cy="21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l-GR" altLang="en-US" sz="1400" i="1" dirty="0" smtClean="0">
                            <a:solidFill>
                              <a:srgbClr val="373435"/>
                            </a:solidFill>
                            <a:latin typeface="Cambria Math"/>
                          </a:rPr>
                          <m:t>𝜆</m:t>
                        </m:r>
                        <m:r>
                          <a:rPr lang="en-US" altLang="en-US" sz="1400" i="1" dirty="0">
                            <a:solidFill>
                              <a:srgbClr val="373435"/>
                            </a:solidFill>
                            <a:latin typeface="Cambria Math"/>
                          </a:rPr>
                          <m:t> = </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𝐴</m:t>
                        </m:r>
                        <m:r>
                          <a:rPr lang="en-US" altLang="en-US" sz="1400" i="1" dirty="0">
                            <a:solidFill>
                              <a:srgbClr val="373435"/>
                            </a:solidFill>
                            <a:latin typeface="Cambria Math"/>
                          </a:rPr>
                          <m:t>/</m:t>
                        </m:r>
                        <m:r>
                          <a:rPr lang="en-US" altLang="en-US" sz="1400" i="1" dirty="0" err="1">
                            <a:solidFill>
                              <a:srgbClr val="373435"/>
                            </a:solidFill>
                            <a:latin typeface="Cambria Math"/>
                          </a:rPr>
                          <m:t>𝑔</m:t>
                        </m:r>
                        <m:r>
                          <a:rPr lang="en-US" altLang="en-US" sz="1400" i="1" baseline="-25000" dirty="0" err="1">
                            <a:solidFill>
                              <a:srgbClr val="373435"/>
                            </a:solidFill>
                            <a:latin typeface="Cambria Math"/>
                          </a:rPr>
                          <m:t>𝑉</m:t>
                        </m:r>
                      </m:oMath>
                    </m:oMathPara>
                  </a14:m>
                  <a:endParaRPr lang="en-US" altLang="en-US" sz="1800" dirty="0">
                    <a:latin typeface="Arial" charset="0"/>
                  </a:endParaRPr>
                </a:p>
              </p:txBody>
            </p:sp>
          </mc:Choice>
          <mc:Fallback xmlns="">
            <p:sp>
              <p:nvSpPr>
                <p:cNvPr id="2110" name="Rectangle 66"/>
                <p:cNvSpPr>
                  <a:spLocks noRot="1" noChangeAspect="1" noMove="1" noResize="1" noEditPoints="1" noAdjustHandles="1" noChangeArrowheads="1" noChangeShapeType="1" noTextEdit="1"/>
                </p:cNvSpPr>
                <p:nvPr/>
              </p:nvSpPr>
              <p:spPr bwMode="auto">
                <a:xfrm>
                  <a:off x="2284410" y="4709675"/>
                  <a:ext cx="927818" cy="215444"/>
                </a:xfrm>
                <a:prstGeom prst="rect">
                  <a:avLst/>
                </a:prstGeom>
                <a:blipFill>
                  <a:blip r:embed="rId16"/>
                  <a:stretch>
                    <a:fillRect l="-3947" r="-658" b="-3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18" name="Rectangle 52"/>
            <p:cNvSpPr>
              <a:spLocks noChangeArrowheads="1"/>
            </p:cNvSpPr>
            <p:nvPr/>
          </p:nvSpPr>
          <p:spPr bwMode="auto">
            <a:xfrm>
              <a:off x="939973" y="1649869"/>
              <a:ext cx="9441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dirty="0" err="1" smtClean="0">
                  <a:solidFill>
                    <a:srgbClr val="373435"/>
                  </a:solidFill>
                  <a:latin typeface="Times New Roman" pitchFamily="18" charset="0"/>
                </a:rPr>
                <a:t>aCORN</a:t>
              </a:r>
              <a:r>
                <a:rPr lang="en-US" altLang="en-US" sz="1200" dirty="0" smtClean="0">
                  <a:solidFill>
                    <a:srgbClr val="373435"/>
                  </a:solidFill>
                  <a:latin typeface="Times New Roman" pitchFamily="18" charset="0"/>
                </a:rPr>
                <a:t> </a:t>
              </a:r>
              <a:r>
                <a:rPr lang="en-US" altLang="en-US" sz="1200" dirty="0">
                  <a:solidFill>
                    <a:srgbClr val="373435"/>
                  </a:solidFill>
                  <a:latin typeface="Times New Roman" pitchFamily="18" charset="0"/>
                </a:rPr>
                <a:t>(</a:t>
              </a:r>
              <a:r>
                <a:rPr lang="en-US" altLang="en-US" sz="1200" dirty="0" smtClean="0">
                  <a:solidFill>
                    <a:srgbClr val="373435"/>
                  </a:solidFill>
                  <a:latin typeface="Times New Roman" pitchFamily="18" charset="0"/>
                </a:rPr>
                <a:t>2017)</a:t>
              </a:r>
              <a:endParaRPr lang="en-US" altLang="en-US" sz="1800" dirty="0">
                <a:latin typeface="Arial" charset="0"/>
              </a:endParaRPr>
            </a:p>
          </p:txBody>
        </p:sp>
        <p:cxnSp>
          <p:nvCxnSpPr>
            <p:cNvPr id="1019" name="Straight Connector 1018"/>
            <p:cNvCxnSpPr/>
            <p:nvPr/>
          </p:nvCxnSpPr>
          <p:spPr>
            <a:xfrm flipV="1">
              <a:off x="1683217" y="2969029"/>
              <a:ext cx="648025" cy="49816"/>
            </a:xfrm>
            <a:prstGeom prst="line">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0" name="Freeform 16"/>
            <p:cNvSpPr>
              <a:spLocks/>
            </p:cNvSpPr>
            <p:nvPr/>
          </p:nvSpPr>
          <p:spPr bwMode="auto">
            <a:xfrm>
              <a:off x="1504515" y="1206712"/>
              <a:ext cx="2371564" cy="3263900"/>
            </a:xfrm>
            <a:custGeom>
              <a:avLst/>
              <a:gdLst>
                <a:gd name="T0" fmla="*/ 12 w 886"/>
                <a:gd name="T1" fmla="*/ 1026 h 1028"/>
                <a:gd name="T2" fmla="*/ 26 w 886"/>
                <a:gd name="T3" fmla="*/ 1026 h 1028"/>
                <a:gd name="T4" fmla="*/ 41 w 886"/>
                <a:gd name="T5" fmla="*/ 1025 h 1028"/>
                <a:gd name="T6" fmla="*/ 55 w 886"/>
                <a:gd name="T7" fmla="*/ 1025 h 1028"/>
                <a:gd name="T8" fmla="*/ 69 w 886"/>
                <a:gd name="T9" fmla="*/ 1025 h 1028"/>
                <a:gd name="T10" fmla="*/ 83 w 886"/>
                <a:gd name="T11" fmla="*/ 1024 h 1028"/>
                <a:gd name="T12" fmla="*/ 97 w 886"/>
                <a:gd name="T13" fmla="*/ 1024 h 1028"/>
                <a:gd name="T14" fmla="*/ 112 w 886"/>
                <a:gd name="T15" fmla="*/ 1024 h 1028"/>
                <a:gd name="T16" fmla="*/ 126 w 886"/>
                <a:gd name="T17" fmla="*/ 1023 h 1028"/>
                <a:gd name="T18" fmla="*/ 140 w 886"/>
                <a:gd name="T19" fmla="*/ 1022 h 1028"/>
                <a:gd name="T20" fmla="*/ 154 w 886"/>
                <a:gd name="T21" fmla="*/ 1021 h 1028"/>
                <a:gd name="T22" fmla="*/ 168 w 886"/>
                <a:gd name="T23" fmla="*/ 1020 h 1028"/>
                <a:gd name="T24" fmla="*/ 183 w 886"/>
                <a:gd name="T25" fmla="*/ 1017 h 1028"/>
                <a:gd name="T26" fmla="*/ 197 w 886"/>
                <a:gd name="T27" fmla="*/ 1013 h 1028"/>
                <a:gd name="T28" fmla="*/ 211 w 886"/>
                <a:gd name="T29" fmla="*/ 1005 h 1028"/>
                <a:gd name="T30" fmla="*/ 225 w 886"/>
                <a:gd name="T31" fmla="*/ 988 h 1028"/>
                <a:gd name="T32" fmla="*/ 240 w 886"/>
                <a:gd name="T33" fmla="*/ 954 h 1028"/>
                <a:gd name="T34" fmla="*/ 254 w 886"/>
                <a:gd name="T35" fmla="*/ 892 h 1028"/>
                <a:gd name="T36" fmla="*/ 268 w 886"/>
                <a:gd name="T37" fmla="*/ 795 h 1028"/>
                <a:gd name="T38" fmla="*/ 282 w 886"/>
                <a:gd name="T39" fmla="*/ 667 h 1028"/>
                <a:gd name="T40" fmla="*/ 296 w 886"/>
                <a:gd name="T41" fmla="*/ 499 h 1028"/>
                <a:gd name="T42" fmla="*/ 311 w 886"/>
                <a:gd name="T43" fmla="*/ 270 h 1028"/>
                <a:gd name="T44" fmla="*/ 325 w 886"/>
                <a:gd name="T45" fmla="*/ 50 h 1028"/>
                <a:gd name="T46" fmla="*/ 339 w 886"/>
                <a:gd name="T47" fmla="*/ 21 h 1028"/>
                <a:gd name="T48" fmla="*/ 353 w 886"/>
                <a:gd name="T49" fmla="*/ 229 h 1028"/>
                <a:gd name="T50" fmla="*/ 367 w 886"/>
                <a:gd name="T51" fmla="*/ 501 h 1028"/>
                <a:gd name="T52" fmla="*/ 382 w 886"/>
                <a:gd name="T53" fmla="*/ 697 h 1028"/>
                <a:gd name="T54" fmla="*/ 396 w 886"/>
                <a:gd name="T55" fmla="*/ 805 h 1028"/>
                <a:gd name="T56" fmla="*/ 410 w 886"/>
                <a:gd name="T57" fmla="*/ 858 h 1028"/>
                <a:gd name="T58" fmla="*/ 424 w 886"/>
                <a:gd name="T59" fmla="*/ 880 h 1028"/>
                <a:gd name="T60" fmla="*/ 439 w 886"/>
                <a:gd name="T61" fmla="*/ 887 h 1028"/>
                <a:gd name="T62" fmla="*/ 453 w 886"/>
                <a:gd name="T63" fmla="*/ 888 h 1028"/>
                <a:gd name="T64" fmla="*/ 467 w 886"/>
                <a:gd name="T65" fmla="*/ 887 h 1028"/>
                <a:gd name="T66" fmla="*/ 481 w 886"/>
                <a:gd name="T67" fmla="*/ 887 h 1028"/>
                <a:gd name="T68" fmla="*/ 495 w 886"/>
                <a:gd name="T69" fmla="*/ 887 h 1028"/>
                <a:gd name="T70" fmla="*/ 510 w 886"/>
                <a:gd name="T71" fmla="*/ 890 h 1028"/>
                <a:gd name="T72" fmla="*/ 524 w 886"/>
                <a:gd name="T73" fmla="*/ 894 h 1028"/>
                <a:gd name="T74" fmla="*/ 538 w 886"/>
                <a:gd name="T75" fmla="*/ 901 h 1028"/>
                <a:gd name="T76" fmla="*/ 552 w 886"/>
                <a:gd name="T77" fmla="*/ 911 h 1028"/>
                <a:gd name="T78" fmla="*/ 566 w 886"/>
                <a:gd name="T79" fmla="*/ 924 h 1028"/>
                <a:gd name="T80" fmla="*/ 581 w 886"/>
                <a:gd name="T81" fmla="*/ 939 h 1028"/>
                <a:gd name="T82" fmla="*/ 595 w 886"/>
                <a:gd name="T83" fmla="*/ 955 h 1028"/>
                <a:gd name="T84" fmla="*/ 609 w 886"/>
                <a:gd name="T85" fmla="*/ 971 h 1028"/>
                <a:gd name="T86" fmla="*/ 623 w 886"/>
                <a:gd name="T87" fmla="*/ 985 h 1028"/>
                <a:gd name="T88" fmla="*/ 638 w 886"/>
                <a:gd name="T89" fmla="*/ 998 h 1028"/>
                <a:gd name="T90" fmla="*/ 652 w 886"/>
                <a:gd name="T91" fmla="*/ 1007 h 1028"/>
                <a:gd name="T92" fmla="*/ 666 w 886"/>
                <a:gd name="T93" fmla="*/ 1014 h 1028"/>
                <a:gd name="T94" fmla="*/ 680 w 886"/>
                <a:gd name="T95" fmla="*/ 1019 h 1028"/>
                <a:gd name="T96" fmla="*/ 694 w 886"/>
                <a:gd name="T97" fmla="*/ 1022 h 1028"/>
                <a:gd name="T98" fmla="*/ 709 w 886"/>
                <a:gd name="T99" fmla="*/ 1024 h 1028"/>
                <a:gd name="T100" fmla="*/ 723 w 886"/>
                <a:gd name="T101" fmla="*/ 1025 h 1028"/>
                <a:gd name="T102" fmla="*/ 737 w 886"/>
                <a:gd name="T103" fmla="*/ 1026 h 1028"/>
                <a:gd name="T104" fmla="*/ 751 w 886"/>
                <a:gd name="T105" fmla="*/ 1026 h 1028"/>
                <a:gd name="T106" fmla="*/ 766 w 886"/>
                <a:gd name="T107" fmla="*/ 1027 h 1028"/>
                <a:gd name="T108" fmla="*/ 780 w 886"/>
                <a:gd name="T109" fmla="*/ 1027 h 1028"/>
                <a:gd name="T110" fmla="*/ 794 w 886"/>
                <a:gd name="T111" fmla="*/ 1027 h 1028"/>
                <a:gd name="T112" fmla="*/ 808 w 886"/>
                <a:gd name="T113" fmla="*/ 1027 h 1028"/>
                <a:gd name="T114" fmla="*/ 822 w 886"/>
                <a:gd name="T115" fmla="*/ 1028 h 1028"/>
                <a:gd name="T116" fmla="*/ 837 w 886"/>
                <a:gd name="T117" fmla="*/ 1028 h 1028"/>
                <a:gd name="T118" fmla="*/ 851 w 886"/>
                <a:gd name="T119" fmla="*/ 1028 h 1028"/>
                <a:gd name="T120" fmla="*/ 865 w 886"/>
                <a:gd name="T121" fmla="*/ 1028 h 1028"/>
                <a:gd name="T122" fmla="*/ 879 w 886"/>
                <a:gd name="T123"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6" h="1028">
                  <a:moveTo>
                    <a:pt x="0" y="1026"/>
                  </a:moveTo>
                  <a:lnTo>
                    <a:pt x="1" y="1026"/>
                  </a:lnTo>
                  <a:lnTo>
                    <a:pt x="3" y="1026"/>
                  </a:lnTo>
                  <a:lnTo>
                    <a:pt x="5" y="1026"/>
                  </a:lnTo>
                  <a:lnTo>
                    <a:pt x="7" y="1026"/>
                  </a:lnTo>
                  <a:lnTo>
                    <a:pt x="9" y="1026"/>
                  </a:lnTo>
                  <a:lnTo>
                    <a:pt x="10" y="1026"/>
                  </a:lnTo>
                  <a:lnTo>
                    <a:pt x="12" y="1026"/>
                  </a:lnTo>
                  <a:lnTo>
                    <a:pt x="14" y="1026"/>
                  </a:lnTo>
                  <a:lnTo>
                    <a:pt x="16" y="1026"/>
                  </a:lnTo>
                  <a:lnTo>
                    <a:pt x="17" y="1026"/>
                  </a:lnTo>
                  <a:lnTo>
                    <a:pt x="19" y="1026"/>
                  </a:lnTo>
                  <a:lnTo>
                    <a:pt x="21" y="1026"/>
                  </a:lnTo>
                  <a:lnTo>
                    <a:pt x="23" y="1026"/>
                  </a:lnTo>
                  <a:lnTo>
                    <a:pt x="25" y="1026"/>
                  </a:lnTo>
                  <a:lnTo>
                    <a:pt x="26" y="1026"/>
                  </a:lnTo>
                  <a:lnTo>
                    <a:pt x="28" y="1026"/>
                  </a:lnTo>
                  <a:lnTo>
                    <a:pt x="30" y="1026"/>
                  </a:lnTo>
                  <a:lnTo>
                    <a:pt x="32" y="1026"/>
                  </a:lnTo>
                  <a:lnTo>
                    <a:pt x="33" y="1026"/>
                  </a:lnTo>
                  <a:lnTo>
                    <a:pt x="35" y="1025"/>
                  </a:lnTo>
                  <a:lnTo>
                    <a:pt x="37" y="1025"/>
                  </a:lnTo>
                  <a:lnTo>
                    <a:pt x="39" y="1025"/>
                  </a:lnTo>
                  <a:lnTo>
                    <a:pt x="41" y="1025"/>
                  </a:lnTo>
                  <a:lnTo>
                    <a:pt x="42" y="1025"/>
                  </a:lnTo>
                  <a:lnTo>
                    <a:pt x="44" y="1025"/>
                  </a:lnTo>
                  <a:lnTo>
                    <a:pt x="46" y="1025"/>
                  </a:lnTo>
                  <a:lnTo>
                    <a:pt x="48" y="1025"/>
                  </a:lnTo>
                  <a:lnTo>
                    <a:pt x="49" y="1025"/>
                  </a:lnTo>
                  <a:lnTo>
                    <a:pt x="51" y="1025"/>
                  </a:lnTo>
                  <a:lnTo>
                    <a:pt x="53" y="1025"/>
                  </a:lnTo>
                  <a:lnTo>
                    <a:pt x="55" y="1025"/>
                  </a:lnTo>
                  <a:lnTo>
                    <a:pt x="57" y="1025"/>
                  </a:lnTo>
                  <a:lnTo>
                    <a:pt x="58" y="1025"/>
                  </a:lnTo>
                  <a:lnTo>
                    <a:pt x="60" y="1025"/>
                  </a:lnTo>
                  <a:lnTo>
                    <a:pt x="62" y="1025"/>
                  </a:lnTo>
                  <a:lnTo>
                    <a:pt x="64" y="1025"/>
                  </a:lnTo>
                  <a:lnTo>
                    <a:pt x="65" y="1025"/>
                  </a:lnTo>
                  <a:lnTo>
                    <a:pt x="67" y="1025"/>
                  </a:lnTo>
                  <a:lnTo>
                    <a:pt x="69" y="1025"/>
                  </a:lnTo>
                  <a:lnTo>
                    <a:pt x="71" y="1025"/>
                  </a:lnTo>
                  <a:lnTo>
                    <a:pt x="73" y="1025"/>
                  </a:lnTo>
                  <a:lnTo>
                    <a:pt x="74" y="1025"/>
                  </a:lnTo>
                  <a:lnTo>
                    <a:pt x="76" y="1025"/>
                  </a:lnTo>
                  <a:lnTo>
                    <a:pt x="78" y="1025"/>
                  </a:lnTo>
                  <a:lnTo>
                    <a:pt x="80" y="1024"/>
                  </a:lnTo>
                  <a:lnTo>
                    <a:pt x="81" y="1024"/>
                  </a:lnTo>
                  <a:lnTo>
                    <a:pt x="83" y="1024"/>
                  </a:lnTo>
                  <a:lnTo>
                    <a:pt x="85" y="1024"/>
                  </a:lnTo>
                  <a:lnTo>
                    <a:pt x="87" y="1024"/>
                  </a:lnTo>
                  <a:lnTo>
                    <a:pt x="89" y="1024"/>
                  </a:lnTo>
                  <a:lnTo>
                    <a:pt x="90" y="1024"/>
                  </a:lnTo>
                  <a:lnTo>
                    <a:pt x="92" y="1024"/>
                  </a:lnTo>
                  <a:lnTo>
                    <a:pt x="94" y="1024"/>
                  </a:lnTo>
                  <a:lnTo>
                    <a:pt x="96" y="1024"/>
                  </a:lnTo>
                  <a:lnTo>
                    <a:pt x="97" y="1024"/>
                  </a:lnTo>
                  <a:lnTo>
                    <a:pt x="99" y="1024"/>
                  </a:lnTo>
                  <a:lnTo>
                    <a:pt x="101" y="1024"/>
                  </a:lnTo>
                  <a:lnTo>
                    <a:pt x="103" y="1024"/>
                  </a:lnTo>
                  <a:lnTo>
                    <a:pt x="105" y="1024"/>
                  </a:lnTo>
                  <a:lnTo>
                    <a:pt x="106" y="1024"/>
                  </a:lnTo>
                  <a:lnTo>
                    <a:pt x="108" y="1024"/>
                  </a:lnTo>
                  <a:lnTo>
                    <a:pt x="110" y="1024"/>
                  </a:lnTo>
                  <a:lnTo>
                    <a:pt x="112" y="1024"/>
                  </a:lnTo>
                  <a:lnTo>
                    <a:pt x="113" y="1024"/>
                  </a:lnTo>
                  <a:lnTo>
                    <a:pt x="115" y="1024"/>
                  </a:lnTo>
                  <a:lnTo>
                    <a:pt x="117" y="1023"/>
                  </a:lnTo>
                  <a:lnTo>
                    <a:pt x="119" y="1023"/>
                  </a:lnTo>
                  <a:lnTo>
                    <a:pt x="120" y="1023"/>
                  </a:lnTo>
                  <a:lnTo>
                    <a:pt x="122" y="1023"/>
                  </a:lnTo>
                  <a:lnTo>
                    <a:pt x="124" y="1023"/>
                  </a:lnTo>
                  <a:lnTo>
                    <a:pt x="126" y="1023"/>
                  </a:lnTo>
                  <a:lnTo>
                    <a:pt x="128" y="1023"/>
                  </a:lnTo>
                  <a:lnTo>
                    <a:pt x="129" y="1023"/>
                  </a:lnTo>
                  <a:lnTo>
                    <a:pt x="131" y="1023"/>
                  </a:lnTo>
                  <a:lnTo>
                    <a:pt x="133" y="1023"/>
                  </a:lnTo>
                  <a:lnTo>
                    <a:pt x="135" y="1023"/>
                  </a:lnTo>
                  <a:lnTo>
                    <a:pt x="136" y="1023"/>
                  </a:lnTo>
                  <a:lnTo>
                    <a:pt x="138" y="1023"/>
                  </a:lnTo>
                  <a:lnTo>
                    <a:pt x="140" y="1022"/>
                  </a:lnTo>
                  <a:lnTo>
                    <a:pt x="142" y="1022"/>
                  </a:lnTo>
                  <a:lnTo>
                    <a:pt x="144" y="1022"/>
                  </a:lnTo>
                  <a:lnTo>
                    <a:pt x="145" y="1022"/>
                  </a:lnTo>
                  <a:lnTo>
                    <a:pt x="147" y="1022"/>
                  </a:lnTo>
                  <a:lnTo>
                    <a:pt x="149" y="1022"/>
                  </a:lnTo>
                  <a:lnTo>
                    <a:pt x="151" y="1022"/>
                  </a:lnTo>
                  <a:lnTo>
                    <a:pt x="152" y="1022"/>
                  </a:lnTo>
                  <a:lnTo>
                    <a:pt x="154" y="1021"/>
                  </a:lnTo>
                  <a:lnTo>
                    <a:pt x="156" y="1021"/>
                  </a:lnTo>
                  <a:lnTo>
                    <a:pt x="158" y="1021"/>
                  </a:lnTo>
                  <a:lnTo>
                    <a:pt x="160" y="1021"/>
                  </a:lnTo>
                  <a:lnTo>
                    <a:pt x="161" y="1021"/>
                  </a:lnTo>
                  <a:lnTo>
                    <a:pt x="163" y="1021"/>
                  </a:lnTo>
                  <a:lnTo>
                    <a:pt x="165" y="1020"/>
                  </a:lnTo>
                  <a:lnTo>
                    <a:pt x="167" y="1020"/>
                  </a:lnTo>
                  <a:lnTo>
                    <a:pt x="168" y="1020"/>
                  </a:lnTo>
                  <a:lnTo>
                    <a:pt x="170" y="1020"/>
                  </a:lnTo>
                  <a:lnTo>
                    <a:pt x="172" y="1019"/>
                  </a:lnTo>
                  <a:lnTo>
                    <a:pt x="174" y="1019"/>
                  </a:lnTo>
                  <a:lnTo>
                    <a:pt x="176" y="1019"/>
                  </a:lnTo>
                  <a:lnTo>
                    <a:pt x="177" y="1018"/>
                  </a:lnTo>
                  <a:lnTo>
                    <a:pt x="179" y="1018"/>
                  </a:lnTo>
                  <a:lnTo>
                    <a:pt x="181" y="1018"/>
                  </a:lnTo>
                  <a:lnTo>
                    <a:pt x="183" y="1017"/>
                  </a:lnTo>
                  <a:lnTo>
                    <a:pt x="184" y="1017"/>
                  </a:lnTo>
                  <a:lnTo>
                    <a:pt x="186" y="1016"/>
                  </a:lnTo>
                  <a:lnTo>
                    <a:pt x="188" y="1016"/>
                  </a:lnTo>
                  <a:lnTo>
                    <a:pt x="190" y="1015"/>
                  </a:lnTo>
                  <a:lnTo>
                    <a:pt x="192" y="1015"/>
                  </a:lnTo>
                  <a:lnTo>
                    <a:pt x="193" y="1014"/>
                  </a:lnTo>
                  <a:lnTo>
                    <a:pt x="195" y="1014"/>
                  </a:lnTo>
                  <a:lnTo>
                    <a:pt x="197" y="1013"/>
                  </a:lnTo>
                  <a:lnTo>
                    <a:pt x="199" y="1012"/>
                  </a:lnTo>
                  <a:lnTo>
                    <a:pt x="200" y="1011"/>
                  </a:lnTo>
                  <a:lnTo>
                    <a:pt x="202" y="1010"/>
                  </a:lnTo>
                  <a:lnTo>
                    <a:pt x="204" y="1009"/>
                  </a:lnTo>
                  <a:lnTo>
                    <a:pt x="206" y="1008"/>
                  </a:lnTo>
                  <a:lnTo>
                    <a:pt x="208" y="1007"/>
                  </a:lnTo>
                  <a:lnTo>
                    <a:pt x="209" y="1006"/>
                  </a:lnTo>
                  <a:lnTo>
                    <a:pt x="211" y="1005"/>
                  </a:lnTo>
                  <a:lnTo>
                    <a:pt x="213" y="1003"/>
                  </a:lnTo>
                  <a:lnTo>
                    <a:pt x="215" y="1001"/>
                  </a:lnTo>
                  <a:lnTo>
                    <a:pt x="216" y="1000"/>
                  </a:lnTo>
                  <a:lnTo>
                    <a:pt x="218" y="998"/>
                  </a:lnTo>
                  <a:lnTo>
                    <a:pt x="220" y="996"/>
                  </a:lnTo>
                  <a:lnTo>
                    <a:pt x="222" y="993"/>
                  </a:lnTo>
                  <a:lnTo>
                    <a:pt x="224" y="991"/>
                  </a:lnTo>
                  <a:lnTo>
                    <a:pt x="225" y="988"/>
                  </a:lnTo>
                  <a:lnTo>
                    <a:pt x="227" y="985"/>
                  </a:lnTo>
                  <a:lnTo>
                    <a:pt x="229" y="981"/>
                  </a:lnTo>
                  <a:lnTo>
                    <a:pt x="231" y="978"/>
                  </a:lnTo>
                  <a:lnTo>
                    <a:pt x="232" y="974"/>
                  </a:lnTo>
                  <a:lnTo>
                    <a:pt x="234" y="969"/>
                  </a:lnTo>
                  <a:lnTo>
                    <a:pt x="236" y="965"/>
                  </a:lnTo>
                  <a:lnTo>
                    <a:pt x="238" y="959"/>
                  </a:lnTo>
                  <a:lnTo>
                    <a:pt x="240" y="954"/>
                  </a:lnTo>
                  <a:lnTo>
                    <a:pt x="241" y="948"/>
                  </a:lnTo>
                  <a:lnTo>
                    <a:pt x="243" y="941"/>
                  </a:lnTo>
                  <a:lnTo>
                    <a:pt x="245" y="934"/>
                  </a:lnTo>
                  <a:lnTo>
                    <a:pt x="247" y="927"/>
                  </a:lnTo>
                  <a:lnTo>
                    <a:pt x="248" y="919"/>
                  </a:lnTo>
                  <a:lnTo>
                    <a:pt x="250" y="910"/>
                  </a:lnTo>
                  <a:lnTo>
                    <a:pt x="252" y="901"/>
                  </a:lnTo>
                  <a:lnTo>
                    <a:pt x="254" y="892"/>
                  </a:lnTo>
                  <a:lnTo>
                    <a:pt x="256" y="881"/>
                  </a:lnTo>
                  <a:lnTo>
                    <a:pt x="257" y="871"/>
                  </a:lnTo>
                  <a:lnTo>
                    <a:pt x="259" y="859"/>
                  </a:lnTo>
                  <a:lnTo>
                    <a:pt x="261" y="847"/>
                  </a:lnTo>
                  <a:lnTo>
                    <a:pt x="263" y="835"/>
                  </a:lnTo>
                  <a:lnTo>
                    <a:pt x="264" y="822"/>
                  </a:lnTo>
                  <a:lnTo>
                    <a:pt x="266" y="809"/>
                  </a:lnTo>
                  <a:lnTo>
                    <a:pt x="268" y="795"/>
                  </a:lnTo>
                  <a:lnTo>
                    <a:pt x="270" y="781"/>
                  </a:lnTo>
                  <a:lnTo>
                    <a:pt x="272" y="766"/>
                  </a:lnTo>
                  <a:lnTo>
                    <a:pt x="273" y="750"/>
                  </a:lnTo>
                  <a:lnTo>
                    <a:pt x="275" y="735"/>
                  </a:lnTo>
                  <a:lnTo>
                    <a:pt x="277" y="718"/>
                  </a:lnTo>
                  <a:lnTo>
                    <a:pt x="279" y="702"/>
                  </a:lnTo>
                  <a:lnTo>
                    <a:pt x="280" y="685"/>
                  </a:lnTo>
                  <a:lnTo>
                    <a:pt x="282" y="667"/>
                  </a:lnTo>
                  <a:lnTo>
                    <a:pt x="284" y="648"/>
                  </a:lnTo>
                  <a:lnTo>
                    <a:pt x="286" y="629"/>
                  </a:lnTo>
                  <a:lnTo>
                    <a:pt x="288" y="610"/>
                  </a:lnTo>
                  <a:lnTo>
                    <a:pt x="289" y="589"/>
                  </a:lnTo>
                  <a:lnTo>
                    <a:pt x="291" y="568"/>
                  </a:lnTo>
                  <a:lnTo>
                    <a:pt x="293" y="546"/>
                  </a:lnTo>
                  <a:lnTo>
                    <a:pt x="295" y="523"/>
                  </a:lnTo>
                  <a:lnTo>
                    <a:pt x="296" y="499"/>
                  </a:lnTo>
                  <a:lnTo>
                    <a:pt x="298" y="473"/>
                  </a:lnTo>
                  <a:lnTo>
                    <a:pt x="300" y="447"/>
                  </a:lnTo>
                  <a:lnTo>
                    <a:pt x="302" y="420"/>
                  </a:lnTo>
                  <a:lnTo>
                    <a:pt x="304" y="391"/>
                  </a:lnTo>
                  <a:lnTo>
                    <a:pt x="305" y="362"/>
                  </a:lnTo>
                  <a:lnTo>
                    <a:pt x="307" y="332"/>
                  </a:lnTo>
                  <a:lnTo>
                    <a:pt x="309" y="301"/>
                  </a:lnTo>
                  <a:lnTo>
                    <a:pt x="311" y="270"/>
                  </a:lnTo>
                  <a:lnTo>
                    <a:pt x="312" y="239"/>
                  </a:lnTo>
                  <a:lnTo>
                    <a:pt x="314" y="208"/>
                  </a:lnTo>
                  <a:lnTo>
                    <a:pt x="316" y="177"/>
                  </a:lnTo>
                  <a:lnTo>
                    <a:pt x="318" y="148"/>
                  </a:lnTo>
                  <a:lnTo>
                    <a:pt x="320" y="120"/>
                  </a:lnTo>
                  <a:lnTo>
                    <a:pt x="321" y="94"/>
                  </a:lnTo>
                  <a:lnTo>
                    <a:pt x="323" y="70"/>
                  </a:lnTo>
                  <a:lnTo>
                    <a:pt x="325" y="50"/>
                  </a:lnTo>
                  <a:lnTo>
                    <a:pt x="327" y="32"/>
                  </a:lnTo>
                  <a:lnTo>
                    <a:pt x="328" y="18"/>
                  </a:lnTo>
                  <a:lnTo>
                    <a:pt x="330" y="8"/>
                  </a:lnTo>
                  <a:lnTo>
                    <a:pt x="332" y="2"/>
                  </a:lnTo>
                  <a:lnTo>
                    <a:pt x="334" y="0"/>
                  </a:lnTo>
                  <a:lnTo>
                    <a:pt x="335" y="3"/>
                  </a:lnTo>
                  <a:lnTo>
                    <a:pt x="337" y="9"/>
                  </a:lnTo>
                  <a:lnTo>
                    <a:pt x="339" y="21"/>
                  </a:lnTo>
                  <a:lnTo>
                    <a:pt x="341" y="36"/>
                  </a:lnTo>
                  <a:lnTo>
                    <a:pt x="343" y="55"/>
                  </a:lnTo>
                  <a:lnTo>
                    <a:pt x="344" y="77"/>
                  </a:lnTo>
                  <a:lnTo>
                    <a:pt x="346" y="103"/>
                  </a:lnTo>
                  <a:lnTo>
                    <a:pt x="348" y="132"/>
                  </a:lnTo>
                  <a:lnTo>
                    <a:pt x="350" y="162"/>
                  </a:lnTo>
                  <a:lnTo>
                    <a:pt x="351" y="195"/>
                  </a:lnTo>
                  <a:lnTo>
                    <a:pt x="353" y="229"/>
                  </a:lnTo>
                  <a:lnTo>
                    <a:pt x="355" y="263"/>
                  </a:lnTo>
                  <a:lnTo>
                    <a:pt x="357" y="299"/>
                  </a:lnTo>
                  <a:lnTo>
                    <a:pt x="359" y="334"/>
                  </a:lnTo>
                  <a:lnTo>
                    <a:pt x="360" y="369"/>
                  </a:lnTo>
                  <a:lnTo>
                    <a:pt x="362" y="404"/>
                  </a:lnTo>
                  <a:lnTo>
                    <a:pt x="364" y="437"/>
                  </a:lnTo>
                  <a:lnTo>
                    <a:pt x="366" y="470"/>
                  </a:lnTo>
                  <a:lnTo>
                    <a:pt x="367" y="501"/>
                  </a:lnTo>
                  <a:lnTo>
                    <a:pt x="369" y="531"/>
                  </a:lnTo>
                  <a:lnTo>
                    <a:pt x="371" y="559"/>
                  </a:lnTo>
                  <a:lnTo>
                    <a:pt x="373" y="586"/>
                  </a:lnTo>
                  <a:lnTo>
                    <a:pt x="375" y="611"/>
                  </a:lnTo>
                  <a:lnTo>
                    <a:pt x="376" y="635"/>
                  </a:lnTo>
                  <a:lnTo>
                    <a:pt x="378" y="657"/>
                  </a:lnTo>
                  <a:lnTo>
                    <a:pt x="380" y="678"/>
                  </a:lnTo>
                  <a:lnTo>
                    <a:pt x="382" y="697"/>
                  </a:lnTo>
                  <a:lnTo>
                    <a:pt x="383" y="714"/>
                  </a:lnTo>
                  <a:lnTo>
                    <a:pt x="385" y="731"/>
                  </a:lnTo>
                  <a:lnTo>
                    <a:pt x="387" y="746"/>
                  </a:lnTo>
                  <a:lnTo>
                    <a:pt x="389" y="760"/>
                  </a:lnTo>
                  <a:lnTo>
                    <a:pt x="391" y="773"/>
                  </a:lnTo>
                  <a:lnTo>
                    <a:pt x="392" y="784"/>
                  </a:lnTo>
                  <a:lnTo>
                    <a:pt x="394" y="795"/>
                  </a:lnTo>
                  <a:lnTo>
                    <a:pt x="396" y="805"/>
                  </a:lnTo>
                  <a:lnTo>
                    <a:pt x="398" y="814"/>
                  </a:lnTo>
                  <a:lnTo>
                    <a:pt x="399" y="822"/>
                  </a:lnTo>
                  <a:lnTo>
                    <a:pt x="401" y="830"/>
                  </a:lnTo>
                  <a:lnTo>
                    <a:pt x="403" y="837"/>
                  </a:lnTo>
                  <a:lnTo>
                    <a:pt x="405" y="843"/>
                  </a:lnTo>
                  <a:lnTo>
                    <a:pt x="407" y="848"/>
                  </a:lnTo>
                  <a:lnTo>
                    <a:pt x="408" y="853"/>
                  </a:lnTo>
                  <a:lnTo>
                    <a:pt x="410" y="858"/>
                  </a:lnTo>
                  <a:lnTo>
                    <a:pt x="412" y="862"/>
                  </a:lnTo>
                  <a:lnTo>
                    <a:pt x="414" y="866"/>
                  </a:lnTo>
                  <a:lnTo>
                    <a:pt x="415" y="869"/>
                  </a:lnTo>
                  <a:lnTo>
                    <a:pt x="417" y="872"/>
                  </a:lnTo>
                  <a:lnTo>
                    <a:pt x="419" y="874"/>
                  </a:lnTo>
                  <a:lnTo>
                    <a:pt x="421" y="876"/>
                  </a:lnTo>
                  <a:lnTo>
                    <a:pt x="423" y="878"/>
                  </a:lnTo>
                  <a:lnTo>
                    <a:pt x="424" y="880"/>
                  </a:lnTo>
                  <a:lnTo>
                    <a:pt x="426" y="882"/>
                  </a:lnTo>
                  <a:lnTo>
                    <a:pt x="428" y="883"/>
                  </a:lnTo>
                  <a:lnTo>
                    <a:pt x="430" y="884"/>
                  </a:lnTo>
                  <a:lnTo>
                    <a:pt x="431" y="885"/>
                  </a:lnTo>
                  <a:lnTo>
                    <a:pt x="433" y="886"/>
                  </a:lnTo>
                  <a:lnTo>
                    <a:pt x="435" y="886"/>
                  </a:lnTo>
                  <a:lnTo>
                    <a:pt x="437" y="887"/>
                  </a:lnTo>
                  <a:lnTo>
                    <a:pt x="439" y="887"/>
                  </a:lnTo>
                  <a:lnTo>
                    <a:pt x="440" y="888"/>
                  </a:lnTo>
                  <a:lnTo>
                    <a:pt x="442" y="888"/>
                  </a:lnTo>
                  <a:lnTo>
                    <a:pt x="444" y="888"/>
                  </a:lnTo>
                  <a:lnTo>
                    <a:pt x="446" y="888"/>
                  </a:lnTo>
                  <a:lnTo>
                    <a:pt x="447" y="888"/>
                  </a:lnTo>
                  <a:lnTo>
                    <a:pt x="449" y="888"/>
                  </a:lnTo>
                  <a:lnTo>
                    <a:pt x="451" y="888"/>
                  </a:lnTo>
                  <a:lnTo>
                    <a:pt x="453" y="888"/>
                  </a:lnTo>
                  <a:lnTo>
                    <a:pt x="455" y="888"/>
                  </a:lnTo>
                  <a:lnTo>
                    <a:pt x="456" y="888"/>
                  </a:lnTo>
                  <a:lnTo>
                    <a:pt x="458" y="888"/>
                  </a:lnTo>
                  <a:lnTo>
                    <a:pt x="460" y="888"/>
                  </a:lnTo>
                  <a:lnTo>
                    <a:pt x="462" y="888"/>
                  </a:lnTo>
                  <a:lnTo>
                    <a:pt x="463" y="887"/>
                  </a:lnTo>
                  <a:lnTo>
                    <a:pt x="465" y="887"/>
                  </a:lnTo>
                  <a:lnTo>
                    <a:pt x="467" y="887"/>
                  </a:lnTo>
                  <a:lnTo>
                    <a:pt x="469" y="887"/>
                  </a:lnTo>
                  <a:lnTo>
                    <a:pt x="471" y="887"/>
                  </a:lnTo>
                  <a:lnTo>
                    <a:pt x="472" y="887"/>
                  </a:lnTo>
                  <a:lnTo>
                    <a:pt x="474" y="887"/>
                  </a:lnTo>
                  <a:lnTo>
                    <a:pt x="476" y="887"/>
                  </a:lnTo>
                  <a:lnTo>
                    <a:pt x="478" y="887"/>
                  </a:lnTo>
                  <a:lnTo>
                    <a:pt x="479" y="887"/>
                  </a:lnTo>
                  <a:lnTo>
                    <a:pt x="481" y="887"/>
                  </a:lnTo>
                  <a:lnTo>
                    <a:pt x="483" y="887"/>
                  </a:lnTo>
                  <a:lnTo>
                    <a:pt x="485" y="887"/>
                  </a:lnTo>
                  <a:lnTo>
                    <a:pt x="487" y="887"/>
                  </a:lnTo>
                  <a:lnTo>
                    <a:pt x="488" y="887"/>
                  </a:lnTo>
                  <a:lnTo>
                    <a:pt x="490" y="887"/>
                  </a:lnTo>
                  <a:lnTo>
                    <a:pt x="492" y="887"/>
                  </a:lnTo>
                  <a:lnTo>
                    <a:pt x="494" y="887"/>
                  </a:lnTo>
                  <a:lnTo>
                    <a:pt x="495" y="887"/>
                  </a:lnTo>
                  <a:lnTo>
                    <a:pt x="497" y="888"/>
                  </a:lnTo>
                  <a:lnTo>
                    <a:pt x="499" y="888"/>
                  </a:lnTo>
                  <a:lnTo>
                    <a:pt x="501" y="888"/>
                  </a:lnTo>
                  <a:lnTo>
                    <a:pt x="503" y="888"/>
                  </a:lnTo>
                  <a:lnTo>
                    <a:pt x="504" y="889"/>
                  </a:lnTo>
                  <a:lnTo>
                    <a:pt x="506" y="889"/>
                  </a:lnTo>
                  <a:lnTo>
                    <a:pt x="508" y="889"/>
                  </a:lnTo>
                  <a:lnTo>
                    <a:pt x="510" y="890"/>
                  </a:lnTo>
                  <a:lnTo>
                    <a:pt x="511" y="890"/>
                  </a:lnTo>
                  <a:lnTo>
                    <a:pt x="513" y="891"/>
                  </a:lnTo>
                  <a:lnTo>
                    <a:pt x="515" y="891"/>
                  </a:lnTo>
                  <a:lnTo>
                    <a:pt x="517" y="892"/>
                  </a:lnTo>
                  <a:lnTo>
                    <a:pt x="519" y="892"/>
                  </a:lnTo>
                  <a:lnTo>
                    <a:pt x="520" y="893"/>
                  </a:lnTo>
                  <a:lnTo>
                    <a:pt x="522" y="894"/>
                  </a:lnTo>
                  <a:lnTo>
                    <a:pt x="524" y="894"/>
                  </a:lnTo>
                  <a:lnTo>
                    <a:pt x="526" y="895"/>
                  </a:lnTo>
                  <a:lnTo>
                    <a:pt x="527" y="896"/>
                  </a:lnTo>
                  <a:lnTo>
                    <a:pt x="529" y="897"/>
                  </a:lnTo>
                  <a:lnTo>
                    <a:pt x="531" y="898"/>
                  </a:lnTo>
                  <a:lnTo>
                    <a:pt x="533" y="898"/>
                  </a:lnTo>
                  <a:lnTo>
                    <a:pt x="535" y="899"/>
                  </a:lnTo>
                  <a:lnTo>
                    <a:pt x="536" y="900"/>
                  </a:lnTo>
                  <a:lnTo>
                    <a:pt x="538" y="901"/>
                  </a:lnTo>
                  <a:lnTo>
                    <a:pt x="540" y="903"/>
                  </a:lnTo>
                  <a:lnTo>
                    <a:pt x="542" y="904"/>
                  </a:lnTo>
                  <a:lnTo>
                    <a:pt x="543" y="905"/>
                  </a:lnTo>
                  <a:lnTo>
                    <a:pt x="545" y="906"/>
                  </a:lnTo>
                  <a:lnTo>
                    <a:pt x="547" y="907"/>
                  </a:lnTo>
                  <a:lnTo>
                    <a:pt x="549" y="909"/>
                  </a:lnTo>
                  <a:lnTo>
                    <a:pt x="551" y="910"/>
                  </a:lnTo>
                  <a:lnTo>
                    <a:pt x="552" y="911"/>
                  </a:lnTo>
                  <a:lnTo>
                    <a:pt x="554" y="913"/>
                  </a:lnTo>
                  <a:lnTo>
                    <a:pt x="556" y="914"/>
                  </a:lnTo>
                  <a:lnTo>
                    <a:pt x="558" y="916"/>
                  </a:lnTo>
                  <a:lnTo>
                    <a:pt x="559" y="917"/>
                  </a:lnTo>
                  <a:lnTo>
                    <a:pt x="561" y="919"/>
                  </a:lnTo>
                  <a:lnTo>
                    <a:pt x="563" y="921"/>
                  </a:lnTo>
                  <a:lnTo>
                    <a:pt x="565" y="922"/>
                  </a:lnTo>
                  <a:lnTo>
                    <a:pt x="566" y="924"/>
                  </a:lnTo>
                  <a:lnTo>
                    <a:pt x="568" y="926"/>
                  </a:lnTo>
                  <a:lnTo>
                    <a:pt x="570" y="927"/>
                  </a:lnTo>
                  <a:lnTo>
                    <a:pt x="572" y="929"/>
                  </a:lnTo>
                  <a:lnTo>
                    <a:pt x="574" y="931"/>
                  </a:lnTo>
                  <a:lnTo>
                    <a:pt x="575" y="933"/>
                  </a:lnTo>
                  <a:lnTo>
                    <a:pt x="577" y="935"/>
                  </a:lnTo>
                  <a:lnTo>
                    <a:pt x="579" y="937"/>
                  </a:lnTo>
                  <a:lnTo>
                    <a:pt x="581" y="939"/>
                  </a:lnTo>
                  <a:lnTo>
                    <a:pt x="582" y="941"/>
                  </a:lnTo>
                  <a:lnTo>
                    <a:pt x="584" y="943"/>
                  </a:lnTo>
                  <a:lnTo>
                    <a:pt x="586" y="945"/>
                  </a:lnTo>
                  <a:lnTo>
                    <a:pt x="588" y="947"/>
                  </a:lnTo>
                  <a:lnTo>
                    <a:pt x="590" y="949"/>
                  </a:lnTo>
                  <a:lnTo>
                    <a:pt x="591" y="951"/>
                  </a:lnTo>
                  <a:lnTo>
                    <a:pt x="593" y="953"/>
                  </a:lnTo>
                  <a:lnTo>
                    <a:pt x="595" y="955"/>
                  </a:lnTo>
                  <a:lnTo>
                    <a:pt x="597" y="957"/>
                  </a:lnTo>
                  <a:lnTo>
                    <a:pt x="598" y="959"/>
                  </a:lnTo>
                  <a:lnTo>
                    <a:pt x="600" y="961"/>
                  </a:lnTo>
                  <a:lnTo>
                    <a:pt x="602" y="963"/>
                  </a:lnTo>
                  <a:lnTo>
                    <a:pt x="604" y="965"/>
                  </a:lnTo>
                  <a:lnTo>
                    <a:pt x="606" y="967"/>
                  </a:lnTo>
                  <a:lnTo>
                    <a:pt x="607" y="969"/>
                  </a:lnTo>
                  <a:lnTo>
                    <a:pt x="609" y="971"/>
                  </a:lnTo>
                  <a:lnTo>
                    <a:pt x="611" y="973"/>
                  </a:lnTo>
                  <a:lnTo>
                    <a:pt x="613" y="975"/>
                  </a:lnTo>
                  <a:lnTo>
                    <a:pt x="614" y="976"/>
                  </a:lnTo>
                  <a:lnTo>
                    <a:pt x="616" y="978"/>
                  </a:lnTo>
                  <a:lnTo>
                    <a:pt x="618" y="980"/>
                  </a:lnTo>
                  <a:lnTo>
                    <a:pt x="620" y="982"/>
                  </a:lnTo>
                  <a:lnTo>
                    <a:pt x="622" y="984"/>
                  </a:lnTo>
                  <a:lnTo>
                    <a:pt x="623" y="985"/>
                  </a:lnTo>
                  <a:lnTo>
                    <a:pt x="625" y="987"/>
                  </a:lnTo>
                  <a:lnTo>
                    <a:pt x="627" y="989"/>
                  </a:lnTo>
                  <a:lnTo>
                    <a:pt x="629" y="990"/>
                  </a:lnTo>
                  <a:lnTo>
                    <a:pt x="630" y="992"/>
                  </a:lnTo>
                  <a:lnTo>
                    <a:pt x="632" y="993"/>
                  </a:lnTo>
                  <a:lnTo>
                    <a:pt x="634" y="995"/>
                  </a:lnTo>
                  <a:lnTo>
                    <a:pt x="636" y="996"/>
                  </a:lnTo>
                  <a:lnTo>
                    <a:pt x="638" y="998"/>
                  </a:lnTo>
                  <a:lnTo>
                    <a:pt x="639" y="999"/>
                  </a:lnTo>
                  <a:lnTo>
                    <a:pt x="641" y="1000"/>
                  </a:lnTo>
                  <a:lnTo>
                    <a:pt x="643" y="1001"/>
                  </a:lnTo>
                  <a:lnTo>
                    <a:pt x="645" y="1003"/>
                  </a:lnTo>
                  <a:lnTo>
                    <a:pt x="646" y="1004"/>
                  </a:lnTo>
                  <a:lnTo>
                    <a:pt x="648" y="1005"/>
                  </a:lnTo>
                  <a:lnTo>
                    <a:pt x="650" y="1006"/>
                  </a:lnTo>
                  <a:lnTo>
                    <a:pt x="652" y="1007"/>
                  </a:lnTo>
                  <a:lnTo>
                    <a:pt x="654" y="1008"/>
                  </a:lnTo>
                  <a:lnTo>
                    <a:pt x="655" y="1009"/>
                  </a:lnTo>
                  <a:lnTo>
                    <a:pt x="657" y="1010"/>
                  </a:lnTo>
                  <a:lnTo>
                    <a:pt x="659" y="1011"/>
                  </a:lnTo>
                  <a:lnTo>
                    <a:pt x="661" y="1012"/>
                  </a:lnTo>
                  <a:lnTo>
                    <a:pt x="662" y="1013"/>
                  </a:lnTo>
                  <a:lnTo>
                    <a:pt x="664" y="1013"/>
                  </a:lnTo>
                  <a:lnTo>
                    <a:pt x="666" y="1014"/>
                  </a:lnTo>
                  <a:lnTo>
                    <a:pt x="668" y="1015"/>
                  </a:lnTo>
                  <a:lnTo>
                    <a:pt x="670" y="1016"/>
                  </a:lnTo>
                  <a:lnTo>
                    <a:pt x="671" y="1016"/>
                  </a:lnTo>
                  <a:lnTo>
                    <a:pt x="673" y="1017"/>
                  </a:lnTo>
                  <a:lnTo>
                    <a:pt x="675" y="1017"/>
                  </a:lnTo>
                  <a:lnTo>
                    <a:pt x="677" y="1018"/>
                  </a:lnTo>
                  <a:lnTo>
                    <a:pt x="678" y="1019"/>
                  </a:lnTo>
                  <a:lnTo>
                    <a:pt x="680" y="1019"/>
                  </a:lnTo>
                  <a:lnTo>
                    <a:pt x="682" y="1020"/>
                  </a:lnTo>
                  <a:lnTo>
                    <a:pt x="684" y="1020"/>
                  </a:lnTo>
                  <a:lnTo>
                    <a:pt x="686" y="1020"/>
                  </a:lnTo>
                  <a:lnTo>
                    <a:pt x="687" y="1021"/>
                  </a:lnTo>
                  <a:lnTo>
                    <a:pt x="689" y="1021"/>
                  </a:lnTo>
                  <a:lnTo>
                    <a:pt x="691" y="1022"/>
                  </a:lnTo>
                  <a:lnTo>
                    <a:pt x="693" y="1022"/>
                  </a:lnTo>
                  <a:lnTo>
                    <a:pt x="694" y="1022"/>
                  </a:lnTo>
                  <a:lnTo>
                    <a:pt x="696" y="1022"/>
                  </a:lnTo>
                  <a:lnTo>
                    <a:pt x="698" y="1023"/>
                  </a:lnTo>
                  <a:lnTo>
                    <a:pt x="700" y="1023"/>
                  </a:lnTo>
                  <a:lnTo>
                    <a:pt x="702" y="1023"/>
                  </a:lnTo>
                  <a:lnTo>
                    <a:pt x="703" y="1023"/>
                  </a:lnTo>
                  <a:lnTo>
                    <a:pt x="705" y="1024"/>
                  </a:lnTo>
                  <a:lnTo>
                    <a:pt x="707" y="1024"/>
                  </a:lnTo>
                  <a:lnTo>
                    <a:pt x="709" y="1024"/>
                  </a:lnTo>
                  <a:lnTo>
                    <a:pt x="710" y="1024"/>
                  </a:lnTo>
                  <a:lnTo>
                    <a:pt x="712" y="1024"/>
                  </a:lnTo>
                  <a:lnTo>
                    <a:pt x="714" y="1025"/>
                  </a:lnTo>
                  <a:lnTo>
                    <a:pt x="716" y="1025"/>
                  </a:lnTo>
                  <a:lnTo>
                    <a:pt x="718" y="1025"/>
                  </a:lnTo>
                  <a:lnTo>
                    <a:pt x="719" y="1025"/>
                  </a:lnTo>
                  <a:lnTo>
                    <a:pt x="721" y="1025"/>
                  </a:lnTo>
                  <a:lnTo>
                    <a:pt x="723" y="1025"/>
                  </a:lnTo>
                  <a:lnTo>
                    <a:pt x="725" y="1025"/>
                  </a:lnTo>
                  <a:lnTo>
                    <a:pt x="726" y="1025"/>
                  </a:lnTo>
                  <a:lnTo>
                    <a:pt x="728" y="1026"/>
                  </a:lnTo>
                  <a:lnTo>
                    <a:pt x="730" y="1026"/>
                  </a:lnTo>
                  <a:lnTo>
                    <a:pt x="732" y="1026"/>
                  </a:lnTo>
                  <a:lnTo>
                    <a:pt x="734" y="1026"/>
                  </a:lnTo>
                  <a:lnTo>
                    <a:pt x="735" y="1026"/>
                  </a:lnTo>
                  <a:lnTo>
                    <a:pt x="737" y="1026"/>
                  </a:lnTo>
                  <a:lnTo>
                    <a:pt x="739" y="1026"/>
                  </a:lnTo>
                  <a:lnTo>
                    <a:pt x="741" y="1026"/>
                  </a:lnTo>
                  <a:lnTo>
                    <a:pt x="742" y="1026"/>
                  </a:lnTo>
                  <a:lnTo>
                    <a:pt x="744" y="1026"/>
                  </a:lnTo>
                  <a:lnTo>
                    <a:pt x="746" y="1026"/>
                  </a:lnTo>
                  <a:lnTo>
                    <a:pt x="748" y="1026"/>
                  </a:lnTo>
                  <a:lnTo>
                    <a:pt x="750" y="1026"/>
                  </a:lnTo>
                  <a:lnTo>
                    <a:pt x="751" y="1026"/>
                  </a:lnTo>
                  <a:lnTo>
                    <a:pt x="753" y="1027"/>
                  </a:lnTo>
                  <a:lnTo>
                    <a:pt x="755" y="1027"/>
                  </a:lnTo>
                  <a:lnTo>
                    <a:pt x="757" y="1027"/>
                  </a:lnTo>
                  <a:lnTo>
                    <a:pt x="758" y="1027"/>
                  </a:lnTo>
                  <a:lnTo>
                    <a:pt x="760" y="1027"/>
                  </a:lnTo>
                  <a:lnTo>
                    <a:pt x="762" y="1027"/>
                  </a:lnTo>
                  <a:lnTo>
                    <a:pt x="764" y="1027"/>
                  </a:lnTo>
                  <a:lnTo>
                    <a:pt x="766" y="1027"/>
                  </a:lnTo>
                  <a:lnTo>
                    <a:pt x="767" y="1027"/>
                  </a:lnTo>
                  <a:lnTo>
                    <a:pt x="769" y="1027"/>
                  </a:lnTo>
                  <a:lnTo>
                    <a:pt x="771" y="1027"/>
                  </a:lnTo>
                  <a:lnTo>
                    <a:pt x="773" y="1027"/>
                  </a:lnTo>
                  <a:lnTo>
                    <a:pt x="774" y="1027"/>
                  </a:lnTo>
                  <a:lnTo>
                    <a:pt x="776" y="1027"/>
                  </a:lnTo>
                  <a:lnTo>
                    <a:pt x="778" y="1027"/>
                  </a:lnTo>
                  <a:lnTo>
                    <a:pt x="780" y="1027"/>
                  </a:lnTo>
                  <a:lnTo>
                    <a:pt x="781" y="1027"/>
                  </a:lnTo>
                  <a:lnTo>
                    <a:pt x="783" y="1027"/>
                  </a:lnTo>
                  <a:lnTo>
                    <a:pt x="785" y="1027"/>
                  </a:lnTo>
                  <a:lnTo>
                    <a:pt x="787" y="1027"/>
                  </a:lnTo>
                  <a:lnTo>
                    <a:pt x="789" y="1027"/>
                  </a:lnTo>
                  <a:lnTo>
                    <a:pt x="790" y="1027"/>
                  </a:lnTo>
                  <a:lnTo>
                    <a:pt x="792" y="1027"/>
                  </a:lnTo>
                  <a:lnTo>
                    <a:pt x="794" y="1027"/>
                  </a:lnTo>
                  <a:lnTo>
                    <a:pt x="796" y="1027"/>
                  </a:lnTo>
                  <a:lnTo>
                    <a:pt x="797" y="1027"/>
                  </a:lnTo>
                  <a:lnTo>
                    <a:pt x="799" y="1027"/>
                  </a:lnTo>
                  <a:lnTo>
                    <a:pt x="801" y="1027"/>
                  </a:lnTo>
                  <a:lnTo>
                    <a:pt x="803" y="1027"/>
                  </a:lnTo>
                  <a:lnTo>
                    <a:pt x="805" y="1027"/>
                  </a:lnTo>
                  <a:lnTo>
                    <a:pt x="806" y="1027"/>
                  </a:lnTo>
                  <a:lnTo>
                    <a:pt x="808" y="1027"/>
                  </a:lnTo>
                  <a:lnTo>
                    <a:pt x="810" y="1027"/>
                  </a:lnTo>
                  <a:lnTo>
                    <a:pt x="812" y="1027"/>
                  </a:lnTo>
                  <a:lnTo>
                    <a:pt x="813" y="1028"/>
                  </a:lnTo>
                  <a:lnTo>
                    <a:pt x="815" y="1028"/>
                  </a:lnTo>
                  <a:lnTo>
                    <a:pt x="817" y="1028"/>
                  </a:lnTo>
                  <a:lnTo>
                    <a:pt x="819" y="1028"/>
                  </a:lnTo>
                  <a:lnTo>
                    <a:pt x="821" y="1028"/>
                  </a:lnTo>
                  <a:lnTo>
                    <a:pt x="822" y="1028"/>
                  </a:lnTo>
                  <a:lnTo>
                    <a:pt x="824" y="1028"/>
                  </a:lnTo>
                  <a:lnTo>
                    <a:pt x="826" y="1028"/>
                  </a:lnTo>
                  <a:lnTo>
                    <a:pt x="828" y="1028"/>
                  </a:lnTo>
                  <a:lnTo>
                    <a:pt x="829" y="1028"/>
                  </a:lnTo>
                  <a:lnTo>
                    <a:pt x="831" y="1028"/>
                  </a:lnTo>
                  <a:lnTo>
                    <a:pt x="833" y="1028"/>
                  </a:lnTo>
                  <a:lnTo>
                    <a:pt x="835" y="1028"/>
                  </a:lnTo>
                  <a:lnTo>
                    <a:pt x="837" y="1028"/>
                  </a:lnTo>
                  <a:lnTo>
                    <a:pt x="838" y="1028"/>
                  </a:lnTo>
                  <a:lnTo>
                    <a:pt x="840" y="1028"/>
                  </a:lnTo>
                  <a:lnTo>
                    <a:pt x="842" y="1028"/>
                  </a:lnTo>
                  <a:lnTo>
                    <a:pt x="844" y="1028"/>
                  </a:lnTo>
                  <a:lnTo>
                    <a:pt x="845" y="1028"/>
                  </a:lnTo>
                  <a:lnTo>
                    <a:pt x="847" y="1028"/>
                  </a:lnTo>
                  <a:lnTo>
                    <a:pt x="849" y="1028"/>
                  </a:lnTo>
                  <a:lnTo>
                    <a:pt x="851" y="1028"/>
                  </a:lnTo>
                  <a:lnTo>
                    <a:pt x="853" y="1028"/>
                  </a:lnTo>
                  <a:lnTo>
                    <a:pt x="854" y="1028"/>
                  </a:lnTo>
                  <a:lnTo>
                    <a:pt x="856" y="1028"/>
                  </a:lnTo>
                  <a:lnTo>
                    <a:pt x="858" y="1028"/>
                  </a:lnTo>
                  <a:lnTo>
                    <a:pt x="860" y="1028"/>
                  </a:lnTo>
                  <a:lnTo>
                    <a:pt x="861" y="1028"/>
                  </a:lnTo>
                  <a:lnTo>
                    <a:pt x="863" y="1028"/>
                  </a:lnTo>
                  <a:lnTo>
                    <a:pt x="865" y="1028"/>
                  </a:lnTo>
                  <a:lnTo>
                    <a:pt x="867" y="1028"/>
                  </a:lnTo>
                  <a:lnTo>
                    <a:pt x="869" y="1028"/>
                  </a:lnTo>
                  <a:lnTo>
                    <a:pt x="870" y="1028"/>
                  </a:lnTo>
                  <a:lnTo>
                    <a:pt x="872" y="1028"/>
                  </a:lnTo>
                  <a:lnTo>
                    <a:pt x="874" y="1028"/>
                  </a:lnTo>
                  <a:lnTo>
                    <a:pt x="876" y="1028"/>
                  </a:lnTo>
                  <a:lnTo>
                    <a:pt x="877" y="1028"/>
                  </a:lnTo>
                  <a:lnTo>
                    <a:pt x="879" y="1028"/>
                  </a:lnTo>
                  <a:lnTo>
                    <a:pt x="881" y="1028"/>
                  </a:lnTo>
                  <a:lnTo>
                    <a:pt x="883" y="1028"/>
                  </a:lnTo>
                  <a:lnTo>
                    <a:pt x="885" y="1028"/>
                  </a:lnTo>
                  <a:lnTo>
                    <a:pt x="886" y="1028"/>
                  </a:lnTo>
                </a:path>
              </a:pathLst>
            </a:custGeom>
            <a:noFill/>
            <a:ln w="3175">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1" name="Line 22"/>
            <p:cNvSpPr>
              <a:spLocks noChangeShapeType="1"/>
            </p:cNvSpPr>
            <p:nvPr/>
          </p:nvSpPr>
          <p:spPr bwMode="auto">
            <a:xfrm>
              <a:off x="2353031" y="4242012"/>
              <a:ext cx="130088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2" name="Line 23"/>
            <p:cNvSpPr>
              <a:spLocks noChangeShapeType="1"/>
            </p:cNvSpPr>
            <p:nvPr/>
          </p:nvSpPr>
          <p:spPr bwMode="auto">
            <a:xfrm flipV="1">
              <a:off x="3003471" y="4232487"/>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3" name="Line 24"/>
            <p:cNvSpPr>
              <a:spLocks noChangeShapeType="1"/>
            </p:cNvSpPr>
            <p:nvPr/>
          </p:nvSpPr>
          <p:spPr bwMode="auto">
            <a:xfrm>
              <a:off x="2695650" y="4010237"/>
              <a:ext cx="38544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25"/>
            <p:cNvSpPr>
              <a:spLocks noChangeShapeType="1"/>
            </p:cNvSpPr>
            <p:nvPr/>
          </p:nvSpPr>
          <p:spPr bwMode="auto">
            <a:xfrm flipV="1">
              <a:off x="2888373" y="400071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26"/>
            <p:cNvSpPr>
              <a:spLocks noChangeShapeType="1"/>
            </p:cNvSpPr>
            <p:nvPr/>
          </p:nvSpPr>
          <p:spPr bwMode="auto">
            <a:xfrm>
              <a:off x="2580551" y="3775287"/>
              <a:ext cx="31049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6" name="Line 27"/>
            <p:cNvSpPr>
              <a:spLocks noChangeShapeType="1"/>
            </p:cNvSpPr>
            <p:nvPr/>
          </p:nvSpPr>
          <p:spPr bwMode="auto">
            <a:xfrm flipV="1">
              <a:off x="2735801" y="376576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Line 28"/>
            <p:cNvSpPr>
              <a:spLocks noChangeShapeType="1"/>
            </p:cNvSpPr>
            <p:nvPr/>
          </p:nvSpPr>
          <p:spPr bwMode="auto">
            <a:xfrm>
              <a:off x="2318234" y="3543512"/>
              <a:ext cx="23287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Line 29"/>
            <p:cNvSpPr>
              <a:spLocks noChangeShapeType="1"/>
            </p:cNvSpPr>
            <p:nvPr/>
          </p:nvSpPr>
          <p:spPr bwMode="auto">
            <a:xfrm flipV="1">
              <a:off x="2433332" y="3533987"/>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30"/>
            <p:cNvSpPr>
              <a:spLocks noChangeShapeType="1"/>
            </p:cNvSpPr>
            <p:nvPr/>
          </p:nvSpPr>
          <p:spPr bwMode="auto">
            <a:xfrm>
              <a:off x="2842869" y="3308562"/>
              <a:ext cx="291761"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Line 31"/>
            <p:cNvSpPr>
              <a:spLocks noChangeShapeType="1"/>
            </p:cNvSpPr>
            <p:nvPr/>
          </p:nvSpPr>
          <p:spPr bwMode="auto">
            <a:xfrm flipV="1">
              <a:off x="2987411" y="3299037"/>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Line 32"/>
            <p:cNvSpPr>
              <a:spLocks noChangeShapeType="1"/>
            </p:cNvSpPr>
            <p:nvPr/>
          </p:nvSpPr>
          <p:spPr bwMode="auto">
            <a:xfrm>
              <a:off x="2454746" y="3076787"/>
              <a:ext cx="36403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Line 33"/>
            <p:cNvSpPr>
              <a:spLocks noChangeShapeType="1"/>
            </p:cNvSpPr>
            <p:nvPr/>
          </p:nvSpPr>
          <p:spPr bwMode="auto">
            <a:xfrm flipV="1">
              <a:off x="2634086" y="306726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Line 34"/>
            <p:cNvSpPr>
              <a:spLocks noChangeShapeType="1"/>
            </p:cNvSpPr>
            <p:nvPr/>
          </p:nvSpPr>
          <p:spPr bwMode="auto">
            <a:xfrm>
              <a:off x="2361061" y="2841837"/>
              <a:ext cx="14721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Line 35"/>
            <p:cNvSpPr>
              <a:spLocks noChangeShapeType="1"/>
            </p:cNvSpPr>
            <p:nvPr/>
          </p:nvSpPr>
          <p:spPr bwMode="auto">
            <a:xfrm flipV="1">
              <a:off x="2433332" y="283231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Line 36"/>
            <p:cNvSpPr>
              <a:spLocks noChangeShapeType="1"/>
            </p:cNvSpPr>
            <p:nvPr/>
          </p:nvSpPr>
          <p:spPr bwMode="auto">
            <a:xfrm>
              <a:off x="1820366" y="2606887"/>
              <a:ext cx="1418656"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Line 37"/>
            <p:cNvSpPr>
              <a:spLocks noChangeShapeType="1"/>
            </p:cNvSpPr>
            <p:nvPr/>
          </p:nvSpPr>
          <p:spPr bwMode="auto">
            <a:xfrm flipV="1">
              <a:off x="2527017" y="259736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Line 38"/>
            <p:cNvSpPr>
              <a:spLocks noChangeShapeType="1"/>
            </p:cNvSpPr>
            <p:nvPr/>
          </p:nvSpPr>
          <p:spPr bwMode="auto">
            <a:xfrm>
              <a:off x="2187075" y="2375112"/>
              <a:ext cx="34261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Line 39"/>
            <p:cNvSpPr>
              <a:spLocks noChangeShapeType="1"/>
            </p:cNvSpPr>
            <p:nvPr/>
          </p:nvSpPr>
          <p:spPr bwMode="auto">
            <a:xfrm flipV="1">
              <a:off x="2355708" y="2365587"/>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Line 40"/>
            <p:cNvSpPr>
              <a:spLocks noChangeShapeType="1"/>
            </p:cNvSpPr>
            <p:nvPr/>
          </p:nvSpPr>
          <p:spPr bwMode="auto">
            <a:xfrm>
              <a:off x="2240609" y="2140162"/>
              <a:ext cx="232874"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Line 41"/>
            <p:cNvSpPr>
              <a:spLocks noChangeShapeType="1"/>
            </p:cNvSpPr>
            <p:nvPr/>
          </p:nvSpPr>
          <p:spPr bwMode="auto">
            <a:xfrm flipV="1">
              <a:off x="2355708" y="2130637"/>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Line 42"/>
            <p:cNvSpPr>
              <a:spLocks noChangeShapeType="1"/>
            </p:cNvSpPr>
            <p:nvPr/>
          </p:nvSpPr>
          <p:spPr bwMode="auto">
            <a:xfrm>
              <a:off x="2345001" y="1908387"/>
              <a:ext cx="10974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Line 43"/>
            <p:cNvSpPr>
              <a:spLocks noChangeShapeType="1"/>
            </p:cNvSpPr>
            <p:nvPr/>
          </p:nvSpPr>
          <p:spPr bwMode="auto">
            <a:xfrm flipV="1">
              <a:off x="2398535" y="189886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Line 44"/>
            <p:cNvSpPr>
              <a:spLocks noChangeShapeType="1"/>
            </p:cNvSpPr>
            <p:nvPr/>
          </p:nvSpPr>
          <p:spPr bwMode="auto">
            <a:xfrm>
              <a:off x="1512545" y="1673437"/>
              <a:ext cx="1070683"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Line 45"/>
            <p:cNvSpPr>
              <a:spLocks noChangeShapeType="1"/>
            </p:cNvSpPr>
            <p:nvPr/>
          </p:nvSpPr>
          <p:spPr bwMode="auto">
            <a:xfrm flipV="1">
              <a:off x="2045210" y="166391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Line 46"/>
            <p:cNvSpPr>
              <a:spLocks noChangeShapeType="1"/>
            </p:cNvSpPr>
            <p:nvPr/>
          </p:nvSpPr>
          <p:spPr bwMode="auto">
            <a:xfrm>
              <a:off x="2229903" y="1441662"/>
              <a:ext cx="155249"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49"/>
            <p:cNvSpPr>
              <a:spLocks noChangeArrowheads="1"/>
            </p:cNvSpPr>
            <p:nvPr/>
          </p:nvSpPr>
          <p:spPr bwMode="auto">
            <a:xfrm>
              <a:off x="1302330" y="1349329"/>
              <a:ext cx="913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defRPr>
              </a:lvl1pPr>
              <a:lvl2pPr indent="-285750">
                <a:spcBef>
                  <a:spcPct val="20000"/>
                </a:spcBef>
                <a:buFont typeface="Arial" charset="0"/>
                <a:buChar char="–"/>
                <a:defRPr sz="2800">
                  <a:solidFill>
                    <a:schemeClr val="tx1"/>
                  </a:solidFill>
                  <a:latin typeface="Calibri" pitchFamily="34" charset="0"/>
                </a:defRPr>
              </a:lvl2pPr>
              <a:lvl3pPr indent="-228600">
                <a:spcBef>
                  <a:spcPct val="20000"/>
                </a:spcBef>
                <a:buFont typeface="Arial" charset="0"/>
                <a:buChar char="•"/>
                <a:defRPr sz="2400">
                  <a:solidFill>
                    <a:schemeClr val="tx1"/>
                  </a:solidFill>
                  <a:latin typeface="Calibri" pitchFamily="34" charset="0"/>
                </a:defRPr>
              </a:lvl3pPr>
              <a:lvl4pPr indent="-228600">
                <a:spcBef>
                  <a:spcPct val="20000"/>
                </a:spcBef>
                <a:buFont typeface="Arial" charset="0"/>
                <a:buChar char="–"/>
                <a:defRPr sz="2000">
                  <a:solidFill>
                    <a:schemeClr val="tx1"/>
                  </a:solidFill>
                  <a:latin typeface="Calibri" pitchFamily="34" charset="0"/>
                </a:defRPr>
              </a:lvl4pPr>
              <a:lvl5pPr indent="-228600">
                <a:spcBef>
                  <a:spcPct val="20000"/>
                </a:spcBef>
                <a:buFont typeface="Arial" charset="0"/>
                <a:buChar char="»"/>
                <a:defRPr sz="2000">
                  <a:solidFill>
                    <a:schemeClr val="tx1"/>
                  </a:solidFill>
                  <a:latin typeface="Calibri" pitchFamily="34" charset="0"/>
                </a:defRPr>
              </a:lvl5pPr>
              <a:lvl6pPr indent="-228600" fontAlgn="base">
                <a:spcBef>
                  <a:spcPct val="20000"/>
                </a:spcBef>
                <a:spcAft>
                  <a:spcPct val="0"/>
                </a:spcAft>
                <a:buFont typeface="Arial" charset="0"/>
                <a:buChar char="»"/>
                <a:defRPr sz="2000">
                  <a:solidFill>
                    <a:schemeClr val="tx1"/>
                  </a:solidFill>
                  <a:latin typeface="Calibri" pitchFamily="34" charset="0"/>
                </a:defRPr>
              </a:lvl6pPr>
              <a:lvl7pPr indent="-228600" fontAlgn="base">
                <a:spcBef>
                  <a:spcPct val="20000"/>
                </a:spcBef>
                <a:spcAft>
                  <a:spcPct val="0"/>
                </a:spcAft>
                <a:buFont typeface="Arial" charset="0"/>
                <a:buChar char="»"/>
                <a:defRPr sz="2000">
                  <a:solidFill>
                    <a:schemeClr val="tx1"/>
                  </a:solidFill>
                  <a:latin typeface="Calibri" pitchFamily="34" charset="0"/>
                </a:defRPr>
              </a:lvl7pPr>
              <a:lvl8pPr indent="-228600" fontAlgn="base">
                <a:spcBef>
                  <a:spcPct val="20000"/>
                </a:spcBef>
                <a:spcAft>
                  <a:spcPct val="0"/>
                </a:spcAft>
                <a:buFont typeface="Arial" charset="0"/>
                <a:buChar char="»"/>
                <a:defRPr sz="2000">
                  <a:solidFill>
                    <a:schemeClr val="tx1"/>
                  </a:solidFill>
                  <a:latin typeface="Calibri" pitchFamily="34" charset="0"/>
                </a:defRPr>
              </a:lvl8pPr>
              <a:lvl9pPr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200" b="1" dirty="0">
                  <a:solidFill>
                    <a:srgbClr val="373435"/>
                  </a:solidFill>
                  <a:latin typeface="Times New Roman" pitchFamily="18" charset="0"/>
                </a:rPr>
                <a:t>UCNA (</a:t>
              </a:r>
              <a:r>
                <a:rPr lang="en-US" altLang="en-US" sz="1200" b="1" dirty="0" smtClean="0">
                  <a:solidFill>
                    <a:srgbClr val="373435"/>
                  </a:solidFill>
                  <a:latin typeface="Times New Roman" pitchFamily="18" charset="0"/>
                </a:rPr>
                <a:t>2017) </a:t>
              </a:r>
              <a:endParaRPr lang="en-US" altLang="en-US" sz="1800" b="1" dirty="0">
                <a:latin typeface="Arial" charset="0"/>
              </a:endParaRPr>
            </a:p>
          </p:txBody>
        </p:sp>
        <p:sp>
          <p:nvSpPr>
            <p:cNvPr id="1047" name="Line 45"/>
            <p:cNvSpPr>
              <a:spLocks noChangeShapeType="1"/>
            </p:cNvSpPr>
            <p:nvPr/>
          </p:nvSpPr>
          <p:spPr bwMode="auto">
            <a:xfrm flipV="1">
              <a:off x="2309505" y="1435012"/>
              <a:ext cx="0" cy="15875"/>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4355976" y="959991"/>
            <a:ext cx="4665736" cy="5205313"/>
            <a:chOff x="4337639" y="824987"/>
            <a:chExt cx="4665736" cy="5205313"/>
          </a:xfrm>
        </p:grpSpPr>
        <p:sp>
          <p:nvSpPr>
            <p:cNvPr id="1048" name="Rectangle 1047"/>
            <p:cNvSpPr/>
            <p:nvPr/>
          </p:nvSpPr>
          <p:spPr>
            <a:xfrm>
              <a:off x="4337639" y="824987"/>
              <a:ext cx="4665736" cy="5205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49" name="TextBox 1048"/>
                <p:cNvSpPr txBox="1"/>
                <p:nvPr/>
              </p:nvSpPr>
              <p:spPr>
                <a:xfrm>
                  <a:off x="4685012" y="994270"/>
                  <a:ext cx="4057054" cy="1234120"/>
                </a:xfrm>
                <a:prstGeom prst="rect">
                  <a:avLst/>
                </a:prstGeom>
                <a:noFill/>
              </p:spPr>
              <p:txBody>
                <a:bodyPr wrap="square" rtlCol="0">
                  <a:spAutoFit/>
                </a:bodyPr>
                <a:lstStyle/>
                <a:p>
                  <a:r>
                    <a:rPr lang="en-US" dirty="0" smtClean="0">
                      <a:latin typeface="Times New Roman" pitchFamily="18" charset="0"/>
                      <a:cs typeface="Times New Roman" pitchFamily="18" charset="0"/>
                    </a:rPr>
                    <a:t>2. Goal: Test of unitarity of Cabibbo-Kobayashi-Maskawa (CKM) matrix from </a:t>
                  </a:r>
                  <a14:m>
                    <m:oMath xmlns:m="http://schemas.openxmlformats.org/officeDocument/2006/math">
                      <m:sSup>
                        <m:sSupPr>
                          <m:ctrlPr>
                            <a:rPr lang="en-US" i="1" smtClean="0">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𝑢𝑑</m:t>
                                  </m:r>
                                </m:sub>
                              </m:sSub>
                            </m:e>
                          </m:d>
                        </m:e>
                        <m:sup>
                          <m:r>
                            <a:rPr lang="en-US" b="0" i="1" smtClean="0">
                              <a:latin typeface="Cambria Math"/>
                              <a:cs typeface="Times New Roman" pitchFamily="18" charset="0"/>
                            </a:rPr>
                            <m:t>2</m:t>
                          </m:r>
                        </m:sup>
                      </m:sSup>
                      <m:sSub>
                        <m:sSubPr>
                          <m:ctrlPr>
                            <a:rPr lang="en-US" i="1" smtClean="0">
                              <a:latin typeface="Cambria Math"/>
                              <a:cs typeface="Times New Roman" pitchFamily="18" charset="0"/>
                            </a:rPr>
                          </m:ctrlPr>
                        </m:sSubPr>
                        <m:e>
                          <m:r>
                            <a:rPr lang="en-US" i="1" smtClean="0">
                              <a:latin typeface="Cambria Math"/>
                              <a:ea typeface="Cambria Math"/>
                              <a:cs typeface="Times New Roman" pitchFamily="18" charset="0"/>
                            </a:rPr>
                            <m:t>𝜏</m:t>
                          </m:r>
                        </m:e>
                        <m:sub>
                          <m:r>
                            <a:rPr lang="en-US" b="0" i="1" smtClean="0">
                              <a:latin typeface="Cambria Math"/>
                              <a:cs typeface="Times New Roman" pitchFamily="18" charset="0"/>
                            </a:rPr>
                            <m:t>𝑛</m:t>
                          </m:r>
                        </m:sub>
                      </m:sSub>
                      <m:d>
                        <m:dPr>
                          <m:ctrlPr>
                            <a:rPr lang="en-US" i="1" smtClean="0">
                              <a:latin typeface="Cambria Math"/>
                              <a:cs typeface="Times New Roman" pitchFamily="18" charset="0"/>
                            </a:rPr>
                          </m:ctrlPr>
                        </m:dPr>
                        <m:e>
                          <m:r>
                            <a:rPr lang="en-US" b="0" i="1" smtClean="0">
                              <a:latin typeface="Cambria Math"/>
                              <a:cs typeface="Times New Roman" pitchFamily="18" charset="0"/>
                            </a:rPr>
                            <m:t>1+3</m:t>
                          </m:r>
                          <m:sSup>
                            <m:sSupPr>
                              <m:ctrlPr>
                                <a:rPr lang="en-US" b="0" i="1" smtClean="0">
                                  <a:latin typeface="Cambria Math"/>
                                  <a:cs typeface="Times New Roman" pitchFamily="18" charset="0"/>
                                </a:rPr>
                              </m:ctrlPr>
                            </m:sSupPr>
                            <m:e>
                              <m:r>
                                <a:rPr lang="en-US" b="0" i="1" smtClean="0">
                                  <a:solidFill>
                                    <a:srgbClr val="FF0000"/>
                                  </a:solidFill>
                                  <a:latin typeface="Cambria Math"/>
                                  <a:ea typeface="Cambria Math"/>
                                  <a:cs typeface="Times New Roman" pitchFamily="18" charset="0"/>
                                </a:rPr>
                                <m:t>𝜆</m:t>
                              </m:r>
                            </m:e>
                            <m:sup>
                              <m:r>
                                <a:rPr lang="en-US" b="0" i="1" smtClean="0">
                                  <a:latin typeface="Cambria Math"/>
                                  <a:cs typeface="Times New Roman" pitchFamily="18" charset="0"/>
                                </a:rPr>
                                <m:t>2</m:t>
                              </m:r>
                            </m:sup>
                          </m:sSup>
                        </m:e>
                      </m:d>
                      <m:r>
                        <a:rPr lang="en-US" b="0" i="1" smtClean="0">
                          <a:latin typeface="Cambria Math"/>
                          <a:cs typeface="Times New Roman" pitchFamily="18" charset="0"/>
                        </a:rPr>
                        <m:t>=4908.7</m:t>
                      </m:r>
                      <m:d>
                        <m:dPr>
                          <m:ctrlPr>
                            <a:rPr lang="en-US" b="0" i="1" smtClean="0">
                              <a:latin typeface="Cambria Math"/>
                              <a:cs typeface="Times New Roman" pitchFamily="18" charset="0"/>
                            </a:rPr>
                          </m:ctrlPr>
                        </m:dPr>
                        <m:e>
                          <m:r>
                            <a:rPr lang="en-US" b="0" i="1" smtClean="0">
                              <a:latin typeface="Cambria Math"/>
                              <a:cs typeface="Times New Roman" pitchFamily="18" charset="0"/>
                            </a:rPr>
                            <m:t>19</m:t>
                          </m:r>
                        </m:e>
                      </m:d>
                      <m:r>
                        <a:rPr lang="en-US" b="0" i="0" smtClean="0">
                          <a:latin typeface="Cambria Math"/>
                          <a:cs typeface="Times New Roman" pitchFamily="18" charset="0"/>
                        </a:rPr>
                        <m:t> </m:t>
                      </m:r>
                    </m:oMath>
                  </a14:m>
                  <a:r>
                    <a:rPr lang="en-US" dirty="0" smtClean="0">
                      <a:latin typeface="Times New Roman" pitchFamily="18" charset="0"/>
                      <a:cs typeface="Times New Roman" pitchFamily="18" charset="0"/>
                    </a:rPr>
                    <a:t>s and </a:t>
                  </a:r>
                  <a14:m>
                    <m:oMath xmlns:m="http://schemas.openxmlformats.org/officeDocument/2006/math">
                      <m:sSup>
                        <m:sSupPr>
                          <m:ctrlPr>
                            <a:rPr lang="en-US" i="1" smtClean="0">
                              <a:solidFill>
                                <a:srgbClr val="FF0000"/>
                              </a:solidFill>
                              <a:latin typeface="Cambria Math"/>
                              <a:cs typeface="Times New Roman" pitchFamily="18" charset="0"/>
                            </a:rPr>
                          </m:ctrlPr>
                        </m:sSupPr>
                        <m:e>
                          <m:d>
                            <m:dPr>
                              <m:begChr m:val="|"/>
                              <m:endChr m:val="|"/>
                              <m:ctrlPr>
                                <a:rPr lang="en-US" i="1">
                                  <a:solidFill>
                                    <a:srgbClr val="FF0000"/>
                                  </a:solidFill>
                                  <a:latin typeface="Cambria Math"/>
                                  <a:cs typeface="Times New Roman" pitchFamily="18" charset="0"/>
                                </a:rPr>
                              </m:ctrlPr>
                            </m:dPr>
                            <m:e>
                              <m:sSub>
                                <m:sSubPr>
                                  <m:ctrlPr>
                                    <a:rPr lang="en-US" i="1">
                                      <a:solidFill>
                                        <a:srgbClr val="FF0000"/>
                                      </a:solidFill>
                                      <a:latin typeface="Cambria Math"/>
                                      <a:cs typeface="Times New Roman" pitchFamily="18" charset="0"/>
                                    </a:rPr>
                                  </m:ctrlPr>
                                </m:sSubPr>
                                <m:e>
                                  <m:r>
                                    <a:rPr lang="en-US" i="1">
                                      <a:solidFill>
                                        <a:srgbClr val="FF0000"/>
                                      </a:solidFill>
                                      <a:latin typeface="Cambria Math"/>
                                      <a:cs typeface="Times New Roman" pitchFamily="18" charset="0"/>
                                    </a:rPr>
                                    <m:t>𝑉</m:t>
                                  </m:r>
                                </m:e>
                                <m:sub>
                                  <m:r>
                                    <a:rPr lang="en-US" i="1">
                                      <a:solidFill>
                                        <a:srgbClr val="FF0000"/>
                                      </a:solidFill>
                                      <a:latin typeface="Cambria Math"/>
                                      <a:cs typeface="Times New Roman" pitchFamily="18" charset="0"/>
                                    </a:rPr>
                                    <m:t>𝑢𝑑</m:t>
                                  </m:r>
                                </m:sub>
                              </m:sSub>
                            </m:e>
                          </m:d>
                        </m:e>
                        <m:sup>
                          <m:r>
                            <a:rPr lang="en-US" i="1">
                              <a:solidFill>
                                <a:srgbClr val="FF0000"/>
                              </a:solidFill>
                              <a:latin typeface="Cambria Math"/>
                              <a:cs typeface="Times New Roman" pitchFamily="18" charset="0"/>
                            </a:rPr>
                            <m:t>2</m:t>
                          </m:r>
                        </m:sup>
                      </m:sSup>
                      <m:r>
                        <a:rPr lang="en-US" b="0" i="1" smtClean="0">
                          <a:latin typeface="Cambria Math"/>
                          <a:cs typeface="Times New Roman" pitchFamily="18" charset="0"/>
                        </a:rPr>
                        <m:t>+</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m:t>
                                  </m:r>
                                  <m:r>
                                    <a:rPr lang="en-US" b="0" i="1" smtClean="0">
                                      <a:latin typeface="Cambria Math"/>
                                      <a:cs typeface="Times New Roman" pitchFamily="18" charset="0"/>
                                    </a:rPr>
                                    <m:t>𝑠</m:t>
                                  </m:r>
                                </m:sub>
                              </m:sSub>
                            </m:e>
                          </m:d>
                        </m:e>
                        <m:sup>
                          <m:r>
                            <a:rPr lang="en-US" i="1">
                              <a:latin typeface="Cambria Math"/>
                              <a:cs typeface="Times New Roman" pitchFamily="18" charset="0"/>
                            </a:rPr>
                            <m:t>2</m:t>
                          </m:r>
                        </m:sup>
                      </m:sSup>
                      <m:r>
                        <a:rPr lang="en-US" b="0" i="1" smtClean="0">
                          <a:latin typeface="Cambria Math"/>
                          <a:cs typeface="Times New Roman" pitchFamily="18" charset="0"/>
                        </a:rPr>
                        <m:t>+</m:t>
                      </m:r>
                      <m:sSup>
                        <m:sSupPr>
                          <m:ctrlPr>
                            <a:rPr lang="en-US" i="1">
                              <a:latin typeface="Cambria Math"/>
                              <a:cs typeface="Times New Roman" pitchFamily="18" charset="0"/>
                            </a:rPr>
                          </m:ctrlPr>
                        </m:sSupPr>
                        <m:e>
                          <m:d>
                            <m:dPr>
                              <m:begChr m:val="|"/>
                              <m:endChr m:val="|"/>
                              <m:ctrlPr>
                                <a:rPr lang="en-US" i="1">
                                  <a:latin typeface="Cambria Math"/>
                                  <a:cs typeface="Times New Roman" pitchFamily="18" charset="0"/>
                                </a:rPr>
                              </m:ctrlPr>
                            </m:dPr>
                            <m:e>
                              <m:sSub>
                                <m:sSubPr>
                                  <m:ctrlPr>
                                    <a:rPr lang="en-US" i="1">
                                      <a:latin typeface="Cambria Math"/>
                                      <a:cs typeface="Times New Roman" pitchFamily="18" charset="0"/>
                                    </a:rPr>
                                  </m:ctrlPr>
                                </m:sSubPr>
                                <m:e>
                                  <m:r>
                                    <a:rPr lang="en-US" i="1">
                                      <a:latin typeface="Cambria Math"/>
                                      <a:cs typeface="Times New Roman" pitchFamily="18" charset="0"/>
                                    </a:rPr>
                                    <m:t>𝑉</m:t>
                                  </m:r>
                                </m:e>
                                <m:sub>
                                  <m:r>
                                    <a:rPr lang="en-US" i="1">
                                      <a:latin typeface="Cambria Math"/>
                                      <a:cs typeface="Times New Roman" pitchFamily="18" charset="0"/>
                                    </a:rPr>
                                    <m:t>𝑢</m:t>
                                  </m:r>
                                  <m:r>
                                    <a:rPr lang="en-US" b="0" i="1" smtClean="0">
                                      <a:latin typeface="Cambria Math"/>
                                      <a:cs typeface="Times New Roman" pitchFamily="18" charset="0"/>
                                    </a:rPr>
                                    <m:t>𝑏</m:t>
                                  </m:r>
                                </m:sub>
                              </m:sSub>
                            </m:e>
                          </m:d>
                        </m:e>
                        <m:sup>
                          <m:r>
                            <a:rPr lang="en-US" i="1">
                              <a:latin typeface="Cambria Math"/>
                              <a:cs typeface="Times New Roman" pitchFamily="18" charset="0"/>
                            </a:rPr>
                            <m:t>2</m:t>
                          </m:r>
                        </m:sup>
                      </m:sSup>
                      <m:r>
                        <a:rPr lang="en-US" b="0" i="1" smtClean="0">
                          <a:latin typeface="Cambria Math"/>
                          <a:cs typeface="Times New Roman" pitchFamily="18" charset="0"/>
                        </a:rPr>
                        <m:t>=1</m:t>
                      </m:r>
                    </m:oMath>
                  </a14:m>
                  <a:endParaRPr lang="en-US" dirty="0" smtClean="0">
                    <a:latin typeface="Times New Roman" pitchFamily="18" charset="0"/>
                    <a:cs typeface="Times New Roman" pitchFamily="18" charset="0"/>
                  </a:endParaRPr>
                </a:p>
              </p:txBody>
            </p:sp>
          </mc:Choice>
          <mc:Fallback xmlns="">
            <p:sp>
              <p:nvSpPr>
                <p:cNvPr id="1049" name="TextBox 1048"/>
                <p:cNvSpPr txBox="1">
                  <a:spLocks noRot="1" noChangeAspect="1" noMove="1" noResize="1" noEditPoints="1" noAdjustHandles="1" noChangeArrowheads="1" noChangeShapeType="1" noTextEdit="1"/>
                </p:cNvSpPr>
                <p:nvPr/>
              </p:nvSpPr>
              <p:spPr>
                <a:xfrm>
                  <a:off x="4685012" y="994270"/>
                  <a:ext cx="4057054" cy="1234120"/>
                </a:xfrm>
                <a:prstGeom prst="rect">
                  <a:avLst/>
                </a:prstGeom>
                <a:blipFill rotWithShape="1">
                  <a:blip r:embed="rId17"/>
                  <a:stretch>
                    <a:fillRect l="-1353" t="-2463" r="-1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0" name="TextBox 1049"/>
                <p:cNvSpPr txBox="1"/>
                <p:nvPr/>
              </p:nvSpPr>
              <p:spPr>
                <a:xfrm>
                  <a:off x="5285184" y="5190291"/>
                  <a:ext cx="3584636" cy="830997"/>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For neutron data to be competitive, want:</a:t>
                  </a:r>
                </a:p>
                <a:p>
                  <a:pPr/>
                  <a14:m>
                    <m:oMathPara xmlns:m="http://schemas.openxmlformats.org/officeDocument/2006/math">
                      <m:oMathParaPr>
                        <m:jc m:val="centerGroup"/>
                      </m:oMathParaPr>
                      <m:oMath xmlns:m="http://schemas.openxmlformats.org/officeDocument/2006/math">
                        <m:f>
                          <m:fPr>
                            <m:type m:val="lin"/>
                            <m:ctrlPr>
                              <a:rPr lang="el-GR" sz="1600" i="1" smtClean="0">
                                <a:latin typeface="Cambria Math"/>
                                <a:ea typeface="Cambria Math"/>
                                <a:cs typeface="Times New Roman" panose="02020603050405020304" pitchFamily="18" charset="0"/>
                              </a:rPr>
                            </m:ctrlPr>
                          </m:fPr>
                          <m:num>
                            <m:r>
                              <m:rPr>
                                <m:sty m:val="p"/>
                              </m:rPr>
                              <a:rPr lang="el-GR" sz="1600" i="1">
                                <a:latin typeface="Cambria Math"/>
                                <a:ea typeface="Cambria Math"/>
                                <a:cs typeface="Times New Roman" panose="02020603050405020304" pitchFamily="18" charset="0"/>
                              </a:rPr>
                              <m:t>Δ</m:t>
                            </m:r>
                            <m:sSub>
                              <m:sSubPr>
                                <m:ctrlPr>
                                  <a:rPr lang="el-GR" sz="1600" i="1" smtClean="0">
                                    <a:latin typeface="Cambria Math"/>
                                    <a:ea typeface="Cambria Math"/>
                                    <a:cs typeface="Times New Roman" panose="02020603050405020304" pitchFamily="18" charset="0"/>
                                  </a:rPr>
                                </m:ctrlPr>
                              </m:sSubPr>
                              <m:e>
                                <m:r>
                                  <a:rPr lang="el-GR" sz="1600" i="1" smtClean="0">
                                    <a:latin typeface="Cambria Math"/>
                                    <a:ea typeface="Cambria Math"/>
                                    <a:cs typeface="Times New Roman" panose="02020603050405020304" pitchFamily="18" charset="0"/>
                                  </a:rPr>
                                  <m:t>𝜏</m:t>
                                </m:r>
                              </m:e>
                              <m:sub>
                                <m:r>
                                  <a:rPr lang="en-US" sz="1600" b="0" i="1" smtClean="0">
                                    <a:latin typeface="Cambria Math"/>
                                    <a:ea typeface="Cambria Math"/>
                                    <a:cs typeface="Times New Roman" panose="02020603050405020304" pitchFamily="18" charset="0"/>
                                  </a:rPr>
                                  <m:t>𝑛</m:t>
                                </m:r>
                              </m:sub>
                            </m:sSub>
                          </m:num>
                          <m:den>
                            <m:sSub>
                              <m:sSubPr>
                                <m:ctrlPr>
                                  <a:rPr lang="el-GR" sz="1600" i="1">
                                    <a:latin typeface="Cambria Math"/>
                                    <a:ea typeface="Cambria Math"/>
                                    <a:cs typeface="Times New Roman" panose="02020603050405020304" pitchFamily="18" charset="0"/>
                                  </a:rPr>
                                </m:ctrlPr>
                              </m:sSubPr>
                              <m:e>
                                <m:r>
                                  <a:rPr lang="el-GR" sz="1600" i="1">
                                    <a:latin typeface="Cambria Math"/>
                                    <a:ea typeface="Cambria Math"/>
                                    <a:cs typeface="Times New Roman" panose="02020603050405020304" pitchFamily="18" charset="0"/>
                                  </a:rPr>
                                  <m:t>𝜏</m:t>
                                </m:r>
                              </m:e>
                              <m:sub>
                                <m:r>
                                  <a:rPr lang="en-US" sz="1600" i="1">
                                    <a:latin typeface="Cambria Math"/>
                                    <a:ea typeface="Cambria Math"/>
                                    <a:cs typeface="Times New Roman" panose="02020603050405020304" pitchFamily="18" charset="0"/>
                                  </a:rPr>
                                  <m:t>𝑛</m:t>
                                </m:r>
                              </m:sub>
                            </m:sSub>
                          </m:den>
                        </m:f>
                        <m:r>
                          <a:rPr lang="el-GR" sz="1600" i="1" smtClean="0">
                            <a:latin typeface="Cambria Math"/>
                            <a:ea typeface="Cambria Math"/>
                            <a:cs typeface="Times New Roman" panose="02020603050405020304" pitchFamily="18" charset="0"/>
                          </a:rPr>
                          <m:t>~</m:t>
                        </m:r>
                        <m:r>
                          <a:rPr lang="en-US" sz="1600" b="0" i="1" smtClean="0">
                            <a:latin typeface="Cambria Math"/>
                            <a:ea typeface="Cambria Math"/>
                            <a:cs typeface="Times New Roman" panose="02020603050405020304" pitchFamily="18" charset="0"/>
                          </a:rPr>
                          <m:t>0.3</m:t>
                        </m:r>
                        <m:r>
                          <m:rPr>
                            <m:nor/>
                          </m:rPr>
                          <a:rPr lang="en-US" sz="1600" b="0" i="0" smtClean="0">
                            <a:latin typeface="Cambria Math"/>
                            <a:ea typeface="Cambria Math"/>
                            <a:cs typeface="Times New Roman" panose="02020603050405020304" pitchFamily="18" charset="0"/>
                          </a:rPr>
                          <m:t> </m:t>
                        </m:r>
                        <m:r>
                          <m:rPr>
                            <m:nor/>
                          </m:rPr>
                          <a:rPr lang="en-US" sz="1600" b="0" i="0" smtClean="0">
                            <a:latin typeface="Cambria Math"/>
                            <a:ea typeface="Cambria Math"/>
                            <a:cs typeface="Times New Roman" panose="02020603050405020304" pitchFamily="18" charset="0"/>
                          </a:rPr>
                          <m:t>s</m:t>
                        </m:r>
                      </m:oMath>
                    </m:oMathPara>
                  </a14:m>
                  <a:endParaRPr lang="en-US" sz="1600" b="0" dirty="0" smtClean="0">
                    <a:latin typeface="Times New Roman" panose="02020603050405020304" pitchFamily="18" charset="0"/>
                    <a:ea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type m:val="lin"/>
                            <m:ctrlPr>
                              <a:rPr lang="en-US" sz="1600" i="1" smtClean="0">
                                <a:latin typeface="Cambria Math"/>
                                <a:cs typeface="Times New Roman" panose="02020603050405020304" pitchFamily="18" charset="0"/>
                              </a:rPr>
                            </m:ctrlPr>
                          </m:fPr>
                          <m:num>
                            <m:r>
                              <m:rPr>
                                <m:sty m:val="p"/>
                              </m:rPr>
                              <a:rPr lang="el-GR" sz="1600" i="1" smtClean="0">
                                <a:latin typeface="Cambria Math"/>
                                <a:ea typeface="Cambria Math"/>
                                <a:cs typeface="Times New Roman" panose="02020603050405020304" pitchFamily="18" charset="0"/>
                              </a:rPr>
                              <m:t>Δ</m:t>
                            </m:r>
                            <m:r>
                              <a:rPr lang="el-GR" sz="1600" i="1" smtClean="0">
                                <a:latin typeface="Cambria Math"/>
                                <a:ea typeface="Cambria Math"/>
                                <a:cs typeface="Times New Roman" panose="02020603050405020304" pitchFamily="18" charset="0"/>
                              </a:rPr>
                              <m:t>𝜆</m:t>
                            </m:r>
                          </m:num>
                          <m:den>
                            <m:r>
                              <a:rPr lang="en-US" sz="1600" i="1" smtClean="0">
                                <a:latin typeface="Cambria Math"/>
                                <a:ea typeface="Cambria Math"/>
                                <a:cs typeface="Times New Roman" panose="02020603050405020304" pitchFamily="18" charset="0"/>
                              </a:rPr>
                              <m:t>𝜆</m:t>
                            </m:r>
                          </m:den>
                        </m:f>
                        <m:r>
                          <a:rPr lang="en-US" sz="1600" i="1" smtClean="0">
                            <a:latin typeface="Cambria Math"/>
                            <a:ea typeface="Cambria Math"/>
                            <a:cs typeface="Times New Roman" panose="02020603050405020304" pitchFamily="18" charset="0"/>
                          </a:rPr>
                          <m:t>~</m:t>
                        </m:r>
                        <m:r>
                          <a:rPr lang="en-US" sz="1600" b="0" i="1" smtClean="0">
                            <a:latin typeface="Cambria Math"/>
                            <a:ea typeface="Cambria Math"/>
                            <a:cs typeface="Times New Roman" panose="02020603050405020304" pitchFamily="18" charset="0"/>
                          </a:rPr>
                          <m:t>0.03</m:t>
                        </m:r>
                        <m:r>
                          <m:rPr>
                            <m:nor/>
                          </m:rPr>
                          <a:rPr lang="en-US" sz="1600" b="0" i="0" smtClean="0">
                            <a:latin typeface="Cambria Math"/>
                            <a:ea typeface="Cambria Math"/>
                            <a:cs typeface="Times New Roman" panose="02020603050405020304" pitchFamily="18" charset="0"/>
                          </a:rPr>
                          <m:t>%</m:t>
                        </m:r>
                      </m:oMath>
                    </m:oMathPara>
                  </a14:m>
                  <a:endParaRPr lang="en-US" sz="1600" dirty="0">
                    <a:latin typeface="Times New Roman" panose="02020603050405020304" pitchFamily="18" charset="0"/>
                    <a:cs typeface="Times New Roman" panose="02020603050405020304" pitchFamily="18" charset="0"/>
                  </a:endParaRPr>
                </a:p>
              </p:txBody>
            </p:sp>
          </mc:Choice>
          <mc:Fallback xmlns="">
            <p:sp>
              <p:nvSpPr>
                <p:cNvPr id="1050" name="TextBox 1049"/>
                <p:cNvSpPr txBox="1">
                  <a:spLocks noRot="1" noChangeAspect="1" noMove="1" noResize="1" noEditPoints="1" noAdjustHandles="1" noChangeArrowheads="1" noChangeShapeType="1" noTextEdit="1"/>
                </p:cNvSpPr>
                <p:nvPr/>
              </p:nvSpPr>
              <p:spPr>
                <a:xfrm>
                  <a:off x="5285184" y="5190291"/>
                  <a:ext cx="3584636" cy="830997"/>
                </a:xfrm>
                <a:prstGeom prst="rect">
                  <a:avLst/>
                </a:prstGeom>
                <a:blipFill rotWithShape="1">
                  <a:blip r:embed="rId18"/>
                  <a:stretch>
                    <a:fillRect l="-850" t="-11765" b="-6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51" name="Chart 1050"/>
                <p:cNvGraphicFramePr>
                  <a:graphicFrameLocks noChangeAspect="1"/>
                </p:cNvGraphicFramePr>
                <p:nvPr>
                  <p:extLst>
                    <p:ext uri="{D42A27DB-BD31-4B8C-83A1-F6EECF244321}">
                      <p14:modId xmlns:p14="http://schemas.microsoft.com/office/powerpoint/2010/main" val="1150242170"/>
                    </p:ext>
                  </p:extLst>
                </p:nvPr>
              </p:nvGraphicFramePr>
              <p:xfrm>
                <a:off x="4836485" y="2214962"/>
                <a:ext cx="4033335" cy="2993427"/>
              </p:xfrm>
              <a:graphic>
                <a:graphicData uri="http://schemas.openxmlformats.org/drawingml/2006/chart">
                  <c:chart xmlns:c="http://schemas.openxmlformats.org/drawingml/2006/chart" xmlns:r="http://schemas.openxmlformats.org/officeDocument/2006/relationships" r:id="rId19"/>
                </a:graphicData>
              </a:graphic>
            </p:graphicFrame>
          </mc:Choice>
          <mc:Fallback xmlns="">
            <p:graphicFrame>
              <p:nvGraphicFramePr>
                <p:cNvPr id="1051" name="Chart 1050"/>
                <p:cNvGraphicFramePr>
                  <a:graphicFrameLocks noChangeAspect="1"/>
                </p:cNvGraphicFramePr>
                <p:nvPr>
                  <p:extLst>
                    <p:ext uri="{D42A27DB-BD31-4B8C-83A1-F6EECF244321}">
                      <p14:modId xmlns:p14="http://schemas.microsoft.com/office/powerpoint/2010/main" val="1150242170"/>
                    </p:ext>
                  </p:extLst>
                </p:nvPr>
              </p:nvGraphicFramePr>
              <p:xfrm>
                <a:off x="4836485" y="2214962"/>
                <a:ext cx="4033335" cy="2993427"/>
              </p:xfrm>
              <a:graphic>
                <a:graphicData uri="http://schemas.openxmlformats.org/drawingml/2006/chart">
                  <c:chart xmlns:c="http://schemas.openxmlformats.org/drawingml/2006/chart" xmlns:r="http://schemas.openxmlformats.org/officeDocument/2006/relationships" r:id="rId20"/>
                </a:graphicData>
              </a:graphic>
            </p:graphicFrame>
          </mc:Fallback>
        </mc:AlternateContent>
      </p:grpSp>
    </p:spTree>
    <p:extLst>
      <p:ext uri="{BB962C8B-B14F-4D97-AF65-F5344CB8AC3E}">
        <p14:creationId xmlns:p14="http://schemas.microsoft.com/office/powerpoint/2010/main" val="324221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3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Arrow Connector 2"/>
          <p:cNvCxnSpPr/>
          <p:nvPr/>
        </p:nvCxnSpPr>
        <p:spPr>
          <a:xfrm flipV="1">
            <a:off x="2215850" y="908720"/>
            <a:ext cx="0" cy="596691"/>
          </a:xfrm>
          <a:prstGeom prst="straightConnector1">
            <a:avLst/>
          </a:prstGeom>
          <a:ln w="57150" cmpd="dbl">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4566" name="Rectangle 378"/>
          <p:cNvSpPr>
            <a:spLocks noChangeArrowheads="1"/>
          </p:cNvSpPr>
          <p:nvPr/>
        </p:nvSpPr>
        <p:spPr bwMode="auto">
          <a:xfrm>
            <a:off x="0" y="0"/>
            <a:ext cx="9144000" cy="792163"/>
          </a:xfrm>
          <a:prstGeom prst="rect">
            <a:avLst/>
          </a:prstGeom>
          <a:solidFill>
            <a:srgbClr val="FFCC00"/>
          </a:solidFill>
          <a:ln w="38100">
            <a:noFill/>
            <a:miter lim="800000"/>
            <a:headEnd/>
            <a:tailEnd/>
          </a:ln>
        </p:spPr>
        <p:txBody>
          <a:bodyPr anchor="ctr"/>
          <a:lstStyle/>
          <a:p>
            <a:pPr algn="ctr"/>
            <a:r>
              <a:rPr lang="en-US" sz="2800">
                <a:solidFill>
                  <a:srgbClr val="000000"/>
                </a:solidFill>
                <a:latin typeface="Times New Roman" pitchFamily="18" charset="0"/>
                <a:cs typeface="Times New Roman" pitchFamily="18" charset="0"/>
              </a:rPr>
              <a:t>The Beta Asymmetry</a:t>
            </a:r>
          </a:p>
        </p:txBody>
      </p:sp>
      <p:sp>
        <p:nvSpPr>
          <p:cNvPr id="194567" name="Freeform 4"/>
          <p:cNvSpPr>
            <a:spLocks/>
          </p:cNvSpPr>
          <p:nvPr/>
        </p:nvSpPr>
        <p:spPr bwMode="auto">
          <a:xfrm>
            <a:off x="2251075" y="3256980"/>
            <a:ext cx="1030288" cy="233362"/>
          </a:xfrm>
          <a:custGeom>
            <a:avLst/>
            <a:gdLst>
              <a:gd name="T0" fmla="*/ 2147483647 w 90"/>
              <a:gd name="T1" fmla="*/ 2147483647 h 21"/>
              <a:gd name="T2" fmla="*/ 2147483647 w 90"/>
              <a:gd name="T3" fmla="*/ 0 h 21"/>
              <a:gd name="T4" fmla="*/ 0 w 90"/>
              <a:gd name="T5" fmla="*/ 0 h 21"/>
              <a:gd name="T6" fmla="*/ 0 w 90"/>
              <a:gd name="T7" fmla="*/ 2147483647 h 21"/>
              <a:gd name="T8" fmla="*/ 0 60000 65536"/>
              <a:gd name="T9" fmla="*/ 0 60000 65536"/>
              <a:gd name="T10" fmla="*/ 0 60000 65536"/>
              <a:gd name="T11" fmla="*/ 0 60000 65536"/>
              <a:gd name="T12" fmla="*/ 0 w 90"/>
              <a:gd name="T13" fmla="*/ 0 h 21"/>
              <a:gd name="T14" fmla="*/ 90 w 90"/>
              <a:gd name="T15" fmla="*/ 21 h 21"/>
            </a:gdLst>
            <a:ahLst/>
            <a:cxnLst>
              <a:cxn ang="T8">
                <a:pos x="T0" y="T1"/>
              </a:cxn>
              <a:cxn ang="T9">
                <a:pos x="T2" y="T3"/>
              </a:cxn>
              <a:cxn ang="T10">
                <a:pos x="T4" y="T5"/>
              </a:cxn>
              <a:cxn ang="T11">
                <a:pos x="T6" y="T7"/>
              </a:cxn>
            </a:cxnLst>
            <a:rect l="T12" t="T13" r="T14" b="T15"/>
            <a:pathLst>
              <a:path w="90" h="21">
                <a:moveTo>
                  <a:pt x="90" y="21"/>
                </a:moveTo>
                <a:lnTo>
                  <a:pt x="90" y="0"/>
                </a:lnTo>
                <a:lnTo>
                  <a:pt x="0" y="0"/>
                </a:lnTo>
                <a:lnTo>
                  <a:pt x="0" y="21"/>
                </a:lnTo>
              </a:path>
            </a:pathLst>
          </a:custGeom>
          <a:noFill/>
          <a:ln w="0">
            <a:solidFill>
              <a:srgbClr val="24282B"/>
            </a:solidFill>
            <a:prstDash val="solid"/>
            <a:round/>
            <a:headEnd/>
            <a:tailEnd/>
          </a:ln>
        </p:spPr>
        <p:txBody>
          <a:bodyPr/>
          <a:lstStyle/>
          <a:p>
            <a:endParaRPr lang="en-US"/>
          </a:p>
        </p:txBody>
      </p:sp>
      <p:sp>
        <p:nvSpPr>
          <p:cNvPr id="194568" name="Line 5"/>
          <p:cNvSpPr>
            <a:spLocks noChangeShapeType="1"/>
          </p:cNvSpPr>
          <p:nvPr/>
        </p:nvSpPr>
        <p:spPr bwMode="auto">
          <a:xfrm>
            <a:off x="2251075" y="3490342"/>
            <a:ext cx="1588" cy="112713"/>
          </a:xfrm>
          <a:prstGeom prst="line">
            <a:avLst/>
          </a:prstGeom>
          <a:noFill/>
          <a:ln w="0">
            <a:solidFill>
              <a:srgbClr val="24282B"/>
            </a:solidFill>
            <a:round/>
            <a:headEnd/>
            <a:tailEnd/>
          </a:ln>
        </p:spPr>
        <p:txBody>
          <a:bodyPr/>
          <a:lstStyle/>
          <a:p>
            <a:endParaRPr lang="en-US"/>
          </a:p>
        </p:txBody>
      </p:sp>
      <p:sp>
        <p:nvSpPr>
          <p:cNvPr id="194569" name="Rectangle 6"/>
          <p:cNvSpPr>
            <a:spLocks noChangeArrowheads="1"/>
          </p:cNvSpPr>
          <p:nvPr/>
        </p:nvSpPr>
        <p:spPr bwMode="auto">
          <a:xfrm>
            <a:off x="4206875" y="3468117"/>
            <a:ext cx="263525" cy="146050"/>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570" name="Freeform 7"/>
          <p:cNvSpPr>
            <a:spLocks/>
          </p:cNvSpPr>
          <p:nvPr/>
        </p:nvSpPr>
        <p:spPr bwMode="auto">
          <a:xfrm>
            <a:off x="3281363" y="3490342"/>
            <a:ext cx="925512" cy="101600"/>
          </a:xfrm>
          <a:custGeom>
            <a:avLst/>
            <a:gdLst>
              <a:gd name="T0" fmla="*/ 0 w 81"/>
              <a:gd name="T1" fmla="*/ 2147483647 h 9"/>
              <a:gd name="T2" fmla="*/ 2147483647 w 81"/>
              <a:gd name="T3" fmla="*/ 2147483647 h 9"/>
              <a:gd name="T4" fmla="*/ 2147483647 w 81"/>
              <a:gd name="T5" fmla="*/ 0 h 9"/>
              <a:gd name="T6" fmla="*/ 0 w 81"/>
              <a:gd name="T7" fmla="*/ 0 h 9"/>
              <a:gd name="T8" fmla="*/ 0 60000 65536"/>
              <a:gd name="T9" fmla="*/ 0 60000 65536"/>
              <a:gd name="T10" fmla="*/ 0 60000 65536"/>
              <a:gd name="T11" fmla="*/ 0 60000 65536"/>
              <a:gd name="T12" fmla="*/ 0 w 81"/>
              <a:gd name="T13" fmla="*/ 0 h 9"/>
              <a:gd name="T14" fmla="*/ 81 w 81"/>
              <a:gd name="T15" fmla="*/ 9 h 9"/>
            </a:gdLst>
            <a:ahLst/>
            <a:cxnLst>
              <a:cxn ang="T8">
                <a:pos x="T0" y="T1"/>
              </a:cxn>
              <a:cxn ang="T9">
                <a:pos x="T2" y="T3"/>
              </a:cxn>
              <a:cxn ang="T10">
                <a:pos x="T4" y="T5"/>
              </a:cxn>
              <a:cxn ang="T11">
                <a:pos x="T6" y="T7"/>
              </a:cxn>
            </a:cxnLst>
            <a:rect l="T12" t="T13" r="T14" b="T15"/>
            <a:pathLst>
              <a:path w="81" h="9">
                <a:moveTo>
                  <a:pt x="0" y="9"/>
                </a:moveTo>
                <a:lnTo>
                  <a:pt x="81" y="9"/>
                </a:lnTo>
                <a:lnTo>
                  <a:pt x="81" y="0"/>
                </a:lnTo>
                <a:lnTo>
                  <a:pt x="0" y="0"/>
                </a:lnTo>
              </a:path>
            </a:pathLst>
          </a:custGeom>
          <a:noFill/>
          <a:ln w="0">
            <a:solidFill>
              <a:srgbClr val="3B2478"/>
            </a:solidFill>
            <a:prstDash val="solid"/>
            <a:round/>
            <a:headEnd/>
            <a:tailEnd/>
          </a:ln>
        </p:spPr>
        <p:txBody>
          <a:bodyPr/>
          <a:lstStyle/>
          <a:p>
            <a:endParaRPr lang="en-US"/>
          </a:p>
        </p:txBody>
      </p:sp>
      <p:sp>
        <p:nvSpPr>
          <p:cNvPr id="194571" name="Line 8"/>
          <p:cNvSpPr>
            <a:spLocks noChangeShapeType="1"/>
          </p:cNvSpPr>
          <p:nvPr/>
        </p:nvSpPr>
        <p:spPr bwMode="auto">
          <a:xfrm>
            <a:off x="3154363" y="3545905"/>
            <a:ext cx="114300" cy="46037"/>
          </a:xfrm>
          <a:prstGeom prst="line">
            <a:avLst/>
          </a:prstGeom>
          <a:noFill/>
          <a:ln w="0">
            <a:solidFill>
              <a:srgbClr val="3B2478"/>
            </a:solidFill>
            <a:round/>
            <a:headEnd/>
            <a:tailEnd/>
          </a:ln>
        </p:spPr>
        <p:txBody>
          <a:bodyPr/>
          <a:lstStyle/>
          <a:p>
            <a:endParaRPr lang="en-US"/>
          </a:p>
        </p:txBody>
      </p:sp>
      <p:sp>
        <p:nvSpPr>
          <p:cNvPr id="194572" name="Line 9"/>
          <p:cNvSpPr>
            <a:spLocks noChangeShapeType="1"/>
          </p:cNvSpPr>
          <p:nvPr/>
        </p:nvSpPr>
        <p:spPr bwMode="auto">
          <a:xfrm flipH="1">
            <a:off x="3167063" y="3523680"/>
            <a:ext cx="11112" cy="3175"/>
          </a:xfrm>
          <a:prstGeom prst="line">
            <a:avLst/>
          </a:prstGeom>
          <a:noFill/>
          <a:ln w="0">
            <a:solidFill>
              <a:srgbClr val="24282B"/>
            </a:solidFill>
            <a:round/>
            <a:headEnd/>
            <a:tailEnd/>
          </a:ln>
        </p:spPr>
        <p:txBody>
          <a:bodyPr/>
          <a:lstStyle/>
          <a:p>
            <a:endParaRPr lang="en-US"/>
          </a:p>
        </p:txBody>
      </p:sp>
      <p:sp>
        <p:nvSpPr>
          <p:cNvPr id="194573" name="Line 10"/>
          <p:cNvSpPr>
            <a:spLocks noChangeShapeType="1"/>
          </p:cNvSpPr>
          <p:nvPr/>
        </p:nvSpPr>
        <p:spPr bwMode="auto">
          <a:xfrm flipV="1">
            <a:off x="2765425" y="2944242"/>
            <a:ext cx="3175" cy="1717675"/>
          </a:xfrm>
          <a:prstGeom prst="line">
            <a:avLst/>
          </a:prstGeom>
          <a:noFill/>
          <a:ln w="0">
            <a:solidFill>
              <a:srgbClr val="24282B"/>
            </a:solidFill>
            <a:round/>
            <a:headEnd/>
            <a:tailEnd/>
          </a:ln>
        </p:spPr>
        <p:txBody>
          <a:bodyPr/>
          <a:lstStyle/>
          <a:p>
            <a:endParaRPr lang="en-US"/>
          </a:p>
        </p:txBody>
      </p:sp>
      <p:sp>
        <p:nvSpPr>
          <p:cNvPr id="194574" name="Line 11"/>
          <p:cNvSpPr>
            <a:spLocks noChangeShapeType="1"/>
          </p:cNvSpPr>
          <p:nvPr/>
        </p:nvSpPr>
        <p:spPr bwMode="auto">
          <a:xfrm flipH="1">
            <a:off x="2800350" y="2944242"/>
            <a:ext cx="22225" cy="1717675"/>
          </a:xfrm>
          <a:prstGeom prst="line">
            <a:avLst/>
          </a:prstGeom>
          <a:noFill/>
          <a:ln w="0">
            <a:solidFill>
              <a:srgbClr val="6600FF"/>
            </a:solidFill>
            <a:round/>
            <a:headEnd/>
            <a:tailEnd/>
          </a:ln>
        </p:spPr>
        <p:txBody>
          <a:bodyPr/>
          <a:lstStyle/>
          <a:p>
            <a:endParaRPr lang="en-US"/>
          </a:p>
        </p:txBody>
      </p:sp>
      <p:sp>
        <p:nvSpPr>
          <p:cNvPr id="194575" name="Line 12"/>
          <p:cNvSpPr>
            <a:spLocks noChangeShapeType="1"/>
          </p:cNvSpPr>
          <p:nvPr/>
        </p:nvSpPr>
        <p:spPr bwMode="auto">
          <a:xfrm flipH="1">
            <a:off x="2846388" y="2944242"/>
            <a:ext cx="33337" cy="1717675"/>
          </a:xfrm>
          <a:prstGeom prst="line">
            <a:avLst/>
          </a:prstGeom>
          <a:noFill/>
          <a:ln w="0">
            <a:solidFill>
              <a:srgbClr val="6600FF"/>
            </a:solidFill>
            <a:round/>
            <a:headEnd/>
            <a:tailEnd/>
          </a:ln>
        </p:spPr>
        <p:txBody>
          <a:bodyPr/>
          <a:lstStyle/>
          <a:p>
            <a:endParaRPr lang="en-US"/>
          </a:p>
        </p:txBody>
      </p:sp>
      <p:sp>
        <p:nvSpPr>
          <p:cNvPr id="194576" name="Line 13"/>
          <p:cNvSpPr>
            <a:spLocks noChangeShapeType="1"/>
          </p:cNvSpPr>
          <p:nvPr/>
        </p:nvSpPr>
        <p:spPr bwMode="auto">
          <a:xfrm flipH="1">
            <a:off x="2892425" y="2944242"/>
            <a:ext cx="44450" cy="1717675"/>
          </a:xfrm>
          <a:prstGeom prst="line">
            <a:avLst/>
          </a:prstGeom>
          <a:noFill/>
          <a:ln w="0">
            <a:solidFill>
              <a:srgbClr val="6600FF"/>
            </a:solidFill>
            <a:round/>
            <a:headEnd/>
            <a:tailEnd/>
          </a:ln>
        </p:spPr>
        <p:txBody>
          <a:bodyPr/>
          <a:lstStyle/>
          <a:p>
            <a:endParaRPr lang="en-US"/>
          </a:p>
        </p:txBody>
      </p:sp>
      <p:sp>
        <p:nvSpPr>
          <p:cNvPr id="194577" name="Freeform 14"/>
          <p:cNvSpPr>
            <a:spLocks/>
          </p:cNvSpPr>
          <p:nvPr/>
        </p:nvSpPr>
        <p:spPr bwMode="auto">
          <a:xfrm>
            <a:off x="2925763" y="2944242"/>
            <a:ext cx="68262" cy="1717675"/>
          </a:xfrm>
          <a:custGeom>
            <a:avLst/>
            <a:gdLst>
              <a:gd name="T0" fmla="*/ 2147483647 w 6"/>
              <a:gd name="T1" fmla="*/ 0 h 154"/>
              <a:gd name="T2" fmla="*/ 2147483647 w 6"/>
              <a:gd name="T3" fmla="*/ 2147483647 h 154"/>
              <a:gd name="T4" fmla="*/ 0 w 6"/>
              <a:gd name="T5" fmla="*/ 2147483647 h 154"/>
              <a:gd name="T6" fmla="*/ 0 60000 65536"/>
              <a:gd name="T7" fmla="*/ 0 60000 65536"/>
              <a:gd name="T8" fmla="*/ 0 60000 65536"/>
              <a:gd name="T9" fmla="*/ 0 w 6"/>
              <a:gd name="T10" fmla="*/ 0 h 154"/>
              <a:gd name="T11" fmla="*/ 6 w 6"/>
              <a:gd name="T12" fmla="*/ 154 h 154"/>
            </a:gdLst>
            <a:ahLst/>
            <a:cxnLst>
              <a:cxn ang="T6">
                <a:pos x="T0" y="T1"/>
              </a:cxn>
              <a:cxn ang="T7">
                <a:pos x="T2" y="T3"/>
              </a:cxn>
              <a:cxn ang="T8">
                <a:pos x="T4" y="T5"/>
              </a:cxn>
            </a:cxnLst>
            <a:rect l="T9" t="T10" r="T11" b="T12"/>
            <a:pathLst>
              <a:path w="6" h="154">
                <a:moveTo>
                  <a:pt x="6" y="0"/>
                </a:moveTo>
                <a:lnTo>
                  <a:pt x="2" y="77"/>
                </a:lnTo>
                <a:lnTo>
                  <a:pt x="0" y="154"/>
                </a:lnTo>
              </a:path>
            </a:pathLst>
          </a:custGeom>
          <a:noFill/>
          <a:ln w="0">
            <a:solidFill>
              <a:srgbClr val="6600FF"/>
            </a:solidFill>
            <a:prstDash val="solid"/>
            <a:round/>
            <a:headEnd/>
            <a:tailEnd/>
          </a:ln>
        </p:spPr>
        <p:txBody>
          <a:bodyPr/>
          <a:lstStyle/>
          <a:p>
            <a:endParaRPr lang="en-US"/>
          </a:p>
        </p:txBody>
      </p:sp>
      <p:sp>
        <p:nvSpPr>
          <p:cNvPr id="194578" name="Freeform 15"/>
          <p:cNvSpPr>
            <a:spLocks/>
          </p:cNvSpPr>
          <p:nvPr/>
        </p:nvSpPr>
        <p:spPr bwMode="auto">
          <a:xfrm>
            <a:off x="2971800" y="2944242"/>
            <a:ext cx="79375" cy="1717675"/>
          </a:xfrm>
          <a:custGeom>
            <a:avLst/>
            <a:gdLst>
              <a:gd name="T0" fmla="*/ 2147483647 w 7"/>
              <a:gd name="T1" fmla="*/ 0 h 154"/>
              <a:gd name="T2" fmla="*/ 2147483647 w 7"/>
              <a:gd name="T3" fmla="*/ 2147483647 h 154"/>
              <a:gd name="T4" fmla="*/ 0 w 7"/>
              <a:gd name="T5" fmla="*/ 2147483647 h 154"/>
              <a:gd name="T6" fmla="*/ 0 60000 65536"/>
              <a:gd name="T7" fmla="*/ 0 60000 65536"/>
              <a:gd name="T8" fmla="*/ 0 60000 65536"/>
              <a:gd name="T9" fmla="*/ 0 w 7"/>
              <a:gd name="T10" fmla="*/ 0 h 154"/>
              <a:gd name="T11" fmla="*/ 7 w 7"/>
              <a:gd name="T12" fmla="*/ 154 h 154"/>
            </a:gdLst>
            <a:ahLst/>
            <a:cxnLst>
              <a:cxn ang="T6">
                <a:pos x="T0" y="T1"/>
              </a:cxn>
              <a:cxn ang="T7">
                <a:pos x="T2" y="T3"/>
              </a:cxn>
              <a:cxn ang="T8">
                <a:pos x="T4" y="T5"/>
              </a:cxn>
            </a:cxnLst>
            <a:rect l="T9" t="T10" r="T11" b="T12"/>
            <a:pathLst>
              <a:path w="7" h="154">
                <a:moveTo>
                  <a:pt x="7" y="0"/>
                </a:moveTo>
                <a:lnTo>
                  <a:pt x="2" y="77"/>
                </a:lnTo>
                <a:lnTo>
                  <a:pt x="0" y="154"/>
                </a:lnTo>
              </a:path>
            </a:pathLst>
          </a:custGeom>
          <a:noFill/>
          <a:ln w="0">
            <a:solidFill>
              <a:srgbClr val="6600FF"/>
            </a:solidFill>
            <a:prstDash val="solid"/>
            <a:round/>
            <a:headEnd/>
            <a:tailEnd/>
          </a:ln>
        </p:spPr>
        <p:txBody>
          <a:bodyPr/>
          <a:lstStyle/>
          <a:p>
            <a:endParaRPr lang="en-US"/>
          </a:p>
        </p:txBody>
      </p:sp>
      <p:sp>
        <p:nvSpPr>
          <p:cNvPr id="194579" name="Freeform 16"/>
          <p:cNvSpPr>
            <a:spLocks/>
          </p:cNvSpPr>
          <p:nvPr/>
        </p:nvSpPr>
        <p:spPr bwMode="auto">
          <a:xfrm>
            <a:off x="3006725" y="2944242"/>
            <a:ext cx="103188" cy="1717675"/>
          </a:xfrm>
          <a:custGeom>
            <a:avLst/>
            <a:gdLst>
              <a:gd name="T0" fmla="*/ 2147483647 w 9"/>
              <a:gd name="T1" fmla="*/ 0 h 154"/>
              <a:gd name="T2" fmla="*/ 2147483647 w 9"/>
              <a:gd name="T3" fmla="*/ 2147483647 h 154"/>
              <a:gd name="T4" fmla="*/ 0 w 9"/>
              <a:gd name="T5" fmla="*/ 2147483647 h 154"/>
              <a:gd name="T6" fmla="*/ 0 60000 65536"/>
              <a:gd name="T7" fmla="*/ 0 60000 65536"/>
              <a:gd name="T8" fmla="*/ 0 60000 65536"/>
              <a:gd name="T9" fmla="*/ 0 w 9"/>
              <a:gd name="T10" fmla="*/ 0 h 154"/>
              <a:gd name="T11" fmla="*/ 9 w 9"/>
              <a:gd name="T12" fmla="*/ 154 h 154"/>
            </a:gdLst>
            <a:ahLst/>
            <a:cxnLst>
              <a:cxn ang="T6">
                <a:pos x="T0" y="T1"/>
              </a:cxn>
              <a:cxn ang="T7">
                <a:pos x="T2" y="T3"/>
              </a:cxn>
              <a:cxn ang="T8">
                <a:pos x="T4" y="T5"/>
              </a:cxn>
            </a:cxnLst>
            <a:rect l="T9" t="T10" r="T11" b="T12"/>
            <a:pathLst>
              <a:path w="9" h="154">
                <a:moveTo>
                  <a:pt x="9" y="0"/>
                </a:moveTo>
                <a:lnTo>
                  <a:pt x="3" y="76"/>
                </a:lnTo>
                <a:lnTo>
                  <a:pt x="0" y="154"/>
                </a:lnTo>
              </a:path>
            </a:pathLst>
          </a:custGeom>
          <a:noFill/>
          <a:ln w="0">
            <a:solidFill>
              <a:srgbClr val="6600FF"/>
            </a:solidFill>
            <a:prstDash val="solid"/>
            <a:round/>
            <a:headEnd/>
            <a:tailEnd/>
          </a:ln>
        </p:spPr>
        <p:txBody>
          <a:bodyPr/>
          <a:lstStyle/>
          <a:p>
            <a:endParaRPr lang="en-US"/>
          </a:p>
        </p:txBody>
      </p:sp>
      <p:sp>
        <p:nvSpPr>
          <p:cNvPr id="194580" name="Freeform 17"/>
          <p:cNvSpPr>
            <a:spLocks/>
          </p:cNvSpPr>
          <p:nvPr/>
        </p:nvSpPr>
        <p:spPr bwMode="auto">
          <a:xfrm>
            <a:off x="3051175" y="2944242"/>
            <a:ext cx="115888" cy="1717675"/>
          </a:xfrm>
          <a:custGeom>
            <a:avLst/>
            <a:gdLst>
              <a:gd name="T0" fmla="*/ 2147483647 w 10"/>
              <a:gd name="T1" fmla="*/ 0 h 154"/>
              <a:gd name="T2" fmla="*/ 2147483647 w 10"/>
              <a:gd name="T3" fmla="*/ 2147483647 h 154"/>
              <a:gd name="T4" fmla="*/ 2147483647 w 10"/>
              <a:gd name="T5" fmla="*/ 2147483647 h 154"/>
              <a:gd name="T6" fmla="*/ 0 w 10"/>
              <a:gd name="T7" fmla="*/ 2147483647 h 154"/>
              <a:gd name="T8" fmla="*/ 0 60000 65536"/>
              <a:gd name="T9" fmla="*/ 0 60000 65536"/>
              <a:gd name="T10" fmla="*/ 0 60000 65536"/>
              <a:gd name="T11" fmla="*/ 0 60000 65536"/>
              <a:gd name="T12" fmla="*/ 0 w 10"/>
              <a:gd name="T13" fmla="*/ 0 h 154"/>
              <a:gd name="T14" fmla="*/ 10 w 10"/>
              <a:gd name="T15" fmla="*/ 154 h 154"/>
            </a:gdLst>
            <a:ahLst/>
            <a:cxnLst>
              <a:cxn ang="T8">
                <a:pos x="T0" y="T1"/>
              </a:cxn>
              <a:cxn ang="T9">
                <a:pos x="T2" y="T3"/>
              </a:cxn>
              <a:cxn ang="T10">
                <a:pos x="T4" y="T5"/>
              </a:cxn>
              <a:cxn ang="T11">
                <a:pos x="T6" y="T7"/>
              </a:cxn>
            </a:cxnLst>
            <a:rect l="T12" t="T13" r="T14" b="T15"/>
            <a:pathLst>
              <a:path w="10" h="154">
                <a:moveTo>
                  <a:pt x="10" y="0"/>
                </a:moveTo>
                <a:lnTo>
                  <a:pt x="5" y="51"/>
                </a:lnTo>
                <a:lnTo>
                  <a:pt x="1" y="102"/>
                </a:lnTo>
                <a:lnTo>
                  <a:pt x="0" y="154"/>
                </a:lnTo>
              </a:path>
            </a:pathLst>
          </a:custGeom>
          <a:noFill/>
          <a:ln w="0">
            <a:solidFill>
              <a:srgbClr val="6600FF"/>
            </a:solidFill>
            <a:prstDash val="solid"/>
            <a:round/>
            <a:headEnd/>
            <a:tailEnd/>
          </a:ln>
        </p:spPr>
        <p:txBody>
          <a:bodyPr/>
          <a:lstStyle/>
          <a:p>
            <a:endParaRPr lang="en-US"/>
          </a:p>
        </p:txBody>
      </p:sp>
      <p:sp>
        <p:nvSpPr>
          <p:cNvPr id="194581" name="Line 18"/>
          <p:cNvSpPr>
            <a:spLocks noChangeShapeType="1"/>
          </p:cNvSpPr>
          <p:nvPr/>
        </p:nvSpPr>
        <p:spPr bwMode="auto">
          <a:xfrm>
            <a:off x="1679575" y="4226942"/>
            <a:ext cx="1588" cy="1588"/>
          </a:xfrm>
          <a:prstGeom prst="line">
            <a:avLst/>
          </a:prstGeom>
          <a:noFill/>
          <a:ln w="0">
            <a:solidFill>
              <a:srgbClr val="24282B"/>
            </a:solidFill>
            <a:round/>
            <a:headEnd/>
            <a:tailEnd/>
          </a:ln>
        </p:spPr>
        <p:txBody>
          <a:bodyPr/>
          <a:lstStyle/>
          <a:p>
            <a:endParaRPr lang="en-US"/>
          </a:p>
        </p:txBody>
      </p:sp>
      <p:sp>
        <p:nvSpPr>
          <p:cNvPr id="194582" name="Line 19"/>
          <p:cNvSpPr>
            <a:spLocks noChangeShapeType="1"/>
          </p:cNvSpPr>
          <p:nvPr/>
        </p:nvSpPr>
        <p:spPr bwMode="auto">
          <a:xfrm>
            <a:off x="2765425" y="4661917"/>
            <a:ext cx="3175" cy="1717675"/>
          </a:xfrm>
          <a:prstGeom prst="line">
            <a:avLst/>
          </a:prstGeom>
          <a:noFill/>
          <a:ln w="0">
            <a:solidFill>
              <a:srgbClr val="24282B"/>
            </a:solidFill>
            <a:round/>
            <a:headEnd/>
            <a:tailEnd/>
          </a:ln>
        </p:spPr>
        <p:txBody>
          <a:bodyPr/>
          <a:lstStyle/>
          <a:p>
            <a:endParaRPr lang="en-US"/>
          </a:p>
        </p:txBody>
      </p:sp>
      <p:sp>
        <p:nvSpPr>
          <p:cNvPr id="194583" name="Line 20"/>
          <p:cNvSpPr>
            <a:spLocks noChangeShapeType="1"/>
          </p:cNvSpPr>
          <p:nvPr/>
        </p:nvSpPr>
        <p:spPr bwMode="auto">
          <a:xfrm flipV="1">
            <a:off x="2708275" y="4661917"/>
            <a:ext cx="12700" cy="1717675"/>
          </a:xfrm>
          <a:prstGeom prst="line">
            <a:avLst/>
          </a:prstGeom>
          <a:noFill/>
          <a:ln w="0">
            <a:solidFill>
              <a:srgbClr val="6600FF"/>
            </a:solidFill>
            <a:round/>
            <a:headEnd/>
            <a:tailEnd/>
          </a:ln>
        </p:spPr>
        <p:txBody>
          <a:bodyPr/>
          <a:lstStyle/>
          <a:p>
            <a:endParaRPr lang="en-US"/>
          </a:p>
        </p:txBody>
      </p:sp>
      <p:sp>
        <p:nvSpPr>
          <p:cNvPr id="194584" name="Line 21"/>
          <p:cNvSpPr>
            <a:spLocks noChangeShapeType="1"/>
          </p:cNvSpPr>
          <p:nvPr/>
        </p:nvSpPr>
        <p:spPr bwMode="auto">
          <a:xfrm flipV="1">
            <a:off x="2651125" y="4661917"/>
            <a:ext cx="34925" cy="1717675"/>
          </a:xfrm>
          <a:prstGeom prst="line">
            <a:avLst/>
          </a:prstGeom>
          <a:noFill/>
          <a:ln w="0">
            <a:solidFill>
              <a:srgbClr val="6600FF"/>
            </a:solidFill>
            <a:round/>
            <a:headEnd/>
            <a:tailEnd/>
          </a:ln>
        </p:spPr>
        <p:txBody>
          <a:bodyPr/>
          <a:lstStyle/>
          <a:p>
            <a:endParaRPr lang="en-US"/>
          </a:p>
        </p:txBody>
      </p:sp>
      <p:sp>
        <p:nvSpPr>
          <p:cNvPr id="194585" name="Line 22"/>
          <p:cNvSpPr>
            <a:spLocks noChangeShapeType="1"/>
          </p:cNvSpPr>
          <p:nvPr/>
        </p:nvSpPr>
        <p:spPr bwMode="auto">
          <a:xfrm flipV="1">
            <a:off x="2582863" y="4661917"/>
            <a:ext cx="57150" cy="1717675"/>
          </a:xfrm>
          <a:prstGeom prst="line">
            <a:avLst/>
          </a:prstGeom>
          <a:noFill/>
          <a:ln w="0">
            <a:solidFill>
              <a:srgbClr val="6600FF"/>
            </a:solidFill>
            <a:round/>
            <a:headEnd/>
            <a:tailEnd/>
          </a:ln>
        </p:spPr>
        <p:txBody>
          <a:bodyPr/>
          <a:lstStyle/>
          <a:p>
            <a:endParaRPr lang="en-US"/>
          </a:p>
        </p:txBody>
      </p:sp>
      <p:sp>
        <p:nvSpPr>
          <p:cNvPr id="194586" name="Freeform 23"/>
          <p:cNvSpPr>
            <a:spLocks/>
          </p:cNvSpPr>
          <p:nvPr/>
        </p:nvSpPr>
        <p:spPr bwMode="auto">
          <a:xfrm>
            <a:off x="2525713" y="4661917"/>
            <a:ext cx="68262" cy="1717675"/>
          </a:xfrm>
          <a:custGeom>
            <a:avLst/>
            <a:gdLst>
              <a:gd name="T0" fmla="*/ 0 w 6"/>
              <a:gd name="T1" fmla="*/ 2147483647 h 154"/>
              <a:gd name="T2" fmla="*/ 2147483647 w 6"/>
              <a:gd name="T3" fmla="*/ 2147483647 h 154"/>
              <a:gd name="T4" fmla="*/ 2147483647 w 6"/>
              <a:gd name="T5" fmla="*/ 0 h 154"/>
              <a:gd name="T6" fmla="*/ 0 60000 65536"/>
              <a:gd name="T7" fmla="*/ 0 60000 65536"/>
              <a:gd name="T8" fmla="*/ 0 60000 65536"/>
              <a:gd name="T9" fmla="*/ 0 w 6"/>
              <a:gd name="T10" fmla="*/ 0 h 154"/>
              <a:gd name="T11" fmla="*/ 6 w 6"/>
              <a:gd name="T12" fmla="*/ 154 h 154"/>
            </a:gdLst>
            <a:ahLst/>
            <a:cxnLst>
              <a:cxn ang="T6">
                <a:pos x="T0" y="T1"/>
              </a:cxn>
              <a:cxn ang="T7">
                <a:pos x="T2" y="T3"/>
              </a:cxn>
              <a:cxn ang="T8">
                <a:pos x="T4" y="T5"/>
              </a:cxn>
            </a:cxnLst>
            <a:rect l="T9" t="T10" r="T11" b="T12"/>
            <a:pathLst>
              <a:path w="6" h="154">
                <a:moveTo>
                  <a:pt x="0" y="154"/>
                </a:moveTo>
                <a:lnTo>
                  <a:pt x="5" y="77"/>
                </a:lnTo>
                <a:lnTo>
                  <a:pt x="6" y="0"/>
                </a:lnTo>
              </a:path>
            </a:pathLst>
          </a:custGeom>
          <a:noFill/>
          <a:ln w="0">
            <a:solidFill>
              <a:srgbClr val="6600FF"/>
            </a:solidFill>
            <a:prstDash val="solid"/>
            <a:round/>
            <a:headEnd/>
            <a:tailEnd/>
          </a:ln>
        </p:spPr>
        <p:txBody>
          <a:bodyPr/>
          <a:lstStyle/>
          <a:p>
            <a:endParaRPr lang="en-US"/>
          </a:p>
        </p:txBody>
      </p:sp>
      <p:sp>
        <p:nvSpPr>
          <p:cNvPr id="194587" name="Freeform 24"/>
          <p:cNvSpPr>
            <a:spLocks/>
          </p:cNvSpPr>
          <p:nvPr/>
        </p:nvSpPr>
        <p:spPr bwMode="auto">
          <a:xfrm>
            <a:off x="2479675" y="4661917"/>
            <a:ext cx="80963" cy="1717675"/>
          </a:xfrm>
          <a:custGeom>
            <a:avLst/>
            <a:gdLst>
              <a:gd name="T0" fmla="*/ 0 w 7"/>
              <a:gd name="T1" fmla="*/ 2147483647 h 154"/>
              <a:gd name="T2" fmla="*/ 2147483647 w 7"/>
              <a:gd name="T3" fmla="*/ 2147483647 h 154"/>
              <a:gd name="T4" fmla="*/ 2147483647 w 7"/>
              <a:gd name="T5" fmla="*/ 0 h 154"/>
              <a:gd name="T6" fmla="*/ 0 60000 65536"/>
              <a:gd name="T7" fmla="*/ 0 60000 65536"/>
              <a:gd name="T8" fmla="*/ 0 60000 65536"/>
              <a:gd name="T9" fmla="*/ 0 w 7"/>
              <a:gd name="T10" fmla="*/ 0 h 154"/>
              <a:gd name="T11" fmla="*/ 7 w 7"/>
              <a:gd name="T12" fmla="*/ 154 h 154"/>
            </a:gdLst>
            <a:ahLst/>
            <a:cxnLst>
              <a:cxn ang="T6">
                <a:pos x="T0" y="T1"/>
              </a:cxn>
              <a:cxn ang="T7">
                <a:pos x="T2" y="T3"/>
              </a:cxn>
              <a:cxn ang="T8">
                <a:pos x="T4" y="T5"/>
              </a:cxn>
            </a:cxnLst>
            <a:rect l="T9" t="T10" r="T11" b="T12"/>
            <a:pathLst>
              <a:path w="7" h="154">
                <a:moveTo>
                  <a:pt x="0" y="154"/>
                </a:moveTo>
                <a:lnTo>
                  <a:pt x="5" y="77"/>
                </a:lnTo>
                <a:lnTo>
                  <a:pt x="7" y="0"/>
                </a:lnTo>
              </a:path>
            </a:pathLst>
          </a:custGeom>
          <a:noFill/>
          <a:ln w="0">
            <a:solidFill>
              <a:srgbClr val="6600FF"/>
            </a:solidFill>
            <a:prstDash val="solid"/>
            <a:round/>
            <a:headEnd/>
            <a:tailEnd/>
          </a:ln>
        </p:spPr>
        <p:txBody>
          <a:bodyPr/>
          <a:lstStyle/>
          <a:p>
            <a:endParaRPr lang="en-US"/>
          </a:p>
        </p:txBody>
      </p:sp>
      <p:sp>
        <p:nvSpPr>
          <p:cNvPr id="194588" name="Freeform 25"/>
          <p:cNvSpPr>
            <a:spLocks/>
          </p:cNvSpPr>
          <p:nvPr/>
        </p:nvSpPr>
        <p:spPr bwMode="auto">
          <a:xfrm>
            <a:off x="2411413" y="4661917"/>
            <a:ext cx="103187" cy="1717675"/>
          </a:xfrm>
          <a:custGeom>
            <a:avLst/>
            <a:gdLst>
              <a:gd name="T0" fmla="*/ 0 w 9"/>
              <a:gd name="T1" fmla="*/ 2147483647 h 154"/>
              <a:gd name="T2" fmla="*/ 2147483647 w 9"/>
              <a:gd name="T3" fmla="*/ 2147483647 h 154"/>
              <a:gd name="T4" fmla="*/ 2147483647 w 9"/>
              <a:gd name="T5" fmla="*/ 0 h 154"/>
              <a:gd name="T6" fmla="*/ 0 60000 65536"/>
              <a:gd name="T7" fmla="*/ 0 60000 65536"/>
              <a:gd name="T8" fmla="*/ 0 60000 65536"/>
              <a:gd name="T9" fmla="*/ 0 w 9"/>
              <a:gd name="T10" fmla="*/ 0 h 154"/>
              <a:gd name="T11" fmla="*/ 9 w 9"/>
              <a:gd name="T12" fmla="*/ 154 h 154"/>
            </a:gdLst>
            <a:ahLst/>
            <a:cxnLst>
              <a:cxn ang="T6">
                <a:pos x="T0" y="T1"/>
              </a:cxn>
              <a:cxn ang="T7">
                <a:pos x="T2" y="T3"/>
              </a:cxn>
              <a:cxn ang="T8">
                <a:pos x="T4" y="T5"/>
              </a:cxn>
            </a:cxnLst>
            <a:rect l="T9" t="T10" r="T11" b="T12"/>
            <a:pathLst>
              <a:path w="9" h="154">
                <a:moveTo>
                  <a:pt x="0" y="154"/>
                </a:moveTo>
                <a:lnTo>
                  <a:pt x="7" y="77"/>
                </a:lnTo>
                <a:lnTo>
                  <a:pt x="9" y="0"/>
                </a:lnTo>
              </a:path>
            </a:pathLst>
          </a:custGeom>
          <a:noFill/>
          <a:ln w="0">
            <a:solidFill>
              <a:srgbClr val="6600FF"/>
            </a:solidFill>
            <a:prstDash val="solid"/>
            <a:round/>
            <a:headEnd/>
            <a:tailEnd/>
          </a:ln>
        </p:spPr>
        <p:txBody>
          <a:bodyPr/>
          <a:lstStyle/>
          <a:p>
            <a:endParaRPr lang="en-US"/>
          </a:p>
        </p:txBody>
      </p:sp>
      <p:sp>
        <p:nvSpPr>
          <p:cNvPr id="194589" name="Freeform 26"/>
          <p:cNvSpPr>
            <a:spLocks/>
          </p:cNvSpPr>
          <p:nvPr/>
        </p:nvSpPr>
        <p:spPr bwMode="auto">
          <a:xfrm>
            <a:off x="2354263" y="4661917"/>
            <a:ext cx="125412" cy="1717675"/>
          </a:xfrm>
          <a:custGeom>
            <a:avLst/>
            <a:gdLst>
              <a:gd name="T0" fmla="*/ 0 w 11"/>
              <a:gd name="T1" fmla="*/ 2147483647 h 154"/>
              <a:gd name="T2" fmla="*/ 2147483647 w 11"/>
              <a:gd name="T3" fmla="*/ 2147483647 h 154"/>
              <a:gd name="T4" fmla="*/ 2147483647 w 11"/>
              <a:gd name="T5" fmla="*/ 2147483647 h 154"/>
              <a:gd name="T6" fmla="*/ 2147483647 w 11"/>
              <a:gd name="T7" fmla="*/ 0 h 154"/>
              <a:gd name="T8" fmla="*/ 0 60000 65536"/>
              <a:gd name="T9" fmla="*/ 0 60000 65536"/>
              <a:gd name="T10" fmla="*/ 0 60000 65536"/>
              <a:gd name="T11" fmla="*/ 0 60000 65536"/>
              <a:gd name="T12" fmla="*/ 0 w 11"/>
              <a:gd name="T13" fmla="*/ 0 h 154"/>
              <a:gd name="T14" fmla="*/ 11 w 11"/>
              <a:gd name="T15" fmla="*/ 154 h 154"/>
            </a:gdLst>
            <a:ahLst/>
            <a:cxnLst>
              <a:cxn ang="T8">
                <a:pos x="T0" y="T1"/>
              </a:cxn>
              <a:cxn ang="T9">
                <a:pos x="T2" y="T3"/>
              </a:cxn>
              <a:cxn ang="T10">
                <a:pos x="T4" y="T5"/>
              </a:cxn>
              <a:cxn ang="T11">
                <a:pos x="T6" y="T7"/>
              </a:cxn>
            </a:cxnLst>
            <a:rect l="T12" t="T13" r="T14" b="T15"/>
            <a:pathLst>
              <a:path w="11" h="154">
                <a:moveTo>
                  <a:pt x="0" y="154"/>
                </a:moveTo>
                <a:lnTo>
                  <a:pt x="6" y="102"/>
                </a:lnTo>
                <a:lnTo>
                  <a:pt x="9" y="51"/>
                </a:lnTo>
                <a:lnTo>
                  <a:pt x="11" y="0"/>
                </a:lnTo>
              </a:path>
            </a:pathLst>
          </a:custGeom>
          <a:noFill/>
          <a:ln w="0">
            <a:solidFill>
              <a:srgbClr val="6600FF"/>
            </a:solidFill>
            <a:prstDash val="solid"/>
            <a:round/>
            <a:headEnd/>
            <a:tailEnd/>
          </a:ln>
        </p:spPr>
        <p:txBody>
          <a:bodyPr/>
          <a:lstStyle/>
          <a:p>
            <a:endParaRPr lang="en-US"/>
          </a:p>
        </p:txBody>
      </p:sp>
      <p:sp>
        <p:nvSpPr>
          <p:cNvPr id="194590" name="Line 27"/>
          <p:cNvSpPr>
            <a:spLocks noChangeShapeType="1"/>
          </p:cNvSpPr>
          <p:nvPr/>
        </p:nvSpPr>
        <p:spPr bwMode="auto">
          <a:xfrm>
            <a:off x="3841750" y="5085780"/>
            <a:ext cx="1588" cy="11112"/>
          </a:xfrm>
          <a:prstGeom prst="line">
            <a:avLst/>
          </a:prstGeom>
          <a:noFill/>
          <a:ln w="0">
            <a:solidFill>
              <a:srgbClr val="24282B"/>
            </a:solidFill>
            <a:round/>
            <a:headEnd/>
            <a:tailEnd/>
          </a:ln>
        </p:spPr>
        <p:txBody>
          <a:bodyPr/>
          <a:lstStyle/>
          <a:p>
            <a:endParaRPr lang="en-US"/>
          </a:p>
        </p:txBody>
      </p:sp>
      <p:sp>
        <p:nvSpPr>
          <p:cNvPr id="194591" name="Line 28"/>
          <p:cNvSpPr>
            <a:spLocks noChangeShapeType="1"/>
          </p:cNvSpPr>
          <p:nvPr/>
        </p:nvSpPr>
        <p:spPr bwMode="auto">
          <a:xfrm>
            <a:off x="2765425" y="4661917"/>
            <a:ext cx="3175" cy="1717675"/>
          </a:xfrm>
          <a:prstGeom prst="line">
            <a:avLst/>
          </a:prstGeom>
          <a:noFill/>
          <a:ln w="0">
            <a:solidFill>
              <a:srgbClr val="6600FF"/>
            </a:solidFill>
            <a:round/>
            <a:headEnd/>
            <a:tailEnd/>
          </a:ln>
        </p:spPr>
        <p:txBody>
          <a:bodyPr/>
          <a:lstStyle/>
          <a:p>
            <a:endParaRPr lang="en-US"/>
          </a:p>
        </p:txBody>
      </p:sp>
      <p:sp>
        <p:nvSpPr>
          <p:cNvPr id="194592" name="Line 29"/>
          <p:cNvSpPr>
            <a:spLocks noChangeShapeType="1"/>
          </p:cNvSpPr>
          <p:nvPr/>
        </p:nvSpPr>
        <p:spPr bwMode="auto">
          <a:xfrm>
            <a:off x="2800350" y="4661917"/>
            <a:ext cx="22225" cy="1717675"/>
          </a:xfrm>
          <a:prstGeom prst="line">
            <a:avLst/>
          </a:prstGeom>
          <a:noFill/>
          <a:ln w="0">
            <a:solidFill>
              <a:srgbClr val="6600FF"/>
            </a:solidFill>
            <a:round/>
            <a:headEnd/>
            <a:tailEnd/>
          </a:ln>
        </p:spPr>
        <p:txBody>
          <a:bodyPr/>
          <a:lstStyle/>
          <a:p>
            <a:endParaRPr lang="en-US"/>
          </a:p>
        </p:txBody>
      </p:sp>
      <p:sp>
        <p:nvSpPr>
          <p:cNvPr id="194593" name="Line 30"/>
          <p:cNvSpPr>
            <a:spLocks noChangeShapeType="1"/>
          </p:cNvSpPr>
          <p:nvPr/>
        </p:nvSpPr>
        <p:spPr bwMode="auto">
          <a:xfrm>
            <a:off x="2846388" y="4661917"/>
            <a:ext cx="33337" cy="1717675"/>
          </a:xfrm>
          <a:prstGeom prst="line">
            <a:avLst/>
          </a:prstGeom>
          <a:noFill/>
          <a:ln w="0">
            <a:solidFill>
              <a:srgbClr val="6600FF"/>
            </a:solidFill>
            <a:round/>
            <a:headEnd/>
            <a:tailEnd/>
          </a:ln>
        </p:spPr>
        <p:txBody>
          <a:bodyPr/>
          <a:lstStyle/>
          <a:p>
            <a:endParaRPr lang="en-US"/>
          </a:p>
        </p:txBody>
      </p:sp>
      <p:sp>
        <p:nvSpPr>
          <p:cNvPr id="194594" name="Line 31"/>
          <p:cNvSpPr>
            <a:spLocks noChangeShapeType="1"/>
          </p:cNvSpPr>
          <p:nvPr/>
        </p:nvSpPr>
        <p:spPr bwMode="auto">
          <a:xfrm>
            <a:off x="2892425" y="4661917"/>
            <a:ext cx="44450" cy="1717675"/>
          </a:xfrm>
          <a:prstGeom prst="line">
            <a:avLst/>
          </a:prstGeom>
          <a:noFill/>
          <a:ln w="0">
            <a:solidFill>
              <a:srgbClr val="6600FF"/>
            </a:solidFill>
            <a:round/>
            <a:headEnd/>
            <a:tailEnd/>
          </a:ln>
        </p:spPr>
        <p:txBody>
          <a:bodyPr/>
          <a:lstStyle/>
          <a:p>
            <a:endParaRPr lang="en-US"/>
          </a:p>
        </p:txBody>
      </p:sp>
      <p:sp>
        <p:nvSpPr>
          <p:cNvPr id="194595" name="Freeform 32"/>
          <p:cNvSpPr>
            <a:spLocks/>
          </p:cNvSpPr>
          <p:nvPr/>
        </p:nvSpPr>
        <p:spPr bwMode="auto">
          <a:xfrm>
            <a:off x="2925763" y="4661917"/>
            <a:ext cx="68262" cy="1717675"/>
          </a:xfrm>
          <a:custGeom>
            <a:avLst/>
            <a:gdLst>
              <a:gd name="T0" fmla="*/ 0 w 6"/>
              <a:gd name="T1" fmla="*/ 0 h 154"/>
              <a:gd name="T2" fmla="*/ 2147483647 w 6"/>
              <a:gd name="T3" fmla="*/ 2147483647 h 154"/>
              <a:gd name="T4" fmla="*/ 2147483647 w 6"/>
              <a:gd name="T5" fmla="*/ 2147483647 h 154"/>
              <a:gd name="T6" fmla="*/ 0 60000 65536"/>
              <a:gd name="T7" fmla="*/ 0 60000 65536"/>
              <a:gd name="T8" fmla="*/ 0 60000 65536"/>
              <a:gd name="T9" fmla="*/ 0 w 6"/>
              <a:gd name="T10" fmla="*/ 0 h 154"/>
              <a:gd name="T11" fmla="*/ 6 w 6"/>
              <a:gd name="T12" fmla="*/ 154 h 154"/>
            </a:gdLst>
            <a:ahLst/>
            <a:cxnLst>
              <a:cxn ang="T6">
                <a:pos x="T0" y="T1"/>
              </a:cxn>
              <a:cxn ang="T7">
                <a:pos x="T2" y="T3"/>
              </a:cxn>
              <a:cxn ang="T8">
                <a:pos x="T4" y="T5"/>
              </a:cxn>
            </a:cxnLst>
            <a:rect l="T9" t="T10" r="T11" b="T12"/>
            <a:pathLst>
              <a:path w="6" h="154">
                <a:moveTo>
                  <a:pt x="0" y="0"/>
                </a:moveTo>
                <a:lnTo>
                  <a:pt x="2" y="77"/>
                </a:lnTo>
                <a:lnTo>
                  <a:pt x="6" y="154"/>
                </a:lnTo>
              </a:path>
            </a:pathLst>
          </a:custGeom>
          <a:noFill/>
          <a:ln w="0">
            <a:solidFill>
              <a:srgbClr val="6600FF"/>
            </a:solidFill>
            <a:prstDash val="solid"/>
            <a:round/>
            <a:headEnd/>
            <a:tailEnd/>
          </a:ln>
        </p:spPr>
        <p:txBody>
          <a:bodyPr/>
          <a:lstStyle/>
          <a:p>
            <a:endParaRPr lang="en-US"/>
          </a:p>
        </p:txBody>
      </p:sp>
      <p:sp>
        <p:nvSpPr>
          <p:cNvPr id="194596" name="Freeform 33"/>
          <p:cNvSpPr>
            <a:spLocks/>
          </p:cNvSpPr>
          <p:nvPr/>
        </p:nvSpPr>
        <p:spPr bwMode="auto">
          <a:xfrm>
            <a:off x="2971800" y="4661917"/>
            <a:ext cx="79375" cy="1717675"/>
          </a:xfrm>
          <a:custGeom>
            <a:avLst/>
            <a:gdLst>
              <a:gd name="T0" fmla="*/ 0 w 7"/>
              <a:gd name="T1" fmla="*/ 0 h 154"/>
              <a:gd name="T2" fmla="*/ 2147483647 w 7"/>
              <a:gd name="T3" fmla="*/ 2147483647 h 154"/>
              <a:gd name="T4" fmla="*/ 2147483647 w 7"/>
              <a:gd name="T5" fmla="*/ 2147483647 h 154"/>
              <a:gd name="T6" fmla="*/ 0 60000 65536"/>
              <a:gd name="T7" fmla="*/ 0 60000 65536"/>
              <a:gd name="T8" fmla="*/ 0 60000 65536"/>
              <a:gd name="T9" fmla="*/ 0 w 7"/>
              <a:gd name="T10" fmla="*/ 0 h 154"/>
              <a:gd name="T11" fmla="*/ 7 w 7"/>
              <a:gd name="T12" fmla="*/ 154 h 154"/>
            </a:gdLst>
            <a:ahLst/>
            <a:cxnLst>
              <a:cxn ang="T6">
                <a:pos x="T0" y="T1"/>
              </a:cxn>
              <a:cxn ang="T7">
                <a:pos x="T2" y="T3"/>
              </a:cxn>
              <a:cxn ang="T8">
                <a:pos x="T4" y="T5"/>
              </a:cxn>
            </a:cxnLst>
            <a:rect l="T9" t="T10" r="T11" b="T12"/>
            <a:pathLst>
              <a:path w="7" h="154">
                <a:moveTo>
                  <a:pt x="0" y="0"/>
                </a:moveTo>
                <a:lnTo>
                  <a:pt x="2" y="77"/>
                </a:lnTo>
                <a:lnTo>
                  <a:pt x="7" y="154"/>
                </a:lnTo>
              </a:path>
            </a:pathLst>
          </a:custGeom>
          <a:noFill/>
          <a:ln w="0">
            <a:solidFill>
              <a:srgbClr val="6600FF"/>
            </a:solidFill>
            <a:prstDash val="solid"/>
            <a:round/>
            <a:headEnd/>
            <a:tailEnd/>
          </a:ln>
        </p:spPr>
        <p:txBody>
          <a:bodyPr/>
          <a:lstStyle/>
          <a:p>
            <a:endParaRPr lang="en-US"/>
          </a:p>
        </p:txBody>
      </p:sp>
      <p:sp>
        <p:nvSpPr>
          <p:cNvPr id="194597" name="Freeform 34"/>
          <p:cNvSpPr>
            <a:spLocks/>
          </p:cNvSpPr>
          <p:nvPr/>
        </p:nvSpPr>
        <p:spPr bwMode="auto">
          <a:xfrm>
            <a:off x="3006725" y="4661917"/>
            <a:ext cx="103188" cy="1717675"/>
          </a:xfrm>
          <a:custGeom>
            <a:avLst/>
            <a:gdLst>
              <a:gd name="T0" fmla="*/ 0 w 9"/>
              <a:gd name="T1" fmla="*/ 0 h 154"/>
              <a:gd name="T2" fmla="*/ 2147483647 w 9"/>
              <a:gd name="T3" fmla="*/ 2147483647 h 154"/>
              <a:gd name="T4" fmla="*/ 2147483647 w 9"/>
              <a:gd name="T5" fmla="*/ 2147483647 h 154"/>
              <a:gd name="T6" fmla="*/ 0 60000 65536"/>
              <a:gd name="T7" fmla="*/ 0 60000 65536"/>
              <a:gd name="T8" fmla="*/ 0 60000 65536"/>
              <a:gd name="T9" fmla="*/ 0 w 9"/>
              <a:gd name="T10" fmla="*/ 0 h 154"/>
              <a:gd name="T11" fmla="*/ 9 w 9"/>
              <a:gd name="T12" fmla="*/ 154 h 154"/>
            </a:gdLst>
            <a:ahLst/>
            <a:cxnLst>
              <a:cxn ang="T6">
                <a:pos x="T0" y="T1"/>
              </a:cxn>
              <a:cxn ang="T7">
                <a:pos x="T2" y="T3"/>
              </a:cxn>
              <a:cxn ang="T8">
                <a:pos x="T4" y="T5"/>
              </a:cxn>
            </a:cxnLst>
            <a:rect l="T9" t="T10" r="T11" b="T12"/>
            <a:pathLst>
              <a:path w="9" h="154">
                <a:moveTo>
                  <a:pt x="0" y="0"/>
                </a:moveTo>
                <a:lnTo>
                  <a:pt x="3" y="77"/>
                </a:lnTo>
                <a:lnTo>
                  <a:pt x="9" y="154"/>
                </a:lnTo>
              </a:path>
            </a:pathLst>
          </a:custGeom>
          <a:noFill/>
          <a:ln w="0">
            <a:solidFill>
              <a:srgbClr val="6600FF"/>
            </a:solidFill>
            <a:prstDash val="solid"/>
            <a:round/>
            <a:headEnd/>
            <a:tailEnd/>
          </a:ln>
        </p:spPr>
        <p:txBody>
          <a:bodyPr/>
          <a:lstStyle/>
          <a:p>
            <a:endParaRPr lang="en-US"/>
          </a:p>
        </p:txBody>
      </p:sp>
      <p:sp>
        <p:nvSpPr>
          <p:cNvPr id="194598" name="Freeform 35"/>
          <p:cNvSpPr>
            <a:spLocks/>
          </p:cNvSpPr>
          <p:nvPr/>
        </p:nvSpPr>
        <p:spPr bwMode="auto">
          <a:xfrm>
            <a:off x="3051175" y="4661917"/>
            <a:ext cx="115888" cy="1717675"/>
          </a:xfrm>
          <a:custGeom>
            <a:avLst/>
            <a:gdLst>
              <a:gd name="T0" fmla="*/ 0 w 10"/>
              <a:gd name="T1" fmla="*/ 0 h 154"/>
              <a:gd name="T2" fmla="*/ 2147483647 w 10"/>
              <a:gd name="T3" fmla="*/ 2147483647 h 154"/>
              <a:gd name="T4" fmla="*/ 2147483647 w 10"/>
              <a:gd name="T5" fmla="*/ 2147483647 h 154"/>
              <a:gd name="T6" fmla="*/ 2147483647 w 10"/>
              <a:gd name="T7" fmla="*/ 2147483647 h 154"/>
              <a:gd name="T8" fmla="*/ 0 60000 65536"/>
              <a:gd name="T9" fmla="*/ 0 60000 65536"/>
              <a:gd name="T10" fmla="*/ 0 60000 65536"/>
              <a:gd name="T11" fmla="*/ 0 60000 65536"/>
              <a:gd name="T12" fmla="*/ 0 w 10"/>
              <a:gd name="T13" fmla="*/ 0 h 154"/>
              <a:gd name="T14" fmla="*/ 10 w 10"/>
              <a:gd name="T15" fmla="*/ 154 h 154"/>
            </a:gdLst>
            <a:ahLst/>
            <a:cxnLst>
              <a:cxn ang="T8">
                <a:pos x="T0" y="T1"/>
              </a:cxn>
              <a:cxn ang="T9">
                <a:pos x="T2" y="T3"/>
              </a:cxn>
              <a:cxn ang="T10">
                <a:pos x="T4" y="T5"/>
              </a:cxn>
              <a:cxn ang="T11">
                <a:pos x="T6" y="T7"/>
              </a:cxn>
            </a:cxnLst>
            <a:rect l="T12" t="T13" r="T14" b="T15"/>
            <a:pathLst>
              <a:path w="10" h="154">
                <a:moveTo>
                  <a:pt x="0" y="0"/>
                </a:moveTo>
                <a:lnTo>
                  <a:pt x="1" y="51"/>
                </a:lnTo>
                <a:lnTo>
                  <a:pt x="5" y="102"/>
                </a:lnTo>
                <a:lnTo>
                  <a:pt x="10" y="154"/>
                </a:lnTo>
              </a:path>
            </a:pathLst>
          </a:custGeom>
          <a:noFill/>
          <a:ln w="0">
            <a:solidFill>
              <a:srgbClr val="6600FF"/>
            </a:solidFill>
            <a:prstDash val="solid"/>
            <a:round/>
            <a:headEnd/>
            <a:tailEnd/>
          </a:ln>
        </p:spPr>
        <p:txBody>
          <a:bodyPr/>
          <a:lstStyle/>
          <a:p>
            <a:endParaRPr lang="en-US"/>
          </a:p>
        </p:txBody>
      </p:sp>
      <p:sp>
        <p:nvSpPr>
          <p:cNvPr id="194599" name="Line 36"/>
          <p:cNvSpPr>
            <a:spLocks noChangeShapeType="1"/>
          </p:cNvSpPr>
          <p:nvPr/>
        </p:nvSpPr>
        <p:spPr bwMode="auto">
          <a:xfrm flipV="1">
            <a:off x="2765425" y="2944242"/>
            <a:ext cx="3175" cy="1717675"/>
          </a:xfrm>
          <a:prstGeom prst="line">
            <a:avLst/>
          </a:prstGeom>
          <a:noFill/>
          <a:ln w="0">
            <a:solidFill>
              <a:srgbClr val="6600FF"/>
            </a:solidFill>
            <a:round/>
            <a:headEnd/>
            <a:tailEnd/>
          </a:ln>
        </p:spPr>
        <p:txBody>
          <a:bodyPr/>
          <a:lstStyle/>
          <a:p>
            <a:endParaRPr lang="en-US"/>
          </a:p>
        </p:txBody>
      </p:sp>
      <p:sp>
        <p:nvSpPr>
          <p:cNvPr id="194600" name="Line 37"/>
          <p:cNvSpPr>
            <a:spLocks noChangeShapeType="1"/>
          </p:cNvSpPr>
          <p:nvPr/>
        </p:nvSpPr>
        <p:spPr bwMode="auto">
          <a:xfrm flipH="1" flipV="1">
            <a:off x="2708275" y="2944242"/>
            <a:ext cx="12700" cy="1717675"/>
          </a:xfrm>
          <a:prstGeom prst="line">
            <a:avLst/>
          </a:prstGeom>
          <a:noFill/>
          <a:ln w="0">
            <a:solidFill>
              <a:srgbClr val="6600FF"/>
            </a:solidFill>
            <a:round/>
            <a:headEnd/>
            <a:tailEnd/>
          </a:ln>
        </p:spPr>
        <p:txBody>
          <a:bodyPr/>
          <a:lstStyle/>
          <a:p>
            <a:endParaRPr lang="en-US"/>
          </a:p>
        </p:txBody>
      </p:sp>
      <p:sp>
        <p:nvSpPr>
          <p:cNvPr id="194601" name="Line 38"/>
          <p:cNvSpPr>
            <a:spLocks noChangeShapeType="1"/>
          </p:cNvSpPr>
          <p:nvPr/>
        </p:nvSpPr>
        <p:spPr bwMode="auto">
          <a:xfrm flipH="1" flipV="1">
            <a:off x="2651125" y="2944242"/>
            <a:ext cx="34925" cy="1717675"/>
          </a:xfrm>
          <a:prstGeom prst="line">
            <a:avLst/>
          </a:prstGeom>
          <a:noFill/>
          <a:ln w="0">
            <a:solidFill>
              <a:srgbClr val="6600FF"/>
            </a:solidFill>
            <a:round/>
            <a:headEnd/>
            <a:tailEnd/>
          </a:ln>
        </p:spPr>
        <p:txBody>
          <a:bodyPr/>
          <a:lstStyle/>
          <a:p>
            <a:endParaRPr lang="en-US"/>
          </a:p>
        </p:txBody>
      </p:sp>
      <p:sp>
        <p:nvSpPr>
          <p:cNvPr id="194602" name="Line 39"/>
          <p:cNvSpPr>
            <a:spLocks noChangeShapeType="1"/>
          </p:cNvSpPr>
          <p:nvPr/>
        </p:nvSpPr>
        <p:spPr bwMode="auto">
          <a:xfrm flipH="1" flipV="1">
            <a:off x="2582863" y="2944242"/>
            <a:ext cx="57150" cy="1717675"/>
          </a:xfrm>
          <a:prstGeom prst="line">
            <a:avLst/>
          </a:prstGeom>
          <a:noFill/>
          <a:ln w="0">
            <a:solidFill>
              <a:srgbClr val="6600FF"/>
            </a:solidFill>
            <a:round/>
            <a:headEnd/>
            <a:tailEnd/>
          </a:ln>
        </p:spPr>
        <p:txBody>
          <a:bodyPr/>
          <a:lstStyle/>
          <a:p>
            <a:endParaRPr lang="en-US"/>
          </a:p>
        </p:txBody>
      </p:sp>
      <p:sp>
        <p:nvSpPr>
          <p:cNvPr id="194603" name="Freeform 40"/>
          <p:cNvSpPr>
            <a:spLocks/>
          </p:cNvSpPr>
          <p:nvPr/>
        </p:nvSpPr>
        <p:spPr bwMode="auto">
          <a:xfrm>
            <a:off x="2525713" y="2944242"/>
            <a:ext cx="68262" cy="1717675"/>
          </a:xfrm>
          <a:custGeom>
            <a:avLst/>
            <a:gdLst>
              <a:gd name="T0" fmla="*/ 2147483647 w 6"/>
              <a:gd name="T1" fmla="*/ 2147483647 h 154"/>
              <a:gd name="T2" fmla="*/ 2147483647 w 6"/>
              <a:gd name="T3" fmla="*/ 2147483647 h 154"/>
              <a:gd name="T4" fmla="*/ 0 w 6"/>
              <a:gd name="T5" fmla="*/ 0 h 154"/>
              <a:gd name="T6" fmla="*/ 0 60000 65536"/>
              <a:gd name="T7" fmla="*/ 0 60000 65536"/>
              <a:gd name="T8" fmla="*/ 0 60000 65536"/>
              <a:gd name="T9" fmla="*/ 0 w 6"/>
              <a:gd name="T10" fmla="*/ 0 h 154"/>
              <a:gd name="T11" fmla="*/ 6 w 6"/>
              <a:gd name="T12" fmla="*/ 154 h 154"/>
            </a:gdLst>
            <a:ahLst/>
            <a:cxnLst>
              <a:cxn ang="T6">
                <a:pos x="T0" y="T1"/>
              </a:cxn>
              <a:cxn ang="T7">
                <a:pos x="T2" y="T3"/>
              </a:cxn>
              <a:cxn ang="T8">
                <a:pos x="T4" y="T5"/>
              </a:cxn>
            </a:cxnLst>
            <a:rect l="T9" t="T10" r="T11" b="T12"/>
            <a:pathLst>
              <a:path w="6" h="154">
                <a:moveTo>
                  <a:pt x="6" y="154"/>
                </a:moveTo>
                <a:lnTo>
                  <a:pt x="5" y="77"/>
                </a:lnTo>
                <a:lnTo>
                  <a:pt x="0" y="0"/>
                </a:lnTo>
              </a:path>
            </a:pathLst>
          </a:custGeom>
          <a:noFill/>
          <a:ln w="0">
            <a:solidFill>
              <a:srgbClr val="6600FF"/>
            </a:solidFill>
            <a:prstDash val="solid"/>
            <a:round/>
            <a:headEnd/>
            <a:tailEnd/>
          </a:ln>
        </p:spPr>
        <p:txBody>
          <a:bodyPr/>
          <a:lstStyle/>
          <a:p>
            <a:endParaRPr lang="en-US"/>
          </a:p>
        </p:txBody>
      </p:sp>
      <p:sp>
        <p:nvSpPr>
          <p:cNvPr id="194604" name="Freeform 41"/>
          <p:cNvSpPr>
            <a:spLocks/>
          </p:cNvSpPr>
          <p:nvPr/>
        </p:nvSpPr>
        <p:spPr bwMode="auto">
          <a:xfrm>
            <a:off x="2479675" y="2944242"/>
            <a:ext cx="80963" cy="1717675"/>
          </a:xfrm>
          <a:custGeom>
            <a:avLst/>
            <a:gdLst>
              <a:gd name="T0" fmla="*/ 2147483647 w 7"/>
              <a:gd name="T1" fmla="*/ 2147483647 h 154"/>
              <a:gd name="T2" fmla="*/ 2147483647 w 7"/>
              <a:gd name="T3" fmla="*/ 2147483647 h 154"/>
              <a:gd name="T4" fmla="*/ 0 w 7"/>
              <a:gd name="T5" fmla="*/ 0 h 154"/>
              <a:gd name="T6" fmla="*/ 0 60000 65536"/>
              <a:gd name="T7" fmla="*/ 0 60000 65536"/>
              <a:gd name="T8" fmla="*/ 0 60000 65536"/>
              <a:gd name="T9" fmla="*/ 0 w 7"/>
              <a:gd name="T10" fmla="*/ 0 h 154"/>
              <a:gd name="T11" fmla="*/ 7 w 7"/>
              <a:gd name="T12" fmla="*/ 154 h 154"/>
            </a:gdLst>
            <a:ahLst/>
            <a:cxnLst>
              <a:cxn ang="T6">
                <a:pos x="T0" y="T1"/>
              </a:cxn>
              <a:cxn ang="T7">
                <a:pos x="T2" y="T3"/>
              </a:cxn>
              <a:cxn ang="T8">
                <a:pos x="T4" y="T5"/>
              </a:cxn>
            </a:cxnLst>
            <a:rect l="T9" t="T10" r="T11" b="T12"/>
            <a:pathLst>
              <a:path w="7" h="154">
                <a:moveTo>
                  <a:pt x="7" y="154"/>
                </a:moveTo>
                <a:lnTo>
                  <a:pt x="5" y="77"/>
                </a:lnTo>
                <a:lnTo>
                  <a:pt x="0" y="0"/>
                </a:lnTo>
              </a:path>
            </a:pathLst>
          </a:custGeom>
          <a:noFill/>
          <a:ln w="0">
            <a:solidFill>
              <a:srgbClr val="6600FF"/>
            </a:solidFill>
            <a:prstDash val="solid"/>
            <a:round/>
            <a:headEnd/>
            <a:tailEnd/>
          </a:ln>
        </p:spPr>
        <p:txBody>
          <a:bodyPr/>
          <a:lstStyle/>
          <a:p>
            <a:endParaRPr lang="en-US"/>
          </a:p>
        </p:txBody>
      </p:sp>
      <p:sp>
        <p:nvSpPr>
          <p:cNvPr id="194605" name="Freeform 42"/>
          <p:cNvSpPr>
            <a:spLocks/>
          </p:cNvSpPr>
          <p:nvPr/>
        </p:nvSpPr>
        <p:spPr bwMode="auto">
          <a:xfrm>
            <a:off x="2411413" y="2944242"/>
            <a:ext cx="103187" cy="1717675"/>
          </a:xfrm>
          <a:custGeom>
            <a:avLst/>
            <a:gdLst>
              <a:gd name="T0" fmla="*/ 2147483647 w 9"/>
              <a:gd name="T1" fmla="*/ 2147483647 h 154"/>
              <a:gd name="T2" fmla="*/ 2147483647 w 9"/>
              <a:gd name="T3" fmla="*/ 2147483647 h 154"/>
              <a:gd name="T4" fmla="*/ 0 w 9"/>
              <a:gd name="T5" fmla="*/ 0 h 154"/>
              <a:gd name="T6" fmla="*/ 0 60000 65536"/>
              <a:gd name="T7" fmla="*/ 0 60000 65536"/>
              <a:gd name="T8" fmla="*/ 0 60000 65536"/>
              <a:gd name="T9" fmla="*/ 0 w 9"/>
              <a:gd name="T10" fmla="*/ 0 h 154"/>
              <a:gd name="T11" fmla="*/ 9 w 9"/>
              <a:gd name="T12" fmla="*/ 154 h 154"/>
            </a:gdLst>
            <a:ahLst/>
            <a:cxnLst>
              <a:cxn ang="T6">
                <a:pos x="T0" y="T1"/>
              </a:cxn>
              <a:cxn ang="T7">
                <a:pos x="T2" y="T3"/>
              </a:cxn>
              <a:cxn ang="T8">
                <a:pos x="T4" y="T5"/>
              </a:cxn>
            </a:cxnLst>
            <a:rect l="T9" t="T10" r="T11" b="T12"/>
            <a:pathLst>
              <a:path w="9" h="154">
                <a:moveTo>
                  <a:pt x="9" y="154"/>
                </a:moveTo>
                <a:lnTo>
                  <a:pt x="7" y="76"/>
                </a:lnTo>
                <a:lnTo>
                  <a:pt x="0" y="0"/>
                </a:lnTo>
              </a:path>
            </a:pathLst>
          </a:custGeom>
          <a:noFill/>
          <a:ln w="0">
            <a:solidFill>
              <a:srgbClr val="6600FF"/>
            </a:solidFill>
            <a:prstDash val="solid"/>
            <a:round/>
            <a:headEnd/>
            <a:tailEnd/>
          </a:ln>
        </p:spPr>
        <p:txBody>
          <a:bodyPr/>
          <a:lstStyle/>
          <a:p>
            <a:endParaRPr lang="en-US"/>
          </a:p>
        </p:txBody>
      </p:sp>
      <p:sp>
        <p:nvSpPr>
          <p:cNvPr id="194606" name="Freeform 43"/>
          <p:cNvSpPr>
            <a:spLocks/>
          </p:cNvSpPr>
          <p:nvPr/>
        </p:nvSpPr>
        <p:spPr bwMode="auto">
          <a:xfrm>
            <a:off x="2354263" y="2944242"/>
            <a:ext cx="125412" cy="1717675"/>
          </a:xfrm>
          <a:custGeom>
            <a:avLst/>
            <a:gdLst>
              <a:gd name="T0" fmla="*/ 2147483647 w 11"/>
              <a:gd name="T1" fmla="*/ 2147483647 h 154"/>
              <a:gd name="T2" fmla="*/ 2147483647 w 11"/>
              <a:gd name="T3" fmla="*/ 2147483647 h 154"/>
              <a:gd name="T4" fmla="*/ 2147483647 w 11"/>
              <a:gd name="T5" fmla="*/ 2147483647 h 154"/>
              <a:gd name="T6" fmla="*/ 0 w 11"/>
              <a:gd name="T7" fmla="*/ 0 h 154"/>
              <a:gd name="T8" fmla="*/ 0 60000 65536"/>
              <a:gd name="T9" fmla="*/ 0 60000 65536"/>
              <a:gd name="T10" fmla="*/ 0 60000 65536"/>
              <a:gd name="T11" fmla="*/ 0 60000 65536"/>
              <a:gd name="T12" fmla="*/ 0 w 11"/>
              <a:gd name="T13" fmla="*/ 0 h 154"/>
              <a:gd name="T14" fmla="*/ 11 w 11"/>
              <a:gd name="T15" fmla="*/ 154 h 154"/>
            </a:gdLst>
            <a:ahLst/>
            <a:cxnLst>
              <a:cxn ang="T8">
                <a:pos x="T0" y="T1"/>
              </a:cxn>
              <a:cxn ang="T9">
                <a:pos x="T2" y="T3"/>
              </a:cxn>
              <a:cxn ang="T10">
                <a:pos x="T4" y="T5"/>
              </a:cxn>
              <a:cxn ang="T11">
                <a:pos x="T6" y="T7"/>
              </a:cxn>
            </a:cxnLst>
            <a:rect l="T12" t="T13" r="T14" b="T15"/>
            <a:pathLst>
              <a:path w="11" h="154">
                <a:moveTo>
                  <a:pt x="11" y="154"/>
                </a:moveTo>
                <a:lnTo>
                  <a:pt x="9" y="102"/>
                </a:lnTo>
                <a:lnTo>
                  <a:pt x="6" y="51"/>
                </a:lnTo>
                <a:lnTo>
                  <a:pt x="0" y="0"/>
                </a:lnTo>
              </a:path>
            </a:pathLst>
          </a:custGeom>
          <a:noFill/>
          <a:ln w="0">
            <a:solidFill>
              <a:srgbClr val="6600FF"/>
            </a:solidFill>
            <a:prstDash val="solid"/>
            <a:round/>
            <a:headEnd/>
            <a:tailEnd/>
          </a:ln>
        </p:spPr>
        <p:txBody>
          <a:bodyPr/>
          <a:lstStyle/>
          <a:p>
            <a:endParaRPr lang="en-US"/>
          </a:p>
        </p:txBody>
      </p:sp>
      <p:sp>
        <p:nvSpPr>
          <p:cNvPr id="194607" name="Line 44"/>
          <p:cNvSpPr>
            <a:spLocks noChangeShapeType="1"/>
          </p:cNvSpPr>
          <p:nvPr/>
        </p:nvSpPr>
        <p:spPr bwMode="auto">
          <a:xfrm flipH="1">
            <a:off x="3154363" y="3490342"/>
            <a:ext cx="114300" cy="33338"/>
          </a:xfrm>
          <a:prstGeom prst="line">
            <a:avLst/>
          </a:prstGeom>
          <a:noFill/>
          <a:ln w="0">
            <a:solidFill>
              <a:srgbClr val="3B2478"/>
            </a:solidFill>
            <a:round/>
            <a:headEnd/>
            <a:tailEnd/>
          </a:ln>
        </p:spPr>
        <p:txBody>
          <a:bodyPr/>
          <a:lstStyle/>
          <a:p>
            <a:endParaRPr lang="en-US"/>
          </a:p>
        </p:txBody>
      </p:sp>
      <p:sp>
        <p:nvSpPr>
          <p:cNvPr id="194608" name="Line 45"/>
          <p:cNvSpPr>
            <a:spLocks noChangeShapeType="1"/>
          </p:cNvSpPr>
          <p:nvPr/>
        </p:nvSpPr>
        <p:spPr bwMode="auto">
          <a:xfrm flipV="1">
            <a:off x="3281363" y="3603055"/>
            <a:ext cx="1587" cy="200025"/>
          </a:xfrm>
          <a:prstGeom prst="line">
            <a:avLst/>
          </a:prstGeom>
          <a:noFill/>
          <a:ln w="0">
            <a:solidFill>
              <a:srgbClr val="24282B"/>
            </a:solidFill>
            <a:round/>
            <a:headEnd/>
            <a:tailEnd/>
          </a:ln>
        </p:spPr>
        <p:txBody>
          <a:bodyPr/>
          <a:lstStyle/>
          <a:p>
            <a:endParaRPr lang="en-US"/>
          </a:p>
        </p:txBody>
      </p:sp>
      <p:sp>
        <p:nvSpPr>
          <p:cNvPr id="194609" name="Freeform 46"/>
          <p:cNvSpPr>
            <a:spLocks/>
          </p:cNvSpPr>
          <p:nvPr/>
        </p:nvSpPr>
        <p:spPr bwMode="auto">
          <a:xfrm>
            <a:off x="2251075" y="5498530"/>
            <a:ext cx="1030288" cy="557212"/>
          </a:xfrm>
          <a:custGeom>
            <a:avLst/>
            <a:gdLst>
              <a:gd name="T0" fmla="*/ 0 w 90"/>
              <a:gd name="T1" fmla="*/ 2147483647 h 50"/>
              <a:gd name="T2" fmla="*/ 2147483647 w 90"/>
              <a:gd name="T3" fmla="*/ 2147483647 h 50"/>
              <a:gd name="T4" fmla="*/ 2147483647 w 90"/>
              <a:gd name="T5" fmla="*/ 0 h 50"/>
              <a:gd name="T6" fmla="*/ 0 60000 65536"/>
              <a:gd name="T7" fmla="*/ 0 60000 65536"/>
              <a:gd name="T8" fmla="*/ 0 60000 65536"/>
              <a:gd name="T9" fmla="*/ 0 w 90"/>
              <a:gd name="T10" fmla="*/ 0 h 50"/>
              <a:gd name="T11" fmla="*/ 90 w 90"/>
              <a:gd name="T12" fmla="*/ 50 h 50"/>
            </a:gdLst>
            <a:ahLst/>
            <a:cxnLst>
              <a:cxn ang="T6">
                <a:pos x="T0" y="T1"/>
              </a:cxn>
              <a:cxn ang="T7">
                <a:pos x="T2" y="T3"/>
              </a:cxn>
              <a:cxn ang="T8">
                <a:pos x="T4" y="T5"/>
              </a:cxn>
            </a:cxnLst>
            <a:rect l="T9" t="T10" r="T11" b="T12"/>
            <a:pathLst>
              <a:path w="90" h="50">
                <a:moveTo>
                  <a:pt x="0" y="50"/>
                </a:moveTo>
                <a:lnTo>
                  <a:pt x="90" y="50"/>
                </a:lnTo>
                <a:lnTo>
                  <a:pt x="90" y="0"/>
                </a:lnTo>
              </a:path>
            </a:pathLst>
          </a:custGeom>
          <a:noFill/>
          <a:ln w="0">
            <a:solidFill>
              <a:srgbClr val="24282B"/>
            </a:solidFill>
            <a:prstDash val="solid"/>
            <a:round/>
            <a:headEnd/>
            <a:tailEnd/>
          </a:ln>
        </p:spPr>
        <p:txBody>
          <a:bodyPr/>
          <a:lstStyle/>
          <a:p>
            <a:endParaRPr lang="en-US"/>
          </a:p>
        </p:txBody>
      </p:sp>
      <p:sp>
        <p:nvSpPr>
          <p:cNvPr id="194610" name="Line 47"/>
          <p:cNvSpPr>
            <a:spLocks noChangeShapeType="1"/>
          </p:cNvSpPr>
          <p:nvPr/>
        </p:nvSpPr>
        <p:spPr bwMode="auto">
          <a:xfrm>
            <a:off x="2251075" y="5487417"/>
            <a:ext cx="1588" cy="568325"/>
          </a:xfrm>
          <a:prstGeom prst="line">
            <a:avLst/>
          </a:prstGeom>
          <a:noFill/>
          <a:ln w="0">
            <a:solidFill>
              <a:srgbClr val="24282B"/>
            </a:solidFill>
            <a:round/>
            <a:headEnd/>
            <a:tailEnd/>
          </a:ln>
        </p:spPr>
        <p:txBody>
          <a:bodyPr/>
          <a:lstStyle/>
          <a:p>
            <a:endParaRPr lang="en-US"/>
          </a:p>
        </p:txBody>
      </p:sp>
      <p:sp>
        <p:nvSpPr>
          <p:cNvPr id="194611" name="Line 48"/>
          <p:cNvSpPr>
            <a:spLocks noChangeShapeType="1"/>
          </p:cNvSpPr>
          <p:nvPr/>
        </p:nvSpPr>
        <p:spPr bwMode="auto">
          <a:xfrm>
            <a:off x="2251075" y="3603055"/>
            <a:ext cx="1588" cy="211137"/>
          </a:xfrm>
          <a:prstGeom prst="line">
            <a:avLst/>
          </a:prstGeom>
          <a:noFill/>
          <a:ln w="0">
            <a:solidFill>
              <a:srgbClr val="24282B"/>
            </a:solidFill>
            <a:round/>
            <a:headEnd/>
            <a:tailEnd/>
          </a:ln>
        </p:spPr>
        <p:txBody>
          <a:bodyPr/>
          <a:lstStyle/>
          <a:p>
            <a:endParaRPr lang="en-US"/>
          </a:p>
        </p:txBody>
      </p:sp>
      <p:sp>
        <p:nvSpPr>
          <p:cNvPr id="194612" name="Freeform 49"/>
          <p:cNvSpPr>
            <a:spLocks/>
          </p:cNvSpPr>
          <p:nvPr/>
        </p:nvSpPr>
        <p:spPr bwMode="auto">
          <a:xfrm>
            <a:off x="1404938" y="3814192"/>
            <a:ext cx="869950" cy="1684338"/>
          </a:xfrm>
          <a:custGeom>
            <a:avLst/>
            <a:gdLst>
              <a:gd name="T0" fmla="*/ 2147483647 w 76"/>
              <a:gd name="T1" fmla="*/ 0 h 151"/>
              <a:gd name="T2" fmla="*/ 0 w 76"/>
              <a:gd name="T3" fmla="*/ 0 h 151"/>
              <a:gd name="T4" fmla="*/ 0 w 76"/>
              <a:gd name="T5" fmla="*/ 2147483647 h 151"/>
              <a:gd name="T6" fmla="*/ 0 60000 65536"/>
              <a:gd name="T7" fmla="*/ 0 60000 65536"/>
              <a:gd name="T8" fmla="*/ 0 60000 65536"/>
              <a:gd name="T9" fmla="*/ 0 w 76"/>
              <a:gd name="T10" fmla="*/ 0 h 151"/>
              <a:gd name="T11" fmla="*/ 76 w 76"/>
              <a:gd name="T12" fmla="*/ 151 h 151"/>
            </a:gdLst>
            <a:ahLst/>
            <a:cxnLst>
              <a:cxn ang="T6">
                <a:pos x="T0" y="T1"/>
              </a:cxn>
              <a:cxn ang="T7">
                <a:pos x="T2" y="T3"/>
              </a:cxn>
              <a:cxn ang="T8">
                <a:pos x="T4" y="T5"/>
              </a:cxn>
            </a:cxnLst>
            <a:rect l="T9" t="T10" r="T11" b="T12"/>
            <a:pathLst>
              <a:path w="76" h="151">
                <a:moveTo>
                  <a:pt x="76" y="0"/>
                </a:moveTo>
                <a:lnTo>
                  <a:pt x="0" y="0"/>
                </a:lnTo>
                <a:lnTo>
                  <a:pt x="0" y="151"/>
                </a:lnTo>
              </a:path>
            </a:pathLst>
          </a:custGeom>
          <a:noFill/>
          <a:ln w="0">
            <a:solidFill>
              <a:srgbClr val="24282B"/>
            </a:solidFill>
            <a:prstDash val="solid"/>
            <a:round/>
            <a:headEnd/>
            <a:tailEnd/>
          </a:ln>
        </p:spPr>
        <p:txBody>
          <a:bodyPr/>
          <a:lstStyle/>
          <a:p>
            <a:endParaRPr lang="en-US"/>
          </a:p>
        </p:txBody>
      </p:sp>
      <p:sp>
        <p:nvSpPr>
          <p:cNvPr id="194613" name="Line 50"/>
          <p:cNvSpPr>
            <a:spLocks noChangeShapeType="1"/>
          </p:cNvSpPr>
          <p:nvPr/>
        </p:nvSpPr>
        <p:spPr bwMode="auto">
          <a:xfrm>
            <a:off x="1404938" y="5498530"/>
            <a:ext cx="869950" cy="1587"/>
          </a:xfrm>
          <a:prstGeom prst="line">
            <a:avLst/>
          </a:prstGeom>
          <a:noFill/>
          <a:ln w="0">
            <a:solidFill>
              <a:srgbClr val="24282B"/>
            </a:solidFill>
            <a:round/>
            <a:headEnd/>
            <a:tailEnd/>
          </a:ln>
        </p:spPr>
        <p:txBody>
          <a:bodyPr/>
          <a:lstStyle/>
          <a:p>
            <a:endParaRPr lang="en-US"/>
          </a:p>
        </p:txBody>
      </p:sp>
      <p:sp>
        <p:nvSpPr>
          <p:cNvPr id="194614" name="Freeform 51"/>
          <p:cNvSpPr>
            <a:spLocks/>
          </p:cNvSpPr>
          <p:nvPr/>
        </p:nvSpPr>
        <p:spPr bwMode="auto">
          <a:xfrm>
            <a:off x="3281363" y="3814192"/>
            <a:ext cx="846137" cy="1684338"/>
          </a:xfrm>
          <a:custGeom>
            <a:avLst/>
            <a:gdLst>
              <a:gd name="T0" fmla="*/ 0 w 74"/>
              <a:gd name="T1" fmla="*/ 2147483647 h 151"/>
              <a:gd name="T2" fmla="*/ 2147483647 w 74"/>
              <a:gd name="T3" fmla="*/ 2147483647 h 151"/>
              <a:gd name="T4" fmla="*/ 2147483647 w 74"/>
              <a:gd name="T5" fmla="*/ 0 h 151"/>
              <a:gd name="T6" fmla="*/ 0 w 74"/>
              <a:gd name="T7" fmla="*/ 0 h 151"/>
              <a:gd name="T8" fmla="*/ 0 60000 65536"/>
              <a:gd name="T9" fmla="*/ 0 60000 65536"/>
              <a:gd name="T10" fmla="*/ 0 60000 65536"/>
              <a:gd name="T11" fmla="*/ 0 60000 65536"/>
              <a:gd name="T12" fmla="*/ 0 w 74"/>
              <a:gd name="T13" fmla="*/ 0 h 151"/>
              <a:gd name="T14" fmla="*/ 74 w 74"/>
              <a:gd name="T15" fmla="*/ 151 h 151"/>
            </a:gdLst>
            <a:ahLst/>
            <a:cxnLst>
              <a:cxn ang="T8">
                <a:pos x="T0" y="T1"/>
              </a:cxn>
              <a:cxn ang="T9">
                <a:pos x="T2" y="T3"/>
              </a:cxn>
              <a:cxn ang="T10">
                <a:pos x="T4" y="T5"/>
              </a:cxn>
              <a:cxn ang="T11">
                <a:pos x="T6" y="T7"/>
              </a:cxn>
            </a:cxnLst>
            <a:rect l="T12" t="T13" r="T14" b="T15"/>
            <a:pathLst>
              <a:path w="74" h="151">
                <a:moveTo>
                  <a:pt x="0" y="151"/>
                </a:moveTo>
                <a:lnTo>
                  <a:pt x="74" y="151"/>
                </a:lnTo>
                <a:lnTo>
                  <a:pt x="74" y="0"/>
                </a:lnTo>
                <a:lnTo>
                  <a:pt x="0" y="0"/>
                </a:lnTo>
              </a:path>
            </a:pathLst>
          </a:custGeom>
          <a:noFill/>
          <a:ln w="0">
            <a:solidFill>
              <a:srgbClr val="24282B"/>
            </a:solidFill>
            <a:prstDash val="solid"/>
            <a:round/>
            <a:headEnd/>
            <a:tailEnd/>
          </a:ln>
        </p:spPr>
        <p:txBody>
          <a:bodyPr/>
          <a:lstStyle/>
          <a:p>
            <a:endParaRPr lang="en-US"/>
          </a:p>
        </p:txBody>
      </p:sp>
      <p:sp>
        <p:nvSpPr>
          <p:cNvPr id="194615" name="Rectangle 52"/>
          <p:cNvSpPr>
            <a:spLocks noChangeArrowheads="1"/>
          </p:cNvSpPr>
          <p:nvPr/>
        </p:nvSpPr>
        <p:spPr bwMode="auto">
          <a:xfrm>
            <a:off x="1062038" y="3468117"/>
            <a:ext cx="250825" cy="146050"/>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16" name="Freeform 53"/>
          <p:cNvSpPr>
            <a:spLocks/>
          </p:cNvSpPr>
          <p:nvPr/>
        </p:nvSpPr>
        <p:spPr bwMode="auto">
          <a:xfrm>
            <a:off x="1323975" y="3490342"/>
            <a:ext cx="927100" cy="101600"/>
          </a:xfrm>
          <a:custGeom>
            <a:avLst/>
            <a:gdLst>
              <a:gd name="T0" fmla="*/ 2147483647 w 81"/>
              <a:gd name="T1" fmla="*/ 2147483647 h 9"/>
              <a:gd name="T2" fmla="*/ 0 w 81"/>
              <a:gd name="T3" fmla="*/ 2147483647 h 9"/>
              <a:gd name="T4" fmla="*/ 0 w 81"/>
              <a:gd name="T5" fmla="*/ 0 h 9"/>
              <a:gd name="T6" fmla="*/ 2147483647 w 81"/>
              <a:gd name="T7" fmla="*/ 0 h 9"/>
              <a:gd name="T8" fmla="*/ 0 60000 65536"/>
              <a:gd name="T9" fmla="*/ 0 60000 65536"/>
              <a:gd name="T10" fmla="*/ 0 60000 65536"/>
              <a:gd name="T11" fmla="*/ 0 60000 65536"/>
              <a:gd name="T12" fmla="*/ 0 w 81"/>
              <a:gd name="T13" fmla="*/ 0 h 9"/>
              <a:gd name="T14" fmla="*/ 81 w 81"/>
              <a:gd name="T15" fmla="*/ 9 h 9"/>
            </a:gdLst>
            <a:ahLst/>
            <a:cxnLst>
              <a:cxn ang="T8">
                <a:pos x="T0" y="T1"/>
              </a:cxn>
              <a:cxn ang="T9">
                <a:pos x="T2" y="T3"/>
              </a:cxn>
              <a:cxn ang="T10">
                <a:pos x="T4" y="T5"/>
              </a:cxn>
              <a:cxn ang="T11">
                <a:pos x="T6" y="T7"/>
              </a:cxn>
            </a:cxnLst>
            <a:rect l="T12" t="T13" r="T14" b="T15"/>
            <a:pathLst>
              <a:path w="81" h="9">
                <a:moveTo>
                  <a:pt x="81" y="9"/>
                </a:moveTo>
                <a:lnTo>
                  <a:pt x="0" y="9"/>
                </a:lnTo>
                <a:lnTo>
                  <a:pt x="0" y="0"/>
                </a:lnTo>
                <a:lnTo>
                  <a:pt x="81" y="0"/>
                </a:lnTo>
              </a:path>
            </a:pathLst>
          </a:custGeom>
          <a:noFill/>
          <a:ln w="0">
            <a:solidFill>
              <a:srgbClr val="3B2478"/>
            </a:solidFill>
            <a:prstDash val="solid"/>
            <a:round/>
            <a:headEnd/>
            <a:tailEnd/>
          </a:ln>
        </p:spPr>
        <p:txBody>
          <a:bodyPr/>
          <a:lstStyle/>
          <a:p>
            <a:endParaRPr lang="en-US"/>
          </a:p>
        </p:txBody>
      </p:sp>
      <p:sp>
        <p:nvSpPr>
          <p:cNvPr id="194617" name="Line 54"/>
          <p:cNvSpPr>
            <a:spLocks noChangeShapeType="1"/>
          </p:cNvSpPr>
          <p:nvPr/>
        </p:nvSpPr>
        <p:spPr bwMode="auto">
          <a:xfrm flipH="1">
            <a:off x="2251075" y="3545905"/>
            <a:ext cx="114300" cy="46037"/>
          </a:xfrm>
          <a:prstGeom prst="line">
            <a:avLst/>
          </a:prstGeom>
          <a:noFill/>
          <a:ln w="0">
            <a:solidFill>
              <a:srgbClr val="3B2478"/>
            </a:solidFill>
            <a:round/>
            <a:headEnd/>
            <a:tailEnd/>
          </a:ln>
        </p:spPr>
        <p:txBody>
          <a:bodyPr/>
          <a:lstStyle/>
          <a:p>
            <a:endParaRPr lang="en-US"/>
          </a:p>
        </p:txBody>
      </p:sp>
      <p:sp>
        <p:nvSpPr>
          <p:cNvPr id="194618" name="Line 55"/>
          <p:cNvSpPr>
            <a:spLocks noChangeShapeType="1"/>
          </p:cNvSpPr>
          <p:nvPr/>
        </p:nvSpPr>
        <p:spPr bwMode="auto">
          <a:xfrm>
            <a:off x="2251075" y="3479230"/>
            <a:ext cx="114300" cy="44450"/>
          </a:xfrm>
          <a:prstGeom prst="line">
            <a:avLst/>
          </a:prstGeom>
          <a:noFill/>
          <a:ln w="0">
            <a:solidFill>
              <a:srgbClr val="3B2478"/>
            </a:solidFill>
            <a:round/>
            <a:headEnd/>
            <a:tailEnd/>
          </a:ln>
        </p:spPr>
        <p:txBody>
          <a:bodyPr/>
          <a:lstStyle/>
          <a:p>
            <a:endParaRPr lang="en-US"/>
          </a:p>
        </p:txBody>
      </p:sp>
      <p:sp>
        <p:nvSpPr>
          <p:cNvPr id="194619" name="Rectangle 56"/>
          <p:cNvSpPr>
            <a:spLocks noChangeArrowheads="1"/>
          </p:cNvSpPr>
          <p:nvPr/>
        </p:nvSpPr>
        <p:spPr bwMode="auto">
          <a:xfrm>
            <a:off x="4206875" y="5698555"/>
            <a:ext cx="263525" cy="157162"/>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20" name="Freeform 57"/>
          <p:cNvSpPr>
            <a:spLocks/>
          </p:cNvSpPr>
          <p:nvPr/>
        </p:nvSpPr>
        <p:spPr bwMode="auto">
          <a:xfrm>
            <a:off x="3281363" y="5720780"/>
            <a:ext cx="925512" cy="112712"/>
          </a:xfrm>
          <a:custGeom>
            <a:avLst/>
            <a:gdLst>
              <a:gd name="T0" fmla="*/ 0 w 81"/>
              <a:gd name="T1" fmla="*/ 0 h 10"/>
              <a:gd name="T2" fmla="*/ 2147483647 w 81"/>
              <a:gd name="T3" fmla="*/ 0 h 10"/>
              <a:gd name="T4" fmla="*/ 2147483647 w 81"/>
              <a:gd name="T5" fmla="*/ 2147483647 h 10"/>
              <a:gd name="T6" fmla="*/ 0 w 81"/>
              <a:gd name="T7" fmla="*/ 2147483647 h 10"/>
              <a:gd name="T8" fmla="*/ 0 60000 65536"/>
              <a:gd name="T9" fmla="*/ 0 60000 65536"/>
              <a:gd name="T10" fmla="*/ 0 60000 65536"/>
              <a:gd name="T11" fmla="*/ 0 60000 65536"/>
              <a:gd name="T12" fmla="*/ 0 w 81"/>
              <a:gd name="T13" fmla="*/ 0 h 10"/>
              <a:gd name="T14" fmla="*/ 81 w 81"/>
              <a:gd name="T15" fmla="*/ 10 h 10"/>
            </a:gdLst>
            <a:ahLst/>
            <a:cxnLst>
              <a:cxn ang="T8">
                <a:pos x="T0" y="T1"/>
              </a:cxn>
              <a:cxn ang="T9">
                <a:pos x="T2" y="T3"/>
              </a:cxn>
              <a:cxn ang="T10">
                <a:pos x="T4" y="T5"/>
              </a:cxn>
              <a:cxn ang="T11">
                <a:pos x="T6" y="T7"/>
              </a:cxn>
            </a:cxnLst>
            <a:rect l="T12" t="T13" r="T14" b="T15"/>
            <a:pathLst>
              <a:path w="81" h="10">
                <a:moveTo>
                  <a:pt x="0" y="0"/>
                </a:moveTo>
                <a:lnTo>
                  <a:pt x="81" y="0"/>
                </a:lnTo>
                <a:lnTo>
                  <a:pt x="81" y="10"/>
                </a:lnTo>
                <a:lnTo>
                  <a:pt x="0" y="10"/>
                </a:lnTo>
              </a:path>
            </a:pathLst>
          </a:custGeom>
          <a:noFill/>
          <a:ln w="0">
            <a:solidFill>
              <a:srgbClr val="3B2478"/>
            </a:solidFill>
            <a:prstDash val="solid"/>
            <a:round/>
            <a:headEnd/>
            <a:tailEnd/>
          </a:ln>
        </p:spPr>
        <p:txBody>
          <a:bodyPr/>
          <a:lstStyle/>
          <a:p>
            <a:endParaRPr lang="en-US"/>
          </a:p>
        </p:txBody>
      </p:sp>
      <p:sp>
        <p:nvSpPr>
          <p:cNvPr id="194621" name="Line 58"/>
          <p:cNvSpPr>
            <a:spLocks noChangeShapeType="1"/>
          </p:cNvSpPr>
          <p:nvPr/>
        </p:nvSpPr>
        <p:spPr bwMode="auto">
          <a:xfrm flipV="1">
            <a:off x="3154363" y="5720780"/>
            <a:ext cx="114300" cy="46037"/>
          </a:xfrm>
          <a:prstGeom prst="line">
            <a:avLst/>
          </a:prstGeom>
          <a:noFill/>
          <a:ln w="0">
            <a:solidFill>
              <a:srgbClr val="3B2478"/>
            </a:solidFill>
            <a:round/>
            <a:headEnd/>
            <a:tailEnd/>
          </a:ln>
        </p:spPr>
        <p:txBody>
          <a:bodyPr/>
          <a:lstStyle/>
          <a:p>
            <a:endParaRPr lang="en-US"/>
          </a:p>
        </p:txBody>
      </p:sp>
      <p:sp>
        <p:nvSpPr>
          <p:cNvPr id="194622" name="Line 59"/>
          <p:cNvSpPr>
            <a:spLocks noChangeShapeType="1"/>
          </p:cNvSpPr>
          <p:nvPr/>
        </p:nvSpPr>
        <p:spPr bwMode="auto">
          <a:xfrm flipH="1" flipV="1">
            <a:off x="3154363" y="5789042"/>
            <a:ext cx="114300" cy="44450"/>
          </a:xfrm>
          <a:prstGeom prst="line">
            <a:avLst/>
          </a:prstGeom>
          <a:noFill/>
          <a:ln w="0">
            <a:solidFill>
              <a:srgbClr val="3B2478"/>
            </a:solidFill>
            <a:round/>
            <a:headEnd/>
            <a:tailEnd/>
          </a:ln>
        </p:spPr>
        <p:txBody>
          <a:bodyPr/>
          <a:lstStyle/>
          <a:p>
            <a:endParaRPr lang="en-US"/>
          </a:p>
        </p:txBody>
      </p:sp>
      <p:sp>
        <p:nvSpPr>
          <p:cNvPr id="194623" name="Rectangle 60"/>
          <p:cNvSpPr>
            <a:spLocks noChangeArrowheads="1"/>
          </p:cNvSpPr>
          <p:nvPr/>
        </p:nvSpPr>
        <p:spPr bwMode="auto">
          <a:xfrm>
            <a:off x="1062038" y="5698555"/>
            <a:ext cx="250825" cy="157162"/>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24" name="Freeform 61"/>
          <p:cNvSpPr>
            <a:spLocks/>
          </p:cNvSpPr>
          <p:nvPr/>
        </p:nvSpPr>
        <p:spPr bwMode="auto">
          <a:xfrm>
            <a:off x="1323975" y="5720780"/>
            <a:ext cx="927100" cy="112712"/>
          </a:xfrm>
          <a:custGeom>
            <a:avLst/>
            <a:gdLst>
              <a:gd name="T0" fmla="*/ 2147483647 w 81"/>
              <a:gd name="T1" fmla="*/ 0 h 10"/>
              <a:gd name="T2" fmla="*/ 0 w 81"/>
              <a:gd name="T3" fmla="*/ 0 h 10"/>
              <a:gd name="T4" fmla="*/ 0 w 81"/>
              <a:gd name="T5" fmla="*/ 2147483647 h 10"/>
              <a:gd name="T6" fmla="*/ 2147483647 w 81"/>
              <a:gd name="T7" fmla="*/ 2147483647 h 10"/>
              <a:gd name="T8" fmla="*/ 0 60000 65536"/>
              <a:gd name="T9" fmla="*/ 0 60000 65536"/>
              <a:gd name="T10" fmla="*/ 0 60000 65536"/>
              <a:gd name="T11" fmla="*/ 0 60000 65536"/>
              <a:gd name="T12" fmla="*/ 0 w 81"/>
              <a:gd name="T13" fmla="*/ 0 h 10"/>
              <a:gd name="T14" fmla="*/ 81 w 81"/>
              <a:gd name="T15" fmla="*/ 10 h 10"/>
            </a:gdLst>
            <a:ahLst/>
            <a:cxnLst>
              <a:cxn ang="T8">
                <a:pos x="T0" y="T1"/>
              </a:cxn>
              <a:cxn ang="T9">
                <a:pos x="T2" y="T3"/>
              </a:cxn>
              <a:cxn ang="T10">
                <a:pos x="T4" y="T5"/>
              </a:cxn>
              <a:cxn ang="T11">
                <a:pos x="T6" y="T7"/>
              </a:cxn>
            </a:cxnLst>
            <a:rect l="T12" t="T13" r="T14" b="T15"/>
            <a:pathLst>
              <a:path w="81" h="10">
                <a:moveTo>
                  <a:pt x="81" y="0"/>
                </a:moveTo>
                <a:lnTo>
                  <a:pt x="0" y="0"/>
                </a:lnTo>
                <a:lnTo>
                  <a:pt x="0" y="10"/>
                </a:lnTo>
                <a:lnTo>
                  <a:pt x="81" y="10"/>
                </a:lnTo>
              </a:path>
            </a:pathLst>
          </a:custGeom>
          <a:noFill/>
          <a:ln w="0">
            <a:solidFill>
              <a:srgbClr val="3B2478"/>
            </a:solidFill>
            <a:prstDash val="solid"/>
            <a:round/>
            <a:headEnd/>
            <a:tailEnd/>
          </a:ln>
        </p:spPr>
        <p:txBody>
          <a:bodyPr/>
          <a:lstStyle/>
          <a:p>
            <a:endParaRPr lang="en-US"/>
          </a:p>
        </p:txBody>
      </p:sp>
      <p:sp>
        <p:nvSpPr>
          <p:cNvPr id="194625" name="Line 62"/>
          <p:cNvSpPr>
            <a:spLocks noChangeShapeType="1"/>
          </p:cNvSpPr>
          <p:nvPr/>
        </p:nvSpPr>
        <p:spPr bwMode="auto">
          <a:xfrm flipH="1" flipV="1">
            <a:off x="2262188" y="5720780"/>
            <a:ext cx="103187" cy="46037"/>
          </a:xfrm>
          <a:prstGeom prst="line">
            <a:avLst/>
          </a:prstGeom>
          <a:noFill/>
          <a:ln w="0">
            <a:solidFill>
              <a:srgbClr val="3B2478"/>
            </a:solidFill>
            <a:round/>
            <a:headEnd/>
            <a:tailEnd/>
          </a:ln>
        </p:spPr>
        <p:txBody>
          <a:bodyPr/>
          <a:lstStyle/>
          <a:p>
            <a:endParaRPr lang="en-US"/>
          </a:p>
        </p:txBody>
      </p:sp>
      <p:sp>
        <p:nvSpPr>
          <p:cNvPr id="194626" name="Line 63"/>
          <p:cNvSpPr>
            <a:spLocks noChangeShapeType="1"/>
          </p:cNvSpPr>
          <p:nvPr/>
        </p:nvSpPr>
        <p:spPr bwMode="auto">
          <a:xfrm flipV="1">
            <a:off x="2251075" y="5789042"/>
            <a:ext cx="114300" cy="44450"/>
          </a:xfrm>
          <a:prstGeom prst="line">
            <a:avLst/>
          </a:prstGeom>
          <a:noFill/>
          <a:ln w="0">
            <a:solidFill>
              <a:srgbClr val="3B2478"/>
            </a:solidFill>
            <a:round/>
            <a:headEnd/>
            <a:tailEnd/>
          </a:ln>
        </p:spPr>
        <p:txBody>
          <a:bodyPr/>
          <a:lstStyle/>
          <a:p>
            <a:endParaRPr lang="en-US"/>
          </a:p>
        </p:txBody>
      </p:sp>
      <p:sp>
        <p:nvSpPr>
          <p:cNvPr id="194627" name="Rectangle 64"/>
          <p:cNvSpPr>
            <a:spLocks noChangeArrowheads="1"/>
          </p:cNvSpPr>
          <p:nvPr/>
        </p:nvSpPr>
        <p:spPr bwMode="auto">
          <a:xfrm>
            <a:off x="3657600" y="4104705"/>
            <a:ext cx="355600" cy="200025"/>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28" name="Line 65"/>
          <p:cNvSpPr>
            <a:spLocks noChangeShapeType="1"/>
          </p:cNvSpPr>
          <p:nvPr/>
        </p:nvSpPr>
        <p:spPr bwMode="auto">
          <a:xfrm flipV="1">
            <a:off x="3978275" y="4282505"/>
            <a:ext cx="34925" cy="22225"/>
          </a:xfrm>
          <a:prstGeom prst="line">
            <a:avLst/>
          </a:prstGeom>
          <a:noFill/>
          <a:ln w="0">
            <a:solidFill>
              <a:srgbClr val="24282B"/>
            </a:solidFill>
            <a:round/>
            <a:headEnd/>
            <a:tailEnd/>
          </a:ln>
        </p:spPr>
        <p:txBody>
          <a:bodyPr/>
          <a:lstStyle/>
          <a:p>
            <a:endParaRPr lang="en-US"/>
          </a:p>
        </p:txBody>
      </p:sp>
      <p:sp>
        <p:nvSpPr>
          <p:cNvPr id="194629" name="Line 66"/>
          <p:cNvSpPr>
            <a:spLocks noChangeShapeType="1"/>
          </p:cNvSpPr>
          <p:nvPr/>
        </p:nvSpPr>
        <p:spPr bwMode="auto">
          <a:xfrm flipH="1">
            <a:off x="3956050" y="4249167"/>
            <a:ext cx="57150" cy="55563"/>
          </a:xfrm>
          <a:prstGeom prst="line">
            <a:avLst/>
          </a:prstGeom>
          <a:noFill/>
          <a:ln w="0">
            <a:solidFill>
              <a:srgbClr val="24282B"/>
            </a:solidFill>
            <a:round/>
            <a:headEnd/>
            <a:tailEnd/>
          </a:ln>
        </p:spPr>
        <p:txBody>
          <a:bodyPr/>
          <a:lstStyle/>
          <a:p>
            <a:endParaRPr lang="en-US"/>
          </a:p>
        </p:txBody>
      </p:sp>
      <p:sp>
        <p:nvSpPr>
          <p:cNvPr id="194630" name="Line 67"/>
          <p:cNvSpPr>
            <a:spLocks noChangeShapeType="1"/>
          </p:cNvSpPr>
          <p:nvPr/>
        </p:nvSpPr>
        <p:spPr bwMode="auto">
          <a:xfrm flipV="1">
            <a:off x="3921125" y="4215830"/>
            <a:ext cx="92075" cy="88900"/>
          </a:xfrm>
          <a:prstGeom prst="line">
            <a:avLst/>
          </a:prstGeom>
          <a:noFill/>
          <a:ln w="0">
            <a:solidFill>
              <a:srgbClr val="24282B"/>
            </a:solidFill>
            <a:round/>
            <a:headEnd/>
            <a:tailEnd/>
          </a:ln>
        </p:spPr>
        <p:txBody>
          <a:bodyPr/>
          <a:lstStyle/>
          <a:p>
            <a:endParaRPr lang="en-US"/>
          </a:p>
        </p:txBody>
      </p:sp>
      <p:sp>
        <p:nvSpPr>
          <p:cNvPr id="194631" name="Line 68"/>
          <p:cNvSpPr>
            <a:spLocks noChangeShapeType="1"/>
          </p:cNvSpPr>
          <p:nvPr/>
        </p:nvSpPr>
        <p:spPr bwMode="auto">
          <a:xfrm flipH="1">
            <a:off x="3898900" y="4182492"/>
            <a:ext cx="114300" cy="122238"/>
          </a:xfrm>
          <a:prstGeom prst="line">
            <a:avLst/>
          </a:prstGeom>
          <a:noFill/>
          <a:ln w="0">
            <a:solidFill>
              <a:srgbClr val="24282B"/>
            </a:solidFill>
            <a:round/>
            <a:headEnd/>
            <a:tailEnd/>
          </a:ln>
        </p:spPr>
        <p:txBody>
          <a:bodyPr/>
          <a:lstStyle/>
          <a:p>
            <a:endParaRPr lang="en-US"/>
          </a:p>
        </p:txBody>
      </p:sp>
      <p:sp>
        <p:nvSpPr>
          <p:cNvPr id="194632" name="Line 69"/>
          <p:cNvSpPr>
            <a:spLocks noChangeShapeType="1"/>
          </p:cNvSpPr>
          <p:nvPr/>
        </p:nvSpPr>
        <p:spPr bwMode="auto">
          <a:xfrm flipV="1">
            <a:off x="3863975" y="4160267"/>
            <a:ext cx="149225" cy="144463"/>
          </a:xfrm>
          <a:prstGeom prst="line">
            <a:avLst/>
          </a:prstGeom>
          <a:noFill/>
          <a:ln w="0">
            <a:solidFill>
              <a:srgbClr val="24282B"/>
            </a:solidFill>
            <a:round/>
            <a:headEnd/>
            <a:tailEnd/>
          </a:ln>
        </p:spPr>
        <p:txBody>
          <a:bodyPr/>
          <a:lstStyle/>
          <a:p>
            <a:endParaRPr lang="en-US"/>
          </a:p>
        </p:txBody>
      </p:sp>
      <p:sp>
        <p:nvSpPr>
          <p:cNvPr id="194633" name="Line 70"/>
          <p:cNvSpPr>
            <a:spLocks noChangeShapeType="1"/>
          </p:cNvSpPr>
          <p:nvPr/>
        </p:nvSpPr>
        <p:spPr bwMode="auto">
          <a:xfrm flipH="1">
            <a:off x="3841750" y="4126930"/>
            <a:ext cx="171450" cy="177800"/>
          </a:xfrm>
          <a:prstGeom prst="line">
            <a:avLst/>
          </a:prstGeom>
          <a:noFill/>
          <a:ln w="0">
            <a:solidFill>
              <a:srgbClr val="24282B"/>
            </a:solidFill>
            <a:round/>
            <a:headEnd/>
            <a:tailEnd/>
          </a:ln>
        </p:spPr>
        <p:txBody>
          <a:bodyPr/>
          <a:lstStyle/>
          <a:p>
            <a:endParaRPr lang="en-US"/>
          </a:p>
        </p:txBody>
      </p:sp>
      <p:sp>
        <p:nvSpPr>
          <p:cNvPr id="194634" name="Line 71"/>
          <p:cNvSpPr>
            <a:spLocks noChangeShapeType="1"/>
          </p:cNvSpPr>
          <p:nvPr/>
        </p:nvSpPr>
        <p:spPr bwMode="auto">
          <a:xfrm flipV="1">
            <a:off x="3806825" y="4104705"/>
            <a:ext cx="195263" cy="200025"/>
          </a:xfrm>
          <a:prstGeom prst="line">
            <a:avLst/>
          </a:prstGeom>
          <a:noFill/>
          <a:ln w="0">
            <a:solidFill>
              <a:srgbClr val="24282B"/>
            </a:solidFill>
            <a:round/>
            <a:headEnd/>
            <a:tailEnd/>
          </a:ln>
        </p:spPr>
        <p:txBody>
          <a:bodyPr/>
          <a:lstStyle/>
          <a:p>
            <a:endParaRPr lang="en-US"/>
          </a:p>
        </p:txBody>
      </p:sp>
      <p:sp>
        <p:nvSpPr>
          <p:cNvPr id="194635" name="Line 72"/>
          <p:cNvSpPr>
            <a:spLocks noChangeShapeType="1"/>
          </p:cNvSpPr>
          <p:nvPr/>
        </p:nvSpPr>
        <p:spPr bwMode="auto">
          <a:xfrm flipH="1">
            <a:off x="3771900" y="4104705"/>
            <a:ext cx="195263" cy="200025"/>
          </a:xfrm>
          <a:prstGeom prst="line">
            <a:avLst/>
          </a:prstGeom>
          <a:noFill/>
          <a:ln w="0">
            <a:solidFill>
              <a:srgbClr val="24282B"/>
            </a:solidFill>
            <a:round/>
            <a:headEnd/>
            <a:tailEnd/>
          </a:ln>
        </p:spPr>
        <p:txBody>
          <a:bodyPr/>
          <a:lstStyle/>
          <a:p>
            <a:endParaRPr lang="en-US"/>
          </a:p>
        </p:txBody>
      </p:sp>
      <p:sp>
        <p:nvSpPr>
          <p:cNvPr id="194636" name="Line 73"/>
          <p:cNvSpPr>
            <a:spLocks noChangeShapeType="1"/>
          </p:cNvSpPr>
          <p:nvPr/>
        </p:nvSpPr>
        <p:spPr bwMode="auto">
          <a:xfrm flipV="1">
            <a:off x="3749675" y="4104705"/>
            <a:ext cx="195263" cy="200025"/>
          </a:xfrm>
          <a:prstGeom prst="line">
            <a:avLst/>
          </a:prstGeom>
          <a:noFill/>
          <a:ln w="0">
            <a:solidFill>
              <a:srgbClr val="24282B"/>
            </a:solidFill>
            <a:round/>
            <a:headEnd/>
            <a:tailEnd/>
          </a:ln>
        </p:spPr>
        <p:txBody>
          <a:bodyPr/>
          <a:lstStyle/>
          <a:p>
            <a:endParaRPr lang="en-US"/>
          </a:p>
        </p:txBody>
      </p:sp>
      <p:sp>
        <p:nvSpPr>
          <p:cNvPr id="194637" name="Line 74"/>
          <p:cNvSpPr>
            <a:spLocks noChangeShapeType="1"/>
          </p:cNvSpPr>
          <p:nvPr/>
        </p:nvSpPr>
        <p:spPr bwMode="auto">
          <a:xfrm flipH="1">
            <a:off x="3714750" y="4104705"/>
            <a:ext cx="195263" cy="200025"/>
          </a:xfrm>
          <a:prstGeom prst="line">
            <a:avLst/>
          </a:prstGeom>
          <a:noFill/>
          <a:ln w="0">
            <a:solidFill>
              <a:srgbClr val="24282B"/>
            </a:solidFill>
            <a:round/>
            <a:headEnd/>
            <a:tailEnd/>
          </a:ln>
        </p:spPr>
        <p:txBody>
          <a:bodyPr/>
          <a:lstStyle/>
          <a:p>
            <a:endParaRPr lang="en-US"/>
          </a:p>
        </p:txBody>
      </p:sp>
      <p:sp>
        <p:nvSpPr>
          <p:cNvPr id="194638" name="Line 75"/>
          <p:cNvSpPr>
            <a:spLocks noChangeShapeType="1"/>
          </p:cNvSpPr>
          <p:nvPr/>
        </p:nvSpPr>
        <p:spPr bwMode="auto">
          <a:xfrm flipV="1">
            <a:off x="3692525" y="4104705"/>
            <a:ext cx="195263" cy="200025"/>
          </a:xfrm>
          <a:prstGeom prst="line">
            <a:avLst/>
          </a:prstGeom>
          <a:noFill/>
          <a:ln w="0">
            <a:solidFill>
              <a:srgbClr val="24282B"/>
            </a:solidFill>
            <a:round/>
            <a:headEnd/>
            <a:tailEnd/>
          </a:ln>
        </p:spPr>
        <p:txBody>
          <a:bodyPr/>
          <a:lstStyle/>
          <a:p>
            <a:endParaRPr lang="en-US"/>
          </a:p>
        </p:txBody>
      </p:sp>
      <p:sp>
        <p:nvSpPr>
          <p:cNvPr id="194639" name="Line 76"/>
          <p:cNvSpPr>
            <a:spLocks noChangeShapeType="1"/>
          </p:cNvSpPr>
          <p:nvPr/>
        </p:nvSpPr>
        <p:spPr bwMode="auto">
          <a:xfrm flipH="1">
            <a:off x="3657600" y="4104705"/>
            <a:ext cx="195263" cy="200025"/>
          </a:xfrm>
          <a:prstGeom prst="line">
            <a:avLst/>
          </a:prstGeom>
          <a:noFill/>
          <a:ln w="0">
            <a:solidFill>
              <a:srgbClr val="24282B"/>
            </a:solidFill>
            <a:round/>
            <a:headEnd/>
            <a:tailEnd/>
          </a:ln>
        </p:spPr>
        <p:txBody>
          <a:bodyPr/>
          <a:lstStyle/>
          <a:p>
            <a:endParaRPr lang="en-US"/>
          </a:p>
        </p:txBody>
      </p:sp>
      <p:sp>
        <p:nvSpPr>
          <p:cNvPr id="194640" name="Line 77"/>
          <p:cNvSpPr>
            <a:spLocks noChangeShapeType="1"/>
          </p:cNvSpPr>
          <p:nvPr/>
        </p:nvSpPr>
        <p:spPr bwMode="auto">
          <a:xfrm flipV="1">
            <a:off x="3657600" y="4104705"/>
            <a:ext cx="171450" cy="177800"/>
          </a:xfrm>
          <a:prstGeom prst="line">
            <a:avLst/>
          </a:prstGeom>
          <a:noFill/>
          <a:ln w="0">
            <a:solidFill>
              <a:srgbClr val="24282B"/>
            </a:solidFill>
            <a:round/>
            <a:headEnd/>
            <a:tailEnd/>
          </a:ln>
        </p:spPr>
        <p:txBody>
          <a:bodyPr/>
          <a:lstStyle/>
          <a:p>
            <a:endParaRPr lang="en-US"/>
          </a:p>
        </p:txBody>
      </p:sp>
      <p:sp>
        <p:nvSpPr>
          <p:cNvPr id="194641" name="Line 78"/>
          <p:cNvSpPr>
            <a:spLocks noChangeShapeType="1"/>
          </p:cNvSpPr>
          <p:nvPr/>
        </p:nvSpPr>
        <p:spPr bwMode="auto">
          <a:xfrm flipH="1">
            <a:off x="3657600" y="4104705"/>
            <a:ext cx="138113" cy="144462"/>
          </a:xfrm>
          <a:prstGeom prst="line">
            <a:avLst/>
          </a:prstGeom>
          <a:noFill/>
          <a:ln w="0">
            <a:solidFill>
              <a:srgbClr val="24282B"/>
            </a:solidFill>
            <a:round/>
            <a:headEnd/>
            <a:tailEnd/>
          </a:ln>
        </p:spPr>
        <p:txBody>
          <a:bodyPr/>
          <a:lstStyle/>
          <a:p>
            <a:endParaRPr lang="en-US"/>
          </a:p>
        </p:txBody>
      </p:sp>
      <p:sp>
        <p:nvSpPr>
          <p:cNvPr id="194642" name="Line 79"/>
          <p:cNvSpPr>
            <a:spLocks noChangeShapeType="1"/>
          </p:cNvSpPr>
          <p:nvPr/>
        </p:nvSpPr>
        <p:spPr bwMode="auto">
          <a:xfrm flipV="1">
            <a:off x="3657600" y="4104705"/>
            <a:ext cx="103188" cy="111125"/>
          </a:xfrm>
          <a:prstGeom prst="line">
            <a:avLst/>
          </a:prstGeom>
          <a:noFill/>
          <a:ln w="0">
            <a:solidFill>
              <a:srgbClr val="24282B"/>
            </a:solidFill>
            <a:round/>
            <a:headEnd/>
            <a:tailEnd/>
          </a:ln>
        </p:spPr>
        <p:txBody>
          <a:bodyPr/>
          <a:lstStyle/>
          <a:p>
            <a:endParaRPr lang="en-US"/>
          </a:p>
        </p:txBody>
      </p:sp>
      <p:sp>
        <p:nvSpPr>
          <p:cNvPr id="194643" name="Line 80"/>
          <p:cNvSpPr>
            <a:spLocks noChangeShapeType="1"/>
          </p:cNvSpPr>
          <p:nvPr/>
        </p:nvSpPr>
        <p:spPr bwMode="auto">
          <a:xfrm flipH="1">
            <a:off x="3657600" y="4104705"/>
            <a:ext cx="80963" cy="77787"/>
          </a:xfrm>
          <a:prstGeom prst="line">
            <a:avLst/>
          </a:prstGeom>
          <a:noFill/>
          <a:ln w="0">
            <a:solidFill>
              <a:srgbClr val="24282B"/>
            </a:solidFill>
            <a:round/>
            <a:headEnd/>
            <a:tailEnd/>
          </a:ln>
        </p:spPr>
        <p:txBody>
          <a:bodyPr/>
          <a:lstStyle/>
          <a:p>
            <a:endParaRPr lang="en-US"/>
          </a:p>
        </p:txBody>
      </p:sp>
      <p:sp>
        <p:nvSpPr>
          <p:cNvPr id="194644" name="Line 81"/>
          <p:cNvSpPr>
            <a:spLocks noChangeShapeType="1"/>
          </p:cNvSpPr>
          <p:nvPr/>
        </p:nvSpPr>
        <p:spPr bwMode="auto">
          <a:xfrm flipV="1">
            <a:off x="3657600" y="4104705"/>
            <a:ext cx="46038" cy="55562"/>
          </a:xfrm>
          <a:prstGeom prst="line">
            <a:avLst/>
          </a:prstGeom>
          <a:noFill/>
          <a:ln w="0">
            <a:solidFill>
              <a:srgbClr val="24282B"/>
            </a:solidFill>
            <a:round/>
            <a:headEnd/>
            <a:tailEnd/>
          </a:ln>
        </p:spPr>
        <p:txBody>
          <a:bodyPr/>
          <a:lstStyle/>
          <a:p>
            <a:endParaRPr lang="en-US"/>
          </a:p>
        </p:txBody>
      </p:sp>
      <p:sp>
        <p:nvSpPr>
          <p:cNvPr id="194645" name="Line 82"/>
          <p:cNvSpPr>
            <a:spLocks noChangeShapeType="1"/>
          </p:cNvSpPr>
          <p:nvPr/>
        </p:nvSpPr>
        <p:spPr bwMode="auto">
          <a:xfrm flipH="1">
            <a:off x="3657600" y="4104705"/>
            <a:ext cx="23813" cy="22225"/>
          </a:xfrm>
          <a:prstGeom prst="line">
            <a:avLst/>
          </a:prstGeom>
          <a:noFill/>
          <a:ln w="0">
            <a:solidFill>
              <a:srgbClr val="24282B"/>
            </a:solidFill>
            <a:round/>
            <a:headEnd/>
            <a:tailEnd/>
          </a:ln>
        </p:spPr>
        <p:txBody>
          <a:bodyPr/>
          <a:lstStyle/>
          <a:p>
            <a:endParaRPr lang="en-US"/>
          </a:p>
        </p:txBody>
      </p:sp>
      <p:sp>
        <p:nvSpPr>
          <p:cNvPr id="194646" name="Rectangle 83"/>
          <p:cNvSpPr>
            <a:spLocks noChangeArrowheads="1"/>
          </p:cNvSpPr>
          <p:nvPr/>
        </p:nvSpPr>
        <p:spPr bwMode="auto">
          <a:xfrm>
            <a:off x="1519238" y="4104705"/>
            <a:ext cx="342900" cy="200025"/>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47" name="Line 84"/>
          <p:cNvSpPr>
            <a:spLocks noChangeShapeType="1"/>
          </p:cNvSpPr>
          <p:nvPr/>
        </p:nvSpPr>
        <p:spPr bwMode="auto">
          <a:xfrm flipV="1">
            <a:off x="1519238" y="4104705"/>
            <a:ext cx="22225" cy="33337"/>
          </a:xfrm>
          <a:prstGeom prst="line">
            <a:avLst/>
          </a:prstGeom>
          <a:noFill/>
          <a:ln w="0">
            <a:solidFill>
              <a:srgbClr val="24282B"/>
            </a:solidFill>
            <a:round/>
            <a:headEnd/>
            <a:tailEnd/>
          </a:ln>
        </p:spPr>
        <p:txBody>
          <a:bodyPr/>
          <a:lstStyle/>
          <a:p>
            <a:endParaRPr lang="en-US"/>
          </a:p>
        </p:txBody>
      </p:sp>
      <p:sp>
        <p:nvSpPr>
          <p:cNvPr id="194648" name="Line 85"/>
          <p:cNvSpPr>
            <a:spLocks noChangeShapeType="1"/>
          </p:cNvSpPr>
          <p:nvPr/>
        </p:nvSpPr>
        <p:spPr bwMode="auto">
          <a:xfrm flipH="1">
            <a:off x="1519238" y="4104705"/>
            <a:ext cx="57150" cy="66675"/>
          </a:xfrm>
          <a:prstGeom prst="line">
            <a:avLst/>
          </a:prstGeom>
          <a:noFill/>
          <a:ln w="0">
            <a:solidFill>
              <a:srgbClr val="24282B"/>
            </a:solidFill>
            <a:round/>
            <a:headEnd/>
            <a:tailEnd/>
          </a:ln>
        </p:spPr>
        <p:txBody>
          <a:bodyPr/>
          <a:lstStyle/>
          <a:p>
            <a:endParaRPr lang="en-US"/>
          </a:p>
        </p:txBody>
      </p:sp>
      <p:sp>
        <p:nvSpPr>
          <p:cNvPr id="194649" name="Line 86"/>
          <p:cNvSpPr>
            <a:spLocks noChangeShapeType="1"/>
          </p:cNvSpPr>
          <p:nvPr/>
        </p:nvSpPr>
        <p:spPr bwMode="auto">
          <a:xfrm flipV="1">
            <a:off x="1519238" y="4104705"/>
            <a:ext cx="79375" cy="88900"/>
          </a:xfrm>
          <a:prstGeom prst="line">
            <a:avLst/>
          </a:prstGeom>
          <a:noFill/>
          <a:ln w="0">
            <a:solidFill>
              <a:srgbClr val="24282B"/>
            </a:solidFill>
            <a:round/>
            <a:headEnd/>
            <a:tailEnd/>
          </a:ln>
        </p:spPr>
        <p:txBody>
          <a:bodyPr/>
          <a:lstStyle/>
          <a:p>
            <a:endParaRPr lang="en-US"/>
          </a:p>
        </p:txBody>
      </p:sp>
      <p:sp>
        <p:nvSpPr>
          <p:cNvPr id="194650" name="Line 87"/>
          <p:cNvSpPr>
            <a:spLocks noChangeShapeType="1"/>
          </p:cNvSpPr>
          <p:nvPr/>
        </p:nvSpPr>
        <p:spPr bwMode="auto">
          <a:xfrm flipH="1">
            <a:off x="1519238" y="4104705"/>
            <a:ext cx="114300" cy="122237"/>
          </a:xfrm>
          <a:prstGeom prst="line">
            <a:avLst/>
          </a:prstGeom>
          <a:noFill/>
          <a:ln w="0">
            <a:solidFill>
              <a:srgbClr val="24282B"/>
            </a:solidFill>
            <a:round/>
            <a:headEnd/>
            <a:tailEnd/>
          </a:ln>
        </p:spPr>
        <p:txBody>
          <a:bodyPr/>
          <a:lstStyle/>
          <a:p>
            <a:endParaRPr lang="en-US"/>
          </a:p>
        </p:txBody>
      </p:sp>
      <p:sp>
        <p:nvSpPr>
          <p:cNvPr id="194651" name="Line 88"/>
          <p:cNvSpPr>
            <a:spLocks noChangeShapeType="1"/>
          </p:cNvSpPr>
          <p:nvPr/>
        </p:nvSpPr>
        <p:spPr bwMode="auto">
          <a:xfrm flipV="1">
            <a:off x="1519238" y="4104705"/>
            <a:ext cx="136525" cy="155575"/>
          </a:xfrm>
          <a:prstGeom prst="line">
            <a:avLst/>
          </a:prstGeom>
          <a:noFill/>
          <a:ln w="0">
            <a:solidFill>
              <a:srgbClr val="24282B"/>
            </a:solidFill>
            <a:round/>
            <a:headEnd/>
            <a:tailEnd/>
          </a:ln>
        </p:spPr>
        <p:txBody>
          <a:bodyPr/>
          <a:lstStyle/>
          <a:p>
            <a:endParaRPr lang="en-US"/>
          </a:p>
        </p:txBody>
      </p:sp>
      <p:sp>
        <p:nvSpPr>
          <p:cNvPr id="194652" name="Line 89"/>
          <p:cNvSpPr>
            <a:spLocks noChangeShapeType="1"/>
          </p:cNvSpPr>
          <p:nvPr/>
        </p:nvSpPr>
        <p:spPr bwMode="auto">
          <a:xfrm flipH="1">
            <a:off x="1519238" y="4104705"/>
            <a:ext cx="171450" cy="188912"/>
          </a:xfrm>
          <a:prstGeom prst="line">
            <a:avLst/>
          </a:prstGeom>
          <a:noFill/>
          <a:ln w="0">
            <a:solidFill>
              <a:srgbClr val="24282B"/>
            </a:solidFill>
            <a:round/>
            <a:headEnd/>
            <a:tailEnd/>
          </a:ln>
        </p:spPr>
        <p:txBody>
          <a:bodyPr/>
          <a:lstStyle/>
          <a:p>
            <a:endParaRPr lang="en-US"/>
          </a:p>
        </p:txBody>
      </p:sp>
      <p:sp>
        <p:nvSpPr>
          <p:cNvPr id="194653" name="Line 90"/>
          <p:cNvSpPr>
            <a:spLocks noChangeShapeType="1"/>
          </p:cNvSpPr>
          <p:nvPr/>
        </p:nvSpPr>
        <p:spPr bwMode="auto">
          <a:xfrm flipV="1">
            <a:off x="1530350" y="4104705"/>
            <a:ext cx="195263" cy="200025"/>
          </a:xfrm>
          <a:prstGeom prst="line">
            <a:avLst/>
          </a:prstGeom>
          <a:noFill/>
          <a:ln w="0">
            <a:solidFill>
              <a:srgbClr val="24282B"/>
            </a:solidFill>
            <a:round/>
            <a:headEnd/>
            <a:tailEnd/>
          </a:ln>
        </p:spPr>
        <p:txBody>
          <a:bodyPr/>
          <a:lstStyle/>
          <a:p>
            <a:endParaRPr lang="en-US"/>
          </a:p>
        </p:txBody>
      </p:sp>
      <p:sp>
        <p:nvSpPr>
          <p:cNvPr id="194654" name="Line 91"/>
          <p:cNvSpPr>
            <a:spLocks noChangeShapeType="1"/>
          </p:cNvSpPr>
          <p:nvPr/>
        </p:nvSpPr>
        <p:spPr bwMode="auto">
          <a:xfrm flipH="1">
            <a:off x="1554163" y="4104705"/>
            <a:ext cx="193675" cy="200025"/>
          </a:xfrm>
          <a:prstGeom prst="line">
            <a:avLst/>
          </a:prstGeom>
          <a:noFill/>
          <a:ln w="0">
            <a:solidFill>
              <a:srgbClr val="24282B"/>
            </a:solidFill>
            <a:round/>
            <a:headEnd/>
            <a:tailEnd/>
          </a:ln>
        </p:spPr>
        <p:txBody>
          <a:bodyPr/>
          <a:lstStyle/>
          <a:p>
            <a:endParaRPr lang="en-US"/>
          </a:p>
        </p:txBody>
      </p:sp>
      <p:sp>
        <p:nvSpPr>
          <p:cNvPr id="194655" name="Line 92"/>
          <p:cNvSpPr>
            <a:spLocks noChangeShapeType="1"/>
          </p:cNvSpPr>
          <p:nvPr/>
        </p:nvSpPr>
        <p:spPr bwMode="auto">
          <a:xfrm flipV="1">
            <a:off x="1587500" y="4104705"/>
            <a:ext cx="195263" cy="200025"/>
          </a:xfrm>
          <a:prstGeom prst="line">
            <a:avLst/>
          </a:prstGeom>
          <a:noFill/>
          <a:ln w="0">
            <a:solidFill>
              <a:srgbClr val="24282B"/>
            </a:solidFill>
            <a:round/>
            <a:headEnd/>
            <a:tailEnd/>
          </a:ln>
        </p:spPr>
        <p:txBody>
          <a:bodyPr/>
          <a:lstStyle/>
          <a:p>
            <a:endParaRPr lang="en-US"/>
          </a:p>
        </p:txBody>
      </p:sp>
      <p:sp>
        <p:nvSpPr>
          <p:cNvPr id="194656" name="Line 93"/>
          <p:cNvSpPr>
            <a:spLocks noChangeShapeType="1"/>
          </p:cNvSpPr>
          <p:nvPr/>
        </p:nvSpPr>
        <p:spPr bwMode="auto">
          <a:xfrm flipH="1">
            <a:off x="1611313" y="4104705"/>
            <a:ext cx="193675" cy="200025"/>
          </a:xfrm>
          <a:prstGeom prst="line">
            <a:avLst/>
          </a:prstGeom>
          <a:noFill/>
          <a:ln w="0">
            <a:solidFill>
              <a:srgbClr val="24282B"/>
            </a:solidFill>
            <a:round/>
            <a:headEnd/>
            <a:tailEnd/>
          </a:ln>
        </p:spPr>
        <p:txBody>
          <a:bodyPr/>
          <a:lstStyle/>
          <a:p>
            <a:endParaRPr lang="en-US"/>
          </a:p>
        </p:txBody>
      </p:sp>
      <p:sp>
        <p:nvSpPr>
          <p:cNvPr id="194657" name="Line 94"/>
          <p:cNvSpPr>
            <a:spLocks noChangeShapeType="1"/>
          </p:cNvSpPr>
          <p:nvPr/>
        </p:nvSpPr>
        <p:spPr bwMode="auto">
          <a:xfrm flipV="1">
            <a:off x="1644650" y="4104705"/>
            <a:ext cx="195263" cy="200025"/>
          </a:xfrm>
          <a:prstGeom prst="line">
            <a:avLst/>
          </a:prstGeom>
          <a:noFill/>
          <a:ln w="0">
            <a:solidFill>
              <a:srgbClr val="24282B"/>
            </a:solidFill>
            <a:round/>
            <a:headEnd/>
            <a:tailEnd/>
          </a:ln>
        </p:spPr>
        <p:txBody>
          <a:bodyPr/>
          <a:lstStyle/>
          <a:p>
            <a:endParaRPr lang="en-US"/>
          </a:p>
        </p:txBody>
      </p:sp>
      <p:sp>
        <p:nvSpPr>
          <p:cNvPr id="194658" name="Line 95"/>
          <p:cNvSpPr>
            <a:spLocks noChangeShapeType="1"/>
          </p:cNvSpPr>
          <p:nvPr/>
        </p:nvSpPr>
        <p:spPr bwMode="auto">
          <a:xfrm flipH="1">
            <a:off x="1668463" y="4104705"/>
            <a:ext cx="193675" cy="200025"/>
          </a:xfrm>
          <a:prstGeom prst="line">
            <a:avLst/>
          </a:prstGeom>
          <a:noFill/>
          <a:ln w="0">
            <a:solidFill>
              <a:srgbClr val="24282B"/>
            </a:solidFill>
            <a:round/>
            <a:headEnd/>
            <a:tailEnd/>
          </a:ln>
        </p:spPr>
        <p:txBody>
          <a:bodyPr/>
          <a:lstStyle/>
          <a:p>
            <a:endParaRPr lang="en-US"/>
          </a:p>
        </p:txBody>
      </p:sp>
      <p:sp>
        <p:nvSpPr>
          <p:cNvPr id="194659" name="Line 96"/>
          <p:cNvSpPr>
            <a:spLocks noChangeShapeType="1"/>
          </p:cNvSpPr>
          <p:nvPr/>
        </p:nvSpPr>
        <p:spPr bwMode="auto">
          <a:xfrm flipV="1">
            <a:off x="1701800" y="4138042"/>
            <a:ext cx="160338" cy="166688"/>
          </a:xfrm>
          <a:prstGeom prst="line">
            <a:avLst/>
          </a:prstGeom>
          <a:noFill/>
          <a:ln w="0">
            <a:solidFill>
              <a:srgbClr val="24282B"/>
            </a:solidFill>
            <a:round/>
            <a:headEnd/>
            <a:tailEnd/>
          </a:ln>
        </p:spPr>
        <p:txBody>
          <a:bodyPr/>
          <a:lstStyle/>
          <a:p>
            <a:endParaRPr lang="en-US"/>
          </a:p>
        </p:txBody>
      </p:sp>
      <p:sp>
        <p:nvSpPr>
          <p:cNvPr id="194660" name="Line 97"/>
          <p:cNvSpPr>
            <a:spLocks noChangeShapeType="1"/>
          </p:cNvSpPr>
          <p:nvPr/>
        </p:nvSpPr>
        <p:spPr bwMode="auto">
          <a:xfrm flipH="1">
            <a:off x="1736725" y="4171380"/>
            <a:ext cx="125413" cy="133350"/>
          </a:xfrm>
          <a:prstGeom prst="line">
            <a:avLst/>
          </a:prstGeom>
          <a:noFill/>
          <a:ln w="0">
            <a:solidFill>
              <a:srgbClr val="24282B"/>
            </a:solidFill>
            <a:round/>
            <a:headEnd/>
            <a:tailEnd/>
          </a:ln>
        </p:spPr>
        <p:txBody>
          <a:bodyPr/>
          <a:lstStyle/>
          <a:p>
            <a:endParaRPr lang="en-US"/>
          </a:p>
        </p:txBody>
      </p:sp>
      <p:sp>
        <p:nvSpPr>
          <p:cNvPr id="194661" name="Line 98"/>
          <p:cNvSpPr>
            <a:spLocks noChangeShapeType="1"/>
          </p:cNvSpPr>
          <p:nvPr/>
        </p:nvSpPr>
        <p:spPr bwMode="auto">
          <a:xfrm flipV="1">
            <a:off x="1758950" y="4193605"/>
            <a:ext cx="103188" cy="111125"/>
          </a:xfrm>
          <a:prstGeom prst="line">
            <a:avLst/>
          </a:prstGeom>
          <a:noFill/>
          <a:ln w="0">
            <a:solidFill>
              <a:srgbClr val="24282B"/>
            </a:solidFill>
            <a:round/>
            <a:headEnd/>
            <a:tailEnd/>
          </a:ln>
        </p:spPr>
        <p:txBody>
          <a:bodyPr/>
          <a:lstStyle/>
          <a:p>
            <a:endParaRPr lang="en-US"/>
          </a:p>
        </p:txBody>
      </p:sp>
      <p:sp>
        <p:nvSpPr>
          <p:cNvPr id="194662" name="Line 99"/>
          <p:cNvSpPr>
            <a:spLocks noChangeShapeType="1"/>
          </p:cNvSpPr>
          <p:nvPr/>
        </p:nvSpPr>
        <p:spPr bwMode="auto">
          <a:xfrm flipH="1">
            <a:off x="1793875" y="4226942"/>
            <a:ext cx="68263" cy="77788"/>
          </a:xfrm>
          <a:prstGeom prst="line">
            <a:avLst/>
          </a:prstGeom>
          <a:noFill/>
          <a:ln w="0">
            <a:solidFill>
              <a:srgbClr val="24282B"/>
            </a:solidFill>
            <a:round/>
            <a:headEnd/>
            <a:tailEnd/>
          </a:ln>
        </p:spPr>
        <p:txBody>
          <a:bodyPr/>
          <a:lstStyle/>
          <a:p>
            <a:endParaRPr lang="en-US"/>
          </a:p>
        </p:txBody>
      </p:sp>
      <p:sp>
        <p:nvSpPr>
          <p:cNvPr id="194663" name="Line 100"/>
          <p:cNvSpPr>
            <a:spLocks noChangeShapeType="1"/>
          </p:cNvSpPr>
          <p:nvPr/>
        </p:nvSpPr>
        <p:spPr bwMode="auto">
          <a:xfrm flipV="1">
            <a:off x="1816100" y="4260280"/>
            <a:ext cx="46038" cy="44450"/>
          </a:xfrm>
          <a:prstGeom prst="line">
            <a:avLst/>
          </a:prstGeom>
          <a:noFill/>
          <a:ln w="0">
            <a:solidFill>
              <a:srgbClr val="24282B"/>
            </a:solidFill>
            <a:round/>
            <a:headEnd/>
            <a:tailEnd/>
          </a:ln>
        </p:spPr>
        <p:txBody>
          <a:bodyPr/>
          <a:lstStyle/>
          <a:p>
            <a:endParaRPr lang="en-US"/>
          </a:p>
        </p:txBody>
      </p:sp>
      <p:sp>
        <p:nvSpPr>
          <p:cNvPr id="194664" name="Line 101"/>
          <p:cNvSpPr>
            <a:spLocks noChangeShapeType="1"/>
          </p:cNvSpPr>
          <p:nvPr/>
        </p:nvSpPr>
        <p:spPr bwMode="auto">
          <a:xfrm flipH="1">
            <a:off x="1851025" y="4293617"/>
            <a:ext cx="11113" cy="11113"/>
          </a:xfrm>
          <a:prstGeom prst="line">
            <a:avLst/>
          </a:prstGeom>
          <a:noFill/>
          <a:ln w="0">
            <a:solidFill>
              <a:srgbClr val="24282B"/>
            </a:solidFill>
            <a:round/>
            <a:headEnd/>
            <a:tailEnd/>
          </a:ln>
        </p:spPr>
        <p:txBody>
          <a:bodyPr/>
          <a:lstStyle/>
          <a:p>
            <a:endParaRPr lang="en-US"/>
          </a:p>
        </p:txBody>
      </p:sp>
      <p:sp>
        <p:nvSpPr>
          <p:cNvPr id="194665" name="Line 102"/>
          <p:cNvSpPr>
            <a:spLocks noChangeShapeType="1"/>
          </p:cNvSpPr>
          <p:nvPr/>
        </p:nvSpPr>
        <p:spPr bwMode="auto">
          <a:xfrm>
            <a:off x="1679575" y="5085780"/>
            <a:ext cx="1588" cy="11112"/>
          </a:xfrm>
          <a:prstGeom prst="line">
            <a:avLst/>
          </a:prstGeom>
          <a:noFill/>
          <a:ln w="0">
            <a:solidFill>
              <a:srgbClr val="24282B"/>
            </a:solidFill>
            <a:round/>
            <a:headEnd/>
            <a:tailEnd/>
          </a:ln>
        </p:spPr>
        <p:txBody>
          <a:bodyPr/>
          <a:lstStyle/>
          <a:p>
            <a:endParaRPr lang="en-US"/>
          </a:p>
        </p:txBody>
      </p:sp>
      <p:sp>
        <p:nvSpPr>
          <p:cNvPr id="194666" name="Line 103"/>
          <p:cNvSpPr>
            <a:spLocks noChangeShapeType="1"/>
          </p:cNvSpPr>
          <p:nvPr/>
        </p:nvSpPr>
        <p:spPr bwMode="auto">
          <a:xfrm flipV="1">
            <a:off x="3978275" y="5174680"/>
            <a:ext cx="34925" cy="33337"/>
          </a:xfrm>
          <a:prstGeom prst="line">
            <a:avLst/>
          </a:prstGeom>
          <a:noFill/>
          <a:ln w="0">
            <a:solidFill>
              <a:srgbClr val="24282B"/>
            </a:solidFill>
            <a:round/>
            <a:headEnd/>
            <a:tailEnd/>
          </a:ln>
        </p:spPr>
        <p:txBody>
          <a:bodyPr/>
          <a:lstStyle/>
          <a:p>
            <a:endParaRPr lang="en-US"/>
          </a:p>
        </p:txBody>
      </p:sp>
      <p:sp>
        <p:nvSpPr>
          <p:cNvPr id="194667" name="Line 104"/>
          <p:cNvSpPr>
            <a:spLocks noChangeShapeType="1"/>
          </p:cNvSpPr>
          <p:nvPr/>
        </p:nvSpPr>
        <p:spPr bwMode="auto">
          <a:xfrm flipH="1">
            <a:off x="3956050" y="5141342"/>
            <a:ext cx="57150" cy="66675"/>
          </a:xfrm>
          <a:prstGeom prst="line">
            <a:avLst/>
          </a:prstGeom>
          <a:noFill/>
          <a:ln w="0">
            <a:solidFill>
              <a:srgbClr val="24282B"/>
            </a:solidFill>
            <a:round/>
            <a:headEnd/>
            <a:tailEnd/>
          </a:ln>
        </p:spPr>
        <p:txBody>
          <a:bodyPr/>
          <a:lstStyle/>
          <a:p>
            <a:endParaRPr lang="en-US"/>
          </a:p>
        </p:txBody>
      </p:sp>
      <p:sp>
        <p:nvSpPr>
          <p:cNvPr id="194668" name="Line 105"/>
          <p:cNvSpPr>
            <a:spLocks noChangeShapeType="1"/>
          </p:cNvSpPr>
          <p:nvPr/>
        </p:nvSpPr>
        <p:spPr bwMode="auto">
          <a:xfrm flipV="1">
            <a:off x="3921125" y="5119117"/>
            <a:ext cx="92075" cy="88900"/>
          </a:xfrm>
          <a:prstGeom prst="line">
            <a:avLst/>
          </a:prstGeom>
          <a:noFill/>
          <a:ln w="0">
            <a:solidFill>
              <a:srgbClr val="24282B"/>
            </a:solidFill>
            <a:round/>
            <a:headEnd/>
            <a:tailEnd/>
          </a:ln>
        </p:spPr>
        <p:txBody>
          <a:bodyPr/>
          <a:lstStyle/>
          <a:p>
            <a:endParaRPr lang="en-US"/>
          </a:p>
        </p:txBody>
      </p:sp>
      <p:sp>
        <p:nvSpPr>
          <p:cNvPr id="194669" name="Line 106"/>
          <p:cNvSpPr>
            <a:spLocks noChangeShapeType="1"/>
          </p:cNvSpPr>
          <p:nvPr/>
        </p:nvSpPr>
        <p:spPr bwMode="auto">
          <a:xfrm flipH="1">
            <a:off x="3898900" y="5085780"/>
            <a:ext cx="114300" cy="122237"/>
          </a:xfrm>
          <a:prstGeom prst="line">
            <a:avLst/>
          </a:prstGeom>
          <a:noFill/>
          <a:ln w="0">
            <a:solidFill>
              <a:srgbClr val="24282B"/>
            </a:solidFill>
            <a:round/>
            <a:headEnd/>
            <a:tailEnd/>
          </a:ln>
        </p:spPr>
        <p:txBody>
          <a:bodyPr/>
          <a:lstStyle/>
          <a:p>
            <a:endParaRPr lang="en-US"/>
          </a:p>
        </p:txBody>
      </p:sp>
      <p:sp>
        <p:nvSpPr>
          <p:cNvPr id="194670" name="Line 107"/>
          <p:cNvSpPr>
            <a:spLocks noChangeShapeType="1"/>
          </p:cNvSpPr>
          <p:nvPr/>
        </p:nvSpPr>
        <p:spPr bwMode="auto">
          <a:xfrm flipV="1">
            <a:off x="3863975" y="5052442"/>
            <a:ext cx="149225" cy="155575"/>
          </a:xfrm>
          <a:prstGeom prst="line">
            <a:avLst/>
          </a:prstGeom>
          <a:noFill/>
          <a:ln w="0">
            <a:solidFill>
              <a:srgbClr val="24282B"/>
            </a:solidFill>
            <a:round/>
            <a:headEnd/>
            <a:tailEnd/>
          </a:ln>
        </p:spPr>
        <p:txBody>
          <a:bodyPr/>
          <a:lstStyle/>
          <a:p>
            <a:endParaRPr lang="en-US"/>
          </a:p>
        </p:txBody>
      </p:sp>
      <p:sp>
        <p:nvSpPr>
          <p:cNvPr id="194671" name="Line 108"/>
          <p:cNvSpPr>
            <a:spLocks noChangeShapeType="1"/>
          </p:cNvSpPr>
          <p:nvPr/>
        </p:nvSpPr>
        <p:spPr bwMode="auto">
          <a:xfrm flipH="1">
            <a:off x="3841750" y="5030217"/>
            <a:ext cx="171450" cy="177800"/>
          </a:xfrm>
          <a:prstGeom prst="line">
            <a:avLst/>
          </a:prstGeom>
          <a:noFill/>
          <a:ln w="0">
            <a:solidFill>
              <a:srgbClr val="24282B"/>
            </a:solidFill>
            <a:round/>
            <a:headEnd/>
            <a:tailEnd/>
          </a:ln>
        </p:spPr>
        <p:txBody>
          <a:bodyPr/>
          <a:lstStyle/>
          <a:p>
            <a:endParaRPr lang="en-US"/>
          </a:p>
        </p:txBody>
      </p:sp>
      <p:sp>
        <p:nvSpPr>
          <p:cNvPr id="194672" name="Line 109"/>
          <p:cNvSpPr>
            <a:spLocks noChangeShapeType="1"/>
          </p:cNvSpPr>
          <p:nvPr/>
        </p:nvSpPr>
        <p:spPr bwMode="auto">
          <a:xfrm flipV="1">
            <a:off x="3806825" y="5007992"/>
            <a:ext cx="195263" cy="200025"/>
          </a:xfrm>
          <a:prstGeom prst="line">
            <a:avLst/>
          </a:prstGeom>
          <a:noFill/>
          <a:ln w="0">
            <a:solidFill>
              <a:srgbClr val="24282B"/>
            </a:solidFill>
            <a:round/>
            <a:headEnd/>
            <a:tailEnd/>
          </a:ln>
        </p:spPr>
        <p:txBody>
          <a:bodyPr/>
          <a:lstStyle/>
          <a:p>
            <a:endParaRPr lang="en-US"/>
          </a:p>
        </p:txBody>
      </p:sp>
      <p:sp>
        <p:nvSpPr>
          <p:cNvPr id="194673" name="Line 110"/>
          <p:cNvSpPr>
            <a:spLocks noChangeShapeType="1"/>
          </p:cNvSpPr>
          <p:nvPr/>
        </p:nvSpPr>
        <p:spPr bwMode="auto">
          <a:xfrm flipH="1">
            <a:off x="3771900" y="5007992"/>
            <a:ext cx="195263" cy="200025"/>
          </a:xfrm>
          <a:prstGeom prst="line">
            <a:avLst/>
          </a:prstGeom>
          <a:noFill/>
          <a:ln w="0">
            <a:solidFill>
              <a:srgbClr val="24282B"/>
            </a:solidFill>
            <a:round/>
            <a:headEnd/>
            <a:tailEnd/>
          </a:ln>
        </p:spPr>
        <p:txBody>
          <a:bodyPr/>
          <a:lstStyle/>
          <a:p>
            <a:endParaRPr lang="en-US"/>
          </a:p>
        </p:txBody>
      </p:sp>
      <p:sp>
        <p:nvSpPr>
          <p:cNvPr id="194674" name="Line 111"/>
          <p:cNvSpPr>
            <a:spLocks noChangeShapeType="1"/>
          </p:cNvSpPr>
          <p:nvPr/>
        </p:nvSpPr>
        <p:spPr bwMode="auto">
          <a:xfrm flipV="1">
            <a:off x="3749675" y="5007992"/>
            <a:ext cx="195263" cy="200025"/>
          </a:xfrm>
          <a:prstGeom prst="line">
            <a:avLst/>
          </a:prstGeom>
          <a:noFill/>
          <a:ln w="0">
            <a:solidFill>
              <a:srgbClr val="24282B"/>
            </a:solidFill>
            <a:round/>
            <a:headEnd/>
            <a:tailEnd/>
          </a:ln>
        </p:spPr>
        <p:txBody>
          <a:bodyPr/>
          <a:lstStyle/>
          <a:p>
            <a:endParaRPr lang="en-US"/>
          </a:p>
        </p:txBody>
      </p:sp>
      <p:sp>
        <p:nvSpPr>
          <p:cNvPr id="194675" name="Line 112"/>
          <p:cNvSpPr>
            <a:spLocks noChangeShapeType="1"/>
          </p:cNvSpPr>
          <p:nvPr/>
        </p:nvSpPr>
        <p:spPr bwMode="auto">
          <a:xfrm flipH="1">
            <a:off x="3714750" y="5007992"/>
            <a:ext cx="195263" cy="200025"/>
          </a:xfrm>
          <a:prstGeom prst="line">
            <a:avLst/>
          </a:prstGeom>
          <a:noFill/>
          <a:ln w="0">
            <a:solidFill>
              <a:srgbClr val="24282B"/>
            </a:solidFill>
            <a:round/>
            <a:headEnd/>
            <a:tailEnd/>
          </a:ln>
        </p:spPr>
        <p:txBody>
          <a:bodyPr/>
          <a:lstStyle/>
          <a:p>
            <a:endParaRPr lang="en-US"/>
          </a:p>
        </p:txBody>
      </p:sp>
      <p:sp>
        <p:nvSpPr>
          <p:cNvPr id="194676" name="Line 113"/>
          <p:cNvSpPr>
            <a:spLocks noChangeShapeType="1"/>
          </p:cNvSpPr>
          <p:nvPr/>
        </p:nvSpPr>
        <p:spPr bwMode="auto">
          <a:xfrm flipV="1">
            <a:off x="3692525" y="5007992"/>
            <a:ext cx="195263" cy="200025"/>
          </a:xfrm>
          <a:prstGeom prst="line">
            <a:avLst/>
          </a:prstGeom>
          <a:noFill/>
          <a:ln w="0">
            <a:solidFill>
              <a:srgbClr val="24282B"/>
            </a:solidFill>
            <a:round/>
            <a:headEnd/>
            <a:tailEnd/>
          </a:ln>
        </p:spPr>
        <p:txBody>
          <a:bodyPr/>
          <a:lstStyle/>
          <a:p>
            <a:endParaRPr lang="en-US"/>
          </a:p>
        </p:txBody>
      </p:sp>
      <p:sp>
        <p:nvSpPr>
          <p:cNvPr id="194677" name="Line 114"/>
          <p:cNvSpPr>
            <a:spLocks noChangeShapeType="1"/>
          </p:cNvSpPr>
          <p:nvPr/>
        </p:nvSpPr>
        <p:spPr bwMode="auto">
          <a:xfrm flipH="1">
            <a:off x="3657600" y="5007992"/>
            <a:ext cx="195263" cy="200025"/>
          </a:xfrm>
          <a:prstGeom prst="line">
            <a:avLst/>
          </a:prstGeom>
          <a:noFill/>
          <a:ln w="0">
            <a:solidFill>
              <a:srgbClr val="24282B"/>
            </a:solidFill>
            <a:round/>
            <a:headEnd/>
            <a:tailEnd/>
          </a:ln>
        </p:spPr>
        <p:txBody>
          <a:bodyPr/>
          <a:lstStyle/>
          <a:p>
            <a:endParaRPr lang="en-US"/>
          </a:p>
        </p:txBody>
      </p:sp>
      <p:sp>
        <p:nvSpPr>
          <p:cNvPr id="194678" name="Line 115"/>
          <p:cNvSpPr>
            <a:spLocks noChangeShapeType="1"/>
          </p:cNvSpPr>
          <p:nvPr/>
        </p:nvSpPr>
        <p:spPr bwMode="auto">
          <a:xfrm flipV="1">
            <a:off x="3657600" y="5007992"/>
            <a:ext cx="171450" cy="166688"/>
          </a:xfrm>
          <a:prstGeom prst="line">
            <a:avLst/>
          </a:prstGeom>
          <a:noFill/>
          <a:ln w="0">
            <a:solidFill>
              <a:srgbClr val="24282B"/>
            </a:solidFill>
            <a:round/>
            <a:headEnd/>
            <a:tailEnd/>
          </a:ln>
        </p:spPr>
        <p:txBody>
          <a:bodyPr/>
          <a:lstStyle/>
          <a:p>
            <a:endParaRPr lang="en-US"/>
          </a:p>
        </p:txBody>
      </p:sp>
      <p:sp>
        <p:nvSpPr>
          <p:cNvPr id="194679" name="Line 116"/>
          <p:cNvSpPr>
            <a:spLocks noChangeShapeType="1"/>
          </p:cNvSpPr>
          <p:nvPr/>
        </p:nvSpPr>
        <p:spPr bwMode="auto">
          <a:xfrm flipH="1">
            <a:off x="3657600" y="5007992"/>
            <a:ext cx="138113" cy="133350"/>
          </a:xfrm>
          <a:prstGeom prst="line">
            <a:avLst/>
          </a:prstGeom>
          <a:noFill/>
          <a:ln w="0">
            <a:solidFill>
              <a:srgbClr val="24282B"/>
            </a:solidFill>
            <a:round/>
            <a:headEnd/>
            <a:tailEnd/>
          </a:ln>
        </p:spPr>
        <p:txBody>
          <a:bodyPr/>
          <a:lstStyle/>
          <a:p>
            <a:endParaRPr lang="en-US"/>
          </a:p>
        </p:txBody>
      </p:sp>
      <p:sp>
        <p:nvSpPr>
          <p:cNvPr id="194680" name="Line 117"/>
          <p:cNvSpPr>
            <a:spLocks noChangeShapeType="1"/>
          </p:cNvSpPr>
          <p:nvPr/>
        </p:nvSpPr>
        <p:spPr bwMode="auto">
          <a:xfrm flipV="1">
            <a:off x="3657600" y="5007992"/>
            <a:ext cx="103188" cy="111125"/>
          </a:xfrm>
          <a:prstGeom prst="line">
            <a:avLst/>
          </a:prstGeom>
          <a:noFill/>
          <a:ln w="0">
            <a:solidFill>
              <a:srgbClr val="24282B"/>
            </a:solidFill>
            <a:round/>
            <a:headEnd/>
            <a:tailEnd/>
          </a:ln>
        </p:spPr>
        <p:txBody>
          <a:bodyPr/>
          <a:lstStyle/>
          <a:p>
            <a:endParaRPr lang="en-US"/>
          </a:p>
        </p:txBody>
      </p:sp>
      <p:sp>
        <p:nvSpPr>
          <p:cNvPr id="194681" name="Line 118"/>
          <p:cNvSpPr>
            <a:spLocks noChangeShapeType="1"/>
          </p:cNvSpPr>
          <p:nvPr/>
        </p:nvSpPr>
        <p:spPr bwMode="auto">
          <a:xfrm flipH="1">
            <a:off x="3657600" y="5007992"/>
            <a:ext cx="80963" cy="77788"/>
          </a:xfrm>
          <a:prstGeom prst="line">
            <a:avLst/>
          </a:prstGeom>
          <a:noFill/>
          <a:ln w="0">
            <a:solidFill>
              <a:srgbClr val="24282B"/>
            </a:solidFill>
            <a:round/>
            <a:headEnd/>
            <a:tailEnd/>
          </a:ln>
        </p:spPr>
        <p:txBody>
          <a:bodyPr/>
          <a:lstStyle/>
          <a:p>
            <a:endParaRPr lang="en-US"/>
          </a:p>
        </p:txBody>
      </p:sp>
      <p:sp>
        <p:nvSpPr>
          <p:cNvPr id="194682" name="Line 119"/>
          <p:cNvSpPr>
            <a:spLocks noChangeShapeType="1"/>
          </p:cNvSpPr>
          <p:nvPr/>
        </p:nvSpPr>
        <p:spPr bwMode="auto">
          <a:xfrm flipV="1">
            <a:off x="3657600" y="5007992"/>
            <a:ext cx="46038" cy="44450"/>
          </a:xfrm>
          <a:prstGeom prst="line">
            <a:avLst/>
          </a:prstGeom>
          <a:noFill/>
          <a:ln w="0">
            <a:solidFill>
              <a:srgbClr val="24282B"/>
            </a:solidFill>
            <a:round/>
            <a:headEnd/>
            <a:tailEnd/>
          </a:ln>
        </p:spPr>
        <p:txBody>
          <a:bodyPr/>
          <a:lstStyle/>
          <a:p>
            <a:endParaRPr lang="en-US"/>
          </a:p>
        </p:txBody>
      </p:sp>
      <p:sp>
        <p:nvSpPr>
          <p:cNvPr id="194683" name="Line 120"/>
          <p:cNvSpPr>
            <a:spLocks noChangeShapeType="1"/>
          </p:cNvSpPr>
          <p:nvPr/>
        </p:nvSpPr>
        <p:spPr bwMode="auto">
          <a:xfrm flipH="1">
            <a:off x="3657600" y="5007992"/>
            <a:ext cx="23813" cy="22225"/>
          </a:xfrm>
          <a:prstGeom prst="line">
            <a:avLst/>
          </a:prstGeom>
          <a:noFill/>
          <a:ln w="0">
            <a:solidFill>
              <a:srgbClr val="24282B"/>
            </a:solidFill>
            <a:round/>
            <a:headEnd/>
            <a:tailEnd/>
          </a:ln>
        </p:spPr>
        <p:txBody>
          <a:bodyPr/>
          <a:lstStyle/>
          <a:p>
            <a:endParaRPr lang="en-US"/>
          </a:p>
        </p:txBody>
      </p:sp>
      <p:sp>
        <p:nvSpPr>
          <p:cNvPr id="194684" name="Rectangle 121"/>
          <p:cNvSpPr>
            <a:spLocks noChangeArrowheads="1"/>
          </p:cNvSpPr>
          <p:nvPr/>
        </p:nvSpPr>
        <p:spPr bwMode="auto">
          <a:xfrm>
            <a:off x="1519238" y="5007992"/>
            <a:ext cx="342900" cy="200025"/>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685" name="Line 122"/>
          <p:cNvSpPr>
            <a:spLocks noChangeShapeType="1"/>
          </p:cNvSpPr>
          <p:nvPr/>
        </p:nvSpPr>
        <p:spPr bwMode="auto">
          <a:xfrm flipV="1">
            <a:off x="1519238" y="5007992"/>
            <a:ext cx="22225" cy="33338"/>
          </a:xfrm>
          <a:prstGeom prst="line">
            <a:avLst/>
          </a:prstGeom>
          <a:noFill/>
          <a:ln w="0">
            <a:solidFill>
              <a:srgbClr val="24282B"/>
            </a:solidFill>
            <a:round/>
            <a:headEnd/>
            <a:tailEnd/>
          </a:ln>
        </p:spPr>
        <p:txBody>
          <a:bodyPr/>
          <a:lstStyle/>
          <a:p>
            <a:endParaRPr lang="en-US"/>
          </a:p>
        </p:txBody>
      </p:sp>
      <p:sp>
        <p:nvSpPr>
          <p:cNvPr id="194686" name="Line 123"/>
          <p:cNvSpPr>
            <a:spLocks noChangeShapeType="1"/>
          </p:cNvSpPr>
          <p:nvPr/>
        </p:nvSpPr>
        <p:spPr bwMode="auto">
          <a:xfrm flipH="1">
            <a:off x="1519238" y="5007992"/>
            <a:ext cx="57150" cy="55563"/>
          </a:xfrm>
          <a:prstGeom prst="line">
            <a:avLst/>
          </a:prstGeom>
          <a:noFill/>
          <a:ln w="0">
            <a:solidFill>
              <a:srgbClr val="24282B"/>
            </a:solidFill>
            <a:round/>
            <a:headEnd/>
            <a:tailEnd/>
          </a:ln>
        </p:spPr>
        <p:txBody>
          <a:bodyPr/>
          <a:lstStyle/>
          <a:p>
            <a:endParaRPr lang="en-US"/>
          </a:p>
        </p:txBody>
      </p:sp>
      <p:sp>
        <p:nvSpPr>
          <p:cNvPr id="194687" name="Line 124"/>
          <p:cNvSpPr>
            <a:spLocks noChangeShapeType="1"/>
          </p:cNvSpPr>
          <p:nvPr/>
        </p:nvSpPr>
        <p:spPr bwMode="auto">
          <a:xfrm flipV="1">
            <a:off x="1519238" y="5007992"/>
            <a:ext cx="79375" cy="88900"/>
          </a:xfrm>
          <a:prstGeom prst="line">
            <a:avLst/>
          </a:prstGeom>
          <a:noFill/>
          <a:ln w="0">
            <a:solidFill>
              <a:srgbClr val="24282B"/>
            </a:solidFill>
            <a:round/>
            <a:headEnd/>
            <a:tailEnd/>
          </a:ln>
        </p:spPr>
        <p:txBody>
          <a:bodyPr/>
          <a:lstStyle/>
          <a:p>
            <a:endParaRPr lang="en-US"/>
          </a:p>
        </p:txBody>
      </p:sp>
      <p:sp>
        <p:nvSpPr>
          <p:cNvPr id="194688" name="Line 125"/>
          <p:cNvSpPr>
            <a:spLocks noChangeShapeType="1"/>
          </p:cNvSpPr>
          <p:nvPr/>
        </p:nvSpPr>
        <p:spPr bwMode="auto">
          <a:xfrm flipH="1">
            <a:off x="1519238" y="5007992"/>
            <a:ext cx="114300" cy="122238"/>
          </a:xfrm>
          <a:prstGeom prst="line">
            <a:avLst/>
          </a:prstGeom>
          <a:noFill/>
          <a:ln w="0">
            <a:solidFill>
              <a:srgbClr val="24282B"/>
            </a:solidFill>
            <a:round/>
            <a:headEnd/>
            <a:tailEnd/>
          </a:ln>
        </p:spPr>
        <p:txBody>
          <a:bodyPr/>
          <a:lstStyle/>
          <a:p>
            <a:endParaRPr lang="en-US"/>
          </a:p>
        </p:txBody>
      </p:sp>
      <p:sp>
        <p:nvSpPr>
          <p:cNvPr id="194689" name="Line 126"/>
          <p:cNvSpPr>
            <a:spLocks noChangeShapeType="1"/>
          </p:cNvSpPr>
          <p:nvPr/>
        </p:nvSpPr>
        <p:spPr bwMode="auto">
          <a:xfrm flipV="1">
            <a:off x="1519238" y="5007992"/>
            <a:ext cx="136525" cy="144463"/>
          </a:xfrm>
          <a:prstGeom prst="line">
            <a:avLst/>
          </a:prstGeom>
          <a:noFill/>
          <a:ln w="0">
            <a:solidFill>
              <a:srgbClr val="24282B"/>
            </a:solidFill>
            <a:round/>
            <a:headEnd/>
            <a:tailEnd/>
          </a:ln>
        </p:spPr>
        <p:txBody>
          <a:bodyPr/>
          <a:lstStyle/>
          <a:p>
            <a:endParaRPr lang="en-US"/>
          </a:p>
        </p:txBody>
      </p:sp>
      <p:sp>
        <p:nvSpPr>
          <p:cNvPr id="194690" name="Line 127"/>
          <p:cNvSpPr>
            <a:spLocks noChangeShapeType="1"/>
          </p:cNvSpPr>
          <p:nvPr/>
        </p:nvSpPr>
        <p:spPr bwMode="auto">
          <a:xfrm flipH="1">
            <a:off x="1519238" y="5007992"/>
            <a:ext cx="171450" cy="177800"/>
          </a:xfrm>
          <a:prstGeom prst="line">
            <a:avLst/>
          </a:prstGeom>
          <a:noFill/>
          <a:ln w="0">
            <a:solidFill>
              <a:srgbClr val="24282B"/>
            </a:solidFill>
            <a:round/>
            <a:headEnd/>
            <a:tailEnd/>
          </a:ln>
        </p:spPr>
        <p:txBody>
          <a:bodyPr/>
          <a:lstStyle/>
          <a:p>
            <a:endParaRPr lang="en-US"/>
          </a:p>
        </p:txBody>
      </p:sp>
      <p:sp>
        <p:nvSpPr>
          <p:cNvPr id="194691" name="Line 128"/>
          <p:cNvSpPr>
            <a:spLocks noChangeShapeType="1"/>
          </p:cNvSpPr>
          <p:nvPr/>
        </p:nvSpPr>
        <p:spPr bwMode="auto">
          <a:xfrm flipV="1">
            <a:off x="1530350" y="5007992"/>
            <a:ext cx="195263" cy="200025"/>
          </a:xfrm>
          <a:prstGeom prst="line">
            <a:avLst/>
          </a:prstGeom>
          <a:noFill/>
          <a:ln w="0">
            <a:solidFill>
              <a:srgbClr val="24282B"/>
            </a:solidFill>
            <a:round/>
            <a:headEnd/>
            <a:tailEnd/>
          </a:ln>
        </p:spPr>
        <p:txBody>
          <a:bodyPr/>
          <a:lstStyle/>
          <a:p>
            <a:endParaRPr lang="en-US"/>
          </a:p>
        </p:txBody>
      </p:sp>
      <p:sp>
        <p:nvSpPr>
          <p:cNvPr id="194692" name="Line 129"/>
          <p:cNvSpPr>
            <a:spLocks noChangeShapeType="1"/>
          </p:cNvSpPr>
          <p:nvPr/>
        </p:nvSpPr>
        <p:spPr bwMode="auto">
          <a:xfrm flipH="1">
            <a:off x="1554163" y="5007992"/>
            <a:ext cx="193675" cy="200025"/>
          </a:xfrm>
          <a:prstGeom prst="line">
            <a:avLst/>
          </a:prstGeom>
          <a:noFill/>
          <a:ln w="0">
            <a:solidFill>
              <a:srgbClr val="24282B"/>
            </a:solidFill>
            <a:round/>
            <a:headEnd/>
            <a:tailEnd/>
          </a:ln>
        </p:spPr>
        <p:txBody>
          <a:bodyPr/>
          <a:lstStyle/>
          <a:p>
            <a:endParaRPr lang="en-US"/>
          </a:p>
        </p:txBody>
      </p:sp>
      <p:sp>
        <p:nvSpPr>
          <p:cNvPr id="194693" name="Line 130"/>
          <p:cNvSpPr>
            <a:spLocks noChangeShapeType="1"/>
          </p:cNvSpPr>
          <p:nvPr/>
        </p:nvSpPr>
        <p:spPr bwMode="auto">
          <a:xfrm flipV="1">
            <a:off x="1587500" y="5007992"/>
            <a:ext cx="195263" cy="200025"/>
          </a:xfrm>
          <a:prstGeom prst="line">
            <a:avLst/>
          </a:prstGeom>
          <a:noFill/>
          <a:ln w="0">
            <a:solidFill>
              <a:srgbClr val="24282B"/>
            </a:solidFill>
            <a:round/>
            <a:headEnd/>
            <a:tailEnd/>
          </a:ln>
        </p:spPr>
        <p:txBody>
          <a:bodyPr/>
          <a:lstStyle/>
          <a:p>
            <a:endParaRPr lang="en-US"/>
          </a:p>
        </p:txBody>
      </p:sp>
      <p:sp>
        <p:nvSpPr>
          <p:cNvPr id="194694" name="Line 131"/>
          <p:cNvSpPr>
            <a:spLocks noChangeShapeType="1"/>
          </p:cNvSpPr>
          <p:nvPr/>
        </p:nvSpPr>
        <p:spPr bwMode="auto">
          <a:xfrm flipH="1">
            <a:off x="1611313" y="5007992"/>
            <a:ext cx="193675" cy="200025"/>
          </a:xfrm>
          <a:prstGeom prst="line">
            <a:avLst/>
          </a:prstGeom>
          <a:noFill/>
          <a:ln w="0">
            <a:solidFill>
              <a:srgbClr val="24282B"/>
            </a:solidFill>
            <a:round/>
            <a:headEnd/>
            <a:tailEnd/>
          </a:ln>
        </p:spPr>
        <p:txBody>
          <a:bodyPr/>
          <a:lstStyle/>
          <a:p>
            <a:endParaRPr lang="en-US"/>
          </a:p>
        </p:txBody>
      </p:sp>
      <p:sp>
        <p:nvSpPr>
          <p:cNvPr id="194695" name="Line 132"/>
          <p:cNvSpPr>
            <a:spLocks noChangeShapeType="1"/>
          </p:cNvSpPr>
          <p:nvPr/>
        </p:nvSpPr>
        <p:spPr bwMode="auto">
          <a:xfrm flipV="1">
            <a:off x="1644650" y="5007992"/>
            <a:ext cx="195263" cy="200025"/>
          </a:xfrm>
          <a:prstGeom prst="line">
            <a:avLst/>
          </a:prstGeom>
          <a:noFill/>
          <a:ln w="0">
            <a:solidFill>
              <a:srgbClr val="24282B"/>
            </a:solidFill>
            <a:round/>
            <a:headEnd/>
            <a:tailEnd/>
          </a:ln>
        </p:spPr>
        <p:txBody>
          <a:bodyPr/>
          <a:lstStyle/>
          <a:p>
            <a:endParaRPr lang="en-US"/>
          </a:p>
        </p:txBody>
      </p:sp>
      <p:sp>
        <p:nvSpPr>
          <p:cNvPr id="194696" name="Line 133"/>
          <p:cNvSpPr>
            <a:spLocks noChangeShapeType="1"/>
          </p:cNvSpPr>
          <p:nvPr/>
        </p:nvSpPr>
        <p:spPr bwMode="auto">
          <a:xfrm flipH="1">
            <a:off x="1668463" y="5007992"/>
            <a:ext cx="193675" cy="200025"/>
          </a:xfrm>
          <a:prstGeom prst="line">
            <a:avLst/>
          </a:prstGeom>
          <a:noFill/>
          <a:ln w="0">
            <a:solidFill>
              <a:srgbClr val="24282B"/>
            </a:solidFill>
            <a:round/>
            <a:headEnd/>
            <a:tailEnd/>
          </a:ln>
        </p:spPr>
        <p:txBody>
          <a:bodyPr/>
          <a:lstStyle/>
          <a:p>
            <a:endParaRPr lang="en-US"/>
          </a:p>
        </p:txBody>
      </p:sp>
      <p:sp>
        <p:nvSpPr>
          <p:cNvPr id="194697" name="Line 134"/>
          <p:cNvSpPr>
            <a:spLocks noChangeShapeType="1"/>
          </p:cNvSpPr>
          <p:nvPr/>
        </p:nvSpPr>
        <p:spPr bwMode="auto">
          <a:xfrm flipV="1">
            <a:off x="1701800" y="5041330"/>
            <a:ext cx="160338" cy="166687"/>
          </a:xfrm>
          <a:prstGeom prst="line">
            <a:avLst/>
          </a:prstGeom>
          <a:noFill/>
          <a:ln w="0">
            <a:solidFill>
              <a:srgbClr val="24282B"/>
            </a:solidFill>
            <a:round/>
            <a:headEnd/>
            <a:tailEnd/>
          </a:ln>
        </p:spPr>
        <p:txBody>
          <a:bodyPr/>
          <a:lstStyle/>
          <a:p>
            <a:endParaRPr lang="en-US"/>
          </a:p>
        </p:txBody>
      </p:sp>
      <p:sp>
        <p:nvSpPr>
          <p:cNvPr id="194698" name="Line 135"/>
          <p:cNvSpPr>
            <a:spLocks noChangeShapeType="1"/>
          </p:cNvSpPr>
          <p:nvPr/>
        </p:nvSpPr>
        <p:spPr bwMode="auto">
          <a:xfrm flipH="1">
            <a:off x="1736725" y="5063555"/>
            <a:ext cx="125413" cy="144462"/>
          </a:xfrm>
          <a:prstGeom prst="line">
            <a:avLst/>
          </a:prstGeom>
          <a:noFill/>
          <a:ln w="0">
            <a:solidFill>
              <a:srgbClr val="24282B"/>
            </a:solidFill>
            <a:round/>
            <a:headEnd/>
            <a:tailEnd/>
          </a:ln>
        </p:spPr>
        <p:txBody>
          <a:bodyPr/>
          <a:lstStyle/>
          <a:p>
            <a:endParaRPr lang="en-US"/>
          </a:p>
        </p:txBody>
      </p:sp>
      <p:sp>
        <p:nvSpPr>
          <p:cNvPr id="194699" name="Line 136"/>
          <p:cNvSpPr>
            <a:spLocks noChangeShapeType="1"/>
          </p:cNvSpPr>
          <p:nvPr/>
        </p:nvSpPr>
        <p:spPr bwMode="auto">
          <a:xfrm flipV="1">
            <a:off x="1758950" y="5096892"/>
            <a:ext cx="103188" cy="111125"/>
          </a:xfrm>
          <a:prstGeom prst="line">
            <a:avLst/>
          </a:prstGeom>
          <a:noFill/>
          <a:ln w="0">
            <a:solidFill>
              <a:srgbClr val="24282B"/>
            </a:solidFill>
            <a:round/>
            <a:headEnd/>
            <a:tailEnd/>
          </a:ln>
        </p:spPr>
        <p:txBody>
          <a:bodyPr/>
          <a:lstStyle/>
          <a:p>
            <a:endParaRPr lang="en-US"/>
          </a:p>
        </p:txBody>
      </p:sp>
      <p:sp>
        <p:nvSpPr>
          <p:cNvPr id="194700" name="Line 137"/>
          <p:cNvSpPr>
            <a:spLocks noChangeShapeType="1"/>
          </p:cNvSpPr>
          <p:nvPr/>
        </p:nvSpPr>
        <p:spPr bwMode="auto">
          <a:xfrm flipH="1">
            <a:off x="1793875" y="5130230"/>
            <a:ext cx="68263" cy="77787"/>
          </a:xfrm>
          <a:prstGeom prst="line">
            <a:avLst/>
          </a:prstGeom>
          <a:noFill/>
          <a:ln w="0">
            <a:solidFill>
              <a:srgbClr val="24282B"/>
            </a:solidFill>
            <a:round/>
            <a:headEnd/>
            <a:tailEnd/>
          </a:ln>
        </p:spPr>
        <p:txBody>
          <a:bodyPr/>
          <a:lstStyle/>
          <a:p>
            <a:endParaRPr lang="en-US"/>
          </a:p>
        </p:txBody>
      </p:sp>
      <p:sp>
        <p:nvSpPr>
          <p:cNvPr id="194701" name="Line 138"/>
          <p:cNvSpPr>
            <a:spLocks noChangeShapeType="1"/>
          </p:cNvSpPr>
          <p:nvPr/>
        </p:nvSpPr>
        <p:spPr bwMode="auto">
          <a:xfrm flipV="1">
            <a:off x="1816100" y="5152455"/>
            <a:ext cx="46038" cy="55562"/>
          </a:xfrm>
          <a:prstGeom prst="line">
            <a:avLst/>
          </a:prstGeom>
          <a:noFill/>
          <a:ln w="0">
            <a:solidFill>
              <a:srgbClr val="24282B"/>
            </a:solidFill>
            <a:round/>
            <a:headEnd/>
            <a:tailEnd/>
          </a:ln>
        </p:spPr>
        <p:txBody>
          <a:bodyPr/>
          <a:lstStyle/>
          <a:p>
            <a:endParaRPr lang="en-US"/>
          </a:p>
        </p:txBody>
      </p:sp>
      <p:sp>
        <p:nvSpPr>
          <p:cNvPr id="194702" name="Line 139"/>
          <p:cNvSpPr>
            <a:spLocks noChangeShapeType="1"/>
          </p:cNvSpPr>
          <p:nvPr/>
        </p:nvSpPr>
        <p:spPr bwMode="auto">
          <a:xfrm flipH="1">
            <a:off x="1851025" y="5185792"/>
            <a:ext cx="11113" cy="22225"/>
          </a:xfrm>
          <a:prstGeom prst="line">
            <a:avLst/>
          </a:prstGeom>
          <a:noFill/>
          <a:ln w="0">
            <a:solidFill>
              <a:srgbClr val="24282B"/>
            </a:solidFill>
            <a:round/>
            <a:headEnd/>
            <a:tailEnd/>
          </a:ln>
        </p:spPr>
        <p:txBody>
          <a:bodyPr/>
          <a:lstStyle/>
          <a:p>
            <a:endParaRPr lang="en-US"/>
          </a:p>
        </p:txBody>
      </p:sp>
      <p:sp>
        <p:nvSpPr>
          <p:cNvPr id="194703" name="Rectangle 140"/>
          <p:cNvSpPr>
            <a:spLocks noChangeArrowheads="1"/>
          </p:cNvSpPr>
          <p:nvPr/>
        </p:nvSpPr>
        <p:spPr bwMode="auto">
          <a:xfrm>
            <a:off x="3657600" y="5007992"/>
            <a:ext cx="355600" cy="200025"/>
          </a:xfrm>
          <a:prstGeom prst="rect">
            <a:avLst/>
          </a:prstGeom>
          <a:noFill/>
          <a:ln w="0">
            <a:solidFill>
              <a:srgbClr val="24282B"/>
            </a:solidFill>
            <a:miter lim="800000"/>
            <a:headEnd/>
            <a:tailEnd/>
          </a:ln>
        </p:spPr>
        <p:txBody>
          <a:bodyPr/>
          <a:lstStyle/>
          <a:p>
            <a:endParaRPr lang="en-US">
              <a:solidFill>
                <a:srgbClr val="000000"/>
              </a:solidFill>
              <a:latin typeface="Times New Roman" pitchFamily="18" charset="0"/>
              <a:cs typeface="Times New Roman" pitchFamily="18" charset="0"/>
            </a:endParaRPr>
          </a:p>
        </p:txBody>
      </p:sp>
      <p:sp>
        <p:nvSpPr>
          <p:cNvPr id="194704" name="Line 141"/>
          <p:cNvSpPr>
            <a:spLocks noChangeShapeType="1"/>
          </p:cNvSpPr>
          <p:nvPr/>
        </p:nvSpPr>
        <p:spPr bwMode="auto">
          <a:xfrm>
            <a:off x="2365375" y="3523680"/>
            <a:ext cx="34925" cy="3175"/>
          </a:xfrm>
          <a:prstGeom prst="line">
            <a:avLst/>
          </a:prstGeom>
          <a:noFill/>
          <a:ln w="0">
            <a:solidFill>
              <a:srgbClr val="3B2478"/>
            </a:solidFill>
            <a:round/>
            <a:headEnd/>
            <a:tailEnd/>
          </a:ln>
        </p:spPr>
        <p:txBody>
          <a:bodyPr/>
          <a:lstStyle/>
          <a:p>
            <a:endParaRPr lang="en-US"/>
          </a:p>
        </p:txBody>
      </p:sp>
      <p:sp>
        <p:nvSpPr>
          <p:cNvPr id="194705" name="Line 142"/>
          <p:cNvSpPr>
            <a:spLocks noChangeShapeType="1"/>
          </p:cNvSpPr>
          <p:nvPr/>
        </p:nvSpPr>
        <p:spPr bwMode="auto">
          <a:xfrm>
            <a:off x="2354263" y="3545905"/>
            <a:ext cx="11112" cy="3175"/>
          </a:xfrm>
          <a:prstGeom prst="line">
            <a:avLst/>
          </a:prstGeom>
          <a:noFill/>
          <a:ln w="0">
            <a:solidFill>
              <a:srgbClr val="24282B"/>
            </a:solidFill>
            <a:round/>
            <a:headEnd/>
            <a:tailEnd/>
          </a:ln>
        </p:spPr>
        <p:txBody>
          <a:bodyPr/>
          <a:lstStyle/>
          <a:p>
            <a:endParaRPr lang="en-US"/>
          </a:p>
        </p:txBody>
      </p:sp>
      <p:sp>
        <p:nvSpPr>
          <p:cNvPr id="194706" name="Line 143"/>
          <p:cNvSpPr>
            <a:spLocks noChangeShapeType="1"/>
          </p:cNvSpPr>
          <p:nvPr/>
        </p:nvSpPr>
        <p:spPr bwMode="auto">
          <a:xfrm>
            <a:off x="2400300" y="3523680"/>
            <a:ext cx="766763" cy="3175"/>
          </a:xfrm>
          <a:prstGeom prst="line">
            <a:avLst/>
          </a:prstGeom>
          <a:noFill/>
          <a:ln w="0">
            <a:solidFill>
              <a:srgbClr val="3B2478"/>
            </a:solidFill>
            <a:round/>
            <a:headEnd/>
            <a:tailEnd/>
          </a:ln>
        </p:spPr>
        <p:txBody>
          <a:bodyPr/>
          <a:lstStyle/>
          <a:p>
            <a:endParaRPr lang="en-US"/>
          </a:p>
        </p:txBody>
      </p:sp>
      <p:sp>
        <p:nvSpPr>
          <p:cNvPr id="194707" name="Line 144"/>
          <p:cNvSpPr>
            <a:spLocks noChangeShapeType="1"/>
          </p:cNvSpPr>
          <p:nvPr/>
        </p:nvSpPr>
        <p:spPr bwMode="auto">
          <a:xfrm>
            <a:off x="3167063" y="3523680"/>
            <a:ext cx="11112" cy="3175"/>
          </a:xfrm>
          <a:prstGeom prst="line">
            <a:avLst/>
          </a:prstGeom>
          <a:noFill/>
          <a:ln w="0">
            <a:solidFill>
              <a:srgbClr val="24282B"/>
            </a:solidFill>
            <a:round/>
            <a:headEnd/>
            <a:tailEnd/>
          </a:ln>
        </p:spPr>
        <p:txBody>
          <a:bodyPr/>
          <a:lstStyle/>
          <a:p>
            <a:endParaRPr lang="en-US"/>
          </a:p>
        </p:txBody>
      </p:sp>
      <p:sp>
        <p:nvSpPr>
          <p:cNvPr id="194708" name="Line 145"/>
          <p:cNvSpPr>
            <a:spLocks noChangeShapeType="1"/>
          </p:cNvSpPr>
          <p:nvPr/>
        </p:nvSpPr>
        <p:spPr bwMode="auto">
          <a:xfrm flipH="1">
            <a:off x="2365375" y="3545905"/>
            <a:ext cx="801688" cy="3175"/>
          </a:xfrm>
          <a:prstGeom prst="line">
            <a:avLst/>
          </a:prstGeom>
          <a:noFill/>
          <a:ln w="0">
            <a:solidFill>
              <a:srgbClr val="3B2478"/>
            </a:solidFill>
            <a:round/>
            <a:headEnd/>
            <a:tailEnd/>
          </a:ln>
        </p:spPr>
        <p:txBody>
          <a:bodyPr/>
          <a:lstStyle/>
          <a:p>
            <a:endParaRPr lang="en-US"/>
          </a:p>
        </p:txBody>
      </p:sp>
      <p:sp>
        <p:nvSpPr>
          <p:cNvPr id="194709" name="Line 146"/>
          <p:cNvSpPr>
            <a:spLocks noChangeShapeType="1"/>
          </p:cNvSpPr>
          <p:nvPr/>
        </p:nvSpPr>
        <p:spPr bwMode="auto">
          <a:xfrm flipH="1">
            <a:off x="2365375" y="5766817"/>
            <a:ext cx="788988" cy="1588"/>
          </a:xfrm>
          <a:prstGeom prst="line">
            <a:avLst/>
          </a:prstGeom>
          <a:noFill/>
          <a:ln w="0">
            <a:solidFill>
              <a:srgbClr val="3B2478"/>
            </a:solidFill>
            <a:round/>
            <a:headEnd/>
            <a:tailEnd/>
          </a:ln>
        </p:spPr>
        <p:txBody>
          <a:bodyPr/>
          <a:lstStyle/>
          <a:p>
            <a:endParaRPr lang="en-US"/>
          </a:p>
        </p:txBody>
      </p:sp>
      <p:sp>
        <p:nvSpPr>
          <p:cNvPr id="194710" name="Line 147"/>
          <p:cNvSpPr>
            <a:spLocks noChangeShapeType="1"/>
          </p:cNvSpPr>
          <p:nvPr/>
        </p:nvSpPr>
        <p:spPr bwMode="auto">
          <a:xfrm flipH="1">
            <a:off x="2365375" y="5789042"/>
            <a:ext cx="788988" cy="1588"/>
          </a:xfrm>
          <a:prstGeom prst="line">
            <a:avLst/>
          </a:prstGeom>
          <a:noFill/>
          <a:ln w="0">
            <a:solidFill>
              <a:srgbClr val="3B2478"/>
            </a:solidFill>
            <a:round/>
            <a:headEnd/>
            <a:tailEnd/>
          </a:ln>
        </p:spPr>
        <p:txBody>
          <a:bodyPr/>
          <a:lstStyle/>
          <a:p>
            <a:endParaRPr lang="en-US"/>
          </a:p>
        </p:txBody>
      </p:sp>
      <p:sp>
        <p:nvSpPr>
          <p:cNvPr id="194711" name="Line 148"/>
          <p:cNvSpPr>
            <a:spLocks noChangeShapeType="1"/>
          </p:cNvSpPr>
          <p:nvPr/>
        </p:nvSpPr>
        <p:spPr bwMode="auto">
          <a:xfrm flipV="1">
            <a:off x="755650" y="5119117"/>
            <a:ext cx="957263" cy="974725"/>
          </a:xfrm>
          <a:prstGeom prst="line">
            <a:avLst/>
          </a:prstGeom>
          <a:noFill/>
          <a:ln w="0">
            <a:solidFill>
              <a:srgbClr val="24282B"/>
            </a:solidFill>
            <a:round/>
            <a:headEnd/>
            <a:tailEnd type="triangle" w="med" len="med"/>
          </a:ln>
        </p:spPr>
        <p:txBody>
          <a:bodyPr/>
          <a:lstStyle/>
          <a:p>
            <a:endParaRPr lang="en-US"/>
          </a:p>
        </p:txBody>
      </p:sp>
      <p:sp>
        <p:nvSpPr>
          <p:cNvPr id="194712" name="Line 149"/>
          <p:cNvSpPr>
            <a:spLocks noChangeShapeType="1"/>
          </p:cNvSpPr>
          <p:nvPr/>
        </p:nvSpPr>
        <p:spPr bwMode="auto">
          <a:xfrm>
            <a:off x="2365375" y="3545905"/>
            <a:ext cx="801688" cy="3175"/>
          </a:xfrm>
          <a:prstGeom prst="line">
            <a:avLst/>
          </a:prstGeom>
          <a:noFill/>
          <a:ln w="0">
            <a:solidFill>
              <a:srgbClr val="3B2478"/>
            </a:solidFill>
            <a:round/>
            <a:headEnd/>
            <a:tailEnd/>
          </a:ln>
        </p:spPr>
        <p:txBody>
          <a:bodyPr/>
          <a:lstStyle/>
          <a:p>
            <a:endParaRPr lang="en-US"/>
          </a:p>
        </p:txBody>
      </p:sp>
      <p:sp>
        <p:nvSpPr>
          <p:cNvPr id="194713" name="Line 150"/>
          <p:cNvSpPr>
            <a:spLocks noChangeShapeType="1"/>
          </p:cNvSpPr>
          <p:nvPr/>
        </p:nvSpPr>
        <p:spPr bwMode="auto">
          <a:xfrm>
            <a:off x="1547813" y="2996630"/>
            <a:ext cx="1012825" cy="549275"/>
          </a:xfrm>
          <a:prstGeom prst="line">
            <a:avLst/>
          </a:prstGeom>
          <a:noFill/>
          <a:ln w="0">
            <a:solidFill>
              <a:srgbClr val="24282B"/>
            </a:solidFill>
            <a:round/>
            <a:headEnd/>
            <a:tailEnd type="triangle" w="med" len="med"/>
          </a:ln>
        </p:spPr>
        <p:txBody>
          <a:bodyPr/>
          <a:lstStyle/>
          <a:p>
            <a:endParaRPr lang="en-US"/>
          </a:p>
        </p:txBody>
      </p:sp>
      <p:sp>
        <p:nvSpPr>
          <p:cNvPr id="194714" name="Freeform 151"/>
          <p:cNvSpPr>
            <a:spLocks/>
          </p:cNvSpPr>
          <p:nvPr/>
        </p:nvSpPr>
        <p:spPr bwMode="auto">
          <a:xfrm>
            <a:off x="2835275" y="4193605"/>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15" name="Freeform 152"/>
          <p:cNvSpPr>
            <a:spLocks/>
          </p:cNvSpPr>
          <p:nvPr/>
        </p:nvSpPr>
        <p:spPr bwMode="auto">
          <a:xfrm>
            <a:off x="2892425" y="4138042"/>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16" name="Freeform 153"/>
          <p:cNvSpPr>
            <a:spLocks/>
          </p:cNvSpPr>
          <p:nvPr/>
        </p:nvSpPr>
        <p:spPr bwMode="auto">
          <a:xfrm>
            <a:off x="2835275" y="4093592"/>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3"/>
                </a:lnTo>
                <a:lnTo>
                  <a:pt x="3" y="2"/>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717" name="Freeform 154"/>
          <p:cNvSpPr>
            <a:spLocks/>
          </p:cNvSpPr>
          <p:nvPr/>
        </p:nvSpPr>
        <p:spPr bwMode="auto">
          <a:xfrm>
            <a:off x="2789238" y="4093592"/>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18" name="Freeform 155"/>
          <p:cNvSpPr>
            <a:spLocks/>
          </p:cNvSpPr>
          <p:nvPr/>
        </p:nvSpPr>
        <p:spPr bwMode="auto">
          <a:xfrm>
            <a:off x="2789238" y="4093592"/>
            <a:ext cx="1587" cy="22225"/>
          </a:xfrm>
          <a:custGeom>
            <a:avLst/>
            <a:gdLst>
              <a:gd name="T0" fmla="*/ 0 w 1588"/>
              <a:gd name="T1" fmla="*/ 0 h 2"/>
              <a:gd name="T2" fmla="*/ 0 w 1588"/>
              <a:gd name="T3" fmla="*/ 0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19" name="Freeform 156"/>
          <p:cNvSpPr>
            <a:spLocks/>
          </p:cNvSpPr>
          <p:nvPr/>
        </p:nvSpPr>
        <p:spPr bwMode="auto">
          <a:xfrm>
            <a:off x="2789238" y="4115817"/>
            <a:ext cx="46037" cy="22225"/>
          </a:xfrm>
          <a:custGeom>
            <a:avLst/>
            <a:gdLst>
              <a:gd name="T0" fmla="*/ 0 w 4"/>
              <a:gd name="T1" fmla="*/ 0 h 2"/>
              <a:gd name="T2" fmla="*/ 2147483647 w 4"/>
              <a:gd name="T3" fmla="*/ 0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1" y="1"/>
                </a:lnTo>
                <a:lnTo>
                  <a:pt x="2" y="1"/>
                </a:lnTo>
                <a:lnTo>
                  <a:pt x="3" y="2"/>
                </a:lnTo>
                <a:lnTo>
                  <a:pt x="4" y="2"/>
                </a:lnTo>
              </a:path>
            </a:pathLst>
          </a:custGeom>
          <a:noFill/>
          <a:ln w="0">
            <a:solidFill>
              <a:srgbClr val="FF9900"/>
            </a:solidFill>
            <a:prstDash val="solid"/>
            <a:round/>
            <a:headEnd/>
            <a:tailEnd/>
          </a:ln>
        </p:spPr>
        <p:txBody>
          <a:bodyPr/>
          <a:lstStyle/>
          <a:p>
            <a:endParaRPr lang="en-US"/>
          </a:p>
        </p:txBody>
      </p:sp>
      <p:sp>
        <p:nvSpPr>
          <p:cNvPr id="194720" name="Freeform 157"/>
          <p:cNvSpPr>
            <a:spLocks/>
          </p:cNvSpPr>
          <p:nvPr/>
        </p:nvSpPr>
        <p:spPr bwMode="auto">
          <a:xfrm>
            <a:off x="2835275" y="4126930"/>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2147483647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21" name="Freeform 158"/>
          <p:cNvSpPr>
            <a:spLocks/>
          </p:cNvSpPr>
          <p:nvPr/>
        </p:nvSpPr>
        <p:spPr bwMode="auto">
          <a:xfrm>
            <a:off x="2892425" y="4071367"/>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22" name="Freeform 159"/>
          <p:cNvSpPr>
            <a:spLocks/>
          </p:cNvSpPr>
          <p:nvPr/>
        </p:nvSpPr>
        <p:spPr bwMode="auto">
          <a:xfrm>
            <a:off x="2835275" y="4038030"/>
            <a:ext cx="57150" cy="33337"/>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0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3"/>
                </a:moveTo>
                <a:lnTo>
                  <a:pt x="4" y="2"/>
                </a:lnTo>
                <a:lnTo>
                  <a:pt x="3" y="2"/>
                </a:lnTo>
                <a:lnTo>
                  <a:pt x="3" y="1"/>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23" name="Freeform 160"/>
          <p:cNvSpPr>
            <a:spLocks/>
          </p:cNvSpPr>
          <p:nvPr/>
        </p:nvSpPr>
        <p:spPr bwMode="auto">
          <a:xfrm>
            <a:off x="2789238" y="4026917"/>
            <a:ext cx="46037" cy="11113"/>
          </a:xfrm>
          <a:custGeom>
            <a:avLst/>
            <a:gdLst>
              <a:gd name="T0" fmla="*/ 2147483647 w 4"/>
              <a:gd name="T1" fmla="*/ 2147483647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24" name="Freeform 161"/>
          <p:cNvSpPr>
            <a:spLocks/>
          </p:cNvSpPr>
          <p:nvPr/>
        </p:nvSpPr>
        <p:spPr bwMode="auto">
          <a:xfrm>
            <a:off x="2789238" y="4026917"/>
            <a:ext cx="1587" cy="22225"/>
          </a:xfrm>
          <a:custGeom>
            <a:avLst/>
            <a:gdLst>
              <a:gd name="T0" fmla="*/ 0 w 1588"/>
              <a:gd name="T1" fmla="*/ 0 h 2"/>
              <a:gd name="T2" fmla="*/ 0 w 1588"/>
              <a:gd name="T3" fmla="*/ 0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25" name="Freeform 162"/>
          <p:cNvSpPr>
            <a:spLocks/>
          </p:cNvSpPr>
          <p:nvPr/>
        </p:nvSpPr>
        <p:spPr bwMode="auto">
          <a:xfrm>
            <a:off x="2789238" y="4049142"/>
            <a:ext cx="46037" cy="22225"/>
          </a:xfrm>
          <a:custGeom>
            <a:avLst/>
            <a:gdLst>
              <a:gd name="T0" fmla="*/ 0 w 4"/>
              <a:gd name="T1" fmla="*/ 0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1"/>
                </a:lnTo>
                <a:lnTo>
                  <a:pt x="2" y="1"/>
                </a:lnTo>
                <a:lnTo>
                  <a:pt x="2" y="2"/>
                </a:lnTo>
                <a:lnTo>
                  <a:pt x="3" y="2"/>
                </a:lnTo>
                <a:lnTo>
                  <a:pt x="4" y="2"/>
                </a:lnTo>
              </a:path>
            </a:pathLst>
          </a:custGeom>
          <a:noFill/>
          <a:ln w="0">
            <a:solidFill>
              <a:srgbClr val="FF9900"/>
            </a:solidFill>
            <a:prstDash val="solid"/>
            <a:round/>
            <a:headEnd/>
            <a:tailEnd/>
          </a:ln>
        </p:spPr>
        <p:txBody>
          <a:bodyPr/>
          <a:lstStyle/>
          <a:p>
            <a:endParaRPr lang="en-US"/>
          </a:p>
        </p:txBody>
      </p:sp>
      <p:sp>
        <p:nvSpPr>
          <p:cNvPr id="194726" name="Freeform 163"/>
          <p:cNvSpPr>
            <a:spLocks/>
          </p:cNvSpPr>
          <p:nvPr/>
        </p:nvSpPr>
        <p:spPr bwMode="auto">
          <a:xfrm>
            <a:off x="2835275" y="4060255"/>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2"/>
                </a:lnTo>
                <a:lnTo>
                  <a:pt x="2"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27" name="Freeform 164"/>
          <p:cNvSpPr>
            <a:spLocks/>
          </p:cNvSpPr>
          <p:nvPr/>
        </p:nvSpPr>
        <p:spPr bwMode="auto">
          <a:xfrm>
            <a:off x="2892425" y="4015805"/>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0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28" name="Freeform 165"/>
          <p:cNvSpPr>
            <a:spLocks/>
          </p:cNvSpPr>
          <p:nvPr/>
        </p:nvSpPr>
        <p:spPr bwMode="auto">
          <a:xfrm>
            <a:off x="2835275" y="3969767"/>
            <a:ext cx="57150" cy="46038"/>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29" name="Freeform 166"/>
          <p:cNvSpPr>
            <a:spLocks/>
          </p:cNvSpPr>
          <p:nvPr/>
        </p:nvSpPr>
        <p:spPr bwMode="auto">
          <a:xfrm>
            <a:off x="2789238" y="3958655"/>
            <a:ext cx="46037" cy="11112"/>
          </a:xfrm>
          <a:custGeom>
            <a:avLst/>
            <a:gdLst>
              <a:gd name="T0" fmla="*/ 2147483647 w 4"/>
              <a:gd name="T1" fmla="*/ 2147483647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30" name="Freeform 167"/>
          <p:cNvSpPr>
            <a:spLocks/>
          </p:cNvSpPr>
          <p:nvPr/>
        </p:nvSpPr>
        <p:spPr bwMode="auto">
          <a:xfrm>
            <a:off x="2789238" y="3958655"/>
            <a:ext cx="1587" cy="22225"/>
          </a:xfrm>
          <a:custGeom>
            <a:avLst/>
            <a:gdLst>
              <a:gd name="T0" fmla="*/ 0 w 1588"/>
              <a:gd name="T1" fmla="*/ 0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1"/>
                </a:lnTo>
                <a:lnTo>
                  <a:pt x="0" y="2"/>
                </a:lnTo>
              </a:path>
            </a:pathLst>
          </a:custGeom>
          <a:noFill/>
          <a:ln w="0">
            <a:solidFill>
              <a:srgbClr val="FF9900"/>
            </a:solidFill>
            <a:prstDash val="solid"/>
            <a:round/>
            <a:headEnd/>
            <a:tailEnd/>
          </a:ln>
        </p:spPr>
        <p:txBody>
          <a:bodyPr/>
          <a:lstStyle/>
          <a:p>
            <a:endParaRPr lang="en-US"/>
          </a:p>
        </p:txBody>
      </p:sp>
      <p:sp>
        <p:nvSpPr>
          <p:cNvPr id="194731" name="Freeform 168"/>
          <p:cNvSpPr>
            <a:spLocks/>
          </p:cNvSpPr>
          <p:nvPr/>
        </p:nvSpPr>
        <p:spPr bwMode="auto">
          <a:xfrm>
            <a:off x="2789238" y="3980880"/>
            <a:ext cx="46037" cy="34925"/>
          </a:xfrm>
          <a:custGeom>
            <a:avLst/>
            <a:gdLst>
              <a:gd name="T0" fmla="*/ 0 w 4"/>
              <a:gd name="T1" fmla="*/ 0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1" y="1"/>
                </a:lnTo>
                <a:lnTo>
                  <a:pt x="2" y="1"/>
                </a:lnTo>
                <a:lnTo>
                  <a:pt x="2" y="2"/>
                </a:lnTo>
                <a:lnTo>
                  <a:pt x="3" y="2"/>
                </a:lnTo>
                <a:lnTo>
                  <a:pt x="4" y="3"/>
                </a:lnTo>
              </a:path>
            </a:pathLst>
          </a:custGeom>
          <a:noFill/>
          <a:ln w="0">
            <a:solidFill>
              <a:srgbClr val="FF9900"/>
            </a:solidFill>
            <a:prstDash val="solid"/>
            <a:round/>
            <a:headEnd/>
            <a:tailEnd/>
          </a:ln>
        </p:spPr>
        <p:txBody>
          <a:bodyPr/>
          <a:lstStyle/>
          <a:p>
            <a:endParaRPr lang="en-US"/>
          </a:p>
        </p:txBody>
      </p:sp>
      <p:sp>
        <p:nvSpPr>
          <p:cNvPr id="194732" name="Freeform 169"/>
          <p:cNvSpPr>
            <a:spLocks/>
          </p:cNvSpPr>
          <p:nvPr/>
        </p:nvSpPr>
        <p:spPr bwMode="auto">
          <a:xfrm>
            <a:off x="2835275" y="3991992"/>
            <a:ext cx="57150" cy="23813"/>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1" y="2"/>
                </a:lnTo>
                <a:lnTo>
                  <a:pt x="2" y="2"/>
                </a:lnTo>
                <a:lnTo>
                  <a:pt x="3"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33" name="Freeform 170"/>
          <p:cNvSpPr>
            <a:spLocks/>
          </p:cNvSpPr>
          <p:nvPr/>
        </p:nvSpPr>
        <p:spPr bwMode="auto">
          <a:xfrm>
            <a:off x="2892425" y="3947542"/>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2147483647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34" name="Freeform 171"/>
          <p:cNvSpPr>
            <a:spLocks/>
          </p:cNvSpPr>
          <p:nvPr/>
        </p:nvSpPr>
        <p:spPr bwMode="auto">
          <a:xfrm>
            <a:off x="2835275" y="3903092"/>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35" name="Freeform 172"/>
          <p:cNvSpPr>
            <a:spLocks/>
          </p:cNvSpPr>
          <p:nvPr/>
        </p:nvSpPr>
        <p:spPr bwMode="auto">
          <a:xfrm>
            <a:off x="2789238" y="3891980"/>
            <a:ext cx="46037" cy="11112"/>
          </a:xfrm>
          <a:custGeom>
            <a:avLst/>
            <a:gdLst>
              <a:gd name="T0" fmla="*/ 2147483647 w 4"/>
              <a:gd name="T1" fmla="*/ 2147483647 h 1"/>
              <a:gd name="T2" fmla="*/ 2147483647 w 4"/>
              <a:gd name="T3" fmla="*/ 2147483647 h 1"/>
              <a:gd name="T4" fmla="*/ 2147483647 w 4"/>
              <a:gd name="T5" fmla="*/ 2147483647 h 1"/>
              <a:gd name="T6" fmla="*/ 2147483647 w 4"/>
              <a:gd name="T7" fmla="*/ 0 h 1"/>
              <a:gd name="T8" fmla="*/ 2147483647 w 4"/>
              <a:gd name="T9" fmla="*/ 0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1"/>
                </a:lnTo>
                <a:lnTo>
                  <a:pt x="2" y="1"/>
                </a:lnTo>
                <a:lnTo>
                  <a:pt x="2" y="0"/>
                </a:lnTo>
                <a:lnTo>
                  <a:pt x="1" y="0"/>
                </a:lnTo>
                <a:lnTo>
                  <a:pt x="1" y="1"/>
                </a:lnTo>
                <a:lnTo>
                  <a:pt x="0" y="1"/>
                </a:lnTo>
              </a:path>
            </a:pathLst>
          </a:custGeom>
          <a:noFill/>
          <a:ln w="0">
            <a:solidFill>
              <a:srgbClr val="FF9900"/>
            </a:solidFill>
            <a:prstDash val="solid"/>
            <a:round/>
            <a:headEnd/>
            <a:tailEnd/>
          </a:ln>
        </p:spPr>
        <p:txBody>
          <a:bodyPr/>
          <a:lstStyle/>
          <a:p>
            <a:endParaRPr lang="en-US"/>
          </a:p>
        </p:txBody>
      </p:sp>
      <p:sp>
        <p:nvSpPr>
          <p:cNvPr id="194736" name="Freeform 173"/>
          <p:cNvSpPr>
            <a:spLocks/>
          </p:cNvSpPr>
          <p:nvPr/>
        </p:nvSpPr>
        <p:spPr bwMode="auto">
          <a:xfrm>
            <a:off x="2789238" y="3903092"/>
            <a:ext cx="1587" cy="22225"/>
          </a:xfrm>
          <a:custGeom>
            <a:avLst/>
            <a:gdLst>
              <a:gd name="T0" fmla="*/ 0 w 1588"/>
              <a:gd name="T1" fmla="*/ 0 h 2"/>
              <a:gd name="T2" fmla="*/ 0 w 1588"/>
              <a:gd name="T3" fmla="*/ 0 h 2"/>
              <a:gd name="T4" fmla="*/ 0 w 1588"/>
              <a:gd name="T5" fmla="*/ 0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37" name="Freeform 174"/>
          <p:cNvSpPr>
            <a:spLocks/>
          </p:cNvSpPr>
          <p:nvPr/>
        </p:nvSpPr>
        <p:spPr bwMode="auto">
          <a:xfrm>
            <a:off x="2789238" y="3925317"/>
            <a:ext cx="46037" cy="22225"/>
          </a:xfrm>
          <a:custGeom>
            <a:avLst/>
            <a:gdLst>
              <a:gd name="T0" fmla="*/ 0 w 4"/>
              <a:gd name="T1" fmla="*/ 0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2" y="1"/>
                </a:lnTo>
                <a:lnTo>
                  <a:pt x="3" y="2"/>
                </a:lnTo>
                <a:lnTo>
                  <a:pt x="4" y="2"/>
                </a:lnTo>
              </a:path>
            </a:pathLst>
          </a:custGeom>
          <a:noFill/>
          <a:ln w="0">
            <a:solidFill>
              <a:srgbClr val="FF9900"/>
            </a:solidFill>
            <a:prstDash val="solid"/>
            <a:round/>
            <a:headEnd/>
            <a:tailEnd/>
          </a:ln>
        </p:spPr>
        <p:txBody>
          <a:bodyPr/>
          <a:lstStyle/>
          <a:p>
            <a:endParaRPr lang="en-US"/>
          </a:p>
        </p:txBody>
      </p:sp>
      <p:sp>
        <p:nvSpPr>
          <p:cNvPr id="194738" name="Freeform 175"/>
          <p:cNvSpPr>
            <a:spLocks/>
          </p:cNvSpPr>
          <p:nvPr/>
        </p:nvSpPr>
        <p:spPr bwMode="auto">
          <a:xfrm>
            <a:off x="2835275" y="3936430"/>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39" name="Freeform 176"/>
          <p:cNvSpPr>
            <a:spLocks/>
          </p:cNvSpPr>
          <p:nvPr/>
        </p:nvSpPr>
        <p:spPr bwMode="auto">
          <a:xfrm>
            <a:off x="2892425" y="3880867"/>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40" name="Freeform 177"/>
          <p:cNvSpPr>
            <a:spLocks/>
          </p:cNvSpPr>
          <p:nvPr/>
        </p:nvSpPr>
        <p:spPr bwMode="auto">
          <a:xfrm>
            <a:off x="2835275" y="3836417"/>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741" name="Freeform 178"/>
          <p:cNvSpPr>
            <a:spLocks/>
          </p:cNvSpPr>
          <p:nvPr/>
        </p:nvSpPr>
        <p:spPr bwMode="auto">
          <a:xfrm>
            <a:off x="2789238" y="3836417"/>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42" name="Freeform 179"/>
          <p:cNvSpPr>
            <a:spLocks/>
          </p:cNvSpPr>
          <p:nvPr/>
        </p:nvSpPr>
        <p:spPr bwMode="auto">
          <a:xfrm>
            <a:off x="2789238" y="3836417"/>
            <a:ext cx="1587" cy="22225"/>
          </a:xfrm>
          <a:custGeom>
            <a:avLst/>
            <a:gdLst>
              <a:gd name="T0" fmla="*/ 0 w 1588"/>
              <a:gd name="T1" fmla="*/ 0 h 2"/>
              <a:gd name="T2" fmla="*/ 0 w 1588"/>
              <a:gd name="T3" fmla="*/ 0 h 2"/>
              <a:gd name="T4" fmla="*/ 0 w 1588"/>
              <a:gd name="T5" fmla="*/ 0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43" name="Freeform 180"/>
          <p:cNvSpPr>
            <a:spLocks/>
          </p:cNvSpPr>
          <p:nvPr/>
        </p:nvSpPr>
        <p:spPr bwMode="auto">
          <a:xfrm>
            <a:off x="2789238" y="3858642"/>
            <a:ext cx="46037" cy="22225"/>
          </a:xfrm>
          <a:custGeom>
            <a:avLst/>
            <a:gdLst>
              <a:gd name="T0" fmla="*/ 0 w 4"/>
              <a:gd name="T1" fmla="*/ 0 h 2"/>
              <a:gd name="T2" fmla="*/ 2147483647 w 4"/>
              <a:gd name="T3" fmla="*/ 0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1" y="1"/>
                </a:lnTo>
                <a:lnTo>
                  <a:pt x="2" y="1"/>
                </a:lnTo>
                <a:lnTo>
                  <a:pt x="3" y="2"/>
                </a:lnTo>
                <a:lnTo>
                  <a:pt x="4" y="2"/>
                </a:lnTo>
              </a:path>
            </a:pathLst>
          </a:custGeom>
          <a:noFill/>
          <a:ln w="0">
            <a:solidFill>
              <a:srgbClr val="FF9900"/>
            </a:solidFill>
            <a:prstDash val="solid"/>
            <a:round/>
            <a:headEnd/>
            <a:tailEnd/>
          </a:ln>
        </p:spPr>
        <p:txBody>
          <a:bodyPr/>
          <a:lstStyle/>
          <a:p>
            <a:endParaRPr lang="en-US"/>
          </a:p>
        </p:txBody>
      </p:sp>
      <p:sp>
        <p:nvSpPr>
          <p:cNvPr id="194744" name="Freeform 181"/>
          <p:cNvSpPr>
            <a:spLocks/>
          </p:cNvSpPr>
          <p:nvPr/>
        </p:nvSpPr>
        <p:spPr bwMode="auto">
          <a:xfrm>
            <a:off x="2835275" y="3869755"/>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45" name="Freeform 182"/>
          <p:cNvSpPr>
            <a:spLocks/>
          </p:cNvSpPr>
          <p:nvPr/>
        </p:nvSpPr>
        <p:spPr bwMode="auto">
          <a:xfrm>
            <a:off x="2892425" y="3814192"/>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46" name="Freeform 183"/>
          <p:cNvSpPr>
            <a:spLocks/>
          </p:cNvSpPr>
          <p:nvPr/>
        </p:nvSpPr>
        <p:spPr bwMode="auto">
          <a:xfrm>
            <a:off x="2835275" y="3769742"/>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3"/>
                </a:lnTo>
                <a:lnTo>
                  <a:pt x="3" y="2"/>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747" name="Freeform 184"/>
          <p:cNvSpPr>
            <a:spLocks/>
          </p:cNvSpPr>
          <p:nvPr/>
        </p:nvSpPr>
        <p:spPr bwMode="auto">
          <a:xfrm>
            <a:off x="2789238" y="3769742"/>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48" name="Freeform 185"/>
          <p:cNvSpPr>
            <a:spLocks/>
          </p:cNvSpPr>
          <p:nvPr/>
        </p:nvSpPr>
        <p:spPr bwMode="auto">
          <a:xfrm>
            <a:off x="2789238" y="3769742"/>
            <a:ext cx="1587" cy="22225"/>
          </a:xfrm>
          <a:custGeom>
            <a:avLst/>
            <a:gdLst>
              <a:gd name="T0" fmla="*/ 0 w 1588"/>
              <a:gd name="T1" fmla="*/ 0 h 2"/>
              <a:gd name="T2" fmla="*/ 0 w 1588"/>
              <a:gd name="T3" fmla="*/ 0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49" name="Freeform 186"/>
          <p:cNvSpPr>
            <a:spLocks/>
          </p:cNvSpPr>
          <p:nvPr/>
        </p:nvSpPr>
        <p:spPr bwMode="auto">
          <a:xfrm>
            <a:off x="2789238" y="3791967"/>
            <a:ext cx="46037" cy="22225"/>
          </a:xfrm>
          <a:custGeom>
            <a:avLst/>
            <a:gdLst>
              <a:gd name="T0" fmla="*/ 0 w 4"/>
              <a:gd name="T1" fmla="*/ 0 h 2"/>
              <a:gd name="T2" fmla="*/ 2147483647 w 4"/>
              <a:gd name="T3" fmla="*/ 0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1" y="1"/>
                </a:lnTo>
                <a:lnTo>
                  <a:pt x="2" y="1"/>
                </a:lnTo>
                <a:lnTo>
                  <a:pt x="2" y="2"/>
                </a:lnTo>
                <a:lnTo>
                  <a:pt x="3" y="2"/>
                </a:lnTo>
                <a:lnTo>
                  <a:pt x="4" y="2"/>
                </a:lnTo>
              </a:path>
            </a:pathLst>
          </a:custGeom>
          <a:noFill/>
          <a:ln w="0">
            <a:solidFill>
              <a:srgbClr val="FF9900"/>
            </a:solidFill>
            <a:prstDash val="solid"/>
            <a:round/>
            <a:headEnd/>
            <a:tailEnd/>
          </a:ln>
        </p:spPr>
        <p:txBody>
          <a:bodyPr/>
          <a:lstStyle/>
          <a:p>
            <a:endParaRPr lang="en-US"/>
          </a:p>
        </p:txBody>
      </p:sp>
      <p:sp>
        <p:nvSpPr>
          <p:cNvPr id="194750" name="Freeform 187"/>
          <p:cNvSpPr>
            <a:spLocks/>
          </p:cNvSpPr>
          <p:nvPr/>
        </p:nvSpPr>
        <p:spPr bwMode="auto">
          <a:xfrm>
            <a:off x="2835275" y="3803080"/>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2"/>
                </a:lnTo>
                <a:lnTo>
                  <a:pt x="2"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51" name="Freeform 188"/>
          <p:cNvSpPr>
            <a:spLocks/>
          </p:cNvSpPr>
          <p:nvPr/>
        </p:nvSpPr>
        <p:spPr bwMode="auto">
          <a:xfrm>
            <a:off x="2892425" y="3747517"/>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52" name="Freeform 189"/>
          <p:cNvSpPr>
            <a:spLocks/>
          </p:cNvSpPr>
          <p:nvPr/>
        </p:nvSpPr>
        <p:spPr bwMode="auto">
          <a:xfrm>
            <a:off x="2835275" y="3714180"/>
            <a:ext cx="57150" cy="33337"/>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3"/>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53" name="Freeform 190"/>
          <p:cNvSpPr>
            <a:spLocks/>
          </p:cNvSpPr>
          <p:nvPr/>
        </p:nvSpPr>
        <p:spPr bwMode="auto">
          <a:xfrm>
            <a:off x="2789238" y="3703067"/>
            <a:ext cx="46037" cy="11113"/>
          </a:xfrm>
          <a:custGeom>
            <a:avLst/>
            <a:gdLst>
              <a:gd name="T0" fmla="*/ 2147483647 w 4"/>
              <a:gd name="T1" fmla="*/ 2147483647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54" name="Freeform 191"/>
          <p:cNvSpPr>
            <a:spLocks/>
          </p:cNvSpPr>
          <p:nvPr/>
        </p:nvSpPr>
        <p:spPr bwMode="auto">
          <a:xfrm>
            <a:off x="2789238" y="3703067"/>
            <a:ext cx="1587" cy="22225"/>
          </a:xfrm>
          <a:custGeom>
            <a:avLst/>
            <a:gdLst>
              <a:gd name="T0" fmla="*/ 0 w 1588"/>
              <a:gd name="T1" fmla="*/ 0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1"/>
                </a:lnTo>
                <a:lnTo>
                  <a:pt x="0" y="2"/>
                </a:lnTo>
              </a:path>
            </a:pathLst>
          </a:custGeom>
          <a:noFill/>
          <a:ln w="0">
            <a:solidFill>
              <a:srgbClr val="FF9900"/>
            </a:solidFill>
            <a:prstDash val="solid"/>
            <a:round/>
            <a:headEnd/>
            <a:tailEnd/>
          </a:ln>
        </p:spPr>
        <p:txBody>
          <a:bodyPr/>
          <a:lstStyle/>
          <a:p>
            <a:endParaRPr lang="en-US"/>
          </a:p>
        </p:txBody>
      </p:sp>
      <p:sp>
        <p:nvSpPr>
          <p:cNvPr id="194755" name="Freeform 192"/>
          <p:cNvSpPr>
            <a:spLocks/>
          </p:cNvSpPr>
          <p:nvPr/>
        </p:nvSpPr>
        <p:spPr bwMode="auto">
          <a:xfrm>
            <a:off x="2789238" y="3725292"/>
            <a:ext cx="46037" cy="33338"/>
          </a:xfrm>
          <a:custGeom>
            <a:avLst/>
            <a:gdLst>
              <a:gd name="T0" fmla="*/ 0 w 4"/>
              <a:gd name="T1" fmla="*/ 0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1" y="1"/>
                </a:lnTo>
                <a:lnTo>
                  <a:pt x="2" y="1"/>
                </a:lnTo>
                <a:lnTo>
                  <a:pt x="2" y="2"/>
                </a:lnTo>
                <a:lnTo>
                  <a:pt x="3" y="2"/>
                </a:lnTo>
                <a:lnTo>
                  <a:pt x="4" y="3"/>
                </a:lnTo>
              </a:path>
            </a:pathLst>
          </a:custGeom>
          <a:noFill/>
          <a:ln w="0">
            <a:solidFill>
              <a:srgbClr val="FF9900"/>
            </a:solidFill>
            <a:prstDash val="solid"/>
            <a:round/>
            <a:headEnd/>
            <a:tailEnd/>
          </a:ln>
        </p:spPr>
        <p:txBody>
          <a:bodyPr/>
          <a:lstStyle/>
          <a:p>
            <a:endParaRPr lang="en-US"/>
          </a:p>
        </p:txBody>
      </p:sp>
      <p:sp>
        <p:nvSpPr>
          <p:cNvPr id="194756" name="Freeform 193"/>
          <p:cNvSpPr>
            <a:spLocks/>
          </p:cNvSpPr>
          <p:nvPr/>
        </p:nvSpPr>
        <p:spPr bwMode="auto">
          <a:xfrm>
            <a:off x="2835275" y="3736405"/>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1" y="2"/>
                </a:lnTo>
                <a:lnTo>
                  <a:pt x="2" y="2"/>
                </a:lnTo>
                <a:lnTo>
                  <a:pt x="3"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57" name="Freeform 194"/>
          <p:cNvSpPr>
            <a:spLocks/>
          </p:cNvSpPr>
          <p:nvPr/>
        </p:nvSpPr>
        <p:spPr bwMode="auto">
          <a:xfrm>
            <a:off x="2892425" y="3691955"/>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0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58" name="Freeform 195"/>
          <p:cNvSpPr>
            <a:spLocks/>
          </p:cNvSpPr>
          <p:nvPr/>
        </p:nvSpPr>
        <p:spPr bwMode="auto">
          <a:xfrm>
            <a:off x="2835275" y="3647505"/>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59" name="Freeform 196"/>
          <p:cNvSpPr>
            <a:spLocks/>
          </p:cNvSpPr>
          <p:nvPr/>
        </p:nvSpPr>
        <p:spPr bwMode="auto">
          <a:xfrm>
            <a:off x="2789238" y="3636392"/>
            <a:ext cx="46037" cy="11113"/>
          </a:xfrm>
          <a:custGeom>
            <a:avLst/>
            <a:gdLst>
              <a:gd name="T0" fmla="*/ 2147483647 w 4"/>
              <a:gd name="T1" fmla="*/ 2147483647 h 1"/>
              <a:gd name="T2" fmla="*/ 2147483647 w 4"/>
              <a:gd name="T3" fmla="*/ 2147483647 h 1"/>
              <a:gd name="T4" fmla="*/ 2147483647 w 4"/>
              <a:gd name="T5" fmla="*/ 0 h 1"/>
              <a:gd name="T6" fmla="*/ 2147483647 w 4"/>
              <a:gd name="T7" fmla="*/ 0 h 1"/>
              <a:gd name="T8" fmla="*/ 2147483647 w 4"/>
              <a:gd name="T9" fmla="*/ 0 h 1"/>
              <a:gd name="T10" fmla="*/ 2147483647 w 4"/>
              <a:gd name="T11" fmla="*/ 0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1"/>
                </a:lnTo>
                <a:lnTo>
                  <a:pt x="2" y="0"/>
                </a:lnTo>
                <a:lnTo>
                  <a:pt x="1" y="0"/>
                </a:lnTo>
                <a:lnTo>
                  <a:pt x="0" y="1"/>
                </a:lnTo>
              </a:path>
            </a:pathLst>
          </a:custGeom>
          <a:noFill/>
          <a:ln w="0">
            <a:solidFill>
              <a:srgbClr val="FF9900"/>
            </a:solidFill>
            <a:prstDash val="solid"/>
            <a:round/>
            <a:headEnd/>
            <a:tailEnd/>
          </a:ln>
        </p:spPr>
        <p:txBody>
          <a:bodyPr/>
          <a:lstStyle/>
          <a:p>
            <a:endParaRPr lang="en-US"/>
          </a:p>
        </p:txBody>
      </p:sp>
      <p:sp>
        <p:nvSpPr>
          <p:cNvPr id="194760" name="Freeform 197"/>
          <p:cNvSpPr>
            <a:spLocks/>
          </p:cNvSpPr>
          <p:nvPr/>
        </p:nvSpPr>
        <p:spPr bwMode="auto">
          <a:xfrm>
            <a:off x="2789238" y="3647505"/>
            <a:ext cx="1587" cy="11112"/>
          </a:xfrm>
          <a:custGeom>
            <a:avLst/>
            <a:gdLst>
              <a:gd name="T0" fmla="*/ 0 w 1588"/>
              <a:gd name="T1" fmla="*/ 0 h 1"/>
              <a:gd name="T2" fmla="*/ 0 w 1588"/>
              <a:gd name="T3" fmla="*/ 0 h 1"/>
              <a:gd name="T4" fmla="*/ 0 w 1588"/>
              <a:gd name="T5" fmla="*/ 0 h 1"/>
              <a:gd name="T6" fmla="*/ 0 w 1588"/>
              <a:gd name="T7" fmla="*/ 0 h 1"/>
              <a:gd name="T8" fmla="*/ 0 w 1588"/>
              <a:gd name="T9" fmla="*/ 2147483647 h 1"/>
              <a:gd name="T10" fmla="*/ 0 w 1588"/>
              <a:gd name="T11" fmla="*/ 2147483647 h 1"/>
              <a:gd name="T12" fmla="*/ 0 w 1588"/>
              <a:gd name="T13" fmla="*/ 2147483647 h 1"/>
              <a:gd name="T14" fmla="*/ 0 60000 65536"/>
              <a:gd name="T15" fmla="*/ 0 60000 65536"/>
              <a:gd name="T16" fmla="*/ 0 60000 65536"/>
              <a:gd name="T17" fmla="*/ 0 60000 65536"/>
              <a:gd name="T18" fmla="*/ 0 60000 65536"/>
              <a:gd name="T19" fmla="*/ 0 60000 65536"/>
              <a:gd name="T20" fmla="*/ 0 60000 65536"/>
              <a:gd name="T21" fmla="*/ 0 w 1588"/>
              <a:gd name="T22" fmla="*/ 0 h 1"/>
              <a:gd name="T23" fmla="*/ 1588 w 158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
                <a:moveTo>
                  <a:pt x="0" y="0"/>
                </a:moveTo>
                <a:lnTo>
                  <a:pt x="0" y="0"/>
                </a:lnTo>
                <a:lnTo>
                  <a:pt x="0" y="1"/>
                </a:lnTo>
              </a:path>
            </a:pathLst>
          </a:custGeom>
          <a:noFill/>
          <a:ln w="0">
            <a:solidFill>
              <a:srgbClr val="FF9900"/>
            </a:solidFill>
            <a:prstDash val="solid"/>
            <a:round/>
            <a:headEnd/>
            <a:tailEnd/>
          </a:ln>
        </p:spPr>
        <p:txBody>
          <a:bodyPr/>
          <a:lstStyle/>
          <a:p>
            <a:endParaRPr lang="en-US"/>
          </a:p>
        </p:txBody>
      </p:sp>
      <p:sp>
        <p:nvSpPr>
          <p:cNvPr id="194761" name="Freeform 198"/>
          <p:cNvSpPr>
            <a:spLocks/>
          </p:cNvSpPr>
          <p:nvPr/>
        </p:nvSpPr>
        <p:spPr bwMode="auto">
          <a:xfrm>
            <a:off x="2789238" y="3658617"/>
            <a:ext cx="46037" cy="33338"/>
          </a:xfrm>
          <a:custGeom>
            <a:avLst/>
            <a:gdLst>
              <a:gd name="T0" fmla="*/ 0 w 4"/>
              <a:gd name="T1" fmla="*/ 0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1" y="1"/>
                </a:lnTo>
                <a:lnTo>
                  <a:pt x="2" y="2"/>
                </a:lnTo>
                <a:lnTo>
                  <a:pt x="3" y="2"/>
                </a:lnTo>
                <a:lnTo>
                  <a:pt x="4" y="3"/>
                </a:lnTo>
              </a:path>
            </a:pathLst>
          </a:custGeom>
          <a:noFill/>
          <a:ln w="0">
            <a:solidFill>
              <a:srgbClr val="FF9900"/>
            </a:solidFill>
            <a:prstDash val="solid"/>
            <a:round/>
            <a:headEnd/>
            <a:tailEnd/>
          </a:ln>
        </p:spPr>
        <p:txBody>
          <a:bodyPr/>
          <a:lstStyle/>
          <a:p>
            <a:endParaRPr lang="en-US"/>
          </a:p>
        </p:txBody>
      </p:sp>
      <p:sp>
        <p:nvSpPr>
          <p:cNvPr id="194762" name="Freeform 199"/>
          <p:cNvSpPr>
            <a:spLocks/>
          </p:cNvSpPr>
          <p:nvPr/>
        </p:nvSpPr>
        <p:spPr bwMode="auto">
          <a:xfrm>
            <a:off x="2835275" y="3680842"/>
            <a:ext cx="57150" cy="11113"/>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63" name="Freeform 200"/>
          <p:cNvSpPr>
            <a:spLocks/>
          </p:cNvSpPr>
          <p:nvPr/>
        </p:nvSpPr>
        <p:spPr bwMode="auto">
          <a:xfrm>
            <a:off x="2892425" y="3636392"/>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2147483647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64" name="Freeform 201"/>
          <p:cNvSpPr>
            <a:spLocks/>
          </p:cNvSpPr>
          <p:nvPr/>
        </p:nvSpPr>
        <p:spPr bwMode="auto">
          <a:xfrm>
            <a:off x="2835275" y="3603055"/>
            <a:ext cx="57150" cy="33337"/>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3"/>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65" name="Freeform 202"/>
          <p:cNvSpPr>
            <a:spLocks/>
          </p:cNvSpPr>
          <p:nvPr/>
        </p:nvSpPr>
        <p:spPr bwMode="auto">
          <a:xfrm>
            <a:off x="2835275" y="3603055"/>
            <a:ext cx="57150" cy="33337"/>
          </a:xfrm>
          <a:custGeom>
            <a:avLst/>
            <a:gdLst>
              <a:gd name="T0" fmla="*/ 2147483647 w 5"/>
              <a:gd name="T1" fmla="*/ 2147483647 h 3"/>
              <a:gd name="T2" fmla="*/ 0 w 5"/>
              <a:gd name="T3" fmla="*/ 0 h 3"/>
              <a:gd name="T4" fmla="*/ 2147483647 w 5"/>
              <a:gd name="T5" fmla="*/ 2147483647 h 3"/>
              <a:gd name="T6" fmla="*/ 2147483647 w 5"/>
              <a:gd name="T7" fmla="*/ 2147483647 h 3"/>
              <a:gd name="T8" fmla="*/ 2147483647 w 5"/>
              <a:gd name="T9" fmla="*/ 2147483647 h 3"/>
              <a:gd name="T10" fmla="*/ 0 w 5"/>
              <a:gd name="T11" fmla="*/ 0 h 3"/>
              <a:gd name="T12" fmla="*/ 2147483647 w 5"/>
              <a:gd name="T13" fmla="*/ 2147483647 h 3"/>
              <a:gd name="T14" fmla="*/ 0 w 5"/>
              <a:gd name="T15" fmla="*/ 0 h 3"/>
              <a:gd name="T16" fmla="*/ 2147483647 w 5"/>
              <a:gd name="T17" fmla="*/ 2147483647 h 3"/>
              <a:gd name="T18" fmla="*/ 0 w 5"/>
              <a:gd name="T19" fmla="*/ 0 h 3"/>
              <a:gd name="T20" fmla="*/ 2147483647 w 5"/>
              <a:gd name="T21" fmla="*/ 2147483647 h 3"/>
              <a:gd name="T22" fmla="*/ 0 w 5"/>
              <a:gd name="T23" fmla="*/ 0 h 3"/>
              <a:gd name="T24" fmla="*/ 2147483647 w 5"/>
              <a:gd name="T25" fmla="*/ 2147483647 h 3"/>
              <a:gd name="T26" fmla="*/ 0 w 5"/>
              <a:gd name="T27" fmla="*/ 0 h 3"/>
              <a:gd name="T28" fmla="*/ 2147483647 w 5"/>
              <a:gd name="T29" fmla="*/ 2147483647 h 3"/>
              <a:gd name="T30" fmla="*/ 0 w 5"/>
              <a:gd name="T31" fmla="*/ 0 h 3"/>
              <a:gd name="T32" fmla="*/ 2147483647 w 5"/>
              <a:gd name="T33" fmla="*/ 2147483647 h 3"/>
              <a:gd name="T34" fmla="*/ 0 w 5"/>
              <a:gd name="T35" fmla="*/ 0 h 3"/>
              <a:gd name="T36" fmla="*/ 2147483647 w 5"/>
              <a:gd name="T37" fmla="*/ 2147483647 h 3"/>
              <a:gd name="T38" fmla="*/ 0 w 5"/>
              <a:gd name="T39" fmla="*/ 0 h 3"/>
              <a:gd name="T40" fmla="*/ 2147483647 w 5"/>
              <a:gd name="T41" fmla="*/ 2147483647 h 3"/>
              <a:gd name="T42" fmla="*/ 0 w 5"/>
              <a:gd name="T43" fmla="*/ 0 h 3"/>
              <a:gd name="T44" fmla="*/ 2147483647 w 5"/>
              <a:gd name="T45" fmla="*/ 2147483647 h 3"/>
              <a:gd name="T46" fmla="*/ 0 w 5"/>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3"/>
              <a:gd name="T74" fmla="*/ 5 w 5"/>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3">
                <a:moveTo>
                  <a:pt x="5" y="1"/>
                </a:moveTo>
                <a:lnTo>
                  <a:pt x="0" y="0"/>
                </a:lnTo>
                <a:lnTo>
                  <a:pt x="4" y="3"/>
                </a:lnTo>
                <a:lnTo>
                  <a:pt x="5" y="1"/>
                </a:lnTo>
                <a:lnTo>
                  <a:pt x="0" y="0"/>
                </a:lnTo>
                <a:lnTo>
                  <a:pt x="5" y="2"/>
                </a:lnTo>
                <a:lnTo>
                  <a:pt x="0" y="0"/>
                </a:lnTo>
                <a:lnTo>
                  <a:pt x="5" y="2"/>
                </a:lnTo>
                <a:lnTo>
                  <a:pt x="0" y="0"/>
                </a:lnTo>
                <a:lnTo>
                  <a:pt x="5" y="2"/>
                </a:lnTo>
                <a:lnTo>
                  <a:pt x="0" y="0"/>
                </a:lnTo>
                <a:lnTo>
                  <a:pt x="5" y="2"/>
                </a:lnTo>
                <a:lnTo>
                  <a:pt x="0" y="0"/>
                </a:lnTo>
                <a:lnTo>
                  <a:pt x="5" y="2"/>
                </a:lnTo>
                <a:lnTo>
                  <a:pt x="0" y="0"/>
                </a:lnTo>
                <a:lnTo>
                  <a:pt x="5" y="3"/>
                </a:lnTo>
                <a:lnTo>
                  <a:pt x="0" y="0"/>
                </a:lnTo>
                <a:lnTo>
                  <a:pt x="5" y="3"/>
                </a:lnTo>
                <a:lnTo>
                  <a:pt x="0" y="0"/>
                </a:lnTo>
                <a:lnTo>
                  <a:pt x="5" y="3"/>
                </a:lnTo>
                <a:lnTo>
                  <a:pt x="0" y="0"/>
                </a:lnTo>
                <a:lnTo>
                  <a:pt x="4" y="3"/>
                </a:lnTo>
                <a:lnTo>
                  <a:pt x="0" y="0"/>
                </a:lnTo>
              </a:path>
            </a:pathLst>
          </a:custGeom>
          <a:noFill/>
          <a:ln w="0">
            <a:solidFill>
              <a:srgbClr val="FF9900"/>
            </a:solidFill>
            <a:prstDash val="solid"/>
            <a:round/>
            <a:headEnd/>
            <a:tailEnd/>
          </a:ln>
        </p:spPr>
        <p:txBody>
          <a:bodyPr/>
          <a:lstStyle/>
          <a:p>
            <a:endParaRPr lang="en-US"/>
          </a:p>
        </p:txBody>
      </p:sp>
      <p:sp>
        <p:nvSpPr>
          <p:cNvPr id="194766" name="Freeform 203"/>
          <p:cNvSpPr>
            <a:spLocks/>
          </p:cNvSpPr>
          <p:nvPr/>
        </p:nvSpPr>
        <p:spPr bwMode="auto">
          <a:xfrm>
            <a:off x="2835275" y="4126930"/>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2147483647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67" name="Freeform 204"/>
          <p:cNvSpPr>
            <a:spLocks/>
          </p:cNvSpPr>
          <p:nvPr/>
        </p:nvSpPr>
        <p:spPr bwMode="auto">
          <a:xfrm>
            <a:off x="2892425" y="4071367"/>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68" name="Freeform 205"/>
          <p:cNvSpPr>
            <a:spLocks/>
          </p:cNvSpPr>
          <p:nvPr/>
        </p:nvSpPr>
        <p:spPr bwMode="auto">
          <a:xfrm>
            <a:off x="2835275" y="4038030"/>
            <a:ext cx="57150" cy="33337"/>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0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3"/>
                </a:moveTo>
                <a:lnTo>
                  <a:pt x="4" y="2"/>
                </a:lnTo>
                <a:lnTo>
                  <a:pt x="3" y="2"/>
                </a:lnTo>
                <a:lnTo>
                  <a:pt x="3" y="1"/>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69" name="Freeform 206"/>
          <p:cNvSpPr>
            <a:spLocks/>
          </p:cNvSpPr>
          <p:nvPr/>
        </p:nvSpPr>
        <p:spPr bwMode="auto">
          <a:xfrm>
            <a:off x="2835275" y="4249167"/>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1" y="2"/>
                </a:lnTo>
                <a:lnTo>
                  <a:pt x="2" y="2"/>
                </a:lnTo>
                <a:lnTo>
                  <a:pt x="3"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70" name="Freeform 207"/>
          <p:cNvSpPr>
            <a:spLocks/>
          </p:cNvSpPr>
          <p:nvPr/>
        </p:nvSpPr>
        <p:spPr bwMode="auto">
          <a:xfrm>
            <a:off x="2892425" y="4204717"/>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2147483647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71" name="Freeform 208"/>
          <p:cNvSpPr>
            <a:spLocks/>
          </p:cNvSpPr>
          <p:nvPr/>
        </p:nvSpPr>
        <p:spPr bwMode="auto">
          <a:xfrm>
            <a:off x="2835275" y="4160267"/>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72" name="Freeform 209"/>
          <p:cNvSpPr>
            <a:spLocks/>
          </p:cNvSpPr>
          <p:nvPr/>
        </p:nvSpPr>
        <p:spPr bwMode="auto">
          <a:xfrm>
            <a:off x="2789238" y="4160267"/>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73" name="Freeform 210"/>
          <p:cNvSpPr>
            <a:spLocks/>
          </p:cNvSpPr>
          <p:nvPr/>
        </p:nvSpPr>
        <p:spPr bwMode="auto">
          <a:xfrm>
            <a:off x="2789238" y="4160267"/>
            <a:ext cx="1587" cy="22225"/>
          </a:xfrm>
          <a:custGeom>
            <a:avLst/>
            <a:gdLst>
              <a:gd name="T0" fmla="*/ 0 w 1588"/>
              <a:gd name="T1" fmla="*/ 0 h 2"/>
              <a:gd name="T2" fmla="*/ 0 w 1588"/>
              <a:gd name="T3" fmla="*/ 0 h 2"/>
              <a:gd name="T4" fmla="*/ 0 w 1588"/>
              <a:gd name="T5" fmla="*/ 0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74" name="Freeform 211"/>
          <p:cNvSpPr>
            <a:spLocks/>
          </p:cNvSpPr>
          <p:nvPr/>
        </p:nvSpPr>
        <p:spPr bwMode="auto">
          <a:xfrm>
            <a:off x="2789238" y="4182492"/>
            <a:ext cx="46037" cy="22225"/>
          </a:xfrm>
          <a:custGeom>
            <a:avLst/>
            <a:gdLst>
              <a:gd name="T0" fmla="*/ 0 w 4"/>
              <a:gd name="T1" fmla="*/ 0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2" y="1"/>
                </a:lnTo>
                <a:lnTo>
                  <a:pt x="3" y="2"/>
                </a:lnTo>
                <a:lnTo>
                  <a:pt x="4" y="2"/>
                </a:lnTo>
              </a:path>
            </a:pathLst>
          </a:custGeom>
          <a:noFill/>
          <a:ln w="0">
            <a:solidFill>
              <a:srgbClr val="FF9900"/>
            </a:solidFill>
            <a:prstDash val="solid"/>
            <a:round/>
            <a:headEnd/>
            <a:tailEnd/>
          </a:ln>
        </p:spPr>
        <p:txBody>
          <a:bodyPr/>
          <a:lstStyle/>
          <a:p>
            <a:endParaRPr lang="en-US"/>
          </a:p>
        </p:txBody>
      </p:sp>
      <p:sp>
        <p:nvSpPr>
          <p:cNvPr id="194775" name="Freeform 212"/>
          <p:cNvSpPr>
            <a:spLocks/>
          </p:cNvSpPr>
          <p:nvPr/>
        </p:nvSpPr>
        <p:spPr bwMode="auto">
          <a:xfrm>
            <a:off x="2835275" y="4315842"/>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2"/>
                </a:lnTo>
                <a:lnTo>
                  <a:pt x="2" y="2"/>
                </a:lnTo>
                <a:lnTo>
                  <a:pt x="3"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76" name="Freeform 213"/>
          <p:cNvSpPr>
            <a:spLocks/>
          </p:cNvSpPr>
          <p:nvPr/>
        </p:nvSpPr>
        <p:spPr bwMode="auto">
          <a:xfrm>
            <a:off x="2892425" y="4271392"/>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0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77" name="Freeform 214"/>
          <p:cNvSpPr>
            <a:spLocks/>
          </p:cNvSpPr>
          <p:nvPr/>
        </p:nvSpPr>
        <p:spPr bwMode="auto">
          <a:xfrm>
            <a:off x="2835275" y="4226942"/>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78" name="Freeform 215"/>
          <p:cNvSpPr>
            <a:spLocks/>
          </p:cNvSpPr>
          <p:nvPr/>
        </p:nvSpPr>
        <p:spPr bwMode="auto">
          <a:xfrm>
            <a:off x="2789238" y="4215830"/>
            <a:ext cx="46037" cy="11112"/>
          </a:xfrm>
          <a:custGeom>
            <a:avLst/>
            <a:gdLst>
              <a:gd name="T0" fmla="*/ 2147483647 w 4"/>
              <a:gd name="T1" fmla="*/ 2147483647 h 1"/>
              <a:gd name="T2" fmla="*/ 2147483647 w 4"/>
              <a:gd name="T3" fmla="*/ 2147483647 h 1"/>
              <a:gd name="T4" fmla="*/ 2147483647 w 4"/>
              <a:gd name="T5" fmla="*/ 0 h 1"/>
              <a:gd name="T6" fmla="*/ 2147483647 w 4"/>
              <a:gd name="T7" fmla="*/ 0 h 1"/>
              <a:gd name="T8" fmla="*/ 2147483647 w 4"/>
              <a:gd name="T9" fmla="*/ 0 h 1"/>
              <a:gd name="T10" fmla="*/ 2147483647 w 4"/>
              <a:gd name="T11" fmla="*/ 0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1"/>
                </a:lnTo>
                <a:lnTo>
                  <a:pt x="2" y="0"/>
                </a:lnTo>
                <a:lnTo>
                  <a:pt x="1" y="0"/>
                </a:lnTo>
                <a:lnTo>
                  <a:pt x="0" y="1"/>
                </a:lnTo>
              </a:path>
            </a:pathLst>
          </a:custGeom>
          <a:noFill/>
          <a:ln w="0">
            <a:solidFill>
              <a:srgbClr val="FF9900"/>
            </a:solidFill>
            <a:prstDash val="solid"/>
            <a:round/>
            <a:headEnd/>
            <a:tailEnd/>
          </a:ln>
        </p:spPr>
        <p:txBody>
          <a:bodyPr/>
          <a:lstStyle/>
          <a:p>
            <a:endParaRPr lang="en-US"/>
          </a:p>
        </p:txBody>
      </p:sp>
      <p:sp>
        <p:nvSpPr>
          <p:cNvPr id="194779" name="Freeform 216"/>
          <p:cNvSpPr>
            <a:spLocks/>
          </p:cNvSpPr>
          <p:nvPr/>
        </p:nvSpPr>
        <p:spPr bwMode="auto">
          <a:xfrm>
            <a:off x="2789238" y="4226942"/>
            <a:ext cx="1587" cy="11113"/>
          </a:xfrm>
          <a:custGeom>
            <a:avLst/>
            <a:gdLst>
              <a:gd name="T0" fmla="*/ 0 w 1588"/>
              <a:gd name="T1" fmla="*/ 0 h 1"/>
              <a:gd name="T2" fmla="*/ 0 w 1588"/>
              <a:gd name="T3" fmla="*/ 0 h 1"/>
              <a:gd name="T4" fmla="*/ 0 w 1588"/>
              <a:gd name="T5" fmla="*/ 0 h 1"/>
              <a:gd name="T6" fmla="*/ 0 w 1588"/>
              <a:gd name="T7" fmla="*/ 0 h 1"/>
              <a:gd name="T8" fmla="*/ 0 w 1588"/>
              <a:gd name="T9" fmla="*/ 2147483647 h 1"/>
              <a:gd name="T10" fmla="*/ 0 w 1588"/>
              <a:gd name="T11" fmla="*/ 2147483647 h 1"/>
              <a:gd name="T12" fmla="*/ 0 w 1588"/>
              <a:gd name="T13" fmla="*/ 2147483647 h 1"/>
              <a:gd name="T14" fmla="*/ 0 60000 65536"/>
              <a:gd name="T15" fmla="*/ 0 60000 65536"/>
              <a:gd name="T16" fmla="*/ 0 60000 65536"/>
              <a:gd name="T17" fmla="*/ 0 60000 65536"/>
              <a:gd name="T18" fmla="*/ 0 60000 65536"/>
              <a:gd name="T19" fmla="*/ 0 60000 65536"/>
              <a:gd name="T20" fmla="*/ 0 60000 65536"/>
              <a:gd name="T21" fmla="*/ 0 w 1588"/>
              <a:gd name="T22" fmla="*/ 0 h 1"/>
              <a:gd name="T23" fmla="*/ 1588 w 158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
                <a:moveTo>
                  <a:pt x="0" y="0"/>
                </a:moveTo>
                <a:lnTo>
                  <a:pt x="0" y="0"/>
                </a:lnTo>
                <a:lnTo>
                  <a:pt x="0" y="1"/>
                </a:lnTo>
              </a:path>
            </a:pathLst>
          </a:custGeom>
          <a:noFill/>
          <a:ln w="0">
            <a:solidFill>
              <a:srgbClr val="FF9900"/>
            </a:solidFill>
            <a:prstDash val="solid"/>
            <a:round/>
            <a:headEnd/>
            <a:tailEnd/>
          </a:ln>
        </p:spPr>
        <p:txBody>
          <a:bodyPr/>
          <a:lstStyle/>
          <a:p>
            <a:endParaRPr lang="en-US"/>
          </a:p>
        </p:txBody>
      </p:sp>
      <p:sp>
        <p:nvSpPr>
          <p:cNvPr id="194780" name="Freeform 217"/>
          <p:cNvSpPr>
            <a:spLocks/>
          </p:cNvSpPr>
          <p:nvPr/>
        </p:nvSpPr>
        <p:spPr bwMode="auto">
          <a:xfrm>
            <a:off x="2789238" y="4238055"/>
            <a:ext cx="46037" cy="33337"/>
          </a:xfrm>
          <a:custGeom>
            <a:avLst/>
            <a:gdLst>
              <a:gd name="T0" fmla="*/ 0 w 4"/>
              <a:gd name="T1" fmla="*/ 0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1" y="1"/>
                </a:lnTo>
                <a:lnTo>
                  <a:pt x="2" y="2"/>
                </a:lnTo>
                <a:lnTo>
                  <a:pt x="3" y="2"/>
                </a:lnTo>
                <a:lnTo>
                  <a:pt x="4" y="3"/>
                </a:lnTo>
              </a:path>
            </a:pathLst>
          </a:custGeom>
          <a:noFill/>
          <a:ln w="0">
            <a:solidFill>
              <a:srgbClr val="FF9900"/>
            </a:solidFill>
            <a:prstDash val="solid"/>
            <a:round/>
            <a:headEnd/>
            <a:tailEnd/>
          </a:ln>
        </p:spPr>
        <p:txBody>
          <a:bodyPr/>
          <a:lstStyle/>
          <a:p>
            <a:endParaRPr lang="en-US"/>
          </a:p>
        </p:txBody>
      </p:sp>
      <p:sp>
        <p:nvSpPr>
          <p:cNvPr id="194781" name="Freeform 218"/>
          <p:cNvSpPr>
            <a:spLocks/>
          </p:cNvSpPr>
          <p:nvPr/>
        </p:nvSpPr>
        <p:spPr bwMode="auto">
          <a:xfrm>
            <a:off x="2835275" y="4382517"/>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2"/>
                </a:lnTo>
                <a:lnTo>
                  <a:pt x="2"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782" name="Freeform 219"/>
          <p:cNvSpPr>
            <a:spLocks/>
          </p:cNvSpPr>
          <p:nvPr/>
        </p:nvSpPr>
        <p:spPr bwMode="auto">
          <a:xfrm>
            <a:off x="2892425" y="4326955"/>
            <a:ext cx="1588" cy="55562"/>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83" name="Freeform 220"/>
          <p:cNvSpPr>
            <a:spLocks/>
          </p:cNvSpPr>
          <p:nvPr/>
        </p:nvSpPr>
        <p:spPr bwMode="auto">
          <a:xfrm>
            <a:off x="2835275" y="4293617"/>
            <a:ext cx="57150" cy="33338"/>
          </a:xfrm>
          <a:custGeom>
            <a:avLst/>
            <a:gdLst>
              <a:gd name="T0" fmla="*/ 2147483647 w 5"/>
              <a:gd name="T1" fmla="*/ 2147483647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0 h 3"/>
              <a:gd name="T12" fmla="*/ 0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3"/>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784" name="Freeform 221"/>
          <p:cNvSpPr>
            <a:spLocks/>
          </p:cNvSpPr>
          <p:nvPr/>
        </p:nvSpPr>
        <p:spPr bwMode="auto">
          <a:xfrm>
            <a:off x="2789238" y="4282505"/>
            <a:ext cx="46037" cy="11112"/>
          </a:xfrm>
          <a:custGeom>
            <a:avLst/>
            <a:gdLst>
              <a:gd name="T0" fmla="*/ 2147483647 w 4"/>
              <a:gd name="T1" fmla="*/ 2147483647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85" name="Freeform 222"/>
          <p:cNvSpPr>
            <a:spLocks/>
          </p:cNvSpPr>
          <p:nvPr/>
        </p:nvSpPr>
        <p:spPr bwMode="auto">
          <a:xfrm>
            <a:off x="2789238" y="4282505"/>
            <a:ext cx="1587" cy="22225"/>
          </a:xfrm>
          <a:custGeom>
            <a:avLst/>
            <a:gdLst>
              <a:gd name="T0" fmla="*/ 0 w 1588"/>
              <a:gd name="T1" fmla="*/ 0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1"/>
                </a:lnTo>
                <a:lnTo>
                  <a:pt x="0" y="2"/>
                </a:lnTo>
              </a:path>
            </a:pathLst>
          </a:custGeom>
          <a:noFill/>
          <a:ln w="0">
            <a:solidFill>
              <a:srgbClr val="FF9900"/>
            </a:solidFill>
            <a:prstDash val="solid"/>
            <a:round/>
            <a:headEnd/>
            <a:tailEnd/>
          </a:ln>
        </p:spPr>
        <p:txBody>
          <a:bodyPr/>
          <a:lstStyle/>
          <a:p>
            <a:endParaRPr lang="en-US"/>
          </a:p>
        </p:txBody>
      </p:sp>
      <p:sp>
        <p:nvSpPr>
          <p:cNvPr id="194786" name="Freeform 223"/>
          <p:cNvSpPr>
            <a:spLocks/>
          </p:cNvSpPr>
          <p:nvPr/>
        </p:nvSpPr>
        <p:spPr bwMode="auto">
          <a:xfrm>
            <a:off x="2789238" y="4304730"/>
            <a:ext cx="46037" cy="22225"/>
          </a:xfrm>
          <a:custGeom>
            <a:avLst/>
            <a:gdLst>
              <a:gd name="T0" fmla="*/ 0 w 4"/>
              <a:gd name="T1" fmla="*/ 0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1"/>
                </a:lnTo>
                <a:lnTo>
                  <a:pt x="2" y="1"/>
                </a:lnTo>
                <a:lnTo>
                  <a:pt x="2" y="2"/>
                </a:lnTo>
                <a:lnTo>
                  <a:pt x="3" y="2"/>
                </a:lnTo>
                <a:lnTo>
                  <a:pt x="4" y="2"/>
                </a:lnTo>
              </a:path>
            </a:pathLst>
          </a:custGeom>
          <a:noFill/>
          <a:ln w="0">
            <a:solidFill>
              <a:srgbClr val="FF9900"/>
            </a:solidFill>
            <a:prstDash val="solid"/>
            <a:round/>
            <a:headEnd/>
            <a:tailEnd/>
          </a:ln>
        </p:spPr>
        <p:txBody>
          <a:bodyPr/>
          <a:lstStyle/>
          <a:p>
            <a:endParaRPr lang="en-US"/>
          </a:p>
        </p:txBody>
      </p:sp>
      <p:sp>
        <p:nvSpPr>
          <p:cNvPr id="194787" name="Freeform 224"/>
          <p:cNvSpPr>
            <a:spLocks/>
          </p:cNvSpPr>
          <p:nvPr/>
        </p:nvSpPr>
        <p:spPr bwMode="auto">
          <a:xfrm>
            <a:off x="2835275" y="4450780"/>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88" name="Freeform 225"/>
          <p:cNvSpPr>
            <a:spLocks/>
          </p:cNvSpPr>
          <p:nvPr/>
        </p:nvSpPr>
        <p:spPr bwMode="auto">
          <a:xfrm>
            <a:off x="2892425" y="4393630"/>
            <a:ext cx="1588" cy="57150"/>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89" name="Freeform 226"/>
          <p:cNvSpPr>
            <a:spLocks/>
          </p:cNvSpPr>
          <p:nvPr/>
        </p:nvSpPr>
        <p:spPr bwMode="auto">
          <a:xfrm>
            <a:off x="2835275" y="4349180"/>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3"/>
                </a:lnTo>
                <a:lnTo>
                  <a:pt x="3" y="2"/>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790" name="Freeform 227"/>
          <p:cNvSpPr>
            <a:spLocks/>
          </p:cNvSpPr>
          <p:nvPr/>
        </p:nvSpPr>
        <p:spPr bwMode="auto">
          <a:xfrm>
            <a:off x="2789238" y="4349180"/>
            <a:ext cx="46037" cy="1587"/>
          </a:xfrm>
          <a:custGeom>
            <a:avLst/>
            <a:gdLst>
              <a:gd name="T0" fmla="*/ 2147483647 w 4"/>
              <a:gd name="T1" fmla="*/ 0 h 1587"/>
              <a:gd name="T2" fmla="*/ 2147483647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91" name="Freeform 228"/>
          <p:cNvSpPr>
            <a:spLocks/>
          </p:cNvSpPr>
          <p:nvPr/>
        </p:nvSpPr>
        <p:spPr bwMode="auto">
          <a:xfrm>
            <a:off x="2789238" y="4349180"/>
            <a:ext cx="1587" cy="22225"/>
          </a:xfrm>
          <a:custGeom>
            <a:avLst/>
            <a:gdLst>
              <a:gd name="T0" fmla="*/ 0 w 1588"/>
              <a:gd name="T1" fmla="*/ 0 h 2"/>
              <a:gd name="T2" fmla="*/ 0 w 1588"/>
              <a:gd name="T3" fmla="*/ 0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92" name="Freeform 229"/>
          <p:cNvSpPr>
            <a:spLocks/>
          </p:cNvSpPr>
          <p:nvPr/>
        </p:nvSpPr>
        <p:spPr bwMode="auto">
          <a:xfrm>
            <a:off x="2789238" y="4371405"/>
            <a:ext cx="46037" cy="22225"/>
          </a:xfrm>
          <a:custGeom>
            <a:avLst/>
            <a:gdLst>
              <a:gd name="T0" fmla="*/ 0 w 4"/>
              <a:gd name="T1" fmla="*/ 0 h 2"/>
              <a:gd name="T2" fmla="*/ 2147483647 w 4"/>
              <a:gd name="T3" fmla="*/ 0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1" y="1"/>
                </a:lnTo>
                <a:lnTo>
                  <a:pt x="2" y="1"/>
                </a:lnTo>
                <a:lnTo>
                  <a:pt x="2" y="2"/>
                </a:lnTo>
                <a:lnTo>
                  <a:pt x="3" y="2"/>
                </a:lnTo>
                <a:lnTo>
                  <a:pt x="4" y="2"/>
                </a:lnTo>
              </a:path>
            </a:pathLst>
          </a:custGeom>
          <a:noFill/>
          <a:ln w="0">
            <a:solidFill>
              <a:srgbClr val="FF9900"/>
            </a:solidFill>
            <a:prstDash val="solid"/>
            <a:round/>
            <a:headEnd/>
            <a:tailEnd/>
          </a:ln>
        </p:spPr>
        <p:txBody>
          <a:bodyPr/>
          <a:lstStyle/>
          <a:p>
            <a:endParaRPr lang="en-US"/>
          </a:p>
        </p:txBody>
      </p:sp>
      <p:sp>
        <p:nvSpPr>
          <p:cNvPr id="194793" name="Freeform 230"/>
          <p:cNvSpPr>
            <a:spLocks/>
          </p:cNvSpPr>
          <p:nvPr/>
        </p:nvSpPr>
        <p:spPr bwMode="auto">
          <a:xfrm>
            <a:off x="2835275" y="4517455"/>
            <a:ext cx="57150" cy="11112"/>
          </a:xfrm>
          <a:custGeom>
            <a:avLst/>
            <a:gdLst>
              <a:gd name="T0" fmla="*/ 0 w 5"/>
              <a:gd name="T1" fmla="*/ 2147483647 h 1"/>
              <a:gd name="T2" fmla="*/ 2147483647 w 5"/>
              <a:gd name="T3" fmla="*/ 2147483647 h 1"/>
              <a:gd name="T4" fmla="*/ 2147483647 w 5"/>
              <a:gd name="T5" fmla="*/ 2147483647 h 1"/>
              <a:gd name="T6" fmla="*/ 2147483647 w 5"/>
              <a:gd name="T7" fmla="*/ 2147483647 h 1"/>
              <a:gd name="T8" fmla="*/ 2147483647 w 5"/>
              <a:gd name="T9" fmla="*/ 2147483647 h 1"/>
              <a:gd name="T10" fmla="*/ 2147483647 w 5"/>
              <a:gd name="T11" fmla="*/ 0 h 1"/>
              <a:gd name="T12" fmla="*/ 2147483647 w 5"/>
              <a:gd name="T13" fmla="*/ 0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1"/>
                </a:moveTo>
                <a:lnTo>
                  <a:pt x="1" y="1"/>
                </a:lnTo>
                <a:lnTo>
                  <a:pt x="2" y="1"/>
                </a:lnTo>
                <a:lnTo>
                  <a:pt x="3" y="1"/>
                </a:lnTo>
                <a:lnTo>
                  <a:pt x="4" y="0"/>
                </a:lnTo>
                <a:lnTo>
                  <a:pt x="5" y="0"/>
                </a:lnTo>
              </a:path>
            </a:pathLst>
          </a:custGeom>
          <a:noFill/>
          <a:ln w="0">
            <a:solidFill>
              <a:srgbClr val="FF9900"/>
            </a:solidFill>
            <a:prstDash val="solid"/>
            <a:round/>
            <a:headEnd/>
            <a:tailEnd/>
          </a:ln>
        </p:spPr>
        <p:txBody>
          <a:bodyPr/>
          <a:lstStyle/>
          <a:p>
            <a:endParaRPr lang="en-US"/>
          </a:p>
        </p:txBody>
      </p:sp>
      <p:sp>
        <p:nvSpPr>
          <p:cNvPr id="194794" name="Freeform 231"/>
          <p:cNvSpPr>
            <a:spLocks/>
          </p:cNvSpPr>
          <p:nvPr/>
        </p:nvSpPr>
        <p:spPr bwMode="auto">
          <a:xfrm>
            <a:off x="2892425" y="4461892"/>
            <a:ext cx="1588" cy="55563"/>
          </a:xfrm>
          <a:custGeom>
            <a:avLst/>
            <a:gdLst>
              <a:gd name="T0" fmla="*/ 0 w 1587"/>
              <a:gd name="T1" fmla="*/ 2147483647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0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5"/>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795" name="Freeform 232"/>
          <p:cNvSpPr>
            <a:spLocks/>
          </p:cNvSpPr>
          <p:nvPr/>
        </p:nvSpPr>
        <p:spPr bwMode="auto">
          <a:xfrm>
            <a:off x="2835275" y="4415855"/>
            <a:ext cx="57150" cy="46037"/>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796" name="Freeform 233"/>
          <p:cNvSpPr>
            <a:spLocks/>
          </p:cNvSpPr>
          <p:nvPr/>
        </p:nvSpPr>
        <p:spPr bwMode="auto">
          <a:xfrm>
            <a:off x="2789238" y="4415855"/>
            <a:ext cx="46037" cy="3175"/>
          </a:xfrm>
          <a:custGeom>
            <a:avLst/>
            <a:gdLst>
              <a:gd name="T0" fmla="*/ 2147483647 w 4"/>
              <a:gd name="T1" fmla="*/ 0 h 3175"/>
              <a:gd name="T2" fmla="*/ 2147483647 w 4"/>
              <a:gd name="T3" fmla="*/ 0 h 3175"/>
              <a:gd name="T4" fmla="*/ 2147483647 w 4"/>
              <a:gd name="T5" fmla="*/ 0 h 3175"/>
              <a:gd name="T6" fmla="*/ 2147483647 w 4"/>
              <a:gd name="T7" fmla="*/ 0 h 3175"/>
              <a:gd name="T8" fmla="*/ 2147483647 w 4"/>
              <a:gd name="T9" fmla="*/ 0 h 3175"/>
              <a:gd name="T10" fmla="*/ 2147483647 w 4"/>
              <a:gd name="T11" fmla="*/ 0 h 3175"/>
              <a:gd name="T12" fmla="*/ 0 w 4"/>
              <a:gd name="T13" fmla="*/ 0 h 3175"/>
              <a:gd name="T14" fmla="*/ 0 60000 65536"/>
              <a:gd name="T15" fmla="*/ 0 60000 65536"/>
              <a:gd name="T16" fmla="*/ 0 60000 65536"/>
              <a:gd name="T17" fmla="*/ 0 60000 65536"/>
              <a:gd name="T18" fmla="*/ 0 60000 65536"/>
              <a:gd name="T19" fmla="*/ 0 60000 65536"/>
              <a:gd name="T20" fmla="*/ 0 60000 65536"/>
              <a:gd name="T21" fmla="*/ 0 w 4"/>
              <a:gd name="T22" fmla="*/ 0 h 3175"/>
              <a:gd name="T23" fmla="*/ 4 w 4"/>
              <a:gd name="T24" fmla="*/ 3175 h 3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175">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797" name="Freeform 234"/>
          <p:cNvSpPr>
            <a:spLocks/>
          </p:cNvSpPr>
          <p:nvPr/>
        </p:nvSpPr>
        <p:spPr bwMode="auto">
          <a:xfrm>
            <a:off x="2789238" y="4415855"/>
            <a:ext cx="1587" cy="23812"/>
          </a:xfrm>
          <a:custGeom>
            <a:avLst/>
            <a:gdLst>
              <a:gd name="T0" fmla="*/ 0 w 1588"/>
              <a:gd name="T1" fmla="*/ 0 h 2"/>
              <a:gd name="T2" fmla="*/ 0 w 1588"/>
              <a:gd name="T3" fmla="*/ 0 h 2"/>
              <a:gd name="T4" fmla="*/ 0 w 1588"/>
              <a:gd name="T5" fmla="*/ 0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798" name="Freeform 235"/>
          <p:cNvSpPr>
            <a:spLocks/>
          </p:cNvSpPr>
          <p:nvPr/>
        </p:nvSpPr>
        <p:spPr bwMode="auto">
          <a:xfrm>
            <a:off x="2789238" y="4439667"/>
            <a:ext cx="46037" cy="22225"/>
          </a:xfrm>
          <a:custGeom>
            <a:avLst/>
            <a:gdLst>
              <a:gd name="T0" fmla="*/ 0 w 4"/>
              <a:gd name="T1" fmla="*/ 0 h 2"/>
              <a:gd name="T2" fmla="*/ 2147483647 w 4"/>
              <a:gd name="T3" fmla="*/ 0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1" y="1"/>
                </a:lnTo>
                <a:lnTo>
                  <a:pt x="2" y="1"/>
                </a:lnTo>
                <a:lnTo>
                  <a:pt x="3" y="2"/>
                </a:lnTo>
                <a:lnTo>
                  <a:pt x="4" y="2"/>
                </a:lnTo>
              </a:path>
            </a:pathLst>
          </a:custGeom>
          <a:noFill/>
          <a:ln w="0">
            <a:solidFill>
              <a:srgbClr val="FF9900"/>
            </a:solidFill>
            <a:prstDash val="solid"/>
            <a:round/>
            <a:headEnd/>
            <a:tailEnd/>
          </a:ln>
        </p:spPr>
        <p:txBody>
          <a:bodyPr/>
          <a:lstStyle/>
          <a:p>
            <a:endParaRPr lang="en-US"/>
          </a:p>
        </p:txBody>
      </p:sp>
      <p:sp>
        <p:nvSpPr>
          <p:cNvPr id="194799" name="Freeform 236"/>
          <p:cNvSpPr>
            <a:spLocks/>
          </p:cNvSpPr>
          <p:nvPr/>
        </p:nvSpPr>
        <p:spPr bwMode="auto">
          <a:xfrm>
            <a:off x="2835275" y="4573017"/>
            <a:ext cx="57150" cy="22225"/>
          </a:xfrm>
          <a:custGeom>
            <a:avLst/>
            <a:gdLst>
              <a:gd name="T0" fmla="*/ 0 w 5"/>
              <a:gd name="T1" fmla="*/ 2147483647 h 2"/>
              <a:gd name="T2" fmla="*/ 2147483647 w 5"/>
              <a:gd name="T3" fmla="*/ 2147483647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2"/>
                </a:moveTo>
                <a:lnTo>
                  <a:pt x="1" y="2"/>
                </a:lnTo>
                <a:lnTo>
                  <a:pt x="2" y="2"/>
                </a:lnTo>
                <a:lnTo>
                  <a:pt x="3" y="2"/>
                </a:lnTo>
                <a:lnTo>
                  <a:pt x="3" y="1"/>
                </a:lnTo>
                <a:lnTo>
                  <a:pt x="4" y="1"/>
                </a:lnTo>
                <a:lnTo>
                  <a:pt x="5" y="0"/>
                </a:lnTo>
              </a:path>
            </a:pathLst>
          </a:custGeom>
          <a:noFill/>
          <a:ln w="0">
            <a:solidFill>
              <a:srgbClr val="FF9900"/>
            </a:solidFill>
            <a:prstDash val="solid"/>
            <a:round/>
            <a:headEnd/>
            <a:tailEnd/>
          </a:ln>
        </p:spPr>
        <p:txBody>
          <a:bodyPr/>
          <a:lstStyle/>
          <a:p>
            <a:endParaRPr lang="en-US"/>
          </a:p>
        </p:txBody>
      </p:sp>
      <p:sp>
        <p:nvSpPr>
          <p:cNvPr id="194800" name="Freeform 237"/>
          <p:cNvSpPr>
            <a:spLocks/>
          </p:cNvSpPr>
          <p:nvPr/>
        </p:nvSpPr>
        <p:spPr bwMode="auto">
          <a:xfrm>
            <a:off x="2892425" y="4528567"/>
            <a:ext cx="1588" cy="44450"/>
          </a:xfrm>
          <a:custGeom>
            <a:avLst/>
            <a:gdLst>
              <a:gd name="T0" fmla="*/ 0 w 1587"/>
              <a:gd name="T1" fmla="*/ 2147483647 h 4"/>
              <a:gd name="T2" fmla="*/ 0 w 1587"/>
              <a:gd name="T3" fmla="*/ 2147483647 h 4"/>
              <a:gd name="T4" fmla="*/ 0 w 1587"/>
              <a:gd name="T5" fmla="*/ 2147483647 h 4"/>
              <a:gd name="T6" fmla="*/ 0 w 1587"/>
              <a:gd name="T7" fmla="*/ 2147483647 h 4"/>
              <a:gd name="T8" fmla="*/ 0 w 1587"/>
              <a:gd name="T9" fmla="*/ 2147483647 h 4"/>
              <a:gd name="T10" fmla="*/ 0 w 1587"/>
              <a:gd name="T11" fmla="*/ 2147483647 h 4"/>
              <a:gd name="T12" fmla="*/ 0 w 1587"/>
              <a:gd name="T13" fmla="*/ 0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4"/>
                </a:moveTo>
                <a:lnTo>
                  <a:pt x="0" y="4"/>
                </a:lnTo>
                <a:lnTo>
                  <a:pt x="0" y="3"/>
                </a:ln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01" name="Freeform 238"/>
          <p:cNvSpPr>
            <a:spLocks/>
          </p:cNvSpPr>
          <p:nvPr/>
        </p:nvSpPr>
        <p:spPr bwMode="auto">
          <a:xfrm>
            <a:off x="2835275" y="4484117"/>
            <a:ext cx="57150" cy="44450"/>
          </a:xfrm>
          <a:custGeom>
            <a:avLst/>
            <a:gdLst>
              <a:gd name="T0" fmla="*/ 2147483647 w 5"/>
              <a:gd name="T1" fmla="*/ 2147483647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0 h 4"/>
              <a:gd name="T12" fmla="*/ 0 w 5"/>
              <a:gd name="T13" fmla="*/ 0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4"/>
                </a:moveTo>
                <a:lnTo>
                  <a:pt x="4" y="3"/>
                </a:lnTo>
                <a:lnTo>
                  <a:pt x="3" y="2"/>
                </a:lnTo>
                <a:lnTo>
                  <a:pt x="3" y="1"/>
                </a:lnTo>
                <a:lnTo>
                  <a:pt x="2" y="1"/>
                </a:lnTo>
                <a:lnTo>
                  <a:pt x="1" y="0"/>
                </a:lnTo>
                <a:lnTo>
                  <a:pt x="0" y="0"/>
                </a:lnTo>
              </a:path>
            </a:pathLst>
          </a:custGeom>
          <a:noFill/>
          <a:ln w="0">
            <a:solidFill>
              <a:srgbClr val="FF9900"/>
            </a:solidFill>
            <a:prstDash val="solid"/>
            <a:round/>
            <a:headEnd/>
            <a:tailEnd/>
          </a:ln>
        </p:spPr>
        <p:txBody>
          <a:bodyPr/>
          <a:lstStyle/>
          <a:p>
            <a:endParaRPr lang="en-US"/>
          </a:p>
        </p:txBody>
      </p:sp>
      <p:sp>
        <p:nvSpPr>
          <p:cNvPr id="194802" name="Freeform 239"/>
          <p:cNvSpPr>
            <a:spLocks/>
          </p:cNvSpPr>
          <p:nvPr/>
        </p:nvSpPr>
        <p:spPr bwMode="auto">
          <a:xfrm>
            <a:off x="2789238" y="4473005"/>
            <a:ext cx="46037" cy="11112"/>
          </a:xfrm>
          <a:custGeom>
            <a:avLst/>
            <a:gdLst>
              <a:gd name="T0" fmla="*/ 2147483647 w 4"/>
              <a:gd name="T1" fmla="*/ 2147483647 h 1"/>
              <a:gd name="T2" fmla="*/ 2147483647 w 4"/>
              <a:gd name="T3" fmla="*/ 2147483647 h 1"/>
              <a:gd name="T4" fmla="*/ 2147483647 w 4"/>
              <a:gd name="T5" fmla="*/ 0 h 1"/>
              <a:gd name="T6" fmla="*/ 2147483647 w 4"/>
              <a:gd name="T7" fmla="*/ 0 h 1"/>
              <a:gd name="T8" fmla="*/ 2147483647 w 4"/>
              <a:gd name="T9" fmla="*/ 0 h 1"/>
              <a:gd name="T10" fmla="*/ 2147483647 w 4"/>
              <a:gd name="T11" fmla="*/ 0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1"/>
                </a:lnTo>
                <a:lnTo>
                  <a:pt x="2" y="0"/>
                </a:lnTo>
                <a:lnTo>
                  <a:pt x="1" y="0"/>
                </a:lnTo>
                <a:lnTo>
                  <a:pt x="0" y="1"/>
                </a:lnTo>
              </a:path>
            </a:pathLst>
          </a:custGeom>
          <a:noFill/>
          <a:ln w="0">
            <a:solidFill>
              <a:srgbClr val="FF9900"/>
            </a:solidFill>
            <a:prstDash val="solid"/>
            <a:round/>
            <a:headEnd/>
            <a:tailEnd/>
          </a:ln>
        </p:spPr>
        <p:txBody>
          <a:bodyPr/>
          <a:lstStyle/>
          <a:p>
            <a:endParaRPr lang="en-US"/>
          </a:p>
        </p:txBody>
      </p:sp>
      <p:sp>
        <p:nvSpPr>
          <p:cNvPr id="194803" name="Freeform 240"/>
          <p:cNvSpPr>
            <a:spLocks/>
          </p:cNvSpPr>
          <p:nvPr/>
        </p:nvSpPr>
        <p:spPr bwMode="auto">
          <a:xfrm>
            <a:off x="2789238" y="4484117"/>
            <a:ext cx="1587" cy="22225"/>
          </a:xfrm>
          <a:custGeom>
            <a:avLst/>
            <a:gdLst>
              <a:gd name="T0" fmla="*/ 0 w 1588"/>
              <a:gd name="T1" fmla="*/ 0 h 2"/>
              <a:gd name="T2" fmla="*/ 0 w 1588"/>
              <a:gd name="T3" fmla="*/ 0 h 2"/>
              <a:gd name="T4" fmla="*/ 0 w 1588"/>
              <a:gd name="T5" fmla="*/ 0 h 2"/>
              <a:gd name="T6" fmla="*/ 0 w 1588"/>
              <a:gd name="T7" fmla="*/ 0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0"/>
                </a:lnTo>
                <a:lnTo>
                  <a:pt x="0" y="1"/>
                </a:lnTo>
                <a:lnTo>
                  <a:pt x="0" y="2"/>
                </a:lnTo>
              </a:path>
            </a:pathLst>
          </a:custGeom>
          <a:noFill/>
          <a:ln w="0">
            <a:solidFill>
              <a:srgbClr val="FF9900"/>
            </a:solidFill>
            <a:prstDash val="solid"/>
            <a:round/>
            <a:headEnd/>
            <a:tailEnd/>
          </a:ln>
        </p:spPr>
        <p:txBody>
          <a:bodyPr/>
          <a:lstStyle/>
          <a:p>
            <a:endParaRPr lang="en-US"/>
          </a:p>
        </p:txBody>
      </p:sp>
      <p:sp>
        <p:nvSpPr>
          <p:cNvPr id="194804" name="Freeform 241"/>
          <p:cNvSpPr>
            <a:spLocks/>
          </p:cNvSpPr>
          <p:nvPr/>
        </p:nvSpPr>
        <p:spPr bwMode="auto">
          <a:xfrm>
            <a:off x="2789238" y="4506342"/>
            <a:ext cx="46037" cy="22225"/>
          </a:xfrm>
          <a:custGeom>
            <a:avLst/>
            <a:gdLst>
              <a:gd name="T0" fmla="*/ 0 w 4"/>
              <a:gd name="T1" fmla="*/ 0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2147483647 w 4"/>
              <a:gd name="T13" fmla="*/ 2147483647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0"/>
                </a:moveTo>
                <a:lnTo>
                  <a:pt x="1" y="0"/>
                </a:lnTo>
                <a:lnTo>
                  <a:pt x="2" y="1"/>
                </a:lnTo>
                <a:lnTo>
                  <a:pt x="3" y="1"/>
                </a:lnTo>
                <a:lnTo>
                  <a:pt x="4" y="2"/>
                </a:lnTo>
              </a:path>
            </a:pathLst>
          </a:custGeom>
          <a:noFill/>
          <a:ln w="0">
            <a:solidFill>
              <a:srgbClr val="FF9900"/>
            </a:solidFill>
            <a:prstDash val="solid"/>
            <a:round/>
            <a:headEnd/>
            <a:tailEnd/>
          </a:ln>
        </p:spPr>
        <p:txBody>
          <a:bodyPr/>
          <a:lstStyle/>
          <a:p>
            <a:endParaRPr lang="en-US"/>
          </a:p>
        </p:txBody>
      </p:sp>
      <p:sp>
        <p:nvSpPr>
          <p:cNvPr id="194805" name="Freeform 242"/>
          <p:cNvSpPr>
            <a:spLocks/>
          </p:cNvSpPr>
          <p:nvPr/>
        </p:nvSpPr>
        <p:spPr bwMode="auto">
          <a:xfrm>
            <a:off x="2789238" y="4539680"/>
            <a:ext cx="46037" cy="11112"/>
          </a:xfrm>
          <a:custGeom>
            <a:avLst/>
            <a:gdLst>
              <a:gd name="T0" fmla="*/ 2147483647 w 4"/>
              <a:gd name="T1" fmla="*/ 2147483647 h 1"/>
              <a:gd name="T2" fmla="*/ 2147483647 w 4"/>
              <a:gd name="T3" fmla="*/ 0 h 1"/>
              <a:gd name="T4" fmla="*/ 2147483647 w 4"/>
              <a:gd name="T5" fmla="*/ 0 h 1"/>
              <a:gd name="T6" fmla="*/ 2147483647 w 4"/>
              <a:gd name="T7" fmla="*/ 0 h 1"/>
              <a:gd name="T8" fmla="*/ 2147483647 w 4"/>
              <a:gd name="T9" fmla="*/ 0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1"/>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806" name="Freeform 243"/>
          <p:cNvSpPr>
            <a:spLocks/>
          </p:cNvSpPr>
          <p:nvPr/>
        </p:nvSpPr>
        <p:spPr bwMode="auto">
          <a:xfrm>
            <a:off x="2789238" y="4539680"/>
            <a:ext cx="1587" cy="22225"/>
          </a:xfrm>
          <a:custGeom>
            <a:avLst/>
            <a:gdLst>
              <a:gd name="T0" fmla="*/ 0 w 1588"/>
              <a:gd name="T1" fmla="*/ 0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2147483647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0"/>
                </a:moveTo>
                <a:lnTo>
                  <a:pt x="0" y="1"/>
                </a:lnTo>
                <a:lnTo>
                  <a:pt x="0" y="2"/>
                </a:lnTo>
              </a:path>
            </a:pathLst>
          </a:custGeom>
          <a:noFill/>
          <a:ln w="0">
            <a:solidFill>
              <a:srgbClr val="FF9900"/>
            </a:solidFill>
            <a:prstDash val="solid"/>
            <a:round/>
            <a:headEnd/>
            <a:tailEnd/>
          </a:ln>
        </p:spPr>
        <p:txBody>
          <a:bodyPr/>
          <a:lstStyle/>
          <a:p>
            <a:endParaRPr lang="en-US"/>
          </a:p>
        </p:txBody>
      </p:sp>
      <p:sp>
        <p:nvSpPr>
          <p:cNvPr id="194807" name="Freeform 244"/>
          <p:cNvSpPr>
            <a:spLocks/>
          </p:cNvSpPr>
          <p:nvPr/>
        </p:nvSpPr>
        <p:spPr bwMode="auto">
          <a:xfrm>
            <a:off x="2789238" y="4561905"/>
            <a:ext cx="46037" cy="33337"/>
          </a:xfrm>
          <a:custGeom>
            <a:avLst/>
            <a:gdLst>
              <a:gd name="T0" fmla="*/ 0 w 4"/>
              <a:gd name="T1" fmla="*/ 0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0"/>
                </a:moveTo>
                <a:lnTo>
                  <a:pt x="1" y="1"/>
                </a:lnTo>
                <a:lnTo>
                  <a:pt x="2" y="1"/>
                </a:lnTo>
                <a:lnTo>
                  <a:pt x="2" y="2"/>
                </a:lnTo>
                <a:lnTo>
                  <a:pt x="3" y="2"/>
                </a:lnTo>
                <a:lnTo>
                  <a:pt x="4" y="3"/>
                </a:lnTo>
              </a:path>
            </a:pathLst>
          </a:custGeom>
          <a:noFill/>
          <a:ln w="0">
            <a:solidFill>
              <a:srgbClr val="FF9900"/>
            </a:solidFill>
            <a:prstDash val="solid"/>
            <a:round/>
            <a:headEnd/>
            <a:tailEnd/>
          </a:ln>
        </p:spPr>
        <p:txBody>
          <a:bodyPr/>
          <a:lstStyle/>
          <a:p>
            <a:endParaRPr lang="en-US"/>
          </a:p>
        </p:txBody>
      </p:sp>
      <p:sp>
        <p:nvSpPr>
          <p:cNvPr id="194808" name="Freeform 245"/>
          <p:cNvSpPr>
            <a:spLocks/>
          </p:cNvSpPr>
          <p:nvPr/>
        </p:nvSpPr>
        <p:spPr bwMode="auto">
          <a:xfrm>
            <a:off x="2720975" y="5019105"/>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2147483647 h 1"/>
              <a:gd name="T10" fmla="*/ 2147483647 w 5"/>
              <a:gd name="T11" fmla="*/ 2147483647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1"/>
                </a:lnTo>
                <a:lnTo>
                  <a:pt x="5" y="1"/>
                </a:lnTo>
              </a:path>
            </a:pathLst>
          </a:custGeom>
          <a:noFill/>
          <a:ln w="0">
            <a:solidFill>
              <a:srgbClr val="FF9900"/>
            </a:solidFill>
            <a:prstDash val="solid"/>
            <a:round/>
            <a:headEnd/>
            <a:tailEnd/>
          </a:ln>
        </p:spPr>
        <p:txBody>
          <a:bodyPr/>
          <a:lstStyle/>
          <a:p>
            <a:endParaRPr lang="en-US"/>
          </a:p>
        </p:txBody>
      </p:sp>
      <p:sp>
        <p:nvSpPr>
          <p:cNvPr id="194809" name="Freeform 246"/>
          <p:cNvSpPr>
            <a:spLocks/>
          </p:cNvSpPr>
          <p:nvPr/>
        </p:nvSpPr>
        <p:spPr bwMode="auto">
          <a:xfrm>
            <a:off x="2778125" y="5030217"/>
            <a:ext cx="1588" cy="55563"/>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10" name="Freeform 247"/>
          <p:cNvSpPr>
            <a:spLocks/>
          </p:cNvSpPr>
          <p:nvPr/>
        </p:nvSpPr>
        <p:spPr bwMode="auto">
          <a:xfrm>
            <a:off x="2720975" y="5085780"/>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2"/>
                </a:lnTo>
                <a:lnTo>
                  <a:pt x="2" y="3"/>
                </a:lnTo>
                <a:lnTo>
                  <a:pt x="1" y="4"/>
                </a:lnTo>
                <a:lnTo>
                  <a:pt x="0" y="4"/>
                </a:lnTo>
              </a:path>
            </a:pathLst>
          </a:custGeom>
          <a:noFill/>
          <a:ln w="0">
            <a:solidFill>
              <a:srgbClr val="FF9900"/>
            </a:solidFill>
            <a:prstDash val="solid"/>
            <a:round/>
            <a:headEnd/>
            <a:tailEnd/>
          </a:ln>
        </p:spPr>
        <p:txBody>
          <a:bodyPr/>
          <a:lstStyle/>
          <a:p>
            <a:endParaRPr lang="en-US"/>
          </a:p>
        </p:txBody>
      </p:sp>
      <p:sp>
        <p:nvSpPr>
          <p:cNvPr id="194811" name="Freeform 248"/>
          <p:cNvSpPr>
            <a:spLocks/>
          </p:cNvSpPr>
          <p:nvPr/>
        </p:nvSpPr>
        <p:spPr bwMode="auto">
          <a:xfrm>
            <a:off x="2674938" y="5130230"/>
            <a:ext cx="46037" cy="1587"/>
          </a:xfrm>
          <a:custGeom>
            <a:avLst/>
            <a:gdLst>
              <a:gd name="T0" fmla="*/ 2147483647 w 4"/>
              <a:gd name="T1" fmla="*/ 0 h 1587"/>
              <a:gd name="T2" fmla="*/ 2147483647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812" name="Freeform 249"/>
          <p:cNvSpPr>
            <a:spLocks/>
          </p:cNvSpPr>
          <p:nvPr/>
        </p:nvSpPr>
        <p:spPr bwMode="auto">
          <a:xfrm>
            <a:off x="2674938" y="5108005"/>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13" name="Freeform 250"/>
          <p:cNvSpPr>
            <a:spLocks/>
          </p:cNvSpPr>
          <p:nvPr/>
        </p:nvSpPr>
        <p:spPr bwMode="auto">
          <a:xfrm>
            <a:off x="2674938" y="5085780"/>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2" y="1"/>
                </a:lnTo>
                <a:lnTo>
                  <a:pt x="3" y="0"/>
                </a:lnTo>
                <a:lnTo>
                  <a:pt x="4" y="0"/>
                </a:lnTo>
              </a:path>
            </a:pathLst>
          </a:custGeom>
          <a:noFill/>
          <a:ln w="0">
            <a:solidFill>
              <a:srgbClr val="FF9900"/>
            </a:solidFill>
            <a:prstDash val="solid"/>
            <a:round/>
            <a:headEnd/>
            <a:tailEnd/>
          </a:ln>
        </p:spPr>
        <p:txBody>
          <a:bodyPr/>
          <a:lstStyle/>
          <a:p>
            <a:endParaRPr lang="en-US"/>
          </a:p>
        </p:txBody>
      </p:sp>
      <p:sp>
        <p:nvSpPr>
          <p:cNvPr id="194814" name="Freeform 251"/>
          <p:cNvSpPr>
            <a:spLocks/>
          </p:cNvSpPr>
          <p:nvPr/>
        </p:nvSpPr>
        <p:spPr bwMode="auto">
          <a:xfrm>
            <a:off x="2720975" y="5085780"/>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0 h 1"/>
              <a:gd name="T10" fmla="*/ 2147483647 w 5"/>
              <a:gd name="T11" fmla="*/ 2147483647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0"/>
                </a:lnTo>
                <a:lnTo>
                  <a:pt x="4" y="1"/>
                </a:lnTo>
                <a:lnTo>
                  <a:pt x="5" y="1"/>
                </a:lnTo>
              </a:path>
            </a:pathLst>
          </a:custGeom>
          <a:noFill/>
          <a:ln w="0">
            <a:solidFill>
              <a:srgbClr val="FF9900"/>
            </a:solidFill>
            <a:prstDash val="solid"/>
            <a:round/>
            <a:headEnd/>
            <a:tailEnd/>
          </a:ln>
        </p:spPr>
        <p:txBody>
          <a:bodyPr/>
          <a:lstStyle/>
          <a:p>
            <a:endParaRPr lang="en-US"/>
          </a:p>
        </p:txBody>
      </p:sp>
      <p:sp>
        <p:nvSpPr>
          <p:cNvPr id="194815" name="Freeform 252"/>
          <p:cNvSpPr>
            <a:spLocks/>
          </p:cNvSpPr>
          <p:nvPr/>
        </p:nvSpPr>
        <p:spPr bwMode="auto">
          <a:xfrm>
            <a:off x="2778125" y="5096892"/>
            <a:ext cx="1588" cy="55563"/>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16" name="Freeform 253"/>
          <p:cNvSpPr>
            <a:spLocks/>
          </p:cNvSpPr>
          <p:nvPr/>
        </p:nvSpPr>
        <p:spPr bwMode="auto">
          <a:xfrm>
            <a:off x="2720975" y="5152455"/>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3" y="2"/>
                </a:lnTo>
                <a:lnTo>
                  <a:pt x="2" y="3"/>
                </a:lnTo>
                <a:lnTo>
                  <a:pt x="1" y="3"/>
                </a:lnTo>
                <a:lnTo>
                  <a:pt x="0" y="4"/>
                </a:lnTo>
              </a:path>
            </a:pathLst>
          </a:custGeom>
          <a:noFill/>
          <a:ln w="0">
            <a:solidFill>
              <a:srgbClr val="FF9900"/>
            </a:solidFill>
            <a:prstDash val="solid"/>
            <a:round/>
            <a:headEnd/>
            <a:tailEnd/>
          </a:ln>
        </p:spPr>
        <p:txBody>
          <a:bodyPr/>
          <a:lstStyle/>
          <a:p>
            <a:endParaRPr lang="en-US"/>
          </a:p>
        </p:txBody>
      </p:sp>
      <p:sp>
        <p:nvSpPr>
          <p:cNvPr id="194817" name="Freeform 254"/>
          <p:cNvSpPr>
            <a:spLocks/>
          </p:cNvSpPr>
          <p:nvPr/>
        </p:nvSpPr>
        <p:spPr bwMode="auto">
          <a:xfrm>
            <a:off x="2674938" y="5196905"/>
            <a:ext cx="46037" cy="1587"/>
          </a:xfrm>
          <a:custGeom>
            <a:avLst/>
            <a:gdLst>
              <a:gd name="T0" fmla="*/ 2147483647 w 4"/>
              <a:gd name="T1" fmla="*/ 0 h 1587"/>
              <a:gd name="T2" fmla="*/ 2147483647 w 4"/>
              <a:gd name="T3" fmla="*/ 0 h 1587"/>
              <a:gd name="T4" fmla="*/ 2147483647 w 4"/>
              <a:gd name="T5" fmla="*/ 0 h 1587"/>
              <a:gd name="T6" fmla="*/ 2147483647 w 4"/>
              <a:gd name="T7" fmla="*/ 0 h 1587"/>
              <a:gd name="T8" fmla="*/ 2147483647 w 4"/>
              <a:gd name="T9" fmla="*/ 0 h 1587"/>
              <a:gd name="T10" fmla="*/ 2147483647 w 4"/>
              <a:gd name="T11" fmla="*/ 0 h 1587"/>
              <a:gd name="T12" fmla="*/ 0 w 4"/>
              <a:gd name="T13" fmla="*/ 0 h 1587"/>
              <a:gd name="T14" fmla="*/ 0 60000 65536"/>
              <a:gd name="T15" fmla="*/ 0 60000 65536"/>
              <a:gd name="T16" fmla="*/ 0 60000 65536"/>
              <a:gd name="T17" fmla="*/ 0 60000 65536"/>
              <a:gd name="T18" fmla="*/ 0 60000 65536"/>
              <a:gd name="T19" fmla="*/ 0 60000 65536"/>
              <a:gd name="T20" fmla="*/ 0 60000 65536"/>
              <a:gd name="T21" fmla="*/ 0 w 4"/>
              <a:gd name="T22" fmla="*/ 0 h 1587"/>
              <a:gd name="T23" fmla="*/ 4 w 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7">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818" name="Freeform 255"/>
          <p:cNvSpPr>
            <a:spLocks/>
          </p:cNvSpPr>
          <p:nvPr/>
        </p:nvSpPr>
        <p:spPr bwMode="auto">
          <a:xfrm>
            <a:off x="2674938" y="5174680"/>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19" name="Freeform 256"/>
          <p:cNvSpPr>
            <a:spLocks/>
          </p:cNvSpPr>
          <p:nvPr/>
        </p:nvSpPr>
        <p:spPr bwMode="auto">
          <a:xfrm>
            <a:off x="2674938" y="5152455"/>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1" y="1"/>
                </a:lnTo>
                <a:lnTo>
                  <a:pt x="2" y="1"/>
                </a:lnTo>
                <a:lnTo>
                  <a:pt x="3" y="0"/>
                </a:lnTo>
                <a:lnTo>
                  <a:pt x="4" y="0"/>
                </a:lnTo>
              </a:path>
            </a:pathLst>
          </a:custGeom>
          <a:noFill/>
          <a:ln w="0">
            <a:solidFill>
              <a:srgbClr val="FF9900"/>
            </a:solidFill>
            <a:prstDash val="solid"/>
            <a:round/>
            <a:headEnd/>
            <a:tailEnd/>
          </a:ln>
        </p:spPr>
        <p:txBody>
          <a:bodyPr/>
          <a:lstStyle/>
          <a:p>
            <a:endParaRPr lang="en-US"/>
          </a:p>
        </p:txBody>
      </p:sp>
      <p:sp>
        <p:nvSpPr>
          <p:cNvPr id="194820" name="Freeform 257"/>
          <p:cNvSpPr>
            <a:spLocks/>
          </p:cNvSpPr>
          <p:nvPr/>
        </p:nvSpPr>
        <p:spPr bwMode="auto">
          <a:xfrm>
            <a:off x="2720975" y="5152455"/>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0 h 1"/>
              <a:gd name="T10" fmla="*/ 2147483647 w 5"/>
              <a:gd name="T11" fmla="*/ 0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0"/>
                </a:lnTo>
                <a:lnTo>
                  <a:pt x="5" y="1"/>
                </a:lnTo>
              </a:path>
            </a:pathLst>
          </a:custGeom>
          <a:noFill/>
          <a:ln w="0">
            <a:solidFill>
              <a:srgbClr val="FF9900"/>
            </a:solidFill>
            <a:prstDash val="solid"/>
            <a:round/>
            <a:headEnd/>
            <a:tailEnd/>
          </a:ln>
        </p:spPr>
        <p:txBody>
          <a:bodyPr/>
          <a:lstStyle/>
          <a:p>
            <a:endParaRPr lang="en-US"/>
          </a:p>
        </p:txBody>
      </p:sp>
      <p:sp>
        <p:nvSpPr>
          <p:cNvPr id="194821" name="Freeform 258"/>
          <p:cNvSpPr>
            <a:spLocks/>
          </p:cNvSpPr>
          <p:nvPr/>
        </p:nvSpPr>
        <p:spPr bwMode="auto">
          <a:xfrm>
            <a:off x="2778125" y="5163567"/>
            <a:ext cx="1588" cy="55563"/>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22" name="Freeform 259"/>
          <p:cNvSpPr>
            <a:spLocks/>
          </p:cNvSpPr>
          <p:nvPr/>
        </p:nvSpPr>
        <p:spPr bwMode="auto">
          <a:xfrm>
            <a:off x="2720975" y="5219130"/>
            <a:ext cx="57150" cy="33337"/>
          </a:xfrm>
          <a:custGeom>
            <a:avLst/>
            <a:gdLst>
              <a:gd name="T0" fmla="*/ 2147483647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2147483647 w 5"/>
              <a:gd name="T11" fmla="*/ 2147483647 h 3"/>
              <a:gd name="T12" fmla="*/ 0 w 5"/>
              <a:gd name="T13" fmla="*/ 2147483647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0"/>
                </a:moveTo>
                <a:lnTo>
                  <a:pt x="4" y="0"/>
                </a:lnTo>
                <a:lnTo>
                  <a:pt x="4" y="1"/>
                </a:lnTo>
                <a:lnTo>
                  <a:pt x="3" y="2"/>
                </a:lnTo>
                <a:lnTo>
                  <a:pt x="2" y="3"/>
                </a:lnTo>
                <a:lnTo>
                  <a:pt x="1" y="3"/>
                </a:lnTo>
                <a:lnTo>
                  <a:pt x="0" y="3"/>
                </a:lnTo>
              </a:path>
            </a:pathLst>
          </a:custGeom>
          <a:noFill/>
          <a:ln w="0">
            <a:solidFill>
              <a:srgbClr val="FF9900"/>
            </a:solidFill>
            <a:prstDash val="solid"/>
            <a:round/>
            <a:headEnd/>
            <a:tailEnd/>
          </a:ln>
        </p:spPr>
        <p:txBody>
          <a:bodyPr/>
          <a:lstStyle/>
          <a:p>
            <a:endParaRPr lang="en-US"/>
          </a:p>
        </p:txBody>
      </p:sp>
      <p:sp>
        <p:nvSpPr>
          <p:cNvPr id="194823" name="Freeform 260"/>
          <p:cNvSpPr>
            <a:spLocks/>
          </p:cNvSpPr>
          <p:nvPr/>
        </p:nvSpPr>
        <p:spPr bwMode="auto">
          <a:xfrm>
            <a:off x="2674938" y="5252467"/>
            <a:ext cx="46037" cy="11113"/>
          </a:xfrm>
          <a:custGeom>
            <a:avLst/>
            <a:gdLst>
              <a:gd name="T0" fmla="*/ 2147483647 w 4"/>
              <a:gd name="T1" fmla="*/ 0 h 1"/>
              <a:gd name="T2" fmla="*/ 2147483647 w 4"/>
              <a:gd name="T3" fmla="*/ 2147483647 h 1"/>
              <a:gd name="T4" fmla="*/ 2147483647 w 4"/>
              <a:gd name="T5" fmla="*/ 2147483647 h 1"/>
              <a:gd name="T6" fmla="*/ 2147483647 w 4"/>
              <a:gd name="T7" fmla="*/ 2147483647 h 1"/>
              <a:gd name="T8" fmla="*/ 2147483647 w 4"/>
              <a:gd name="T9" fmla="*/ 2147483647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1"/>
                </a:lnTo>
                <a:lnTo>
                  <a:pt x="2" y="1"/>
                </a:lnTo>
                <a:lnTo>
                  <a:pt x="1" y="1"/>
                </a:lnTo>
                <a:lnTo>
                  <a:pt x="0" y="1"/>
                </a:lnTo>
              </a:path>
            </a:pathLst>
          </a:custGeom>
          <a:noFill/>
          <a:ln w="0">
            <a:solidFill>
              <a:srgbClr val="FF9900"/>
            </a:solidFill>
            <a:prstDash val="solid"/>
            <a:round/>
            <a:headEnd/>
            <a:tailEnd/>
          </a:ln>
        </p:spPr>
        <p:txBody>
          <a:bodyPr/>
          <a:lstStyle/>
          <a:p>
            <a:endParaRPr lang="en-US"/>
          </a:p>
        </p:txBody>
      </p:sp>
      <p:sp>
        <p:nvSpPr>
          <p:cNvPr id="194824" name="Freeform 261"/>
          <p:cNvSpPr>
            <a:spLocks/>
          </p:cNvSpPr>
          <p:nvPr/>
        </p:nvSpPr>
        <p:spPr bwMode="auto">
          <a:xfrm>
            <a:off x="2674938" y="5241355"/>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0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1"/>
                </a:lnTo>
                <a:lnTo>
                  <a:pt x="0" y="0"/>
                </a:lnTo>
              </a:path>
            </a:pathLst>
          </a:custGeom>
          <a:noFill/>
          <a:ln w="0">
            <a:solidFill>
              <a:srgbClr val="FF9900"/>
            </a:solidFill>
            <a:prstDash val="solid"/>
            <a:round/>
            <a:headEnd/>
            <a:tailEnd/>
          </a:ln>
        </p:spPr>
        <p:txBody>
          <a:bodyPr/>
          <a:lstStyle/>
          <a:p>
            <a:endParaRPr lang="en-US"/>
          </a:p>
        </p:txBody>
      </p:sp>
      <p:sp>
        <p:nvSpPr>
          <p:cNvPr id="194825" name="Freeform 262"/>
          <p:cNvSpPr>
            <a:spLocks/>
          </p:cNvSpPr>
          <p:nvPr/>
        </p:nvSpPr>
        <p:spPr bwMode="auto">
          <a:xfrm>
            <a:off x="2674938" y="5219130"/>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0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1"/>
                </a:lnTo>
                <a:lnTo>
                  <a:pt x="2" y="1"/>
                </a:lnTo>
                <a:lnTo>
                  <a:pt x="2" y="0"/>
                </a:lnTo>
                <a:lnTo>
                  <a:pt x="3" y="0"/>
                </a:lnTo>
                <a:lnTo>
                  <a:pt x="4" y="0"/>
                </a:lnTo>
              </a:path>
            </a:pathLst>
          </a:custGeom>
          <a:noFill/>
          <a:ln w="0">
            <a:solidFill>
              <a:srgbClr val="FF9900"/>
            </a:solidFill>
            <a:prstDash val="solid"/>
            <a:round/>
            <a:headEnd/>
            <a:tailEnd/>
          </a:ln>
        </p:spPr>
        <p:txBody>
          <a:bodyPr/>
          <a:lstStyle/>
          <a:p>
            <a:endParaRPr lang="en-US"/>
          </a:p>
        </p:txBody>
      </p:sp>
      <p:sp>
        <p:nvSpPr>
          <p:cNvPr id="194826" name="Freeform 263"/>
          <p:cNvSpPr>
            <a:spLocks/>
          </p:cNvSpPr>
          <p:nvPr/>
        </p:nvSpPr>
        <p:spPr bwMode="auto">
          <a:xfrm>
            <a:off x="2720975" y="5208017"/>
            <a:ext cx="57150" cy="22225"/>
          </a:xfrm>
          <a:custGeom>
            <a:avLst/>
            <a:gdLst>
              <a:gd name="T0" fmla="*/ 0 w 5"/>
              <a:gd name="T1" fmla="*/ 2147483647 h 2"/>
              <a:gd name="T2" fmla="*/ 2147483647 w 5"/>
              <a:gd name="T3" fmla="*/ 0 h 2"/>
              <a:gd name="T4" fmla="*/ 2147483647 w 5"/>
              <a:gd name="T5" fmla="*/ 0 h 2"/>
              <a:gd name="T6" fmla="*/ 2147483647 w 5"/>
              <a:gd name="T7" fmla="*/ 2147483647 h 2"/>
              <a:gd name="T8" fmla="*/ 2147483647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0"/>
                </a:lnTo>
                <a:lnTo>
                  <a:pt x="2" y="0"/>
                </a:lnTo>
                <a:lnTo>
                  <a:pt x="3" y="1"/>
                </a:lnTo>
                <a:lnTo>
                  <a:pt x="4" y="1"/>
                </a:lnTo>
                <a:lnTo>
                  <a:pt x="5" y="2"/>
                </a:lnTo>
              </a:path>
            </a:pathLst>
          </a:custGeom>
          <a:noFill/>
          <a:ln w="0">
            <a:solidFill>
              <a:srgbClr val="FF9900"/>
            </a:solidFill>
            <a:prstDash val="solid"/>
            <a:round/>
            <a:headEnd/>
            <a:tailEnd/>
          </a:ln>
        </p:spPr>
        <p:txBody>
          <a:bodyPr/>
          <a:lstStyle/>
          <a:p>
            <a:endParaRPr lang="en-US"/>
          </a:p>
        </p:txBody>
      </p:sp>
      <p:sp>
        <p:nvSpPr>
          <p:cNvPr id="194827" name="Freeform 264"/>
          <p:cNvSpPr>
            <a:spLocks/>
          </p:cNvSpPr>
          <p:nvPr/>
        </p:nvSpPr>
        <p:spPr bwMode="auto">
          <a:xfrm>
            <a:off x="2778125" y="5230242"/>
            <a:ext cx="1588" cy="44450"/>
          </a:xfrm>
          <a:custGeom>
            <a:avLst/>
            <a:gdLst>
              <a:gd name="T0" fmla="*/ 0 w 1587"/>
              <a:gd name="T1" fmla="*/ 0 h 4"/>
              <a:gd name="T2" fmla="*/ 0 w 1587"/>
              <a:gd name="T3" fmla="*/ 0 h 4"/>
              <a:gd name="T4" fmla="*/ 0 w 1587"/>
              <a:gd name="T5" fmla="*/ 2147483647 h 4"/>
              <a:gd name="T6" fmla="*/ 0 w 1587"/>
              <a:gd name="T7" fmla="*/ 2147483647 h 4"/>
              <a:gd name="T8" fmla="*/ 0 w 1587"/>
              <a:gd name="T9" fmla="*/ 2147483647 h 4"/>
              <a:gd name="T10" fmla="*/ 0 w 1587"/>
              <a:gd name="T11" fmla="*/ 2147483647 h 4"/>
              <a:gd name="T12" fmla="*/ 0 w 1587"/>
              <a:gd name="T13" fmla="*/ 2147483647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0"/>
                </a:moveTo>
                <a:lnTo>
                  <a:pt x="0" y="0"/>
                </a:lnTo>
                <a:lnTo>
                  <a:pt x="0" y="1"/>
                </a:lnTo>
                <a:lnTo>
                  <a:pt x="0" y="2"/>
                </a:lnTo>
                <a:lnTo>
                  <a:pt x="0" y="3"/>
                </a:lnTo>
                <a:lnTo>
                  <a:pt x="0" y="4"/>
                </a:lnTo>
              </a:path>
            </a:pathLst>
          </a:custGeom>
          <a:noFill/>
          <a:ln w="0">
            <a:solidFill>
              <a:srgbClr val="FF9900"/>
            </a:solidFill>
            <a:prstDash val="solid"/>
            <a:round/>
            <a:headEnd/>
            <a:tailEnd/>
          </a:ln>
        </p:spPr>
        <p:txBody>
          <a:bodyPr/>
          <a:lstStyle/>
          <a:p>
            <a:endParaRPr lang="en-US"/>
          </a:p>
        </p:txBody>
      </p:sp>
      <p:sp>
        <p:nvSpPr>
          <p:cNvPr id="194828" name="Freeform 265"/>
          <p:cNvSpPr>
            <a:spLocks/>
          </p:cNvSpPr>
          <p:nvPr/>
        </p:nvSpPr>
        <p:spPr bwMode="auto">
          <a:xfrm>
            <a:off x="2720975" y="5274692"/>
            <a:ext cx="57150" cy="46038"/>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3"/>
                </a:lnTo>
                <a:lnTo>
                  <a:pt x="2" y="3"/>
                </a:lnTo>
                <a:lnTo>
                  <a:pt x="1" y="4"/>
                </a:lnTo>
                <a:lnTo>
                  <a:pt x="0" y="4"/>
                </a:lnTo>
              </a:path>
            </a:pathLst>
          </a:custGeom>
          <a:noFill/>
          <a:ln w="0">
            <a:solidFill>
              <a:srgbClr val="FF9900"/>
            </a:solidFill>
            <a:prstDash val="solid"/>
            <a:round/>
            <a:headEnd/>
            <a:tailEnd/>
          </a:ln>
        </p:spPr>
        <p:txBody>
          <a:bodyPr/>
          <a:lstStyle/>
          <a:p>
            <a:endParaRPr lang="en-US"/>
          </a:p>
        </p:txBody>
      </p:sp>
      <p:sp>
        <p:nvSpPr>
          <p:cNvPr id="194829" name="Freeform 266"/>
          <p:cNvSpPr>
            <a:spLocks/>
          </p:cNvSpPr>
          <p:nvPr/>
        </p:nvSpPr>
        <p:spPr bwMode="auto">
          <a:xfrm>
            <a:off x="2674938" y="5320730"/>
            <a:ext cx="46037" cy="11112"/>
          </a:xfrm>
          <a:custGeom>
            <a:avLst/>
            <a:gdLst>
              <a:gd name="T0" fmla="*/ 2147483647 w 4"/>
              <a:gd name="T1" fmla="*/ 0 h 1"/>
              <a:gd name="T2" fmla="*/ 2147483647 w 4"/>
              <a:gd name="T3" fmla="*/ 2147483647 h 1"/>
              <a:gd name="T4" fmla="*/ 2147483647 w 4"/>
              <a:gd name="T5" fmla="*/ 2147483647 h 1"/>
              <a:gd name="T6" fmla="*/ 2147483647 w 4"/>
              <a:gd name="T7" fmla="*/ 2147483647 h 1"/>
              <a:gd name="T8" fmla="*/ 2147483647 w 4"/>
              <a:gd name="T9" fmla="*/ 2147483647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1"/>
                </a:lnTo>
                <a:lnTo>
                  <a:pt x="2" y="1"/>
                </a:lnTo>
                <a:lnTo>
                  <a:pt x="1" y="1"/>
                </a:lnTo>
                <a:lnTo>
                  <a:pt x="0" y="1"/>
                </a:lnTo>
              </a:path>
            </a:pathLst>
          </a:custGeom>
          <a:noFill/>
          <a:ln w="0">
            <a:solidFill>
              <a:srgbClr val="FF9900"/>
            </a:solidFill>
            <a:prstDash val="solid"/>
            <a:round/>
            <a:headEnd/>
            <a:tailEnd/>
          </a:ln>
        </p:spPr>
        <p:txBody>
          <a:bodyPr/>
          <a:lstStyle/>
          <a:p>
            <a:endParaRPr lang="en-US"/>
          </a:p>
        </p:txBody>
      </p:sp>
      <p:sp>
        <p:nvSpPr>
          <p:cNvPr id="194830" name="Freeform 267"/>
          <p:cNvSpPr>
            <a:spLocks/>
          </p:cNvSpPr>
          <p:nvPr/>
        </p:nvSpPr>
        <p:spPr bwMode="auto">
          <a:xfrm>
            <a:off x="2674938" y="5309617"/>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0 h 2"/>
              <a:gd name="T10" fmla="*/ 0 w 1588"/>
              <a:gd name="T11" fmla="*/ 0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1"/>
                </a:lnTo>
                <a:lnTo>
                  <a:pt x="0" y="0"/>
                </a:lnTo>
              </a:path>
            </a:pathLst>
          </a:custGeom>
          <a:noFill/>
          <a:ln w="0">
            <a:solidFill>
              <a:srgbClr val="FF9900"/>
            </a:solidFill>
            <a:prstDash val="solid"/>
            <a:round/>
            <a:headEnd/>
            <a:tailEnd/>
          </a:ln>
        </p:spPr>
        <p:txBody>
          <a:bodyPr/>
          <a:lstStyle/>
          <a:p>
            <a:endParaRPr lang="en-US"/>
          </a:p>
        </p:txBody>
      </p:sp>
      <p:sp>
        <p:nvSpPr>
          <p:cNvPr id="194831" name="Freeform 268"/>
          <p:cNvSpPr>
            <a:spLocks/>
          </p:cNvSpPr>
          <p:nvPr/>
        </p:nvSpPr>
        <p:spPr bwMode="auto">
          <a:xfrm>
            <a:off x="2674938" y="5274692"/>
            <a:ext cx="46037" cy="34925"/>
          </a:xfrm>
          <a:custGeom>
            <a:avLst/>
            <a:gdLst>
              <a:gd name="T0" fmla="*/ 0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3"/>
                </a:moveTo>
                <a:lnTo>
                  <a:pt x="1" y="2"/>
                </a:lnTo>
                <a:lnTo>
                  <a:pt x="2" y="2"/>
                </a:lnTo>
                <a:lnTo>
                  <a:pt x="2" y="1"/>
                </a:lnTo>
                <a:lnTo>
                  <a:pt x="3" y="1"/>
                </a:lnTo>
                <a:lnTo>
                  <a:pt x="4" y="0"/>
                </a:lnTo>
              </a:path>
            </a:pathLst>
          </a:custGeom>
          <a:noFill/>
          <a:ln w="0">
            <a:solidFill>
              <a:srgbClr val="FF9900"/>
            </a:solidFill>
            <a:prstDash val="solid"/>
            <a:round/>
            <a:headEnd/>
            <a:tailEnd/>
          </a:ln>
        </p:spPr>
        <p:txBody>
          <a:bodyPr/>
          <a:lstStyle/>
          <a:p>
            <a:endParaRPr lang="en-US"/>
          </a:p>
        </p:txBody>
      </p:sp>
      <p:sp>
        <p:nvSpPr>
          <p:cNvPr id="194832" name="Freeform 269"/>
          <p:cNvSpPr>
            <a:spLocks/>
          </p:cNvSpPr>
          <p:nvPr/>
        </p:nvSpPr>
        <p:spPr bwMode="auto">
          <a:xfrm>
            <a:off x="2720975" y="5274692"/>
            <a:ext cx="57150" cy="22225"/>
          </a:xfrm>
          <a:custGeom>
            <a:avLst/>
            <a:gdLst>
              <a:gd name="T0" fmla="*/ 0 w 5"/>
              <a:gd name="T1" fmla="*/ 0 h 2"/>
              <a:gd name="T2" fmla="*/ 2147483647 w 5"/>
              <a:gd name="T3" fmla="*/ 0 h 2"/>
              <a:gd name="T4" fmla="*/ 2147483647 w 5"/>
              <a:gd name="T5" fmla="*/ 0 h 2"/>
              <a:gd name="T6" fmla="*/ 2147483647 w 5"/>
              <a:gd name="T7" fmla="*/ 0 h 2"/>
              <a:gd name="T8" fmla="*/ 2147483647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0"/>
                </a:moveTo>
                <a:lnTo>
                  <a:pt x="1" y="0"/>
                </a:lnTo>
                <a:lnTo>
                  <a:pt x="2" y="0"/>
                </a:lnTo>
                <a:lnTo>
                  <a:pt x="3" y="0"/>
                </a:lnTo>
                <a:lnTo>
                  <a:pt x="4" y="1"/>
                </a:lnTo>
                <a:lnTo>
                  <a:pt x="5" y="2"/>
                </a:lnTo>
              </a:path>
            </a:pathLst>
          </a:custGeom>
          <a:noFill/>
          <a:ln w="0">
            <a:solidFill>
              <a:srgbClr val="FF9900"/>
            </a:solidFill>
            <a:prstDash val="solid"/>
            <a:round/>
            <a:headEnd/>
            <a:tailEnd/>
          </a:ln>
        </p:spPr>
        <p:txBody>
          <a:bodyPr/>
          <a:lstStyle/>
          <a:p>
            <a:endParaRPr lang="en-US"/>
          </a:p>
        </p:txBody>
      </p:sp>
      <p:sp>
        <p:nvSpPr>
          <p:cNvPr id="194833" name="Freeform 270"/>
          <p:cNvSpPr>
            <a:spLocks/>
          </p:cNvSpPr>
          <p:nvPr/>
        </p:nvSpPr>
        <p:spPr bwMode="auto">
          <a:xfrm>
            <a:off x="2778125" y="5296917"/>
            <a:ext cx="1588" cy="46038"/>
          </a:xfrm>
          <a:custGeom>
            <a:avLst/>
            <a:gdLst>
              <a:gd name="T0" fmla="*/ 0 w 1587"/>
              <a:gd name="T1" fmla="*/ 0 h 4"/>
              <a:gd name="T2" fmla="*/ 0 w 1587"/>
              <a:gd name="T3" fmla="*/ 0 h 4"/>
              <a:gd name="T4" fmla="*/ 0 w 1587"/>
              <a:gd name="T5" fmla="*/ 2147483647 h 4"/>
              <a:gd name="T6" fmla="*/ 0 w 1587"/>
              <a:gd name="T7" fmla="*/ 2147483647 h 4"/>
              <a:gd name="T8" fmla="*/ 0 w 1587"/>
              <a:gd name="T9" fmla="*/ 2147483647 h 4"/>
              <a:gd name="T10" fmla="*/ 0 w 1587"/>
              <a:gd name="T11" fmla="*/ 2147483647 h 4"/>
              <a:gd name="T12" fmla="*/ 0 w 1587"/>
              <a:gd name="T13" fmla="*/ 2147483647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0"/>
                </a:moveTo>
                <a:lnTo>
                  <a:pt x="0" y="0"/>
                </a:lnTo>
                <a:lnTo>
                  <a:pt x="0" y="1"/>
                </a:lnTo>
                <a:lnTo>
                  <a:pt x="0" y="2"/>
                </a:lnTo>
                <a:lnTo>
                  <a:pt x="0" y="3"/>
                </a:lnTo>
                <a:lnTo>
                  <a:pt x="0" y="4"/>
                </a:lnTo>
              </a:path>
            </a:pathLst>
          </a:custGeom>
          <a:noFill/>
          <a:ln w="0">
            <a:solidFill>
              <a:srgbClr val="FF9900"/>
            </a:solidFill>
            <a:prstDash val="solid"/>
            <a:round/>
            <a:headEnd/>
            <a:tailEnd/>
          </a:ln>
        </p:spPr>
        <p:txBody>
          <a:bodyPr/>
          <a:lstStyle/>
          <a:p>
            <a:endParaRPr lang="en-US"/>
          </a:p>
        </p:txBody>
      </p:sp>
      <p:sp>
        <p:nvSpPr>
          <p:cNvPr id="194834" name="Freeform 271"/>
          <p:cNvSpPr>
            <a:spLocks/>
          </p:cNvSpPr>
          <p:nvPr/>
        </p:nvSpPr>
        <p:spPr bwMode="auto">
          <a:xfrm>
            <a:off x="2720975" y="5342955"/>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2"/>
                </a:lnTo>
                <a:lnTo>
                  <a:pt x="2" y="3"/>
                </a:lnTo>
                <a:lnTo>
                  <a:pt x="1" y="4"/>
                </a:lnTo>
                <a:lnTo>
                  <a:pt x="0" y="4"/>
                </a:lnTo>
              </a:path>
            </a:pathLst>
          </a:custGeom>
          <a:noFill/>
          <a:ln w="0">
            <a:solidFill>
              <a:srgbClr val="FF9900"/>
            </a:solidFill>
            <a:prstDash val="solid"/>
            <a:round/>
            <a:headEnd/>
            <a:tailEnd/>
          </a:ln>
        </p:spPr>
        <p:txBody>
          <a:bodyPr/>
          <a:lstStyle/>
          <a:p>
            <a:endParaRPr lang="en-US"/>
          </a:p>
        </p:txBody>
      </p:sp>
      <p:sp>
        <p:nvSpPr>
          <p:cNvPr id="194835" name="Freeform 272"/>
          <p:cNvSpPr>
            <a:spLocks/>
          </p:cNvSpPr>
          <p:nvPr/>
        </p:nvSpPr>
        <p:spPr bwMode="auto">
          <a:xfrm>
            <a:off x="2674938" y="5387405"/>
            <a:ext cx="46037" cy="11112"/>
          </a:xfrm>
          <a:custGeom>
            <a:avLst/>
            <a:gdLst>
              <a:gd name="T0" fmla="*/ 2147483647 w 4"/>
              <a:gd name="T1" fmla="*/ 0 h 1"/>
              <a:gd name="T2" fmla="*/ 2147483647 w 4"/>
              <a:gd name="T3" fmla="*/ 0 h 1"/>
              <a:gd name="T4" fmla="*/ 2147483647 w 4"/>
              <a:gd name="T5" fmla="*/ 0 h 1"/>
              <a:gd name="T6" fmla="*/ 2147483647 w 4"/>
              <a:gd name="T7" fmla="*/ 2147483647 h 1"/>
              <a:gd name="T8" fmla="*/ 2147483647 w 4"/>
              <a:gd name="T9" fmla="*/ 2147483647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0"/>
                </a:lnTo>
                <a:lnTo>
                  <a:pt x="2" y="0"/>
                </a:lnTo>
                <a:lnTo>
                  <a:pt x="2" y="1"/>
                </a:lnTo>
                <a:lnTo>
                  <a:pt x="1" y="1"/>
                </a:lnTo>
                <a:lnTo>
                  <a:pt x="1" y="0"/>
                </a:lnTo>
                <a:lnTo>
                  <a:pt x="0" y="0"/>
                </a:lnTo>
              </a:path>
            </a:pathLst>
          </a:custGeom>
          <a:noFill/>
          <a:ln w="0">
            <a:solidFill>
              <a:srgbClr val="FF9900"/>
            </a:solidFill>
            <a:prstDash val="solid"/>
            <a:round/>
            <a:headEnd/>
            <a:tailEnd/>
          </a:ln>
        </p:spPr>
        <p:txBody>
          <a:bodyPr/>
          <a:lstStyle/>
          <a:p>
            <a:endParaRPr lang="en-US"/>
          </a:p>
        </p:txBody>
      </p:sp>
      <p:sp>
        <p:nvSpPr>
          <p:cNvPr id="194836" name="Freeform 273"/>
          <p:cNvSpPr>
            <a:spLocks/>
          </p:cNvSpPr>
          <p:nvPr/>
        </p:nvSpPr>
        <p:spPr bwMode="auto">
          <a:xfrm>
            <a:off x="2674938" y="5365180"/>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37" name="Freeform 274"/>
          <p:cNvSpPr>
            <a:spLocks/>
          </p:cNvSpPr>
          <p:nvPr/>
        </p:nvSpPr>
        <p:spPr bwMode="auto">
          <a:xfrm>
            <a:off x="2674938" y="5342955"/>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2" y="1"/>
                </a:lnTo>
                <a:lnTo>
                  <a:pt x="3" y="0"/>
                </a:lnTo>
                <a:lnTo>
                  <a:pt x="4" y="0"/>
                </a:lnTo>
              </a:path>
            </a:pathLst>
          </a:custGeom>
          <a:noFill/>
          <a:ln w="0">
            <a:solidFill>
              <a:srgbClr val="FF9900"/>
            </a:solidFill>
            <a:prstDash val="solid"/>
            <a:round/>
            <a:headEnd/>
            <a:tailEnd/>
          </a:ln>
        </p:spPr>
        <p:txBody>
          <a:bodyPr/>
          <a:lstStyle/>
          <a:p>
            <a:endParaRPr lang="en-US"/>
          </a:p>
        </p:txBody>
      </p:sp>
      <p:sp>
        <p:nvSpPr>
          <p:cNvPr id="194838" name="Freeform 275"/>
          <p:cNvSpPr>
            <a:spLocks/>
          </p:cNvSpPr>
          <p:nvPr/>
        </p:nvSpPr>
        <p:spPr bwMode="auto">
          <a:xfrm>
            <a:off x="2720975" y="5342955"/>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0 h 1"/>
              <a:gd name="T10" fmla="*/ 2147483647 w 5"/>
              <a:gd name="T11" fmla="*/ 0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0"/>
                </a:lnTo>
                <a:lnTo>
                  <a:pt x="5" y="1"/>
                </a:lnTo>
              </a:path>
            </a:pathLst>
          </a:custGeom>
          <a:noFill/>
          <a:ln w="0">
            <a:solidFill>
              <a:srgbClr val="FF9900"/>
            </a:solidFill>
            <a:prstDash val="solid"/>
            <a:round/>
            <a:headEnd/>
            <a:tailEnd/>
          </a:ln>
        </p:spPr>
        <p:txBody>
          <a:bodyPr/>
          <a:lstStyle/>
          <a:p>
            <a:endParaRPr lang="en-US"/>
          </a:p>
        </p:txBody>
      </p:sp>
      <p:sp>
        <p:nvSpPr>
          <p:cNvPr id="194839" name="Freeform 276"/>
          <p:cNvSpPr>
            <a:spLocks/>
          </p:cNvSpPr>
          <p:nvPr/>
        </p:nvSpPr>
        <p:spPr bwMode="auto">
          <a:xfrm>
            <a:off x="2778125" y="5354067"/>
            <a:ext cx="1588" cy="44450"/>
          </a:xfrm>
          <a:custGeom>
            <a:avLst/>
            <a:gdLst>
              <a:gd name="T0" fmla="*/ 0 w 1587"/>
              <a:gd name="T1" fmla="*/ 0 h 4"/>
              <a:gd name="T2" fmla="*/ 0 w 1587"/>
              <a:gd name="T3" fmla="*/ 0 h 4"/>
              <a:gd name="T4" fmla="*/ 0 w 1587"/>
              <a:gd name="T5" fmla="*/ 2147483647 h 4"/>
              <a:gd name="T6" fmla="*/ 0 w 1587"/>
              <a:gd name="T7" fmla="*/ 2147483647 h 4"/>
              <a:gd name="T8" fmla="*/ 0 w 1587"/>
              <a:gd name="T9" fmla="*/ 2147483647 h 4"/>
              <a:gd name="T10" fmla="*/ 0 w 1587"/>
              <a:gd name="T11" fmla="*/ 2147483647 h 4"/>
              <a:gd name="T12" fmla="*/ 0 w 1587"/>
              <a:gd name="T13" fmla="*/ 2147483647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0"/>
                </a:moveTo>
                <a:lnTo>
                  <a:pt x="0" y="0"/>
                </a:lnTo>
                <a:lnTo>
                  <a:pt x="0" y="1"/>
                </a:lnTo>
                <a:lnTo>
                  <a:pt x="0" y="2"/>
                </a:lnTo>
                <a:lnTo>
                  <a:pt x="0" y="3"/>
                </a:lnTo>
                <a:lnTo>
                  <a:pt x="0" y="4"/>
                </a:lnTo>
              </a:path>
            </a:pathLst>
          </a:custGeom>
          <a:noFill/>
          <a:ln w="0">
            <a:solidFill>
              <a:srgbClr val="FF9900"/>
            </a:solidFill>
            <a:prstDash val="solid"/>
            <a:round/>
            <a:headEnd/>
            <a:tailEnd/>
          </a:ln>
        </p:spPr>
        <p:txBody>
          <a:bodyPr/>
          <a:lstStyle/>
          <a:p>
            <a:endParaRPr lang="en-US"/>
          </a:p>
        </p:txBody>
      </p:sp>
      <p:sp>
        <p:nvSpPr>
          <p:cNvPr id="194840" name="Freeform 277"/>
          <p:cNvSpPr>
            <a:spLocks/>
          </p:cNvSpPr>
          <p:nvPr/>
        </p:nvSpPr>
        <p:spPr bwMode="auto">
          <a:xfrm>
            <a:off x="2720975" y="5398517"/>
            <a:ext cx="57150" cy="33338"/>
          </a:xfrm>
          <a:custGeom>
            <a:avLst/>
            <a:gdLst>
              <a:gd name="T0" fmla="*/ 2147483647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2147483647 w 5"/>
              <a:gd name="T11" fmla="*/ 2147483647 h 3"/>
              <a:gd name="T12" fmla="*/ 0 w 5"/>
              <a:gd name="T13" fmla="*/ 2147483647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0"/>
                </a:moveTo>
                <a:lnTo>
                  <a:pt x="4" y="0"/>
                </a:lnTo>
                <a:lnTo>
                  <a:pt x="4" y="1"/>
                </a:lnTo>
                <a:lnTo>
                  <a:pt x="3" y="1"/>
                </a:lnTo>
                <a:lnTo>
                  <a:pt x="2" y="2"/>
                </a:lnTo>
                <a:lnTo>
                  <a:pt x="1" y="2"/>
                </a:lnTo>
                <a:lnTo>
                  <a:pt x="0" y="3"/>
                </a:lnTo>
              </a:path>
            </a:pathLst>
          </a:custGeom>
          <a:noFill/>
          <a:ln w="0">
            <a:solidFill>
              <a:srgbClr val="FF9900"/>
            </a:solidFill>
            <a:prstDash val="solid"/>
            <a:round/>
            <a:headEnd/>
            <a:tailEnd/>
          </a:ln>
        </p:spPr>
        <p:txBody>
          <a:bodyPr/>
          <a:lstStyle/>
          <a:p>
            <a:endParaRPr lang="en-US"/>
          </a:p>
        </p:txBody>
      </p:sp>
      <p:sp>
        <p:nvSpPr>
          <p:cNvPr id="194841" name="Freeform 278"/>
          <p:cNvSpPr>
            <a:spLocks/>
          </p:cNvSpPr>
          <p:nvPr/>
        </p:nvSpPr>
        <p:spPr bwMode="auto">
          <a:xfrm>
            <a:off x="2720975" y="5398517"/>
            <a:ext cx="57150" cy="33338"/>
          </a:xfrm>
          <a:custGeom>
            <a:avLst/>
            <a:gdLst>
              <a:gd name="T0" fmla="*/ 2147483647 w 5"/>
              <a:gd name="T1" fmla="*/ 0 h 3"/>
              <a:gd name="T2" fmla="*/ 0 w 5"/>
              <a:gd name="T3" fmla="*/ 2147483647 h 3"/>
              <a:gd name="T4" fmla="*/ 2147483647 w 5"/>
              <a:gd name="T5" fmla="*/ 2147483647 h 3"/>
              <a:gd name="T6" fmla="*/ 2147483647 w 5"/>
              <a:gd name="T7" fmla="*/ 0 h 3"/>
              <a:gd name="T8" fmla="*/ 2147483647 w 5"/>
              <a:gd name="T9" fmla="*/ 0 h 3"/>
              <a:gd name="T10" fmla="*/ 0 w 5"/>
              <a:gd name="T11" fmla="*/ 2147483647 h 3"/>
              <a:gd name="T12" fmla="*/ 2147483647 w 5"/>
              <a:gd name="T13" fmla="*/ 0 h 3"/>
              <a:gd name="T14" fmla="*/ 0 w 5"/>
              <a:gd name="T15" fmla="*/ 2147483647 h 3"/>
              <a:gd name="T16" fmla="*/ 2147483647 w 5"/>
              <a:gd name="T17" fmla="*/ 0 h 3"/>
              <a:gd name="T18" fmla="*/ 0 w 5"/>
              <a:gd name="T19" fmla="*/ 2147483647 h 3"/>
              <a:gd name="T20" fmla="*/ 2147483647 w 5"/>
              <a:gd name="T21" fmla="*/ 0 h 3"/>
              <a:gd name="T22" fmla="*/ 0 w 5"/>
              <a:gd name="T23" fmla="*/ 2147483647 h 3"/>
              <a:gd name="T24" fmla="*/ 2147483647 w 5"/>
              <a:gd name="T25" fmla="*/ 2147483647 h 3"/>
              <a:gd name="T26" fmla="*/ 0 w 5"/>
              <a:gd name="T27" fmla="*/ 2147483647 h 3"/>
              <a:gd name="T28" fmla="*/ 2147483647 w 5"/>
              <a:gd name="T29" fmla="*/ 2147483647 h 3"/>
              <a:gd name="T30" fmla="*/ 0 w 5"/>
              <a:gd name="T31" fmla="*/ 2147483647 h 3"/>
              <a:gd name="T32" fmla="*/ 2147483647 w 5"/>
              <a:gd name="T33" fmla="*/ 2147483647 h 3"/>
              <a:gd name="T34" fmla="*/ 0 w 5"/>
              <a:gd name="T35" fmla="*/ 2147483647 h 3"/>
              <a:gd name="T36" fmla="*/ 2147483647 w 5"/>
              <a:gd name="T37" fmla="*/ 2147483647 h 3"/>
              <a:gd name="T38" fmla="*/ 0 w 5"/>
              <a:gd name="T39" fmla="*/ 2147483647 h 3"/>
              <a:gd name="T40" fmla="*/ 2147483647 w 5"/>
              <a:gd name="T41" fmla="*/ 2147483647 h 3"/>
              <a:gd name="T42" fmla="*/ 0 w 5"/>
              <a:gd name="T43" fmla="*/ 2147483647 h 3"/>
              <a:gd name="T44" fmla="*/ 2147483647 w 5"/>
              <a:gd name="T45" fmla="*/ 2147483647 h 3"/>
              <a:gd name="T46" fmla="*/ 0 w 5"/>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3"/>
              <a:gd name="T74" fmla="*/ 5 w 5"/>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3">
                <a:moveTo>
                  <a:pt x="4" y="0"/>
                </a:moveTo>
                <a:lnTo>
                  <a:pt x="0" y="3"/>
                </a:lnTo>
                <a:lnTo>
                  <a:pt x="5" y="2"/>
                </a:lnTo>
                <a:lnTo>
                  <a:pt x="4" y="0"/>
                </a:lnTo>
                <a:lnTo>
                  <a:pt x="5" y="0"/>
                </a:lnTo>
                <a:lnTo>
                  <a:pt x="0" y="3"/>
                </a:lnTo>
                <a:lnTo>
                  <a:pt x="5" y="0"/>
                </a:lnTo>
                <a:lnTo>
                  <a:pt x="0" y="3"/>
                </a:lnTo>
                <a:lnTo>
                  <a:pt x="5" y="0"/>
                </a:lnTo>
                <a:lnTo>
                  <a:pt x="0" y="3"/>
                </a:lnTo>
                <a:lnTo>
                  <a:pt x="5" y="0"/>
                </a:lnTo>
                <a:lnTo>
                  <a:pt x="0" y="3"/>
                </a:lnTo>
                <a:lnTo>
                  <a:pt x="5" y="1"/>
                </a:lnTo>
                <a:lnTo>
                  <a:pt x="0" y="3"/>
                </a:lnTo>
                <a:lnTo>
                  <a:pt x="5" y="1"/>
                </a:lnTo>
                <a:lnTo>
                  <a:pt x="0" y="3"/>
                </a:lnTo>
                <a:lnTo>
                  <a:pt x="5" y="1"/>
                </a:lnTo>
                <a:lnTo>
                  <a:pt x="0" y="3"/>
                </a:lnTo>
                <a:lnTo>
                  <a:pt x="5" y="1"/>
                </a:lnTo>
                <a:lnTo>
                  <a:pt x="0" y="3"/>
                </a:lnTo>
                <a:lnTo>
                  <a:pt x="5" y="1"/>
                </a:lnTo>
                <a:lnTo>
                  <a:pt x="0" y="3"/>
                </a:lnTo>
                <a:lnTo>
                  <a:pt x="5" y="1"/>
                </a:lnTo>
                <a:lnTo>
                  <a:pt x="0" y="3"/>
                </a:lnTo>
              </a:path>
            </a:pathLst>
          </a:custGeom>
          <a:noFill/>
          <a:ln w="0">
            <a:solidFill>
              <a:srgbClr val="FF9900"/>
            </a:solidFill>
            <a:prstDash val="solid"/>
            <a:round/>
            <a:headEnd/>
            <a:tailEnd/>
          </a:ln>
        </p:spPr>
        <p:txBody>
          <a:bodyPr/>
          <a:lstStyle/>
          <a:p>
            <a:endParaRPr lang="en-US"/>
          </a:p>
        </p:txBody>
      </p:sp>
      <p:sp>
        <p:nvSpPr>
          <p:cNvPr id="194842" name="Freeform 279"/>
          <p:cNvSpPr>
            <a:spLocks/>
          </p:cNvSpPr>
          <p:nvPr/>
        </p:nvSpPr>
        <p:spPr bwMode="auto">
          <a:xfrm>
            <a:off x="2720975" y="4952430"/>
            <a:ext cx="57150" cy="22225"/>
          </a:xfrm>
          <a:custGeom>
            <a:avLst/>
            <a:gdLst>
              <a:gd name="T0" fmla="*/ 0 w 5"/>
              <a:gd name="T1" fmla="*/ 2147483647 h 2"/>
              <a:gd name="T2" fmla="*/ 2147483647 w 5"/>
              <a:gd name="T3" fmla="*/ 0 h 2"/>
              <a:gd name="T4" fmla="*/ 2147483647 w 5"/>
              <a:gd name="T5" fmla="*/ 0 h 2"/>
              <a:gd name="T6" fmla="*/ 2147483647 w 5"/>
              <a:gd name="T7" fmla="*/ 0 h 2"/>
              <a:gd name="T8" fmla="*/ 2147483647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0"/>
                </a:lnTo>
                <a:lnTo>
                  <a:pt x="2" y="0"/>
                </a:lnTo>
                <a:lnTo>
                  <a:pt x="3" y="0"/>
                </a:lnTo>
                <a:lnTo>
                  <a:pt x="4" y="1"/>
                </a:lnTo>
                <a:lnTo>
                  <a:pt x="5" y="2"/>
                </a:lnTo>
              </a:path>
            </a:pathLst>
          </a:custGeom>
          <a:noFill/>
          <a:ln w="0">
            <a:solidFill>
              <a:srgbClr val="FF9900"/>
            </a:solidFill>
            <a:prstDash val="solid"/>
            <a:round/>
            <a:headEnd/>
            <a:tailEnd/>
          </a:ln>
        </p:spPr>
        <p:txBody>
          <a:bodyPr/>
          <a:lstStyle/>
          <a:p>
            <a:endParaRPr lang="en-US"/>
          </a:p>
        </p:txBody>
      </p:sp>
      <p:sp>
        <p:nvSpPr>
          <p:cNvPr id="194843" name="Freeform 280"/>
          <p:cNvSpPr>
            <a:spLocks/>
          </p:cNvSpPr>
          <p:nvPr/>
        </p:nvSpPr>
        <p:spPr bwMode="auto">
          <a:xfrm>
            <a:off x="2778125" y="4974655"/>
            <a:ext cx="1588" cy="44450"/>
          </a:xfrm>
          <a:custGeom>
            <a:avLst/>
            <a:gdLst>
              <a:gd name="T0" fmla="*/ 0 w 1587"/>
              <a:gd name="T1" fmla="*/ 0 h 4"/>
              <a:gd name="T2" fmla="*/ 0 w 1587"/>
              <a:gd name="T3" fmla="*/ 0 h 4"/>
              <a:gd name="T4" fmla="*/ 0 w 1587"/>
              <a:gd name="T5" fmla="*/ 2147483647 h 4"/>
              <a:gd name="T6" fmla="*/ 0 w 1587"/>
              <a:gd name="T7" fmla="*/ 2147483647 h 4"/>
              <a:gd name="T8" fmla="*/ 0 w 1587"/>
              <a:gd name="T9" fmla="*/ 2147483647 h 4"/>
              <a:gd name="T10" fmla="*/ 0 w 1587"/>
              <a:gd name="T11" fmla="*/ 2147483647 h 4"/>
              <a:gd name="T12" fmla="*/ 0 w 1587"/>
              <a:gd name="T13" fmla="*/ 2147483647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0"/>
                </a:moveTo>
                <a:lnTo>
                  <a:pt x="0" y="0"/>
                </a:lnTo>
                <a:lnTo>
                  <a:pt x="0" y="1"/>
                </a:lnTo>
                <a:lnTo>
                  <a:pt x="0" y="2"/>
                </a:lnTo>
                <a:lnTo>
                  <a:pt x="0" y="3"/>
                </a:lnTo>
                <a:lnTo>
                  <a:pt x="0" y="4"/>
                </a:lnTo>
              </a:path>
            </a:pathLst>
          </a:custGeom>
          <a:noFill/>
          <a:ln w="0">
            <a:solidFill>
              <a:srgbClr val="FF9900"/>
            </a:solidFill>
            <a:prstDash val="solid"/>
            <a:round/>
            <a:headEnd/>
            <a:tailEnd/>
          </a:ln>
        </p:spPr>
        <p:txBody>
          <a:bodyPr/>
          <a:lstStyle/>
          <a:p>
            <a:endParaRPr lang="en-US"/>
          </a:p>
        </p:txBody>
      </p:sp>
      <p:sp>
        <p:nvSpPr>
          <p:cNvPr id="194844" name="Freeform 281"/>
          <p:cNvSpPr>
            <a:spLocks/>
          </p:cNvSpPr>
          <p:nvPr/>
        </p:nvSpPr>
        <p:spPr bwMode="auto">
          <a:xfrm>
            <a:off x="2720975" y="5019105"/>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3"/>
                </a:lnTo>
                <a:lnTo>
                  <a:pt x="2" y="3"/>
                </a:lnTo>
                <a:lnTo>
                  <a:pt x="1" y="4"/>
                </a:lnTo>
                <a:lnTo>
                  <a:pt x="0" y="4"/>
                </a:lnTo>
              </a:path>
            </a:pathLst>
          </a:custGeom>
          <a:noFill/>
          <a:ln w="0">
            <a:solidFill>
              <a:srgbClr val="FF9900"/>
            </a:solidFill>
            <a:prstDash val="solid"/>
            <a:round/>
            <a:headEnd/>
            <a:tailEnd/>
          </a:ln>
        </p:spPr>
        <p:txBody>
          <a:bodyPr/>
          <a:lstStyle/>
          <a:p>
            <a:endParaRPr lang="en-US"/>
          </a:p>
        </p:txBody>
      </p:sp>
      <p:sp>
        <p:nvSpPr>
          <p:cNvPr id="194845" name="Freeform 282"/>
          <p:cNvSpPr>
            <a:spLocks/>
          </p:cNvSpPr>
          <p:nvPr/>
        </p:nvSpPr>
        <p:spPr bwMode="auto">
          <a:xfrm>
            <a:off x="2674938" y="5063555"/>
            <a:ext cx="46037" cy="11112"/>
          </a:xfrm>
          <a:custGeom>
            <a:avLst/>
            <a:gdLst>
              <a:gd name="T0" fmla="*/ 2147483647 w 4"/>
              <a:gd name="T1" fmla="*/ 0 h 1"/>
              <a:gd name="T2" fmla="*/ 2147483647 w 4"/>
              <a:gd name="T3" fmla="*/ 0 h 1"/>
              <a:gd name="T4" fmla="*/ 2147483647 w 4"/>
              <a:gd name="T5" fmla="*/ 2147483647 h 1"/>
              <a:gd name="T6" fmla="*/ 2147483647 w 4"/>
              <a:gd name="T7" fmla="*/ 2147483647 h 1"/>
              <a:gd name="T8" fmla="*/ 2147483647 w 4"/>
              <a:gd name="T9" fmla="*/ 2147483647 h 1"/>
              <a:gd name="T10" fmla="*/ 2147483647 w 4"/>
              <a:gd name="T11" fmla="*/ 2147483647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0"/>
                </a:lnTo>
                <a:lnTo>
                  <a:pt x="2" y="1"/>
                </a:lnTo>
                <a:lnTo>
                  <a:pt x="1" y="1"/>
                </a:lnTo>
                <a:lnTo>
                  <a:pt x="0" y="0"/>
                </a:lnTo>
              </a:path>
            </a:pathLst>
          </a:custGeom>
          <a:noFill/>
          <a:ln w="0">
            <a:solidFill>
              <a:srgbClr val="FF9900"/>
            </a:solidFill>
            <a:prstDash val="solid"/>
            <a:round/>
            <a:headEnd/>
            <a:tailEnd/>
          </a:ln>
        </p:spPr>
        <p:txBody>
          <a:bodyPr/>
          <a:lstStyle/>
          <a:p>
            <a:endParaRPr lang="en-US"/>
          </a:p>
        </p:txBody>
      </p:sp>
      <p:sp>
        <p:nvSpPr>
          <p:cNvPr id="194846" name="Freeform 283"/>
          <p:cNvSpPr>
            <a:spLocks/>
          </p:cNvSpPr>
          <p:nvPr/>
        </p:nvSpPr>
        <p:spPr bwMode="auto">
          <a:xfrm>
            <a:off x="2674938" y="5052442"/>
            <a:ext cx="1587" cy="11113"/>
          </a:xfrm>
          <a:custGeom>
            <a:avLst/>
            <a:gdLst>
              <a:gd name="T0" fmla="*/ 0 w 1588"/>
              <a:gd name="T1" fmla="*/ 2147483647 h 1"/>
              <a:gd name="T2" fmla="*/ 0 w 1588"/>
              <a:gd name="T3" fmla="*/ 2147483647 h 1"/>
              <a:gd name="T4" fmla="*/ 0 w 1588"/>
              <a:gd name="T5" fmla="*/ 2147483647 h 1"/>
              <a:gd name="T6" fmla="*/ 0 w 1588"/>
              <a:gd name="T7" fmla="*/ 2147483647 h 1"/>
              <a:gd name="T8" fmla="*/ 0 w 1588"/>
              <a:gd name="T9" fmla="*/ 0 h 1"/>
              <a:gd name="T10" fmla="*/ 0 w 1588"/>
              <a:gd name="T11" fmla="*/ 0 h 1"/>
              <a:gd name="T12" fmla="*/ 0 w 1588"/>
              <a:gd name="T13" fmla="*/ 0 h 1"/>
              <a:gd name="T14" fmla="*/ 0 60000 65536"/>
              <a:gd name="T15" fmla="*/ 0 60000 65536"/>
              <a:gd name="T16" fmla="*/ 0 60000 65536"/>
              <a:gd name="T17" fmla="*/ 0 60000 65536"/>
              <a:gd name="T18" fmla="*/ 0 60000 65536"/>
              <a:gd name="T19" fmla="*/ 0 60000 65536"/>
              <a:gd name="T20" fmla="*/ 0 60000 65536"/>
              <a:gd name="T21" fmla="*/ 0 w 1588"/>
              <a:gd name="T22" fmla="*/ 0 h 1"/>
              <a:gd name="T23" fmla="*/ 1588 w 158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
                <a:moveTo>
                  <a:pt x="0" y="1"/>
                </a:moveTo>
                <a:lnTo>
                  <a:pt x="0" y="1"/>
                </a:lnTo>
                <a:lnTo>
                  <a:pt x="0" y="0"/>
                </a:lnTo>
              </a:path>
            </a:pathLst>
          </a:custGeom>
          <a:noFill/>
          <a:ln w="0">
            <a:solidFill>
              <a:srgbClr val="FF9900"/>
            </a:solidFill>
            <a:prstDash val="solid"/>
            <a:round/>
            <a:headEnd/>
            <a:tailEnd/>
          </a:ln>
        </p:spPr>
        <p:txBody>
          <a:bodyPr/>
          <a:lstStyle/>
          <a:p>
            <a:endParaRPr lang="en-US"/>
          </a:p>
        </p:txBody>
      </p:sp>
      <p:sp>
        <p:nvSpPr>
          <p:cNvPr id="194847" name="Freeform 284"/>
          <p:cNvSpPr>
            <a:spLocks/>
          </p:cNvSpPr>
          <p:nvPr/>
        </p:nvSpPr>
        <p:spPr bwMode="auto">
          <a:xfrm>
            <a:off x="2674938" y="5019105"/>
            <a:ext cx="46037" cy="33337"/>
          </a:xfrm>
          <a:custGeom>
            <a:avLst/>
            <a:gdLst>
              <a:gd name="T0" fmla="*/ 0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3"/>
                </a:moveTo>
                <a:lnTo>
                  <a:pt x="1" y="2"/>
                </a:lnTo>
                <a:lnTo>
                  <a:pt x="2" y="1"/>
                </a:lnTo>
                <a:lnTo>
                  <a:pt x="3" y="1"/>
                </a:lnTo>
                <a:lnTo>
                  <a:pt x="4" y="0"/>
                </a:lnTo>
              </a:path>
            </a:pathLst>
          </a:custGeom>
          <a:noFill/>
          <a:ln w="0">
            <a:solidFill>
              <a:srgbClr val="FF9900"/>
            </a:solidFill>
            <a:prstDash val="solid"/>
            <a:round/>
            <a:headEnd/>
            <a:tailEnd/>
          </a:ln>
        </p:spPr>
        <p:txBody>
          <a:bodyPr/>
          <a:lstStyle/>
          <a:p>
            <a:endParaRPr lang="en-US"/>
          </a:p>
        </p:txBody>
      </p:sp>
      <p:sp>
        <p:nvSpPr>
          <p:cNvPr id="194848" name="Freeform 285"/>
          <p:cNvSpPr>
            <a:spLocks/>
          </p:cNvSpPr>
          <p:nvPr/>
        </p:nvSpPr>
        <p:spPr bwMode="auto">
          <a:xfrm>
            <a:off x="2720975" y="4885755"/>
            <a:ext cx="57150" cy="22225"/>
          </a:xfrm>
          <a:custGeom>
            <a:avLst/>
            <a:gdLst>
              <a:gd name="T0" fmla="*/ 0 w 5"/>
              <a:gd name="T1" fmla="*/ 2147483647 h 2"/>
              <a:gd name="T2" fmla="*/ 2147483647 w 5"/>
              <a:gd name="T3" fmla="*/ 0 h 2"/>
              <a:gd name="T4" fmla="*/ 2147483647 w 5"/>
              <a:gd name="T5" fmla="*/ 0 h 2"/>
              <a:gd name="T6" fmla="*/ 2147483647 w 5"/>
              <a:gd name="T7" fmla="*/ 2147483647 h 2"/>
              <a:gd name="T8" fmla="*/ 2147483647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1"/>
                </a:moveTo>
                <a:lnTo>
                  <a:pt x="1" y="0"/>
                </a:lnTo>
                <a:lnTo>
                  <a:pt x="2" y="0"/>
                </a:lnTo>
                <a:lnTo>
                  <a:pt x="3" y="1"/>
                </a:lnTo>
                <a:lnTo>
                  <a:pt x="4" y="1"/>
                </a:lnTo>
                <a:lnTo>
                  <a:pt x="5" y="2"/>
                </a:lnTo>
              </a:path>
            </a:pathLst>
          </a:custGeom>
          <a:noFill/>
          <a:ln w="0">
            <a:solidFill>
              <a:srgbClr val="FF9900"/>
            </a:solidFill>
            <a:prstDash val="solid"/>
            <a:round/>
            <a:headEnd/>
            <a:tailEnd/>
          </a:ln>
        </p:spPr>
        <p:txBody>
          <a:bodyPr/>
          <a:lstStyle/>
          <a:p>
            <a:endParaRPr lang="en-US"/>
          </a:p>
        </p:txBody>
      </p:sp>
      <p:sp>
        <p:nvSpPr>
          <p:cNvPr id="194849" name="Freeform 286"/>
          <p:cNvSpPr>
            <a:spLocks/>
          </p:cNvSpPr>
          <p:nvPr/>
        </p:nvSpPr>
        <p:spPr bwMode="auto">
          <a:xfrm>
            <a:off x="2778125" y="4907980"/>
            <a:ext cx="1588" cy="55562"/>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50" name="Freeform 287"/>
          <p:cNvSpPr>
            <a:spLocks/>
          </p:cNvSpPr>
          <p:nvPr/>
        </p:nvSpPr>
        <p:spPr bwMode="auto">
          <a:xfrm>
            <a:off x="2720975" y="4963542"/>
            <a:ext cx="57150" cy="33338"/>
          </a:xfrm>
          <a:custGeom>
            <a:avLst/>
            <a:gdLst>
              <a:gd name="T0" fmla="*/ 2147483647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2147483647 w 5"/>
              <a:gd name="T11" fmla="*/ 2147483647 h 3"/>
              <a:gd name="T12" fmla="*/ 0 w 5"/>
              <a:gd name="T13" fmla="*/ 2147483647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5" y="0"/>
                </a:moveTo>
                <a:lnTo>
                  <a:pt x="4" y="0"/>
                </a:lnTo>
                <a:lnTo>
                  <a:pt x="4" y="1"/>
                </a:lnTo>
                <a:lnTo>
                  <a:pt x="3" y="2"/>
                </a:lnTo>
                <a:lnTo>
                  <a:pt x="2" y="2"/>
                </a:lnTo>
                <a:lnTo>
                  <a:pt x="1" y="3"/>
                </a:lnTo>
                <a:lnTo>
                  <a:pt x="0" y="3"/>
                </a:lnTo>
              </a:path>
            </a:pathLst>
          </a:custGeom>
          <a:noFill/>
          <a:ln w="0">
            <a:solidFill>
              <a:srgbClr val="FF9900"/>
            </a:solidFill>
            <a:prstDash val="solid"/>
            <a:round/>
            <a:headEnd/>
            <a:tailEnd/>
          </a:ln>
        </p:spPr>
        <p:txBody>
          <a:bodyPr/>
          <a:lstStyle/>
          <a:p>
            <a:endParaRPr lang="en-US"/>
          </a:p>
        </p:txBody>
      </p:sp>
      <p:sp>
        <p:nvSpPr>
          <p:cNvPr id="194851" name="Freeform 288"/>
          <p:cNvSpPr>
            <a:spLocks/>
          </p:cNvSpPr>
          <p:nvPr/>
        </p:nvSpPr>
        <p:spPr bwMode="auto">
          <a:xfrm>
            <a:off x="2674938" y="4996880"/>
            <a:ext cx="46037" cy="11112"/>
          </a:xfrm>
          <a:custGeom>
            <a:avLst/>
            <a:gdLst>
              <a:gd name="T0" fmla="*/ 2147483647 w 4"/>
              <a:gd name="T1" fmla="*/ 0 h 1"/>
              <a:gd name="T2" fmla="*/ 2147483647 w 4"/>
              <a:gd name="T3" fmla="*/ 2147483647 h 1"/>
              <a:gd name="T4" fmla="*/ 2147483647 w 4"/>
              <a:gd name="T5" fmla="*/ 2147483647 h 1"/>
              <a:gd name="T6" fmla="*/ 2147483647 w 4"/>
              <a:gd name="T7" fmla="*/ 2147483647 h 1"/>
              <a:gd name="T8" fmla="*/ 2147483647 w 4"/>
              <a:gd name="T9" fmla="*/ 2147483647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1"/>
                </a:lnTo>
                <a:lnTo>
                  <a:pt x="2" y="1"/>
                </a:lnTo>
                <a:lnTo>
                  <a:pt x="1" y="1"/>
                </a:lnTo>
                <a:lnTo>
                  <a:pt x="0" y="1"/>
                </a:lnTo>
              </a:path>
            </a:pathLst>
          </a:custGeom>
          <a:noFill/>
          <a:ln w="0">
            <a:solidFill>
              <a:srgbClr val="FF9900"/>
            </a:solidFill>
            <a:prstDash val="solid"/>
            <a:round/>
            <a:headEnd/>
            <a:tailEnd/>
          </a:ln>
        </p:spPr>
        <p:txBody>
          <a:bodyPr/>
          <a:lstStyle/>
          <a:p>
            <a:endParaRPr lang="en-US"/>
          </a:p>
        </p:txBody>
      </p:sp>
      <p:sp>
        <p:nvSpPr>
          <p:cNvPr id="194852" name="Freeform 289"/>
          <p:cNvSpPr>
            <a:spLocks/>
          </p:cNvSpPr>
          <p:nvPr/>
        </p:nvSpPr>
        <p:spPr bwMode="auto">
          <a:xfrm>
            <a:off x="2674938" y="4985767"/>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0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1"/>
                </a:lnTo>
                <a:lnTo>
                  <a:pt x="0" y="0"/>
                </a:lnTo>
              </a:path>
            </a:pathLst>
          </a:custGeom>
          <a:noFill/>
          <a:ln w="0">
            <a:solidFill>
              <a:srgbClr val="FF9900"/>
            </a:solidFill>
            <a:prstDash val="solid"/>
            <a:round/>
            <a:headEnd/>
            <a:tailEnd/>
          </a:ln>
        </p:spPr>
        <p:txBody>
          <a:bodyPr/>
          <a:lstStyle/>
          <a:p>
            <a:endParaRPr lang="en-US"/>
          </a:p>
        </p:txBody>
      </p:sp>
      <p:sp>
        <p:nvSpPr>
          <p:cNvPr id="194853" name="Freeform 290"/>
          <p:cNvSpPr>
            <a:spLocks/>
          </p:cNvSpPr>
          <p:nvPr/>
        </p:nvSpPr>
        <p:spPr bwMode="auto">
          <a:xfrm>
            <a:off x="2674938" y="4963542"/>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0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1"/>
                </a:lnTo>
                <a:lnTo>
                  <a:pt x="2" y="1"/>
                </a:lnTo>
                <a:lnTo>
                  <a:pt x="2" y="0"/>
                </a:lnTo>
                <a:lnTo>
                  <a:pt x="3" y="0"/>
                </a:lnTo>
                <a:lnTo>
                  <a:pt x="4" y="0"/>
                </a:lnTo>
              </a:path>
            </a:pathLst>
          </a:custGeom>
          <a:noFill/>
          <a:ln w="0">
            <a:solidFill>
              <a:srgbClr val="FF9900"/>
            </a:solidFill>
            <a:prstDash val="solid"/>
            <a:round/>
            <a:headEnd/>
            <a:tailEnd/>
          </a:ln>
        </p:spPr>
        <p:txBody>
          <a:bodyPr/>
          <a:lstStyle/>
          <a:p>
            <a:endParaRPr lang="en-US"/>
          </a:p>
        </p:txBody>
      </p:sp>
      <p:sp>
        <p:nvSpPr>
          <p:cNvPr id="194854" name="Freeform 291"/>
          <p:cNvSpPr>
            <a:spLocks/>
          </p:cNvSpPr>
          <p:nvPr/>
        </p:nvSpPr>
        <p:spPr bwMode="auto">
          <a:xfrm>
            <a:off x="2720975" y="4828605"/>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0 h 1"/>
              <a:gd name="T10" fmla="*/ 2147483647 w 5"/>
              <a:gd name="T11" fmla="*/ 2147483647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0"/>
                </a:lnTo>
                <a:lnTo>
                  <a:pt x="4" y="1"/>
                </a:lnTo>
                <a:lnTo>
                  <a:pt x="5" y="1"/>
                </a:lnTo>
              </a:path>
            </a:pathLst>
          </a:custGeom>
          <a:noFill/>
          <a:ln w="0">
            <a:solidFill>
              <a:srgbClr val="FF9900"/>
            </a:solidFill>
            <a:prstDash val="solid"/>
            <a:round/>
            <a:headEnd/>
            <a:tailEnd/>
          </a:ln>
        </p:spPr>
        <p:txBody>
          <a:bodyPr/>
          <a:lstStyle/>
          <a:p>
            <a:endParaRPr lang="en-US"/>
          </a:p>
        </p:txBody>
      </p:sp>
      <p:sp>
        <p:nvSpPr>
          <p:cNvPr id="194855" name="Freeform 292"/>
          <p:cNvSpPr>
            <a:spLocks/>
          </p:cNvSpPr>
          <p:nvPr/>
        </p:nvSpPr>
        <p:spPr bwMode="auto">
          <a:xfrm>
            <a:off x="2778125" y="4839717"/>
            <a:ext cx="1588" cy="57150"/>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56" name="Freeform 293"/>
          <p:cNvSpPr>
            <a:spLocks/>
          </p:cNvSpPr>
          <p:nvPr/>
        </p:nvSpPr>
        <p:spPr bwMode="auto">
          <a:xfrm>
            <a:off x="2720975" y="4896867"/>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3" y="2"/>
                </a:lnTo>
                <a:lnTo>
                  <a:pt x="2" y="3"/>
                </a:lnTo>
                <a:lnTo>
                  <a:pt x="1" y="3"/>
                </a:lnTo>
                <a:lnTo>
                  <a:pt x="0" y="4"/>
                </a:lnTo>
              </a:path>
            </a:pathLst>
          </a:custGeom>
          <a:noFill/>
          <a:ln w="0">
            <a:solidFill>
              <a:srgbClr val="FF9900"/>
            </a:solidFill>
            <a:prstDash val="solid"/>
            <a:round/>
            <a:headEnd/>
            <a:tailEnd/>
          </a:ln>
        </p:spPr>
        <p:txBody>
          <a:bodyPr/>
          <a:lstStyle/>
          <a:p>
            <a:endParaRPr lang="en-US"/>
          </a:p>
        </p:txBody>
      </p:sp>
      <p:sp>
        <p:nvSpPr>
          <p:cNvPr id="194857" name="Freeform 294"/>
          <p:cNvSpPr>
            <a:spLocks/>
          </p:cNvSpPr>
          <p:nvPr/>
        </p:nvSpPr>
        <p:spPr bwMode="auto">
          <a:xfrm>
            <a:off x="2674938" y="4941317"/>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858" name="Freeform 295"/>
          <p:cNvSpPr>
            <a:spLocks/>
          </p:cNvSpPr>
          <p:nvPr/>
        </p:nvSpPr>
        <p:spPr bwMode="auto">
          <a:xfrm>
            <a:off x="2674938" y="4919092"/>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0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59" name="Freeform 296"/>
          <p:cNvSpPr>
            <a:spLocks/>
          </p:cNvSpPr>
          <p:nvPr/>
        </p:nvSpPr>
        <p:spPr bwMode="auto">
          <a:xfrm>
            <a:off x="2674938" y="4896867"/>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0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1" y="1"/>
                </a:lnTo>
                <a:lnTo>
                  <a:pt x="2" y="1"/>
                </a:lnTo>
                <a:lnTo>
                  <a:pt x="2" y="0"/>
                </a:lnTo>
                <a:lnTo>
                  <a:pt x="3" y="0"/>
                </a:lnTo>
                <a:lnTo>
                  <a:pt x="4" y="0"/>
                </a:lnTo>
              </a:path>
            </a:pathLst>
          </a:custGeom>
          <a:noFill/>
          <a:ln w="0">
            <a:solidFill>
              <a:srgbClr val="FF9900"/>
            </a:solidFill>
            <a:prstDash val="solid"/>
            <a:round/>
            <a:headEnd/>
            <a:tailEnd/>
          </a:ln>
        </p:spPr>
        <p:txBody>
          <a:bodyPr/>
          <a:lstStyle/>
          <a:p>
            <a:endParaRPr lang="en-US"/>
          </a:p>
        </p:txBody>
      </p:sp>
      <p:sp>
        <p:nvSpPr>
          <p:cNvPr id="194860" name="Freeform 297"/>
          <p:cNvSpPr>
            <a:spLocks/>
          </p:cNvSpPr>
          <p:nvPr/>
        </p:nvSpPr>
        <p:spPr bwMode="auto">
          <a:xfrm>
            <a:off x="2720975" y="4761930"/>
            <a:ext cx="57150" cy="11112"/>
          </a:xfrm>
          <a:custGeom>
            <a:avLst/>
            <a:gdLst>
              <a:gd name="T0" fmla="*/ 0 w 5"/>
              <a:gd name="T1" fmla="*/ 0 h 1"/>
              <a:gd name="T2" fmla="*/ 2147483647 w 5"/>
              <a:gd name="T3" fmla="*/ 0 h 1"/>
              <a:gd name="T4" fmla="*/ 2147483647 w 5"/>
              <a:gd name="T5" fmla="*/ 0 h 1"/>
              <a:gd name="T6" fmla="*/ 2147483647 w 5"/>
              <a:gd name="T7" fmla="*/ 0 h 1"/>
              <a:gd name="T8" fmla="*/ 2147483647 w 5"/>
              <a:gd name="T9" fmla="*/ 0 h 1"/>
              <a:gd name="T10" fmla="*/ 2147483647 w 5"/>
              <a:gd name="T11" fmla="*/ 2147483647 h 1"/>
              <a:gd name="T12" fmla="*/ 2147483647 w 5"/>
              <a:gd name="T13" fmla="*/ 2147483647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0" y="0"/>
                </a:moveTo>
                <a:lnTo>
                  <a:pt x="1" y="0"/>
                </a:lnTo>
                <a:lnTo>
                  <a:pt x="2" y="0"/>
                </a:lnTo>
                <a:lnTo>
                  <a:pt x="3" y="0"/>
                </a:lnTo>
                <a:lnTo>
                  <a:pt x="4" y="0"/>
                </a:lnTo>
                <a:lnTo>
                  <a:pt x="4" y="1"/>
                </a:lnTo>
                <a:lnTo>
                  <a:pt x="5" y="1"/>
                </a:lnTo>
              </a:path>
            </a:pathLst>
          </a:custGeom>
          <a:noFill/>
          <a:ln w="0">
            <a:solidFill>
              <a:srgbClr val="FF9900"/>
            </a:solidFill>
            <a:prstDash val="solid"/>
            <a:round/>
            <a:headEnd/>
            <a:tailEnd/>
          </a:ln>
        </p:spPr>
        <p:txBody>
          <a:bodyPr/>
          <a:lstStyle/>
          <a:p>
            <a:endParaRPr lang="en-US"/>
          </a:p>
        </p:txBody>
      </p:sp>
      <p:sp>
        <p:nvSpPr>
          <p:cNvPr id="194861" name="Freeform 298"/>
          <p:cNvSpPr>
            <a:spLocks/>
          </p:cNvSpPr>
          <p:nvPr/>
        </p:nvSpPr>
        <p:spPr bwMode="auto">
          <a:xfrm>
            <a:off x="2778125" y="4773042"/>
            <a:ext cx="1588" cy="55563"/>
          </a:xfrm>
          <a:custGeom>
            <a:avLst/>
            <a:gdLst>
              <a:gd name="T0" fmla="*/ 0 w 1587"/>
              <a:gd name="T1" fmla="*/ 0 h 5"/>
              <a:gd name="T2" fmla="*/ 0 w 1587"/>
              <a:gd name="T3" fmla="*/ 2147483647 h 5"/>
              <a:gd name="T4" fmla="*/ 0 w 1587"/>
              <a:gd name="T5" fmla="*/ 2147483647 h 5"/>
              <a:gd name="T6" fmla="*/ 0 w 1587"/>
              <a:gd name="T7" fmla="*/ 2147483647 h 5"/>
              <a:gd name="T8" fmla="*/ 0 w 1587"/>
              <a:gd name="T9" fmla="*/ 2147483647 h 5"/>
              <a:gd name="T10" fmla="*/ 0 w 1587"/>
              <a:gd name="T11" fmla="*/ 2147483647 h 5"/>
              <a:gd name="T12" fmla="*/ 0 w 1587"/>
              <a:gd name="T13" fmla="*/ 2147483647 h 5"/>
              <a:gd name="T14" fmla="*/ 0 60000 65536"/>
              <a:gd name="T15" fmla="*/ 0 60000 65536"/>
              <a:gd name="T16" fmla="*/ 0 60000 65536"/>
              <a:gd name="T17" fmla="*/ 0 60000 65536"/>
              <a:gd name="T18" fmla="*/ 0 60000 65536"/>
              <a:gd name="T19" fmla="*/ 0 60000 65536"/>
              <a:gd name="T20" fmla="*/ 0 60000 65536"/>
              <a:gd name="T21" fmla="*/ 0 w 1587"/>
              <a:gd name="T22" fmla="*/ 0 h 5"/>
              <a:gd name="T23" fmla="*/ 1587 w 158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5">
                <a:moveTo>
                  <a:pt x="0" y="0"/>
                </a:moveTo>
                <a:lnTo>
                  <a:pt x="0" y="1"/>
                </a:lnTo>
                <a:lnTo>
                  <a:pt x="0" y="2"/>
                </a:lnTo>
                <a:lnTo>
                  <a:pt x="0" y="3"/>
                </a:lnTo>
                <a:lnTo>
                  <a:pt x="0" y="4"/>
                </a:lnTo>
                <a:lnTo>
                  <a:pt x="0" y="5"/>
                </a:lnTo>
              </a:path>
            </a:pathLst>
          </a:custGeom>
          <a:noFill/>
          <a:ln w="0">
            <a:solidFill>
              <a:srgbClr val="FF9900"/>
            </a:solidFill>
            <a:prstDash val="solid"/>
            <a:round/>
            <a:headEnd/>
            <a:tailEnd/>
          </a:ln>
        </p:spPr>
        <p:txBody>
          <a:bodyPr/>
          <a:lstStyle/>
          <a:p>
            <a:endParaRPr lang="en-US"/>
          </a:p>
        </p:txBody>
      </p:sp>
      <p:sp>
        <p:nvSpPr>
          <p:cNvPr id="194862" name="Freeform 299"/>
          <p:cNvSpPr>
            <a:spLocks/>
          </p:cNvSpPr>
          <p:nvPr/>
        </p:nvSpPr>
        <p:spPr bwMode="auto">
          <a:xfrm>
            <a:off x="2720975" y="4828605"/>
            <a:ext cx="57150" cy="46037"/>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2"/>
                </a:lnTo>
                <a:lnTo>
                  <a:pt x="2" y="3"/>
                </a:lnTo>
                <a:lnTo>
                  <a:pt x="1" y="3"/>
                </a:lnTo>
                <a:lnTo>
                  <a:pt x="0" y="4"/>
                </a:lnTo>
              </a:path>
            </a:pathLst>
          </a:custGeom>
          <a:noFill/>
          <a:ln w="0">
            <a:solidFill>
              <a:srgbClr val="FF9900"/>
            </a:solidFill>
            <a:prstDash val="solid"/>
            <a:round/>
            <a:headEnd/>
            <a:tailEnd/>
          </a:ln>
        </p:spPr>
        <p:txBody>
          <a:bodyPr/>
          <a:lstStyle/>
          <a:p>
            <a:endParaRPr lang="en-US"/>
          </a:p>
        </p:txBody>
      </p:sp>
      <p:sp>
        <p:nvSpPr>
          <p:cNvPr id="194863" name="Freeform 300"/>
          <p:cNvSpPr>
            <a:spLocks/>
          </p:cNvSpPr>
          <p:nvPr/>
        </p:nvSpPr>
        <p:spPr bwMode="auto">
          <a:xfrm>
            <a:off x="2674938" y="4874642"/>
            <a:ext cx="46037" cy="1588"/>
          </a:xfrm>
          <a:custGeom>
            <a:avLst/>
            <a:gdLst>
              <a:gd name="T0" fmla="*/ 2147483647 w 4"/>
              <a:gd name="T1" fmla="*/ 0 h 1588"/>
              <a:gd name="T2" fmla="*/ 2147483647 w 4"/>
              <a:gd name="T3" fmla="*/ 0 h 1588"/>
              <a:gd name="T4" fmla="*/ 2147483647 w 4"/>
              <a:gd name="T5" fmla="*/ 0 h 1588"/>
              <a:gd name="T6" fmla="*/ 2147483647 w 4"/>
              <a:gd name="T7" fmla="*/ 0 h 1588"/>
              <a:gd name="T8" fmla="*/ 2147483647 w 4"/>
              <a:gd name="T9" fmla="*/ 0 h 1588"/>
              <a:gd name="T10" fmla="*/ 2147483647 w 4"/>
              <a:gd name="T11" fmla="*/ 0 h 1588"/>
              <a:gd name="T12" fmla="*/ 0 w 4"/>
              <a:gd name="T13" fmla="*/ 0 h 1588"/>
              <a:gd name="T14" fmla="*/ 0 60000 65536"/>
              <a:gd name="T15" fmla="*/ 0 60000 65536"/>
              <a:gd name="T16" fmla="*/ 0 60000 65536"/>
              <a:gd name="T17" fmla="*/ 0 60000 65536"/>
              <a:gd name="T18" fmla="*/ 0 60000 65536"/>
              <a:gd name="T19" fmla="*/ 0 60000 65536"/>
              <a:gd name="T20" fmla="*/ 0 60000 65536"/>
              <a:gd name="T21" fmla="*/ 0 w 4"/>
              <a:gd name="T22" fmla="*/ 0 h 1588"/>
              <a:gd name="T23" fmla="*/ 4 w 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588">
                <a:moveTo>
                  <a:pt x="4" y="0"/>
                </a:moveTo>
                <a:lnTo>
                  <a:pt x="3" y="0"/>
                </a:lnTo>
                <a:lnTo>
                  <a:pt x="2" y="0"/>
                </a:lnTo>
                <a:lnTo>
                  <a:pt x="1" y="0"/>
                </a:lnTo>
                <a:lnTo>
                  <a:pt x="0" y="0"/>
                </a:lnTo>
              </a:path>
            </a:pathLst>
          </a:custGeom>
          <a:noFill/>
          <a:ln w="0">
            <a:solidFill>
              <a:srgbClr val="FF9900"/>
            </a:solidFill>
            <a:prstDash val="solid"/>
            <a:round/>
            <a:headEnd/>
            <a:tailEnd/>
          </a:ln>
        </p:spPr>
        <p:txBody>
          <a:bodyPr/>
          <a:lstStyle/>
          <a:p>
            <a:endParaRPr lang="en-US"/>
          </a:p>
        </p:txBody>
      </p:sp>
      <p:sp>
        <p:nvSpPr>
          <p:cNvPr id="194864" name="Freeform 301"/>
          <p:cNvSpPr>
            <a:spLocks/>
          </p:cNvSpPr>
          <p:nvPr/>
        </p:nvSpPr>
        <p:spPr bwMode="auto">
          <a:xfrm>
            <a:off x="2674938" y="4850830"/>
            <a:ext cx="1587" cy="23812"/>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65" name="Freeform 302"/>
          <p:cNvSpPr>
            <a:spLocks/>
          </p:cNvSpPr>
          <p:nvPr/>
        </p:nvSpPr>
        <p:spPr bwMode="auto">
          <a:xfrm>
            <a:off x="2674938" y="4828605"/>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0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1" y="1"/>
                </a:lnTo>
                <a:lnTo>
                  <a:pt x="2" y="1"/>
                </a:lnTo>
                <a:lnTo>
                  <a:pt x="3" y="0"/>
                </a:lnTo>
                <a:lnTo>
                  <a:pt x="4" y="0"/>
                </a:lnTo>
              </a:path>
            </a:pathLst>
          </a:custGeom>
          <a:noFill/>
          <a:ln w="0">
            <a:solidFill>
              <a:srgbClr val="FF9900"/>
            </a:solidFill>
            <a:prstDash val="solid"/>
            <a:round/>
            <a:headEnd/>
            <a:tailEnd/>
          </a:ln>
        </p:spPr>
        <p:txBody>
          <a:bodyPr/>
          <a:lstStyle/>
          <a:p>
            <a:endParaRPr lang="en-US"/>
          </a:p>
        </p:txBody>
      </p:sp>
      <p:sp>
        <p:nvSpPr>
          <p:cNvPr id="194866" name="Freeform 303"/>
          <p:cNvSpPr>
            <a:spLocks/>
          </p:cNvSpPr>
          <p:nvPr/>
        </p:nvSpPr>
        <p:spPr bwMode="auto">
          <a:xfrm>
            <a:off x="2720975" y="4695255"/>
            <a:ext cx="57150" cy="22225"/>
          </a:xfrm>
          <a:custGeom>
            <a:avLst/>
            <a:gdLst>
              <a:gd name="T0" fmla="*/ 0 w 5"/>
              <a:gd name="T1" fmla="*/ 0 h 2"/>
              <a:gd name="T2" fmla="*/ 2147483647 w 5"/>
              <a:gd name="T3" fmla="*/ 0 h 2"/>
              <a:gd name="T4" fmla="*/ 2147483647 w 5"/>
              <a:gd name="T5" fmla="*/ 0 h 2"/>
              <a:gd name="T6" fmla="*/ 2147483647 w 5"/>
              <a:gd name="T7" fmla="*/ 0 h 2"/>
              <a:gd name="T8" fmla="*/ 2147483647 w 5"/>
              <a:gd name="T9" fmla="*/ 2147483647 h 2"/>
              <a:gd name="T10" fmla="*/ 2147483647 w 5"/>
              <a:gd name="T11" fmla="*/ 2147483647 h 2"/>
              <a:gd name="T12" fmla="*/ 2147483647 w 5"/>
              <a:gd name="T13" fmla="*/ 2147483647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0" y="0"/>
                </a:moveTo>
                <a:lnTo>
                  <a:pt x="1" y="0"/>
                </a:lnTo>
                <a:lnTo>
                  <a:pt x="2" y="0"/>
                </a:lnTo>
                <a:lnTo>
                  <a:pt x="3" y="0"/>
                </a:lnTo>
                <a:lnTo>
                  <a:pt x="4" y="1"/>
                </a:lnTo>
                <a:lnTo>
                  <a:pt x="5" y="2"/>
                </a:lnTo>
              </a:path>
            </a:pathLst>
          </a:custGeom>
          <a:noFill/>
          <a:ln w="0">
            <a:solidFill>
              <a:srgbClr val="FF9900"/>
            </a:solidFill>
            <a:prstDash val="solid"/>
            <a:round/>
            <a:headEnd/>
            <a:tailEnd/>
          </a:ln>
        </p:spPr>
        <p:txBody>
          <a:bodyPr/>
          <a:lstStyle/>
          <a:p>
            <a:endParaRPr lang="en-US"/>
          </a:p>
        </p:txBody>
      </p:sp>
      <p:sp>
        <p:nvSpPr>
          <p:cNvPr id="194867" name="Freeform 304"/>
          <p:cNvSpPr>
            <a:spLocks/>
          </p:cNvSpPr>
          <p:nvPr/>
        </p:nvSpPr>
        <p:spPr bwMode="auto">
          <a:xfrm>
            <a:off x="2778125" y="4717480"/>
            <a:ext cx="1588" cy="44450"/>
          </a:xfrm>
          <a:custGeom>
            <a:avLst/>
            <a:gdLst>
              <a:gd name="T0" fmla="*/ 0 w 1587"/>
              <a:gd name="T1" fmla="*/ 0 h 4"/>
              <a:gd name="T2" fmla="*/ 0 w 1587"/>
              <a:gd name="T3" fmla="*/ 0 h 4"/>
              <a:gd name="T4" fmla="*/ 0 w 1587"/>
              <a:gd name="T5" fmla="*/ 2147483647 h 4"/>
              <a:gd name="T6" fmla="*/ 0 w 1587"/>
              <a:gd name="T7" fmla="*/ 2147483647 h 4"/>
              <a:gd name="T8" fmla="*/ 0 w 1587"/>
              <a:gd name="T9" fmla="*/ 2147483647 h 4"/>
              <a:gd name="T10" fmla="*/ 0 w 1587"/>
              <a:gd name="T11" fmla="*/ 2147483647 h 4"/>
              <a:gd name="T12" fmla="*/ 0 w 1587"/>
              <a:gd name="T13" fmla="*/ 2147483647 h 4"/>
              <a:gd name="T14" fmla="*/ 0 60000 65536"/>
              <a:gd name="T15" fmla="*/ 0 60000 65536"/>
              <a:gd name="T16" fmla="*/ 0 60000 65536"/>
              <a:gd name="T17" fmla="*/ 0 60000 65536"/>
              <a:gd name="T18" fmla="*/ 0 60000 65536"/>
              <a:gd name="T19" fmla="*/ 0 60000 65536"/>
              <a:gd name="T20" fmla="*/ 0 60000 65536"/>
              <a:gd name="T21" fmla="*/ 0 w 1587"/>
              <a:gd name="T22" fmla="*/ 0 h 4"/>
              <a:gd name="T23" fmla="*/ 1587 w 158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7" h="4">
                <a:moveTo>
                  <a:pt x="0" y="0"/>
                </a:moveTo>
                <a:lnTo>
                  <a:pt x="0" y="0"/>
                </a:lnTo>
                <a:lnTo>
                  <a:pt x="0" y="1"/>
                </a:lnTo>
                <a:lnTo>
                  <a:pt x="0" y="2"/>
                </a:lnTo>
                <a:lnTo>
                  <a:pt x="0" y="3"/>
                </a:lnTo>
                <a:lnTo>
                  <a:pt x="0" y="4"/>
                </a:lnTo>
              </a:path>
            </a:pathLst>
          </a:custGeom>
          <a:noFill/>
          <a:ln w="0">
            <a:solidFill>
              <a:srgbClr val="FF9900"/>
            </a:solidFill>
            <a:prstDash val="solid"/>
            <a:round/>
            <a:headEnd/>
            <a:tailEnd/>
          </a:ln>
        </p:spPr>
        <p:txBody>
          <a:bodyPr/>
          <a:lstStyle/>
          <a:p>
            <a:endParaRPr lang="en-US"/>
          </a:p>
        </p:txBody>
      </p:sp>
      <p:sp>
        <p:nvSpPr>
          <p:cNvPr id="194868" name="Freeform 305"/>
          <p:cNvSpPr>
            <a:spLocks/>
          </p:cNvSpPr>
          <p:nvPr/>
        </p:nvSpPr>
        <p:spPr bwMode="auto">
          <a:xfrm>
            <a:off x="2720975" y="4761930"/>
            <a:ext cx="57150" cy="4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5" y="0"/>
                </a:moveTo>
                <a:lnTo>
                  <a:pt x="4" y="1"/>
                </a:lnTo>
                <a:lnTo>
                  <a:pt x="4" y="2"/>
                </a:lnTo>
                <a:lnTo>
                  <a:pt x="3" y="3"/>
                </a:lnTo>
                <a:lnTo>
                  <a:pt x="2" y="3"/>
                </a:lnTo>
                <a:lnTo>
                  <a:pt x="1" y="4"/>
                </a:lnTo>
                <a:lnTo>
                  <a:pt x="0" y="4"/>
                </a:lnTo>
              </a:path>
            </a:pathLst>
          </a:custGeom>
          <a:noFill/>
          <a:ln w="0">
            <a:solidFill>
              <a:srgbClr val="FF9900"/>
            </a:solidFill>
            <a:prstDash val="solid"/>
            <a:round/>
            <a:headEnd/>
            <a:tailEnd/>
          </a:ln>
        </p:spPr>
        <p:txBody>
          <a:bodyPr/>
          <a:lstStyle/>
          <a:p>
            <a:endParaRPr lang="en-US"/>
          </a:p>
        </p:txBody>
      </p:sp>
      <p:sp>
        <p:nvSpPr>
          <p:cNvPr id="194869" name="Freeform 306"/>
          <p:cNvSpPr>
            <a:spLocks/>
          </p:cNvSpPr>
          <p:nvPr/>
        </p:nvSpPr>
        <p:spPr bwMode="auto">
          <a:xfrm>
            <a:off x="2674938" y="4806380"/>
            <a:ext cx="46037" cy="11112"/>
          </a:xfrm>
          <a:custGeom>
            <a:avLst/>
            <a:gdLst>
              <a:gd name="T0" fmla="*/ 2147483647 w 4"/>
              <a:gd name="T1" fmla="*/ 0 h 1"/>
              <a:gd name="T2" fmla="*/ 2147483647 w 4"/>
              <a:gd name="T3" fmla="*/ 0 h 1"/>
              <a:gd name="T4" fmla="*/ 2147483647 w 4"/>
              <a:gd name="T5" fmla="*/ 0 h 1"/>
              <a:gd name="T6" fmla="*/ 2147483647 w 4"/>
              <a:gd name="T7" fmla="*/ 2147483647 h 1"/>
              <a:gd name="T8" fmla="*/ 2147483647 w 4"/>
              <a:gd name="T9" fmla="*/ 2147483647 h 1"/>
              <a:gd name="T10" fmla="*/ 2147483647 w 4"/>
              <a:gd name="T11" fmla="*/ 0 h 1"/>
              <a:gd name="T12" fmla="*/ 0 w 4"/>
              <a:gd name="T13" fmla="*/ 0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0"/>
                </a:lnTo>
                <a:lnTo>
                  <a:pt x="2" y="0"/>
                </a:lnTo>
                <a:lnTo>
                  <a:pt x="2" y="1"/>
                </a:lnTo>
                <a:lnTo>
                  <a:pt x="1" y="1"/>
                </a:lnTo>
                <a:lnTo>
                  <a:pt x="1" y="0"/>
                </a:lnTo>
                <a:lnTo>
                  <a:pt x="0" y="0"/>
                </a:lnTo>
              </a:path>
            </a:pathLst>
          </a:custGeom>
          <a:noFill/>
          <a:ln w="0">
            <a:solidFill>
              <a:srgbClr val="FF9900"/>
            </a:solidFill>
            <a:prstDash val="solid"/>
            <a:round/>
            <a:headEnd/>
            <a:tailEnd/>
          </a:ln>
        </p:spPr>
        <p:txBody>
          <a:bodyPr/>
          <a:lstStyle/>
          <a:p>
            <a:endParaRPr lang="en-US"/>
          </a:p>
        </p:txBody>
      </p:sp>
      <p:sp>
        <p:nvSpPr>
          <p:cNvPr id="194870" name="Freeform 307"/>
          <p:cNvSpPr>
            <a:spLocks/>
          </p:cNvSpPr>
          <p:nvPr/>
        </p:nvSpPr>
        <p:spPr bwMode="auto">
          <a:xfrm>
            <a:off x="2674938" y="4784155"/>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2147483647 h 2"/>
              <a:gd name="T10" fmla="*/ 0 w 1588"/>
              <a:gd name="T11" fmla="*/ 2147483647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2"/>
                </a:lnTo>
                <a:lnTo>
                  <a:pt x="0" y="1"/>
                </a:lnTo>
                <a:lnTo>
                  <a:pt x="0" y="0"/>
                </a:lnTo>
              </a:path>
            </a:pathLst>
          </a:custGeom>
          <a:noFill/>
          <a:ln w="0">
            <a:solidFill>
              <a:srgbClr val="FF9900"/>
            </a:solidFill>
            <a:prstDash val="solid"/>
            <a:round/>
            <a:headEnd/>
            <a:tailEnd/>
          </a:ln>
        </p:spPr>
        <p:txBody>
          <a:bodyPr/>
          <a:lstStyle/>
          <a:p>
            <a:endParaRPr lang="en-US"/>
          </a:p>
        </p:txBody>
      </p:sp>
      <p:sp>
        <p:nvSpPr>
          <p:cNvPr id="194871" name="Freeform 308"/>
          <p:cNvSpPr>
            <a:spLocks/>
          </p:cNvSpPr>
          <p:nvPr/>
        </p:nvSpPr>
        <p:spPr bwMode="auto">
          <a:xfrm>
            <a:off x="2674938" y="4761930"/>
            <a:ext cx="46037" cy="22225"/>
          </a:xfrm>
          <a:custGeom>
            <a:avLst/>
            <a:gdLst>
              <a:gd name="T0" fmla="*/ 0 w 4"/>
              <a:gd name="T1" fmla="*/ 2147483647 h 2"/>
              <a:gd name="T2" fmla="*/ 2147483647 w 4"/>
              <a:gd name="T3" fmla="*/ 2147483647 h 2"/>
              <a:gd name="T4" fmla="*/ 2147483647 w 4"/>
              <a:gd name="T5" fmla="*/ 2147483647 h 2"/>
              <a:gd name="T6" fmla="*/ 2147483647 w 4"/>
              <a:gd name="T7" fmla="*/ 2147483647 h 2"/>
              <a:gd name="T8" fmla="*/ 2147483647 w 4"/>
              <a:gd name="T9" fmla="*/ 2147483647 h 2"/>
              <a:gd name="T10" fmla="*/ 2147483647 w 4"/>
              <a:gd name="T11" fmla="*/ 2147483647 h 2"/>
              <a:gd name="T12" fmla="*/ 2147483647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2"/>
                </a:lnTo>
                <a:lnTo>
                  <a:pt x="2" y="1"/>
                </a:lnTo>
                <a:lnTo>
                  <a:pt x="3" y="1"/>
                </a:lnTo>
                <a:lnTo>
                  <a:pt x="4" y="0"/>
                </a:lnTo>
              </a:path>
            </a:pathLst>
          </a:custGeom>
          <a:noFill/>
          <a:ln w="0">
            <a:solidFill>
              <a:srgbClr val="FF9900"/>
            </a:solidFill>
            <a:prstDash val="solid"/>
            <a:round/>
            <a:headEnd/>
            <a:tailEnd/>
          </a:ln>
        </p:spPr>
        <p:txBody>
          <a:bodyPr/>
          <a:lstStyle/>
          <a:p>
            <a:endParaRPr lang="en-US"/>
          </a:p>
        </p:txBody>
      </p:sp>
      <p:sp>
        <p:nvSpPr>
          <p:cNvPr id="194872" name="Freeform 309"/>
          <p:cNvSpPr>
            <a:spLocks/>
          </p:cNvSpPr>
          <p:nvPr/>
        </p:nvSpPr>
        <p:spPr bwMode="auto">
          <a:xfrm>
            <a:off x="2674938" y="4739705"/>
            <a:ext cx="46037" cy="11112"/>
          </a:xfrm>
          <a:custGeom>
            <a:avLst/>
            <a:gdLst>
              <a:gd name="T0" fmla="*/ 2147483647 w 4"/>
              <a:gd name="T1" fmla="*/ 0 h 1"/>
              <a:gd name="T2" fmla="*/ 2147483647 w 4"/>
              <a:gd name="T3" fmla="*/ 2147483647 h 1"/>
              <a:gd name="T4" fmla="*/ 2147483647 w 4"/>
              <a:gd name="T5" fmla="*/ 2147483647 h 1"/>
              <a:gd name="T6" fmla="*/ 2147483647 w 4"/>
              <a:gd name="T7" fmla="*/ 2147483647 h 1"/>
              <a:gd name="T8" fmla="*/ 2147483647 w 4"/>
              <a:gd name="T9" fmla="*/ 2147483647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4" y="0"/>
                </a:moveTo>
                <a:lnTo>
                  <a:pt x="3" y="1"/>
                </a:lnTo>
                <a:lnTo>
                  <a:pt x="2" y="1"/>
                </a:lnTo>
                <a:lnTo>
                  <a:pt x="1" y="1"/>
                </a:lnTo>
                <a:lnTo>
                  <a:pt x="0" y="1"/>
                </a:lnTo>
              </a:path>
            </a:pathLst>
          </a:custGeom>
          <a:noFill/>
          <a:ln w="0">
            <a:solidFill>
              <a:srgbClr val="FF9900"/>
            </a:solidFill>
            <a:prstDash val="solid"/>
            <a:round/>
            <a:headEnd/>
            <a:tailEnd/>
          </a:ln>
        </p:spPr>
        <p:txBody>
          <a:bodyPr/>
          <a:lstStyle/>
          <a:p>
            <a:endParaRPr lang="en-US"/>
          </a:p>
        </p:txBody>
      </p:sp>
      <p:sp>
        <p:nvSpPr>
          <p:cNvPr id="194873" name="Freeform 310"/>
          <p:cNvSpPr>
            <a:spLocks/>
          </p:cNvSpPr>
          <p:nvPr/>
        </p:nvSpPr>
        <p:spPr bwMode="auto">
          <a:xfrm>
            <a:off x="2674938" y="4728592"/>
            <a:ext cx="1587" cy="22225"/>
          </a:xfrm>
          <a:custGeom>
            <a:avLst/>
            <a:gdLst>
              <a:gd name="T0" fmla="*/ 0 w 1588"/>
              <a:gd name="T1" fmla="*/ 2147483647 h 2"/>
              <a:gd name="T2" fmla="*/ 0 w 1588"/>
              <a:gd name="T3" fmla="*/ 2147483647 h 2"/>
              <a:gd name="T4" fmla="*/ 0 w 1588"/>
              <a:gd name="T5" fmla="*/ 2147483647 h 2"/>
              <a:gd name="T6" fmla="*/ 0 w 1588"/>
              <a:gd name="T7" fmla="*/ 2147483647 h 2"/>
              <a:gd name="T8" fmla="*/ 0 w 1588"/>
              <a:gd name="T9" fmla="*/ 0 h 2"/>
              <a:gd name="T10" fmla="*/ 0 w 1588"/>
              <a:gd name="T11" fmla="*/ 0 h 2"/>
              <a:gd name="T12" fmla="*/ 0 w 1588"/>
              <a:gd name="T13" fmla="*/ 0 h 2"/>
              <a:gd name="T14" fmla="*/ 0 60000 65536"/>
              <a:gd name="T15" fmla="*/ 0 60000 65536"/>
              <a:gd name="T16" fmla="*/ 0 60000 65536"/>
              <a:gd name="T17" fmla="*/ 0 60000 65536"/>
              <a:gd name="T18" fmla="*/ 0 60000 65536"/>
              <a:gd name="T19" fmla="*/ 0 60000 65536"/>
              <a:gd name="T20" fmla="*/ 0 60000 65536"/>
              <a:gd name="T21" fmla="*/ 0 w 1588"/>
              <a:gd name="T22" fmla="*/ 0 h 2"/>
              <a:gd name="T23" fmla="*/ 1588 w 1588"/>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2">
                <a:moveTo>
                  <a:pt x="0" y="2"/>
                </a:moveTo>
                <a:lnTo>
                  <a:pt x="0" y="1"/>
                </a:lnTo>
                <a:lnTo>
                  <a:pt x="0" y="0"/>
                </a:lnTo>
              </a:path>
            </a:pathLst>
          </a:custGeom>
          <a:noFill/>
          <a:ln w="0">
            <a:solidFill>
              <a:srgbClr val="FF9900"/>
            </a:solidFill>
            <a:prstDash val="solid"/>
            <a:round/>
            <a:headEnd/>
            <a:tailEnd/>
          </a:ln>
        </p:spPr>
        <p:txBody>
          <a:bodyPr/>
          <a:lstStyle/>
          <a:p>
            <a:endParaRPr lang="en-US"/>
          </a:p>
        </p:txBody>
      </p:sp>
      <p:sp>
        <p:nvSpPr>
          <p:cNvPr id="194874" name="Freeform 311"/>
          <p:cNvSpPr>
            <a:spLocks/>
          </p:cNvSpPr>
          <p:nvPr/>
        </p:nvSpPr>
        <p:spPr bwMode="auto">
          <a:xfrm>
            <a:off x="2674938" y="4695255"/>
            <a:ext cx="46037" cy="33337"/>
          </a:xfrm>
          <a:custGeom>
            <a:avLst/>
            <a:gdLst>
              <a:gd name="T0" fmla="*/ 0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0 60000 65536"/>
              <a:gd name="T15" fmla="*/ 0 60000 65536"/>
              <a:gd name="T16" fmla="*/ 0 60000 65536"/>
              <a:gd name="T17" fmla="*/ 0 60000 65536"/>
              <a:gd name="T18" fmla="*/ 0 60000 65536"/>
              <a:gd name="T19" fmla="*/ 0 60000 65536"/>
              <a:gd name="T20" fmla="*/ 0 60000 65536"/>
              <a:gd name="T21" fmla="*/ 0 w 4"/>
              <a:gd name="T22" fmla="*/ 0 h 3"/>
              <a:gd name="T23" fmla="*/ 4 w 4"/>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3">
                <a:moveTo>
                  <a:pt x="0" y="3"/>
                </a:moveTo>
                <a:lnTo>
                  <a:pt x="1" y="2"/>
                </a:lnTo>
                <a:lnTo>
                  <a:pt x="2" y="1"/>
                </a:lnTo>
                <a:lnTo>
                  <a:pt x="3" y="1"/>
                </a:lnTo>
                <a:lnTo>
                  <a:pt x="4" y="0"/>
                </a:lnTo>
              </a:path>
            </a:pathLst>
          </a:custGeom>
          <a:noFill/>
          <a:ln w="0">
            <a:solidFill>
              <a:srgbClr val="FF9900"/>
            </a:solidFill>
            <a:prstDash val="solid"/>
            <a:round/>
            <a:headEnd/>
            <a:tailEnd/>
          </a:ln>
        </p:spPr>
        <p:txBody>
          <a:bodyPr/>
          <a:lstStyle/>
          <a:p>
            <a:endParaRPr lang="en-US"/>
          </a:p>
        </p:txBody>
      </p:sp>
      <p:sp>
        <p:nvSpPr>
          <p:cNvPr id="194875" name="Line 312"/>
          <p:cNvSpPr>
            <a:spLocks noChangeShapeType="1"/>
          </p:cNvSpPr>
          <p:nvPr/>
        </p:nvSpPr>
        <p:spPr bwMode="auto">
          <a:xfrm>
            <a:off x="809625" y="4661917"/>
            <a:ext cx="3603625" cy="1588"/>
          </a:xfrm>
          <a:prstGeom prst="line">
            <a:avLst/>
          </a:prstGeom>
          <a:noFill/>
          <a:ln w="0">
            <a:solidFill>
              <a:srgbClr val="008A4A"/>
            </a:solidFill>
            <a:round/>
            <a:headEnd/>
            <a:tailEnd/>
          </a:ln>
        </p:spPr>
        <p:txBody>
          <a:bodyPr/>
          <a:lstStyle/>
          <a:p>
            <a:endParaRPr lang="en-US"/>
          </a:p>
        </p:txBody>
      </p:sp>
      <p:sp>
        <p:nvSpPr>
          <p:cNvPr id="194876" name="Freeform 313"/>
          <p:cNvSpPr>
            <a:spLocks/>
          </p:cNvSpPr>
          <p:nvPr/>
        </p:nvSpPr>
        <p:spPr bwMode="auto">
          <a:xfrm>
            <a:off x="4287838" y="4639692"/>
            <a:ext cx="125412" cy="33338"/>
          </a:xfrm>
          <a:custGeom>
            <a:avLst/>
            <a:gdLst>
              <a:gd name="T0" fmla="*/ 0 w 11"/>
              <a:gd name="T1" fmla="*/ 2147483647 h 3"/>
              <a:gd name="T2" fmla="*/ 2147483647 w 11"/>
              <a:gd name="T3" fmla="*/ 2147483647 h 3"/>
              <a:gd name="T4" fmla="*/ 0 w 11"/>
              <a:gd name="T5" fmla="*/ 0 h 3"/>
              <a:gd name="T6" fmla="*/ 0 w 11"/>
              <a:gd name="T7" fmla="*/ 2147483647 h 3"/>
              <a:gd name="T8" fmla="*/ 0 w 11"/>
              <a:gd name="T9" fmla="*/ 2147483647 h 3"/>
              <a:gd name="T10" fmla="*/ 2147483647 w 11"/>
              <a:gd name="T11" fmla="*/ 2147483647 h 3"/>
              <a:gd name="T12" fmla="*/ 0 w 11"/>
              <a:gd name="T13" fmla="*/ 2147483647 h 3"/>
              <a:gd name="T14" fmla="*/ 2147483647 w 11"/>
              <a:gd name="T15" fmla="*/ 2147483647 h 3"/>
              <a:gd name="T16" fmla="*/ 0 w 11"/>
              <a:gd name="T17" fmla="*/ 2147483647 h 3"/>
              <a:gd name="T18" fmla="*/ 2147483647 w 11"/>
              <a:gd name="T19" fmla="*/ 2147483647 h 3"/>
              <a:gd name="T20" fmla="*/ 0 w 11"/>
              <a:gd name="T21" fmla="*/ 2147483647 h 3"/>
              <a:gd name="T22" fmla="*/ 2147483647 w 11"/>
              <a:gd name="T23" fmla="*/ 2147483647 h 3"/>
              <a:gd name="T24" fmla="*/ 0 w 11"/>
              <a:gd name="T25" fmla="*/ 2147483647 h 3"/>
              <a:gd name="T26" fmla="*/ 2147483647 w 11"/>
              <a:gd name="T27" fmla="*/ 2147483647 h 3"/>
              <a:gd name="T28" fmla="*/ 0 w 11"/>
              <a:gd name="T29" fmla="*/ 2147483647 h 3"/>
              <a:gd name="T30" fmla="*/ 2147483647 w 11"/>
              <a:gd name="T31" fmla="*/ 2147483647 h 3"/>
              <a:gd name="T32" fmla="*/ 0 w 11"/>
              <a:gd name="T33" fmla="*/ 2147483647 h 3"/>
              <a:gd name="T34" fmla="*/ 2147483647 w 11"/>
              <a:gd name="T35" fmla="*/ 2147483647 h 3"/>
              <a:gd name="T36" fmla="*/ 0 w 11"/>
              <a:gd name="T37" fmla="*/ 2147483647 h 3"/>
              <a:gd name="T38" fmla="*/ 2147483647 w 11"/>
              <a:gd name="T39" fmla="*/ 2147483647 h 3"/>
              <a:gd name="T40" fmla="*/ 0 w 11"/>
              <a:gd name="T41" fmla="*/ 0 h 3"/>
              <a:gd name="T42" fmla="*/ 2147483647 w 11"/>
              <a:gd name="T43" fmla="*/ 2147483647 h 3"/>
              <a:gd name="T44" fmla="*/ 0 w 11"/>
              <a:gd name="T45" fmla="*/ 0 h 3"/>
              <a:gd name="T46" fmla="*/ 2147483647 w 11"/>
              <a:gd name="T47" fmla="*/ 2147483647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3"/>
              <a:gd name="T74" fmla="*/ 11 w 11"/>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3">
                <a:moveTo>
                  <a:pt x="0" y="3"/>
                </a:moveTo>
                <a:lnTo>
                  <a:pt x="11" y="2"/>
                </a:lnTo>
                <a:lnTo>
                  <a:pt x="0" y="0"/>
                </a:lnTo>
                <a:lnTo>
                  <a:pt x="0" y="3"/>
                </a:lnTo>
                <a:lnTo>
                  <a:pt x="11" y="2"/>
                </a:lnTo>
                <a:lnTo>
                  <a:pt x="0" y="3"/>
                </a:lnTo>
                <a:lnTo>
                  <a:pt x="11" y="2"/>
                </a:lnTo>
                <a:lnTo>
                  <a:pt x="0" y="2"/>
                </a:lnTo>
                <a:lnTo>
                  <a:pt x="11" y="2"/>
                </a:lnTo>
                <a:lnTo>
                  <a:pt x="0" y="2"/>
                </a:lnTo>
                <a:lnTo>
                  <a:pt x="11" y="2"/>
                </a:lnTo>
                <a:lnTo>
                  <a:pt x="0" y="2"/>
                </a:lnTo>
                <a:lnTo>
                  <a:pt x="11" y="2"/>
                </a:lnTo>
                <a:lnTo>
                  <a:pt x="0" y="1"/>
                </a:lnTo>
                <a:lnTo>
                  <a:pt x="11" y="2"/>
                </a:lnTo>
                <a:lnTo>
                  <a:pt x="0" y="1"/>
                </a:lnTo>
                <a:lnTo>
                  <a:pt x="11" y="2"/>
                </a:lnTo>
                <a:lnTo>
                  <a:pt x="0" y="1"/>
                </a:lnTo>
                <a:lnTo>
                  <a:pt x="11" y="2"/>
                </a:lnTo>
                <a:lnTo>
                  <a:pt x="0" y="0"/>
                </a:lnTo>
                <a:lnTo>
                  <a:pt x="11" y="2"/>
                </a:lnTo>
                <a:lnTo>
                  <a:pt x="0" y="0"/>
                </a:lnTo>
                <a:lnTo>
                  <a:pt x="11" y="2"/>
                </a:lnTo>
              </a:path>
            </a:pathLst>
          </a:custGeom>
          <a:noFill/>
          <a:ln w="0">
            <a:solidFill>
              <a:srgbClr val="008A4A"/>
            </a:solidFill>
            <a:prstDash val="solid"/>
            <a:round/>
            <a:headEnd/>
            <a:tailEnd/>
          </a:ln>
        </p:spPr>
        <p:txBody>
          <a:bodyPr/>
          <a:lstStyle/>
          <a:p>
            <a:endParaRPr lang="en-US"/>
          </a:p>
        </p:txBody>
      </p:sp>
      <p:sp>
        <p:nvSpPr>
          <p:cNvPr id="194877" name="Line 314"/>
          <p:cNvSpPr>
            <a:spLocks noChangeShapeType="1"/>
          </p:cNvSpPr>
          <p:nvPr/>
        </p:nvSpPr>
        <p:spPr bwMode="auto">
          <a:xfrm>
            <a:off x="809625" y="4550792"/>
            <a:ext cx="3603625" cy="1588"/>
          </a:xfrm>
          <a:prstGeom prst="line">
            <a:avLst/>
          </a:prstGeom>
          <a:noFill/>
          <a:ln w="0">
            <a:solidFill>
              <a:srgbClr val="008A4A"/>
            </a:solidFill>
            <a:round/>
            <a:headEnd/>
            <a:tailEnd/>
          </a:ln>
        </p:spPr>
        <p:txBody>
          <a:bodyPr/>
          <a:lstStyle/>
          <a:p>
            <a:endParaRPr lang="en-US"/>
          </a:p>
        </p:txBody>
      </p:sp>
      <p:sp>
        <p:nvSpPr>
          <p:cNvPr id="194878" name="Freeform 315"/>
          <p:cNvSpPr>
            <a:spLocks/>
          </p:cNvSpPr>
          <p:nvPr/>
        </p:nvSpPr>
        <p:spPr bwMode="auto">
          <a:xfrm>
            <a:off x="4287838" y="4528567"/>
            <a:ext cx="125412" cy="44450"/>
          </a:xfrm>
          <a:custGeom>
            <a:avLst/>
            <a:gdLst>
              <a:gd name="T0" fmla="*/ 0 w 11"/>
              <a:gd name="T1" fmla="*/ 2147483647 h 4"/>
              <a:gd name="T2" fmla="*/ 2147483647 w 11"/>
              <a:gd name="T3" fmla="*/ 2147483647 h 4"/>
              <a:gd name="T4" fmla="*/ 0 w 11"/>
              <a:gd name="T5" fmla="*/ 0 h 4"/>
              <a:gd name="T6" fmla="*/ 0 w 11"/>
              <a:gd name="T7" fmla="*/ 2147483647 h 4"/>
              <a:gd name="T8" fmla="*/ 0 w 11"/>
              <a:gd name="T9" fmla="*/ 2147483647 h 4"/>
              <a:gd name="T10" fmla="*/ 2147483647 w 11"/>
              <a:gd name="T11" fmla="*/ 2147483647 h 4"/>
              <a:gd name="T12" fmla="*/ 0 w 11"/>
              <a:gd name="T13" fmla="*/ 2147483647 h 4"/>
              <a:gd name="T14" fmla="*/ 2147483647 w 11"/>
              <a:gd name="T15" fmla="*/ 2147483647 h 4"/>
              <a:gd name="T16" fmla="*/ 0 w 11"/>
              <a:gd name="T17" fmla="*/ 2147483647 h 4"/>
              <a:gd name="T18" fmla="*/ 2147483647 w 11"/>
              <a:gd name="T19" fmla="*/ 2147483647 h 4"/>
              <a:gd name="T20" fmla="*/ 0 w 11"/>
              <a:gd name="T21" fmla="*/ 2147483647 h 4"/>
              <a:gd name="T22" fmla="*/ 2147483647 w 11"/>
              <a:gd name="T23" fmla="*/ 2147483647 h 4"/>
              <a:gd name="T24" fmla="*/ 0 w 11"/>
              <a:gd name="T25" fmla="*/ 2147483647 h 4"/>
              <a:gd name="T26" fmla="*/ 2147483647 w 11"/>
              <a:gd name="T27" fmla="*/ 2147483647 h 4"/>
              <a:gd name="T28" fmla="*/ 0 w 11"/>
              <a:gd name="T29" fmla="*/ 2147483647 h 4"/>
              <a:gd name="T30" fmla="*/ 2147483647 w 11"/>
              <a:gd name="T31" fmla="*/ 2147483647 h 4"/>
              <a:gd name="T32" fmla="*/ 0 w 11"/>
              <a:gd name="T33" fmla="*/ 2147483647 h 4"/>
              <a:gd name="T34" fmla="*/ 2147483647 w 11"/>
              <a:gd name="T35" fmla="*/ 2147483647 h 4"/>
              <a:gd name="T36" fmla="*/ 0 w 11"/>
              <a:gd name="T37" fmla="*/ 2147483647 h 4"/>
              <a:gd name="T38" fmla="*/ 2147483647 w 11"/>
              <a:gd name="T39" fmla="*/ 2147483647 h 4"/>
              <a:gd name="T40" fmla="*/ 0 w 11"/>
              <a:gd name="T41" fmla="*/ 2147483647 h 4"/>
              <a:gd name="T42" fmla="*/ 2147483647 w 11"/>
              <a:gd name="T43" fmla="*/ 2147483647 h 4"/>
              <a:gd name="T44" fmla="*/ 0 w 11"/>
              <a:gd name="T45" fmla="*/ 0 h 4"/>
              <a:gd name="T46" fmla="*/ 2147483647 w 11"/>
              <a:gd name="T47" fmla="*/ 2147483647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4"/>
              <a:gd name="T74" fmla="*/ 11 w 11"/>
              <a:gd name="T75" fmla="*/ 4 h 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4">
                <a:moveTo>
                  <a:pt x="0" y="4"/>
                </a:moveTo>
                <a:lnTo>
                  <a:pt x="11" y="2"/>
                </a:lnTo>
                <a:lnTo>
                  <a:pt x="0" y="0"/>
                </a:lnTo>
                <a:lnTo>
                  <a:pt x="0" y="4"/>
                </a:lnTo>
                <a:lnTo>
                  <a:pt x="0" y="3"/>
                </a:lnTo>
                <a:lnTo>
                  <a:pt x="11" y="2"/>
                </a:lnTo>
                <a:lnTo>
                  <a:pt x="0" y="3"/>
                </a:lnTo>
                <a:lnTo>
                  <a:pt x="11" y="2"/>
                </a:lnTo>
                <a:lnTo>
                  <a:pt x="0" y="3"/>
                </a:lnTo>
                <a:lnTo>
                  <a:pt x="11" y="2"/>
                </a:lnTo>
                <a:lnTo>
                  <a:pt x="0" y="2"/>
                </a:lnTo>
                <a:lnTo>
                  <a:pt x="11" y="2"/>
                </a:lnTo>
                <a:lnTo>
                  <a:pt x="0" y="2"/>
                </a:lnTo>
                <a:lnTo>
                  <a:pt x="11" y="2"/>
                </a:lnTo>
                <a:lnTo>
                  <a:pt x="0" y="2"/>
                </a:lnTo>
                <a:lnTo>
                  <a:pt x="11" y="2"/>
                </a:lnTo>
                <a:lnTo>
                  <a:pt x="0" y="1"/>
                </a:lnTo>
                <a:lnTo>
                  <a:pt x="11" y="2"/>
                </a:lnTo>
                <a:lnTo>
                  <a:pt x="0" y="1"/>
                </a:lnTo>
                <a:lnTo>
                  <a:pt x="11" y="2"/>
                </a:lnTo>
                <a:lnTo>
                  <a:pt x="0" y="1"/>
                </a:lnTo>
                <a:lnTo>
                  <a:pt x="11" y="2"/>
                </a:lnTo>
                <a:lnTo>
                  <a:pt x="0" y="0"/>
                </a:lnTo>
                <a:lnTo>
                  <a:pt x="11" y="2"/>
                </a:lnTo>
              </a:path>
            </a:pathLst>
          </a:custGeom>
          <a:noFill/>
          <a:ln w="0">
            <a:solidFill>
              <a:srgbClr val="008A4A"/>
            </a:solidFill>
            <a:prstDash val="solid"/>
            <a:round/>
            <a:headEnd/>
            <a:tailEnd/>
          </a:ln>
        </p:spPr>
        <p:txBody>
          <a:bodyPr/>
          <a:lstStyle/>
          <a:p>
            <a:endParaRPr lang="en-US"/>
          </a:p>
        </p:txBody>
      </p:sp>
      <p:sp>
        <p:nvSpPr>
          <p:cNvPr id="194879" name="Line 316"/>
          <p:cNvSpPr>
            <a:spLocks noChangeShapeType="1"/>
          </p:cNvSpPr>
          <p:nvPr/>
        </p:nvSpPr>
        <p:spPr bwMode="auto">
          <a:xfrm>
            <a:off x="809625" y="4761930"/>
            <a:ext cx="3603625" cy="1587"/>
          </a:xfrm>
          <a:prstGeom prst="line">
            <a:avLst/>
          </a:prstGeom>
          <a:noFill/>
          <a:ln w="0">
            <a:solidFill>
              <a:srgbClr val="008A4A"/>
            </a:solidFill>
            <a:round/>
            <a:headEnd/>
            <a:tailEnd/>
          </a:ln>
        </p:spPr>
        <p:txBody>
          <a:bodyPr/>
          <a:lstStyle/>
          <a:p>
            <a:endParaRPr lang="en-US"/>
          </a:p>
        </p:txBody>
      </p:sp>
      <p:sp>
        <p:nvSpPr>
          <p:cNvPr id="194880" name="Freeform 317"/>
          <p:cNvSpPr>
            <a:spLocks/>
          </p:cNvSpPr>
          <p:nvPr/>
        </p:nvSpPr>
        <p:spPr bwMode="auto">
          <a:xfrm>
            <a:off x="4287838" y="4739705"/>
            <a:ext cx="125412" cy="44450"/>
          </a:xfrm>
          <a:custGeom>
            <a:avLst/>
            <a:gdLst>
              <a:gd name="T0" fmla="*/ 0 w 11"/>
              <a:gd name="T1" fmla="*/ 2147483647 h 4"/>
              <a:gd name="T2" fmla="*/ 2147483647 w 11"/>
              <a:gd name="T3" fmla="*/ 2147483647 h 4"/>
              <a:gd name="T4" fmla="*/ 0 w 11"/>
              <a:gd name="T5" fmla="*/ 0 h 4"/>
              <a:gd name="T6" fmla="*/ 0 w 11"/>
              <a:gd name="T7" fmla="*/ 2147483647 h 4"/>
              <a:gd name="T8" fmla="*/ 0 w 11"/>
              <a:gd name="T9" fmla="*/ 2147483647 h 4"/>
              <a:gd name="T10" fmla="*/ 2147483647 w 11"/>
              <a:gd name="T11" fmla="*/ 2147483647 h 4"/>
              <a:gd name="T12" fmla="*/ 0 w 11"/>
              <a:gd name="T13" fmla="*/ 2147483647 h 4"/>
              <a:gd name="T14" fmla="*/ 2147483647 w 11"/>
              <a:gd name="T15" fmla="*/ 2147483647 h 4"/>
              <a:gd name="T16" fmla="*/ 0 w 11"/>
              <a:gd name="T17" fmla="*/ 2147483647 h 4"/>
              <a:gd name="T18" fmla="*/ 2147483647 w 11"/>
              <a:gd name="T19" fmla="*/ 2147483647 h 4"/>
              <a:gd name="T20" fmla="*/ 0 w 11"/>
              <a:gd name="T21" fmla="*/ 2147483647 h 4"/>
              <a:gd name="T22" fmla="*/ 2147483647 w 11"/>
              <a:gd name="T23" fmla="*/ 2147483647 h 4"/>
              <a:gd name="T24" fmla="*/ 0 w 11"/>
              <a:gd name="T25" fmla="*/ 2147483647 h 4"/>
              <a:gd name="T26" fmla="*/ 2147483647 w 11"/>
              <a:gd name="T27" fmla="*/ 2147483647 h 4"/>
              <a:gd name="T28" fmla="*/ 0 w 11"/>
              <a:gd name="T29" fmla="*/ 2147483647 h 4"/>
              <a:gd name="T30" fmla="*/ 2147483647 w 11"/>
              <a:gd name="T31" fmla="*/ 2147483647 h 4"/>
              <a:gd name="T32" fmla="*/ 0 w 11"/>
              <a:gd name="T33" fmla="*/ 2147483647 h 4"/>
              <a:gd name="T34" fmla="*/ 2147483647 w 11"/>
              <a:gd name="T35" fmla="*/ 2147483647 h 4"/>
              <a:gd name="T36" fmla="*/ 0 w 11"/>
              <a:gd name="T37" fmla="*/ 2147483647 h 4"/>
              <a:gd name="T38" fmla="*/ 2147483647 w 11"/>
              <a:gd name="T39" fmla="*/ 2147483647 h 4"/>
              <a:gd name="T40" fmla="*/ 0 w 11"/>
              <a:gd name="T41" fmla="*/ 2147483647 h 4"/>
              <a:gd name="T42" fmla="*/ 2147483647 w 11"/>
              <a:gd name="T43" fmla="*/ 2147483647 h 4"/>
              <a:gd name="T44" fmla="*/ 0 w 11"/>
              <a:gd name="T45" fmla="*/ 0 h 4"/>
              <a:gd name="T46" fmla="*/ 2147483647 w 11"/>
              <a:gd name="T47" fmla="*/ 2147483647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4"/>
              <a:gd name="T74" fmla="*/ 11 w 11"/>
              <a:gd name="T75" fmla="*/ 4 h 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4">
                <a:moveTo>
                  <a:pt x="0" y="4"/>
                </a:moveTo>
                <a:lnTo>
                  <a:pt x="11" y="2"/>
                </a:lnTo>
                <a:lnTo>
                  <a:pt x="0" y="0"/>
                </a:lnTo>
                <a:lnTo>
                  <a:pt x="0" y="4"/>
                </a:lnTo>
                <a:lnTo>
                  <a:pt x="11" y="2"/>
                </a:lnTo>
                <a:lnTo>
                  <a:pt x="0" y="3"/>
                </a:lnTo>
                <a:lnTo>
                  <a:pt x="11" y="2"/>
                </a:lnTo>
                <a:lnTo>
                  <a:pt x="0" y="3"/>
                </a:lnTo>
                <a:lnTo>
                  <a:pt x="11" y="2"/>
                </a:lnTo>
                <a:lnTo>
                  <a:pt x="0" y="3"/>
                </a:lnTo>
                <a:lnTo>
                  <a:pt x="11" y="2"/>
                </a:lnTo>
                <a:lnTo>
                  <a:pt x="0" y="2"/>
                </a:lnTo>
                <a:lnTo>
                  <a:pt x="11" y="2"/>
                </a:lnTo>
                <a:lnTo>
                  <a:pt x="0" y="2"/>
                </a:lnTo>
                <a:lnTo>
                  <a:pt x="11" y="2"/>
                </a:lnTo>
                <a:lnTo>
                  <a:pt x="0" y="2"/>
                </a:lnTo>
                <a:lnTo>
                  <a:pt x="11" y="2"/>
                </a:lnTo>
                <a:lnTo>
                  <a:pt x="0" y="1"/>
                </a:lnTo>
                <a:lnTo>
                  <a:pt x="11" y="2"/>
                </a:lnTo>
                <a:lnTo>
                  <a:pt x="0" y="1"/>
                </a:lnTo>
                <a:lnTo>
                  <a:pt x="11" y="2"/>
                </a:lnTo>
                <a:lnTo>
                  <a:pt x="0" y="0"/>
                </a:lnTo>
                <a:lnTo>
                  <a:pt x="11" y="2"/>
                </a:lnTo>
              </a:path>
            </a:pathLst>
          </a:custGeom>
          <a:noFill/>
          <a:ln w="0">
            <a:solidFill>
              <a:srgbClr val="008A4A"/>
            </a:solidFill>
            <a:prstDash val="solid"/>
            <a:round/>
            <a:headEnd/>
            <a:tailEnd/>
          </a:ln>
        </p:spPr>
        <p:txBody>
          <a:bodyPr/>
          <a:lstStyle/>
          <a:p>
            <a:endParaRPr lang="en-US"/>
          </a:p>
        </p:txBody>
      </p:sp>
      <p:sp>
        <p:nvSpPr>
          <p:cNvPr id="194881" name="Line 318"/>
          <p:cNvSpPr>
            <a:spLocks noChangeShapeType="1"/>
          </p:cNvSpPr>
          <p:nvPr/>
        </p:nvSpPr>
        <p:spPr bwMode="auto">
          <a:xfrm>
            <a:off x="2433638" y="4315842"/>
            <a:ext cx="3175" cy="146050"/>
          </a:xfrm>
          <a:prstGeom prst="line">
            <a:avLst/>
          </a:prstGeom>
          <a:noFill/>
          <a:ln w="0">
            <a:solidFill>
              <a:srgbClr val="24282B"/>
            </a:solidFill>
            <a:round/>
            <a:headEnd/>
            <a:tailEnd/>
          </a:ln>
        </p:spPr>
        <p:txBody>
          <a:bodyPr/>
          <a:lstStyle/>
          <a:p>
            <a:endParaRPr lang="en-US"/>
          </a:p>
        </p:txBody>
      </p:sp>
      <p:sp>
        <p:nvSpPr>
          <p:cNvPr id="194882" name="Line 319"/>
          <p:cNvSpPr>
            <a:spLocks noChangeShapeType="1"/>
          </p:cNvSpPr>
          <p:nvPr/>
        </p:nvSpPr>
        <p:spPr bwMode="auto">
          <a:xfrm flipH="1">
            <a:off x="2147888" y="4461892"/>
            <a:ext cx="285750" cy="1588"/>
          </a:xfrm>
          <a:prstGeom prst="line">
            <a:avLst/>
          </a:prstGeom>
          <a:noFill/>
          <a:ln w="0">
            <a:solidFill>
              <a:srgbClr val="24282B"/>
            </a:solidFill>
            <a:round/>
            <a:headEnd/>
            <a:tailEnd/>
          </a:ln>
        </p:spPr>
        <p:txBody>
          <a:bodyPr/>
          <a:lstStyle/>
          <a:p>
            <a:endParaRPr lang="en-US"/>
          </a:p>
        </p:txBody>
      </p:sp>
      <p:sp>
        <p:nvSpPr>
          <p:cNvPr id="194883" name="Line 320"/>
          <p:cNvSpPr>
            <a:spLocks noChangeShapeType="1"/>
          </p:cNvSpPr>
          <p:nvPr/>
        </p:nvSpPr>
        <p:spPr bwMode="auto">
          <a:xfrm>
            <a:off x="2147888" y="4850830"/>
            <a:ext cx="285750" cy="3175"/>
          </a:xfrm>
          <a:prstGeom prst="line">
            <a:avLst/>
          </a:prstGeom>
          <a:noFill/>
          <a:ln w="0">
            <a:solidFill>
              <a:srgbClr val="24282B"/>
            </a:solidFill>
            <a:round/>
            <a:headEnd/>
            <a:tailEnd/>
          </a:ln>
        </p:spPr>
        <p:txBody>
          <a:bodyPr/>
          <a:lstStyle/>
          <a:p>
            <a:endParaRPr lang="en-US"/>
          </a:p>
        </p:txBody>
      </p:sp>
      <p:sp>
        <p:nvSpPr>
          <p:cNvPr id="194884" name="Line 321"/>
          <p:cNvSpPr>
            <a:spLocks noChangeShapeType="1"/>
          </p:cNvSpPr>
          <p:nvPr/>
        </p:nvSpPr>
        <p:spPr bwMode="auto">
          <a:xfrm>
            <a:off x="2433638" y="4850830"/>
            <a:ext cx="3175" cy="90487"/>
          </a:xfrm>
          <a:prstGeom prst="line">
            <a:avLst/>
          </a:prstGeom>
          <a:noFill/>
          <a:ln w="0">
            <a:solidFill>
              <a:srgbClr val="24282B"/>
            </a:solidFill>
            <a:round/>
            <a:headEnd/>
            <a:tailEnd/>
          </a:ln>
        </p:spPr>
        <p:txBody>
          <a:bodyPr/>
          <a:lstStyle/>
          <a:p>
            <a:endParaRPr lang="en-US"/>
          </a:p>
        </p:txBody>
      </p:sp>
      <p:sp>
        <p:nvSpPr>
          <p:cNvPr id="194885" name="Line 322"/>
          <p:cNvSpPr>
            <a:spLocks noChangeShapeType="1"/>
          </p:cNvSpPr>
          <p:nvPr/>
        </p:nvSpPr>
        <p:spPr bwMode="auto">
          <a:xfrm>
            <a:off x="2433638" y="4850830"/>
            <a:ext cx="3175" cy="146050"/>
          </a:xfrm>
          <a:prstGeom prst="line">
            <a:avLst/>
          </a:prstGeom>
          <a:noFill/>
          <a:ln w="0">
            <a:solidFill>
              <a:srgbClr val="24282B"/>
            </a:solidFill>
            <a:round/>
            <a:headEnd/>
            <a:tailEnd/>
          </a:ln>
        </p:spPr>
        <p:txBody>
          <a:bodyPr/>
          <a:lstStyle/>
          <a:p>
            <a:endParaRPr lang="en-US"/>
          </a:p>
        </p:txBody>
      </p:sp>
      <p:sp>
        <p:nvSpPr>
          <p:cNvPr id="194886" name="Line 323"/>
          <p:cNvSpPr>
            <a:spLocks noChangeShapeType="1"/>
          </p:cNvSpPr>
          <p:nvPr/>
        </p:nvSpPr>
        <p:spPr bwMode="auto">
          <a:xfrm flipV="1">
            <a:off x="3097213" y="4850830"/>
            <a:ext cx="3175" cy="146050"/>
          </a:xfrm>
          <a:prstGeom prst="line">
            <a:avLst/>
          </a:prstGeom>
          <a:noFill/>
          <a:ln w="0">
            <a:solidFill>
              <a:srgbClr val="24282B"/>
            </a:solidFill>
            <a:round/>
            <a:headEnd/>
            <a:tailEnd/>
          </a:ln>
        </p:spPr>
        <p:txBody>
          <a:bodyPr/>
          <a:lstStyle/>
          <a:p>
            <a:endParaRPr lang="en-US"/>
          </a:p>
        </p:txBody>
      </p:sp>
      <p:sp>
        <p:nvSpPr>
          <p:cNvPr id="194887" name="Line 324"/>
          <p:cNvSpPr>
            <a:spLocks noChangeShapeType="1"/>
          </p:cNvSpPr>
          <p:nvPr/>
        </p:nvSpPr>
        <p:spPr bwMode="auto">
          <a:xfrm>
            <a:off x="3097213" y="4850830"/>
            <a:ext cx="285750" cy="3175"/>
          </a:xfrm>
          <a:prstGeom prst="line">
            <a:avLst/>
          </a:prstGeom>
          <a:noFill/>
          <a:ln w="0">
            <a:solidFill>
              <a:srgbClr val="24282B"/>
            </a:solidFill>
            <a:round/>
            <a:headEnd/>
            <a:tailEnd/>
          </a:ln>
        </p:spPr>
        <p:txBody>
          <a:bodyPr/>
          <a:lstStyle/>
          <a:p>
            <a:endParaRPr lang="en-US"/>
          </a:p>
        </p:txBody>
      </p:sp>
      <p:sp>
        <p:nvSpPr>
          <p:cNvPr id="194888" name="Line 325"/>
          <p:cNvSpPr>
            <a:spLocks noChangeShapeType="1"/>
          </p:cNvSpPr>
          <p:nvPr/>
        </p:nvSpPr>
        <p:spPr bwMode="auto">
          <a:xfrm>
            <a:off x="3097213" y="4461892"/>
            <a:ext cx="285750" cy="1588"/>
          </a:xfrm>
          <a:prstGeom prst="line">
            <a:avLst/>
          </a:prstGeom>
          <a:noFill/>
          <a:ln w="0">
            <a:solidFill>
              <a:srgbClr val="24282B"/>
            </a:solidFill>
            <a:round/>
            <a:headEnd/>
            <a:tailEnd/>
          </a:ln>
        </p:spPr>
        <p:txBody>
          <a:bodyPr/>
          <a:lstStyle/>
          <a:p>
            <a:endParaRPr lang="en-US"/>
          </a:p>
        </p:txBody>
      </p:sp>
      <p:sp>
        <p:nvSpPr>
          <p:cNvPr id="194889" name="Line 326"/>
          <p:cNvSpPr>
            <a:spLocks noChangeShapeType="1"/>
          </p:cNvSpPr>
          <p:nvPr/>
        </p:nvSpPr>
        <p:spPr bwMode="auto">
          <a:xfrm flipV="1">
            <a:off x="3097213" y="4315842"/>
            <a:ext cx="3175" cy="146050"/>
          </a:xfrm>
          <a:prstGeom prst="line">
            <a:avLst/>
          </a:prstGeom>
          <a:noFill/>
          <a:ln w="0">
            <a:solidFill>
              <a:srgbClr val="24282B"/>
            </a:solidFill>
            <a:round/>
            <a:headEnd/>
            <a:tailEnd/>
          </a:ln>
        </p:spPr>
        <p:txBody>
          <a:bodyPr/>
          <a:lstStyle/>
          <a:p>
            <a:endParaRPr lang="en-US"/>
          </a:p>
        </p:txBody>
      </p:sp>
      <p:sp>
        <p:nvSpPr>
          <p:cNvPr id="194890" name="Line 327"/>
          <p:cNvSpPr>
            <a:spLocks noChangeShapeType="1"/>
          </p:cNvSpPr>
          <p:nvPr/>
        </p:nvSpPr>
        <p:spPr bwMode="auto">
          <a:xfrm flipV="1">
            <a:off x="2916238" y="3860230"/>
            <a:ext cx="287337" cy="144462"/>
          </a:xfrm>
          <a:prstGeom prst="line">
            <a:avLst/>
          </a:prstGeom>
          <a:noFill/>
          <a:ln w="0">
            <a:solidFill>
              <a:srgbClr val="FF9900"/>
            </a:solidFill>
            <a:round/>
            <a:headEnd type="triangle" w="med" len="med"/>
            <a:tailEnd/>
          </a:ln>
        </p:spPr>
        <p:txBody>
          <a:bodyPr/>
          <a:lstStyle/>
          <a:p>
            <a:endParaRPr lang="en-US"/>
          </a:p>
        </p:txBody>
      </p:sp>
      <p:sp>
        <p:nvSpPr>
          <p:cNvPr id="194891" name="Rectangle 328"/>
          <p:cNvSpPr>
            <a:spLocks noChangeArrowheads="1"/>
          </p:cNvSpPr>
          <p:nvPr/>
        </p:nvSpPr>
        <p:spPr bwMode="auto">
          <a:xfrm>
            <a:off x="250825" y="2636267"/>
            <a:ext cx="3133725" cy="244475"/>
          </a:xfrm>
          <a:prstGeom prst="rect">
            <a:avLst/>
          </a:prstGeom>
          <a:noFill/>
          <a:ln w="9525">
            <a:noFill/>
            <a:miter lim="800000"/>
            <a:headEnd/>
            <a:tailEnd/>
          </a:ln>
        </p:spPr>
        <p:txBody>
          <a:bodyPr wrap="none" lIns="0" tIns="0" rIns="0" bIns="0">
            <a:spAutoFit/>
          </a:bodyPr>
          <a:lstStyle/>
          <a:p>
            <a:r>
              <a:rPr lang="en-US" sz="1600">
                <a:solidFill>
                  <a:srgbClr val="24282B"/>
                </a:solidFill>
                <a:latin typeface="Times New Roman" pitchFamily="18" charset="0"/>
              </a:rPr>
              <a:t>Electron Detector (Plastic Scintillator)</a:t>
            </a:r>
            <a:endParaRPr lang="en-US" sz="1600">
              <a:solidFill>
                <a:srgbClr val="000000"/>
              </a:solidFill>
              <a:latin typeface="Times New Roman" pitchFamily="18" charset="0"/>
            </a:endParaRPr>
          </a:p>
        </p:txBody>
      </p:sp>
      <p:sp>
        <p:nvSpPr>
          <p:cNvPr id="194892" name="Rectangle 329"/>
          <p:cNvSpPr>
            <a:spLocks noChangeArrowheads="1"/>
          </p:cNvSpPr>
          <p:nvPr/>
        </p:nvSpPr>
        <p:spPr bwMode="auto">
          <a:xfrm>
            <a:off x="71438" y="4579367"/>
            <a:ext cx="1579562" cy="257175"/>
          </a:xfrm>
          <a:prstGeom prst="rect">
            <a:avLst/>
          </a:prstGeom>
          <a:solidFill>
            <a:schemeClr val="bg1"/>
          </a:solidFill>
          <a:ln w="12700">
            <a:solidFill>
              <a:srgbClr val="008000"/>
            </a:solidFill>
            <a:miter lim="800000"/>
            <a:headEnd/>
            <a:tailEnd/>
          </a:ln>
        </p:spPr>
        <p:txBody>
          <a:bodyPr wrap="none" lIns="0" tIns="0" rIns="0" bIns="0">
            <a:spAutoFit/>
          </a:bodyPr>
          <a:lstStyle/>
          <a:p>
            <a:r>
              <a:rPr lang="en-US" sz="1600">
                <a:solidFill>
                  <a:srgbClr val="339966"/>
                </a:solidFill>
                <a:latin typeface="Times New Roman" pitchFamily="18" charset="0"/>
              </a:rPr>
              <a:t>Polarized Neutrons</a:t>
            </a:r>
          </a:p>
        </p:txBody>
      </p:sp>
      <p:sp>
        <p:nvSpPr>
          <p:cNvPr id="194893" name="Rectangle 330"/>
          <p:cNvSpPr>
            <a:spLocks noChangeArrowheads="1"/>
          </p:cNvSpPr>
          <p:nvPr/>
        </p:nvSpPr>
        <p:spPr bwMode="auto">
          <a:xfrm>
            <a:off x="179388" y="6020817"/>
            <a:ext cx="1438275" cy="244475"/>
          </a:xfrm>
          <a:prstGeom prst="rect">
            <a:avLst/>
          </a:prstGeom>
          <a:noFill/>
          <a:ln w="9525">
            <a:noFill/>
            <a:miter lim="800000"/>
            <a:headEnd/>
            <a:tailEnd/>
          </a:ln>
        </p:spPr>
        <p:txBody>
          <a:bodyPr wrap="none" lIns="0" tIns="0" rIns="0" bIns="0">
            <a:spAutoFit/>
          </a:bodyPr>
          <a:lstStyle/>
          <a:p>
            <a:r>
              <a:rPr lang="en-US" sz="1600">
                <a:solidFill>
                  <a:srgbClr val="24282B"/>
                </a:solidFill>
                <a:latin typeface="Times New Roman" pitchFamily="18" charset="0"/>
              </a:rPr>
              <a:t>Split Pair Magnet</a:t>
            </a:r>
            <a:endParaRPr lang="en-US" sz="1600">
              <a:solidFill>
                <a:srgbClr val="000000"/>
              </a:solidFill>
              <a:latin typeface="Times New Roman" pitchFamily="18" charset="0"/>
            </a:endParaRPr>
          </a:p>
        </p:txBody>
      </p:sp>
      <p:sp>
        <p:nvSpPr>
          <p:cNvPr id="194894" name="Rectangle 331"/>
          <p:cNvSpPr>
            <a:spLocks noChangeArrowheads="1"/>
          </p:cNvSpPr>
          <p:nvPr/>
        </p:nvSpPr>
        <p:spPr bwMode="auto">
          <a:xfrm>
            <a:off x="3203575" y="3715767"/>
            <a:ext cx="1352550" cy="257175"/>
          </a:xfrm>
          <a:prstGeom prst="rect">
            <a:avLst/>
          </a:prstGeom>
          <a:solidFill>
            <a:schemeClr val="bg1"/>
          </a:solidFill>
          <a:ln w="12700">
            <a:solidFill>
              <a:srgbClr val="FF9900"/>
            </a:solidFill>
            <a:miter lim="800000"/>
            <a:headEnd/>
            <a:tailEnd/>
          </a:ln>
        </p:spPr>
        <p:txBody>
          <a:bodyPr wrap="none" lIns="0" tIns="0" rIns="0" bIns="0">
            <a:spAutoFit/>
          </a:bodyPr>
          <a:lstStyle/>
          <a:p>
            <a:r>
              <a:rPr lang="en-US" sz="1600">
                <a:solidFill>
                  <a:srgbClr val="FF9900"/>
                </a:solidFill>
                <a:latin typeface="Times New Roman" pitchFamily="18" charset="0"/>
              </a:rPr>
              <a:t>Decay Electrons</a:t>
            </a:r>
          </a:p>
        </p:txBody>
      </p:sp>
      <p:sp>
        <p:nvSpPr>
          <p:cNvPr id="194895" name="Rectangle 348"/>
          <p:cNvSpPr>
            <a:spLocks noChangeArrowheads="1"/>
          </p:cNvSpPr>
          <p:nvPr/>
        </p:nvSpPr>
        <p:spPr bwMode="auto">
          <a:xfrm>
            <a:off x="2051050" y="6163692"/>
            <a:ext cx="1239838" cy="244475"/>
          </a:xfrm>
          <a:prstGeom prst="rect">
            <a:avLst/>
          </a:prstGeom>
          <a:solidFill>
            <a:schemeClr val="bg1"/>
          </a:solidFill>
          <a:ln w="12700">
            <a:noFill/>
            <a:miter lim="800000"/>
            <a:headEnd/>
            <a:tailEnd/>
          </a:ln>
        </p:spPr>
        <p:txBody>
          <a:bodyPr wrap="none" lIns="0" tIns="0" rIns="0" bIns="0">
            <a:spAutoFit/>
          </a:bodyPr>
          <a:lstStyle/>
          <a:p>
            <a:r>
              <a:rPr lang="en-US" sz="1600">
                <a:solidFill>
                  <a:srgbClr val="6600FF"/>
                </a:solidFill>
                <a:latin typeface="Times New Roman" pitchFamily="18" charset="0"/>
              </a:rPr>
              <a:t>Magnetic Field</a:t>
            </a:r>
          </a:p>
        </p:txBody>
      </p:sp>
      <p:sp>
        <p:nvSpPr>
          <p:cNvPr id="194896" name="Text Box 380"/>
          <p:cNvSpPr txBox="1">
            <a:spLocks noChangeArrowheads="1"/>
          </p:cNvSpPr>
          <p:nvPr/>
        </p:nvSpPr>
        <p:spPr bwMode="auto">
          <a:xfrm>
            <a:off x="3651250" y="6093842"/>
            <a:ext cx="1352550" cy="376238"/>
          </a:xfrm>
          <a:prstGeom prst="rect">
            <a:avLst/>
          </a:prstGeom>
          <a:noFill/>
          <a:ln w="9525">
            <a:solidFill>
              <a:schemeClr val="tx1"/>
            </a:solidFill>
            <a:miter lim="800000"/>
            <a:headEnd/>
            <a:tailEnd/>
          </a:ln>
        </p:spPr>
        <p:txBody>
          <a:bodyPr>
            <a:spAutoFit/>
          </a:bodyPr>
          <a:lstStyle/>
          <a:p>
            <a:pPr>
              <a:spcBef>
                <a:spcPct val="50000"/>
              </a:spcBef>
            </a:pPr>
            <a:r>
              <a:rPr lang="en-US" dirty="0">
                <a:solidFill>
                  <a:srgbClr val="000000"/>
                </a:solidFill>
                <a:latin typeface="Times New Roman" pitchFamily="18" charset="0"/>
                <a:cs typeface="Times New Roman" pitchFamily="18" charset="0"/>
              </a:rPr>
              <a:t>PERKEO II</a:t>
            </a:r>
          </a:p>
        </p:txBody>
      </p:sp>
      <p:sp>
        <p:nvSpPr>
          <p:cNvPr id="194897" name="Line 384"/>
          <p:cNvSpPr>
            <a:spLocks noChangeShapeType="1"/>
          </p:cNvSpPr>
          <p:nvPr/>
        </p:nvSpPr>
        <p:spPr bwMode="auto">
          <a:xfrm flipH="1" flipV="1">
            <a:off x="2354263" y="4350767"/>
            <a:ext cx="0" cy="311150"/>
          </a:xfrm>
          <a:prstGeom prst="line">
            <a:avLst/>
          </a:prstGeom>
          <a:noFill/>
          <a:ln w="38100" cmpd="dbl">
            <a:solidFill>
              <a:srgbClr val="008000"/>
            </a:solidFill>
            <a:round/>
            <a:headEnd/>
            <a:tailEnd type="triangle" w="med" len="med"/>
          </a:ln>
        </p:spPr>
        <p:txBody>
          <a:bodyPr/>
          <a:lstStyle/>
          <a:p>
            <a:endParaRPr lang="en-US"/>
          </a:p>
        </p:txBody>
      </p:sp>
      <p:sp>
        <p:nvSpPr>
          <p:cNvPr id="194898" name="Line 385"/>
          <p:cNvSpPr>
            <a:spLocks noChangeShapeType="1"/>
          </p:cNvSpPr>
          <p:nvPr/>
        </p:nvSpPr>
        <p:spPr bwMode="auto">
          <a:xfrm flipH="1" flipV="1">
            <a:off x="2976563" y="4341242"/>
            <a:ext cx="0" cy="311150"/>
          </a:xfrm>
          <a:prstGeom prst="line">
            <a:avLst/>
          </a:prstGeom>
          <a:noFill/>
          <a:ln w="38100" cmpd="dbl">
            <a:solidFill>
              <a:srgbClr val="008000"/>
            </a:solidFill>
            <a:round/>
            <a:headEnd/>
            <a:tailEnd type="triangle" w="med" len="med"/>
          </a:ln>
        </p:spPr>
        <p:txBody>
          <a:bodyPr/>
          <a:lstStyle/>
          <a:p>
            <a:endParaRPr lang="en-US"/>
          </a:p>
        </p:txBody>
      </p:sp>
      <p:sp>
        <p:nvSpPr>
          <p:cNvPr id="194899" name="Line 386"/>
          <p:cNvSpPr>
            <a:spLocks noChangeShapeType="1"/>
          </p:cNvSpPr>
          <p:nvPr/>
        </p:nvSpPr>
        <p:spPr bwMode="auto">
          <a:xfrm flipH="1" flipV="1">
            <a:off x="3598863" y="4341242"/>
            <a:ext cx="0" cy="311150"/>
          </a:xfrm>
          <a:prstGeom prst="line">
            <a:avLst/>
          </a:prstGeom>
          <a:noFill/>
          <a:ln w="38100" cmpd="dbl">
            <a:solidFill>
              <a:srgbClr val="008000"/>
            </a:solidFill>
            <a:round/>
            <a:headEnd/>
            <a:tailEnd type="triangle" w="med" len="med"/>
          </a:ln>
        </p:spPr>
        <p:txBody>
          <a:bodyPr/>
          <a:lstStyle/>
          <a:p>
            <a:endParaRPr lang="en-US"/>
          </a:p>
        </p:txBody>
      </p:sp>
      <p:pic>
        <p:nvPicPr>
          <p:cNvPr id="4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32040" y="1374883"/>
            <a:ext cx="4104010" cy="30906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4" name="Oval 140"/>
          <p:cNvSpPr>
            <a:spLocks noChangeArrowheads="1"/>
          </p:cNvSpPr>
          <p:nvPr/>
        </p:nvSpPr>
        <p:spPr bwMode="auto">
          <a:xfrm>
            <a:off x="1057860" y="1353011"/>
            <a:ext cx="228600" cy="228600"/>
          </a:xfrm>
          <a:prstGeom prst="ellipse">
            <a:avLst/>
          </a:prstGeom>
          <a:solidFill>
            <a:srgbClr val="FF33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25" name="Oval 141"/>
          <p:cNvSpPr>
            <a:spLocks noChangeArrowheads="1"/>
          </p:cNvSpPr>
          <p:nvPr/>
        </p:nvSpPr>
        <p:spPr bwMode="auto">
          <a:xfrm>
            <a:off x="2048460" y="1505411"/>
            <a:ext cx="304800" cy="304800"/>
          </a:xfrm>
          <a:prstGeom prst="ellipse">
            <a:avLst/>
          </a:prstGeom>
          <a:solidFill>
            <a:srgbClr val="008000">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26" name="Oval 142"/>
          <p:cNvSpPr>
            <a:spLocks noChangeArrowheads="1"/>
          </p:cNvSpPr>
          <p:nvPr/>
        </p:nvSpPr>
        <p:spPr bwMode="auto">
          <a:xfrm>
            <a:off x="3343860" y="1429211"/>
            <a:ext cx="152400" cy="152400"/>
          </a:xfrm>
          <a:prstGeom prst="ellipse">
            <a:avLst/>
          </a:prstGeom>
          <a:solidFill>
            <a:srgbClr val="FFFF00"/>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27" name="Oval 143"/>
          <p:cNvSpPr>
            <a:spLocks noChangeArrowheads="1"/>
          </p:cNvSpPr>
          <p:nvPr/>
        </p:nvSpPr>
        <p:spPr bwMode="auto">
          <a:xfrm>
            <a:off x="2962860" y="2038811"/>
            <a:ext cx="152400" cy="152400"/>
          </a:xfrm>
          <a:prstGeom prst="ellipse">
            <a:avLst/>
          </a:prstGeom>
          <a:solidFill>
            <a:srgbClr val="EAEAEA">
              <a:alpha val="85097"/>
            </a:srgbClr>
          </a:solidFill>
          <a:ln w="9525">
            <a:solidFill>
              <a:schemeClr val="tx1"/>
            </a:solidFill>
            <a:round/>
            <a:headEnd/>
            <a:tailEnd/>
          </a:ln>
        </p:spPr>
        <p:txBody>
          <a:bodyPr wrap="none" anchor="ctr"/>
          <a:lstStyle/>
          <a:p>
            <a:endParaRPr lang="en-US">
              <a:latin typeface="Times New Roman" pitchFamily="18" charset="0"/>
              <a:cs typeface="Times New Roman" pitchFamily="18" charset="0"/>
            </a:endParaRPr>
          </a:p>
        </p:txBody>
      </p:sp>
      <p:sp>
        <p:nvSpPr>
          <p:cNvPr id="428" name="Line 144"/>
          <p:cNvSpPr>
            <a:spLocks noChangeShapeType="1"/>
          </p:cNvSpPr>
          <p:nvPr/>
        </p:nvSpPr>
        <p:spPr bwMode="auto">
          <a:xfrm flipH="1" flipV="1">
            <a:off x="1438860" y="1505411"/>
            <a:ext cx="457200" cy="76200"/>
          </a:xfrm>
          <a:prstGeom prst="line">
            <a:avLst/>
          </a:prstGeom>
          <a:noFill/>
          <a:ln w="38100">
            <a:solidFill>
              <a:schemeClr val="tx1"/>
            </a:solidFill>
            <a:round/>
            <a:headEnd/>
            <a:tailEnd type="triangle" w="med" len="med"/>
          </a:ln>
        </p:spPr>
        <p:txBody>
          <a:bodyPr/>
          <a:lstStyle/>
          <a:p>
            <a:endParaRPr lang="en-US"/>
          </a:p>
        </p:txBody>
      </p:sp>
      <p:sp>
        <p:nvSpPr>
          <p:cNvPr id="429" name="Line 145"/>
          <p:cNvSpPr>
            <a:spLocks noChangeShapeType="1"/>
          </p:cNvSpPr>
          <p:nvPr/>
        </p:nvSpPr>
        <p:spPr bwMode="auto">
          <a:xfrm flipV="1">
            <a:off x="2429460" y="1505411"/>
            <a:ext cx="762000" cy="152400"/>
          </a:xfrm>
          <a:prstGeom prst="line">
            <a:avLst/>
          </a:prstGeom>
          <a:noFill/>
          <a:ln w="38100">
            <a:solidFill>
              <a:schemeClr val="tx1"/>
            </a:solidFill>
            <a:round/>
            <a:headEnd/>
            <a:tailEnd type="triangle" w="med" len="med"/>
          </a:ln>
        </p:spPr>
        <p:txBody>
          <a:bodyPr/>
          <a:lstStyle/>
          <a:p>
            <a:endParaRPr lang="en-US"/>
          </a:p>
        </p:txBody>
      </p:sp>
      <p:sp>
        <p:nvSpPr>
          <p:cNvPr id="430" name="Line 146"/>
          <p:cNvSpPr>
            <a:spLocks noChangeShapeType="1"/>
          </p:cNvSpPr>
          <p:nvPr/>
        </p:nvSpPr>
        <p:spPr bwMode="auto">
          <a:xfrm>
            <a:off x="2429460" y="1810211"/>
            <a:ext cx="457200" cy="228600"/>
          </a:xfrm>
          <a:prstGeom prst="line">
            <a:avLst/>
          </a:prstGeom>
          <a:noFill/>
          <a:ln w="38100">
            <a:solidFill>
              <a:schemeClr val="tx1"/>
            </a:solidFill>
            <a:round/>
            <a:headEnd/>
            <a:tailEnd type="triangle" w="med" len="med"/>
          </a:ln>
        </p:spPr>
        <p:txBody>
          <a:bodyPr/>
          <a:lstStyle/>
          <a:p>
            <a:endParaRPr lang="en-US"/>
          </a:p>
        </p:txBody>
      </p:sp>
      <p:sp>
        <p:nvSpPr>
          <p:cNvPr id="431" name="Text Box 147"/>
          <p:cNvSpPr txBox="1">
            <a:spLocks noChangeArrowheads="1"/>
          </p:cNvSpPr>
          <p:nvPr/>
        </p:nvSpPr>
        <p:spPr bwMode="auto">
          <a:xfrm>
            <a:off x="1835696" y="1619508"/>
            <a:ext cx="334170" cy="369332"/>
          </a:xfrm>
          <a:prstGeom prst="rect">
            <a:avLst/>
          </a:prstGeom>
          <a:noFill/>
          <a:ln w="9525">
            <a:noFill/>
            <a:miter lim="800000"/>
            <a:headEnd/>
            <a:tailEnd/>
          </a:ln>
        </p:spPr>
        <p:txBody>
          <a:bodyPr wrap="square">
            <a:spAutoFit/>
          </a:bodyPr>
          <a:lstStyle/>
          <a:p>
            <a:r>
              <a:rPr lang="en-US" dirty="0">
                <a:solidFill>
                  <a:srgbClr val="00B050"/>
                </a:solidFill>
                <a:latin typeface="Times New Roman" pitchFamily="18" charset="0"/>
                <a:cs typeface="Times New Roman" pitchFamily="18" charset="0"/>
              </a:rPr>
              <a:t>n</a:t>
            </a:r>
          </a:p>
        </p:txBody>
      </p:sp>
      <p:sp>
        <p:nvSpPr>
          <p:cNvPr id="432" name="Text Box 148"/>
          <p:cNvSpPr txBox="1">
            <a:spLocks noChangeArrowheads="1"/>
          </p:cNvSpPr>
          <p:nvPr/>
        </p:nvSpPr>
        <p:spPr bwMode="auto">
          <a:xfrm>
            <a:off x="3210510" y="1078374"/>
            <a:ext cx="338554" cy="369332"/>
          </a:xfrm>
          <a:prstGeom prst="rect">
            <a:avLst/>
          </a:prstGeom>
          <a:noFill/>
          <a:ln w="9525">
            <a:noFill/>
            <a:miter lim="800000"/>
            <a:headEnd/>
            <a:tailEnd/>
          </a:ln>
        </p:spPr>
        <p:txBody>
          <a:bodyPr wrap="none">
            <a:spAutoFit/>
          </a:bodyPr>
          <a:lstStyle/>
          <a:p>
            <a:r>
              <a:rPr lang="en-US" dirty="0">
                <a:latin typeface="Times New Roman" pitchFamily="18" charset="0"/>
                <a:cs typeface="Times New Roman" pitchFamily="18" charset="0"/>
              </a:rPr>
              <a:t>e</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33" name="Text Box 149"/>
              <p:cNvSpPr txBox="1">
                <a:spLocks noChangeArrowheads="1"/>
              </p:cNvSpPr>
              <p:nvPr/>
            </p:nvSpPr>
            <p:spPr bwMode="auto">
              <a:xfrm>
                <a:off x="3056523" y="1950943"/>
                <a:ext cx="455894" cy="369332"/>
              </a:xfrm>
              <a:prstGeom prst="rect">
                <a:avLst/>
              </a:prstGeom>
              <a:noFill/>
              <a:ln w="9525">
                <a:noFill/>
                <a:miter lim="800000"/>
                <a:headEnd/>
                <a:tailEnd/>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cs typeface="Times New Roman" pitchFamily="18" charset="0"/>
                            </a:rPr>
                          </m:ctrlPr>
                        </m:accPr>
                        <m:e>
                          <m:sSub>
                            <m:sSubPr>
                              <m:ctrlPr>
                                <a:rPr lang="en-US" b="0" i="1" smtClean="0">
                                  <a:latin typeface="Cambria Math"/>
                                  <a:cs typeface="Times New Roman" pitchFamily="18" charset="0"/>
                                </a:rPr>
                              </m:ctrlPr>
                            </m:sSubPr>
                            <m:e>
                              <m:r>
                                <a:rPr lang="en-US" b="0" i="1" smtClean="0">
                                  <a:latin typeface="Cambria Math"/>
                                  <a:cs typeface="Times New Roman" pitchFamily="18" charset="0"/>
                                </a:rPr>
                                <m:t>𝜈</m:t>
                              </m:r>
                            </m:e>
                            <m:sub>
                              <m:r>
                                <a:rPr lang="en-US" b="0" i="1" smtClean="0">
                                  <a:latin typeface="Cambria Math"/>
                                  <a:cs typeface="Times New Roman" pitchFamily="18" charset="0"/>
                                </a:rPr>
                                <m:t>𝑒</m:t>
                              </m:r>
                            </m:sub>
                          </m:sSub>
                        </m:e>
                      </m:acc>
                    </m:oMath>
                  </m:oMathPara>
                </a14:m>
                <a:endParaRPr lang="en-US" dirty="0">
                  <a:latin typeface="Times New Roman" pitchFamily="18" charset="0"/>
                  <a:cs typeface="Times New Roman" pitchFamily="18" charset="0"/>
                </a:endParaRPr>
              </a:p>
            </p:txBody>
          </p:sp>
        </mc:Choice>
        <mc:Fallback xmlns="">
          <p:sp>
            <p:nvSpPr>
              <p:cNvPr id="433" name="Text Box 149"/>
              <p:cNvSpPr txBox="1">
                <a:spLocks noRot="1" noChangeAspect="1" noMove="1" noResize="1" noEditPoints="1" noAdjustHandles="1" noChangeArrowheads="1" noChangeShapeType="1" noTextEdit="1"/>
              </p:cNvSpPr>
              <p:nvPr/>
            </p:nvSpPr>
            <p:spPr bwMode="auto">
              <a:xfrm>
                <a:off x="3056523" y="1950943"/>
                <a:ext cx="455894" cy="369332"/>
              </a:xfrm>
              <a:prstGeom prst="rect">
                <a:avLst/>
              </a:prstGeom>
              <a:blipFill rotWithShape="1">
                <a:blip r:embed="rId4"/>
                <a:stretch>
                  <a:fillRect r="-1333"/>
                </a:stretch>
              </a:blipFill>
              <a:ln w="9525">
                <a:noFill/>
                <a:miter lim="800000"/>
                <a:headEnd/>
                <a:tailEnd/>
              </a:ln>
            </p:spPr>
            <p:txBody>
              <a:bodyPr/>
              <a:lstStyle/>
              <a:p>
                <a:r>
                  <a:rPr lang="en-US">
                    <a:noFill/>
                  </a:rPr>
                  <a:t> </a:t>
                </a:r>
              </a:p>
            </p:txBody>
          </p:sp>
        </mc:Fallback>
      </mc:AlternateContent>
      <p:sp>
        <p:nvSpPr>
          <p:cNvPr id="435" name="Text Box 147"/>
          <p:cNvSpPr txBox="1">
            <a:spLocks noChangeArrowheads="1"/>
          </p:cNvSpPr>
          <p:nvPr/>
        </p:nvSpPr>
        <p:spPr bwMode="auto">
          <a:xfrm>
            <a:off x="902285" y="1519698"/>
            <a:ext cx="311150" cy="366713"/>
          </a:xfrm>
          <a:prstGeom prst="rect">
            <a:avLst/>
          </a:prstGeom>
          <a:noFill/>
          <a:ln w="9525">
            <a:noFill/>
            <a:miter lim="800000"/>
            <a:headEnd/>
            <a:tailEnd/>
          </a:ln>
        </p:spPr>
        <p:txBody>
          <a:bodyPr>
            <a:spAutoFit/>
          </a:bodyPr>
          <a:lstStyle/>
          <a:p>
            <a:r>
              <a:rPr lang="en-US" dirty="0">
                <a:solidFill>
                  <a:srgbClr val="FF0000"/>
                </a:solidFill>
                <a:latin typeface="Times New Roman" pitchFamily="18" charset="0"/>
                <a:cs typeface="Times New Roman" pitchFamily="18" charset="0"/>
              </a:rPr>
              <a:t>p</a:t>
            </a:r>
          </a:p>
        </p:txBody>
      </p:sp>
      <p:sp>
        <p:nvSpPr>
          <p:cNvPr id="4" name="Arc 3"/>
          <p:cNvSpPr>
            <a:spLocks noChangeAspect="1"/>
          </p:cNvSpPr>
          <p:nvPr/>
        </p:nvSpPr>
        <p:spPr>
          <a:xfrm>
            <a:off x="1751640" y="1184380"/>
            <a:ext cx="978408" cy="978456"/>
          </a:xfrm>
          <a:prstGeom prst="arc">
            <a:avLst>
              <a:gd name="adj1" fmla="val 16200000"/>
              <a:gd name="adj2" fmla="val 2093758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778636" y="1097979"/>
                <a:ext cx="4891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lumMod val="50000"/>
                                </a:schemeClr>
                              </a:solidFill>
                              <a:latin typeface="Cambria Math"/>
                            </a:rPr>
                          </m:ctrlPr>
                        </m:sSubPr>
                        <m:e>
                          <m:acc>
                            <m:accPr>
                              <m:chr m:val="⃗"/>
                              <m:ctrlPr>
                                <a:rPr lang="en-US" b="0" i="1" smtClean="0">
                                  <a:solidFill>
                                    <a:schemeClr val="bg1">
                                      <a:lumMod val="50000"/>
                                    </a:schemeClr>
                                  </a:solidFill>
                                  <a:latin typeface="Cambria Math"/>
                                </a:rPr>
                              </m:ctrlPr>
                            </m:accPr>
                            <m:e>
                              <m:r>
                                <a:rPr lang="en-US" b="0" i="1" smtClean="0">
                                  <a:solidFill>
                                    <a:schemeClr val="bg1">
                                      <a:lumMod val="50000"/>
                                    </a:schemeClr>
                                  </a:solidFill>
                                  <a:latin typeface="Cambria Math"/>
                                </a:rPr>
                                <m:t>𝜎</m:t>
                              </m:r>
                            </m:e>
                          </m:acc>
                        </m:e>
                        <m:sub>
                          <m:r>
                            <a:rPr lang="en-US" b="0" i="1" smtClean="0">
                              <a:solidFill>
                                <a:schemeClr val="bg1">
                                  <a:lumMod val="50000"/>
                                </a:schemeClr>
                              </a:solidFill>
                              <a:latin typeface="Cambria Math"/>
                            </a:rPr>
                            <m:t>𝑛</m:t>
                          </m:r>
                        </m:sub>
                      </m:sSub>
                    </m:oMath>
                  </m:oMathPara>
                </a14:m>
                <a:endParaRPr lang="en-US" dirty="0">
                  <a:solidFill>
                    <a:schemeClr val="bg1">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78636" y="1097979"/>
                <a:ext cx="489108" cy="369332"/>
              </a:xfrm>
              <a:prstGeom prst="rect">
                <a:avLst/>
              </a:prstGeom>
              <a:blipFill rotWithShape="1">
                <a:blip r:embed="rId5"/>
                <a:stretch>
                  <a:fillRect t="-21311" r="-22500"/>
                </a:stretch>
              </a:blipFill>
            </p:spPr>
            <p:txBody>
              <a:bodyPr/>
              <a:lstStyle/>
              <a:p>
                <a:r>
                  <a:rPr lang="en-US">
                    <a:noFill/>
                  </a:rPr>
                  <a:t> </a:t>
                </a:r>
              </a:p>
            </p:txBody>
          </p:sp>
        </mc:Fallback>
      </mc:AlternateContent>
      <p:sp>
        <p:nvSpPr>
          <p:cNvPr id="2" name="TextBox 1"/>
          <p:cNvSpPr txBox="1"/>
          <p:nvPr/>
        </p:nvSpPr>
        <p:spPr>
          <a:xfrm>
            <a:off x="5796136" y="5606479"/>
            <a:ext cx="2880320" cy="584775"/>
          </a:xfrm>
          <a:prstGeom prst="rect">
            <a:avLst/>
          </a:prstGeom>
          <a:noFill/>
        </p:spPr>
        <p:txBody>
          <a:bodyPr wrap="square" rtlCol="0">
            <a:spAutoFit/>
          </a:bodyPr>
          <a:lstStyle/>
          <a:p>
            <a:r>
              <a:rPr lang="en-US" sz="1600" dirty="0" smtClean="0">
                <a:latin typeface="Calibri" panose="020F0502020204030204" pitchFamily="34" charset="0"/>
              </a:rPr>
              <a:t>Major improvement planned in PERKEO III and PERC</a:t>
            </a:r>
            <a:endParaRPr lang="en-US" sz="1600" dirty="0">
              <a:latin typeface="Calibri" panose="020F0502020204030204" pitchFamily="34" charset="0"/>
            </a:endParaRPr>
          </a:p>
        </p:txBody>
      </p:sp>
      <p:sp>
        <p:nvSpPr>
          <p:cNvPr id="353" name="Slide Number Placeholder 22"/>
          <p:cNvSpPr>
            <a:spLocks noGrp="1"/>
          </p:cNvSpPr>
          <p:nvPr>
            <p:ph type="sldNum" sz="quarter" idx="12"/>
          </p:nvPr>
        </p:nvSpPr>
        <p:spPr>
          <a:xfrm>
            <a:off x="6542856" y="6242050"/>
            <a:ext cx="2133600" cy="476250"/>
          </a:xfrm>
        </p:spPr>
        <p:txBody>
          <a:bodyPr/>
          <a:lstStyle/>
          <a:p>
            <a:pPr>
              <a:defRPr/>
            </a:pPr>
            <a:fld id="{1B820114-825E-4443-91D2-63B75780DDE3}" type="slidenum">
              <a:rPr lang="de-DE" smtClean="0"/>
              <a:pPr>
                <a:defRPr/>
              </a:pPr>
              <a:t>8</a:t>
            </a:fld>
            <a:endParaRPr lang="de-DE" dirty="0"/>
          </a:p>
        </p:txBody>
      </p:sp>
      <mc:AlternateContent xmlns:mc="http://schemas.openxmlformats.org/markup-compatibility/2006" xmlns:a14="http://schemas.microsoft.com/office/drawing/2010/main">
        <mc:Choice Requires="a14">
          <p:sp>
            <p:nvSpPr>
              <p:cNvPr id="6" name="TextBox 5"/>
              <p:cNvSpPr txBox="1"/>
              <p:nvPr/>
            </p:nvSpPr>
            <p:spPr>
              <a:xfrm>
                <a:off x="5003800" y="4222241"/>
                <a:ext cx="3672656" cy="830997"/>
              </a:xfrm>
              <a:prstGeom prst="rect">
                <a:avLst/>
              </a:prstGeom>
              <a:solidFill>
                <a:schemeClr val="bg1"/>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𝜆</m:t>
                      </m:r>
                      <m:r>
                        <a:rPr lang="en-US" sz="1600" b="0" i="1" smtClean="0">
                          <a:latin typeface="Cambria Math"/>
                        </a:rPr>
                        <m:t>=−1.2755(30)</m:t>
                      </m:r>
                    </m:oMath>
                  </m:oMathPara>
                </a14:m>
                <a:endParaRPr lang="en-US" sz="1600" dirty="0" smtClean="0">
                  <a:latin typeface="Calibri" panose="020F0502020204030204" pitchFamily="34" charset="0"/>
                </a:endParaRPr>
              </a:p>
              <a:p>
                <a:r>
                  <a:rPr lang="en-US" sz="1600" dirty="0">
                    <a:latin typeface="Calibri" panose="020F0502020204030204" pitchFamily="34" charset="0"/>
                  </a:rPr>
                  <a:t> </a:t>
                </a:r>
                <a:r>
                  <a:rPr lang="en-US" sz="1200" dirty="0" smtClean="0">
                    <a:latin typeface="Calibri" panose="020F0502020204030204" pitchFamily="34" charset="0"/>
                  </a:rPr>
                  <a:t>from </a:t>
                </a:r>
                <a:r>
                  <a:rPr lang="en-US" sz="1200" dirty="0">
                    <a:latin typeface="Calibri" panose="020F0502020204030204" pitchFamily="34" charset="0"/>
                  </a:rPr>
                  <a:t>M.P. Mendenhall et al</a:t>
                </a:r>
                <a:r>
                  <a:rPr lang="en-US" sz="1200" dirty="0" smtClean="0">
                    <a:latin typeface="Calibri" panose="020F0502020204030204" pitchFamily="34" charset="0"/>
                  </a:rPr>
                  <a:t>., PRC 87, 032501 (2013)</a:t>
                </a:r>
              </a:p>
              <a:p>
                <a:r>
                  <a:rPr lang="en-US" sz="1600" b="1" dirty="0">
                    <a:latin typeface="Calibri" panose="020F0502020204030204" pitchFamily="34" charset="0"/>
                  </a:rPr>
                  <a:t>2017 Update: </a:t>
                </a:r>
                <a14:m>
                  <m:oMath xmlns:m="http://schemas.openxmlformats.org/officeDocument/2006/math">
                    <m:r>
                      <a:rPr lang="en-US" sz="1600" i="1">
                        <a:latin typeface="Cambria Math"/>
                      </a:rPr>
                      <m:t>𝜆</m:t>
                    </m:r>
                    <m:r>
                      <a:rPr lang="en-US" sz="1600" i="1">
                        <a:latin typeface="Cambria Math"/>
                      </a:rPr>
                      <m:t>=−1.2772(20)</m:t>
                    </m:r>
                  </m:oMath>
                </a14:m>
                <a:endParaRPr lang="en-US" sz="16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03800" y="4222241"/>
                <a:ext cx="3672656" cy="830997"/>
              </a:xfrm>
              <a:prstGeom prst="rect">
                <a:avLst/>
              </a:prstGeom>
              <a:blipFill rotWithShape="1">
                <a:blip r:embed="rId6"/>
                <a:stretch>
                  <a:fillRect l="-828" b="-797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5" name="TextBox 354"/>
              <p:cNvSpPr txBox="1"/>
              <p:nvPr/>
            </p:nvSpPr>
            <p:spPr>
              <a:xfrm>
                <a:off x="523490" y="6493604"/>
                <a:ext cx="5776701" cy="338554"/>
              </a:xfrm>
              <a:prstGeom prst="rect">
                <a:avLst/>
              </a:prstGeom>
              <a:solidFill>
                <a:schemeClr val="bg1"/>
              </a:solidFill>
              <a:ln>
                <a:solidFill>
                  <a:schemeClr val="tx1"/>
                </a:solidFill>
              </a:ln>
            </p:spPr>
            <p:txBody>
              <a:bodyPr wrap="square" rtlCol="0">
                <a:spAutoFit/>
              </a:bodyPr>
              <a:lstStyle/>
              <a:p>
                <a14:m>
                  <m:oMath xmlns:m="http://schemas.openxmlformats.org/officeDocument/2006/math">
                    <m:r>
                      <a:rPr lang="en-US" sz="1600" b="0" i="1" smtClean="0">
                        <a:latin typeface="Cambria Math"/>
                      </a:rPr>
                      <m:t>𝜆</m:t>
                    </m:r>
                    <m:r>
                      <a:rPr lang="en-US" sz="1600" b="0" i="1" smtClean="0">
                        <a:latin typeface="Cambria Math"/>
                      </a:rPr>
                      <m:t>=−1.2748(+13/−14)</m:t>
                    </m:r>
                  </m:oMath>
                </a14:m>
                <a:r>
                  <a:rPr lang="en-US" sz="1600" dirty="0">
                    <a:latin typeface="Calibri" panose="020F0502020204030204" pitchFamily="34" charset="0"/>
                  </a:rPr>
                  <a:t> </a:t>
                </a:r>
                <a:r>
                  <a:rPr lang="en-US" sz="1200" dirty="0" smtClean="0">
                    <a:latin typeface="Calibri" panose="020F0502020204030204" pitchFamily="34" charset="0"/>
                  </a:rPr>
                  <a:t>from D. </a:t>
                </a:r>
                <a:r>
                  <a:rPr lang="en-US" sz="1200" dirty="0" err="1" smtClean="0">
                    <a:latin typeface="Calibri" panose="020F0502020204030204" pitchFamily="34" charset="0"/>
                  </a:rPr>
                  <a:t>Mund</a:t>
                </a:r>
                <a:r>
                  <a:rPr lang="en-US" sz="1200" dirty="0" smtClean="0">
                    <a:latin typeface="Calibri" panose="020F0502020204030204" pitchFamily="34" charset="0"/>
                  </a:rPr>
                  <a:t> et </a:t>
                </a:r>
                <a:r>
                  <a:rPr lang="en-US" sz="1200" dirty="0">
                    <a:latin typeface="Calibri" panose="020F0502020204030204" pitchFamily="34" charset="0"/>
                  </a:rPr>
                  <a:t>al., PRL </a:t>
                </a:r>
                <a:r>
                  <a:rPr lang="en-US" sz="1200" dirty="0" smtClean="0">
                    <a:latin typeface="Calibri" panose="020F0502020204030204" pitchFamily="34" charset="0"/>
                  </a:rPr>
                  <a:t>110, 172502 (2013)</a:t>
                </a:r>
                <a:endParaRPr lang="en-US" sz="1200" dirty="0">
                  <a:latin typeface="Calibri" panose="020F0502020204030204" pitchFamily="34" charset="0"/>
                </a:endParaRPr>
              </a:p>
            </p:txBody>
          </p:sp>
        </mc:Choice>
        <mc:Fallback xmlns="">
          <p:sp>
            <p:nvSpPr>
              <p:cNvPr id="355" name="TextBox 354"/>
              <p:cNvSpPr txBox="1">
                <a:spLocks noRot="1" noChangeAspect="1" noMove="1" noResize="1" noEditPoints="1" noAdjustHandles="1" noChangeArrowheads="1" noChangeShapeType="1" noTextEdit="1"/>
              </p:cNvSpPr>
              <p:nvPr/>
            </p:nvSpPr>
            <p:spPr>
              <a:xfrm>
                <a:off x="523490" y="6493604"/>
                <a:ext cx="5776701" cy="338554"/>
              </a:xfrm>
              <a:prstGeom prst="rect">
                <a:avLst/>
              </a:prstGeom>
              <a:blipFill rotWithShape="1">
                <a:blip r:embed="rId7"/>
                <a:stretch>
                  <a:fillRect b="-6897"/>
                </a:stretch>
              </a:blipFill>
              <a:ln>
                <a:solidFill>
                  <a:schemeClr val="tx1"/>
                </a:solidFill>
              </a:ln>
            </p:spPr>
            <p:txBody>
              <a:bodyPr/>
              <a:lstStyle/>
              <a:p>
                <a:r>
                  <a:rPr lang="en-US">
                    <a:noFill/>
                  </a:rPr>
                  <a:t> </a:t>
                </a:r>
              </a:p>
            </p:txBody>
          </p:sp>
        </mc:Fallback>
      </mc:AlternateContent>
      <p:sp>
        <p:nvSpPr>
          <p:cNvPr id="356" name="TextBox 355"/>
          <p:cNvSpPr txBox="1"/>
          <p:nvPr/>
        </p:nvSpPr>
        <p:spPr>
          <a:xfrm>
            <a:off x="2661002" y="2672907"/>
            <a:ext cx="3057247" cy="1569660"/>
          </a:xfrm>
          <a:prstGeom prst="rect">
            <a:avLst/>
          </a:prstGeom>
          <a:noFill/>
        </p:spPr>
        <p:txBody>
          <a:bodyPr wrap="none" rtlCol="0">
            <a:spAutoFit/>
          </a:bodyPr>
          <a:lstStyle/>
          <a:p>
            <a:r>
              <a:rPr lang="en-US" sz="9600" dirty="0" smtClean="0">
                <a:solidFill>
                  <a:srgbClr val="FF0000"/>
                </a:solidFill>
              </a:rPr>
              <a:t>NEW</a:t>
            </a:r>
            <a:endParaRPr lang="en-US" sz="9600" dirty="0">
              <a:solidFill>
                <a:srgbClr val="FF0000"/>
              </a:solidFill>
            </a:endParaRPr>
          </a:p>
        </p:txBody>
      </p:sp>
    </p:spTree>
    <p:extLst>
      <p:ext uri="{BB962C8B-B14F-4D97-AF65-F5344CB8AC3E}">
        <p14:creationId xmlns:p14="http://schemas.microsoft.com/office/powerpoint/2010/main" val="1144901716"/>
      </p:ext>
    </p:extLst>
  </p:cSld>
  <p:clrMapOvr>
    <a:masterClrMapping/>
  </p:clrMapOvr>
  <p:transition advTm="8071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60" name="Picture 4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6225" y="2168525"/>
            <a:ext cx="5638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537" name="Group 7"/>
          <p:cNvGrpSpPr>
            <a:grpSpLocks noChangeAspect="1"/>
          </p:cNvGrpSpPr>
          <p:nvPr/>
        </p:nvGrpSpPr>
        <p:grpSpPr bwMode="auto">
          <a:xfrm>
            <a:off x="6011863" y="908050"/>
            <a:ext cx="3043237" cy="5510213"/>
            <a:chOff x="3447" y="572"/>
            <a:chExt cx="1954" cy="3539"/>
          </a:xfrm>
        </p:grpSpPr>
        <p:sp>
          <p:nvSpPr>
            <p:cNvPr id="22565" name="AutoShape 6"/>
            <p:cNvSpPr>
              <a:spLocks noChangeAspect="1" noChangeArrowheads="1" noTextEdit="1"/>
            </p:cNvSpPr>
            <p:nvPr/>
          </p:nvSpPr>
          <p:spPr bwMode="auto">
            <a:xfrm>
              <a:off x="3447" y="572"/>
              <a:ext cx="1954" cy="3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66"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52" y="577"/>
              <a:ext cx="1941" cy="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8" name="Rectangle 9"/>
          <p:cNvSpPr>
            <a:spLocks noChangeArrowheads="1"/>
          </p:cNvSpPr>
          <p:nvPr/>
        </p:nvSpPr>
        <p:spPr bwMode="auto">
          <a:xfrm>
            <a:off x="0" y="44450"/>
            <a:ext cx="9144000" cy="684213"/>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rIns="972000"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ctr" eaLnBrk="1" hangingPunct="1"/>
            <a:r>
              <a:rPr lang="en-US" altLang="en-US" sz="2800" b="1">
                <a:cs typeface="Arial" charset="0"/>
              </a:rPr>
              <a:t>aCORN</a:t>
            </a:r>
          </a:p>
        </p:txBody>
      </p:sp>
      <p:sp>
        <p:nvSpPr>
          <p:cNvPr id="79879" name="Rectangle 15"/>
          <p:cNvSpPr>
            <a:spLocks noChangeArrowheads="1"/>
          </p:cNvSpPr>
          <p:nvPr/>
        </p:nvSpPr>
        <p:spPr bwMode="auto">
          <a:xfrm>
            <a:off x="1248407" y="6572825"/>
            <a:ext cx="44124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dirty="0" smtClean="0"/>
              <a:t>(NIST, Tulane, </a:t>
            </a:r>
            <a:r>
              <a:rPr lang="en-US" altLang="en-US" dirty="0"/>
              <a:t>Indiana, </a:t>
            </a:r>
            <a:r>
              <a:rPr lang="en-US" altLang="en-US" dirty="0" smtClean="0"/>
              <a:t>Hamilton Coll., DePauw U.)</a:t>
            </a:r>
            <a:endParaRPr lang="en-US" altLang="en-US" dirty="0"/>
          </a:p>
        </p:txBody>
      </p:sp>
      <p:grpSp>
        <p:nvGrpSpPr>
          <p:cNvPr id="22540" name="Group 293"/>
          <p:cNvGrpSpPr>
            <a:grpSpLocks noChangeAspect="1"/>
          </p:cNvGrpSpPr>
          <p:nvPr/>
        </p:nvGrpSpPr>
        <p:grpSpPr bwMode="auto">
          <a:xfrm>
            <a:off x="455613" y="1152525"/>
            <a:ext cx="2533650" cy="836613"/>
            <a:chOff x="431" y="1048"/>
            <a:chExt cx="1994" cy="658"/>
          </a:xfrm>
        </p:grpSpPr>
        <p:sp>
          <p:nvSpPr>
            <p:cNvPr id="22553" name="Oval 4"/>
            <p:cNvSpPr>
              <a:spLocks noChangeArrowheads="1"/>
            </p:cNvSpPr>
            <p:nvPr/>
          </p:nvSpPr>
          <p:spPr bwMode="auto">
            <a:xfrm>
              <a:off x="575" y="1096"/>
              <a:ext cx="144" cy="144"/>
            </a:xfrm>
            <a:prstGeom prst="ellipse">
              <a:avLst/>
            </a:prstGeom>
            <a:solidFill>
              <a:srgbClr val="FF3300">
                <a:alpha val="85097"/>
              </a:srgbClr>
            </a:solidFill>
            <a:ln w="9525">
              <a:solidFill>
                <a:schemeClr val="tx1"/>
              </a:solidFill>
              <a:round/>
              <a:headEnd/>
              <a:tailEnd/>
            </a:ln>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sz="1800"/>
            </a:p>
          </p:txBody>
        </p:sp>
        <p:sp>
          <p:nvSpPr>
            <p:cNvPr id="22554" name="Oval 5"/>
            <p:cNvSpPr>
              <a:spLocks noChangeArrowheads="1"/>
            </p:cNvSpPr>
            <p:nvPr/>
          </p:nvSpPr>
          <p:spPr bwMode="auto">
            <a:xfrm>
              <a:off x="1199" y="1192"/>
              <a:ext cx="192" cy="192"/>
            </a:xfrm>
            <a:prstGeom prst="ellipse">
              <a:avLst/>
            </a:prstGeom>
            <a:solidFill>
              <a:srgbClr val="008000">
                <a:alpha val="85097"/>
              </a:srgbClr>
            </a:solidFill>
            <a:ln w="9525">
              <a:solidFill>
                <a:schemeClr val="tx1"/>
              </a:solidFill>
              <a:round/>
              <a:headEnd/>
              <a:tailEnd/>
            </a:ln>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sz="1800"/>
            </a:p>
          </p:txBody>
        </p:sp>
        <p:sp>
          <p:nvSpPr>
            <p:cNvPr id="22555" name="Oval 6"/>
            <p:cNvSpPr>
              <a:spLocks noChangeArrowheads="1"/>
            </p:cNvSpPr>
            <p:nvPr/>
          </p:nvSpPr>
          <p:spPr bwMode="auto">
            <a:xfrm>
              <a:off x="2015" y="1144"/>
              <a:ext cx="96" cy="96"/>
            </a:xfrm>
            <a:prstGeom prst="ellipse">
              <a:avLst/>
            </a:prstGeom>
            <a:solidFill>
              <a:srgbClr val="FFFF00"/>
            </a:solidFill>
            <a:ln w="9525">
              <a:solidFill>
                <a:schemeClr val="tx1"/>
              </a:solidFill>
              <a:round/>
              <a:headEnd/>
              <a:tailEnd/>
            </a:ln>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sz="1800"/>
            </a:p>
          </p:txBody>
        </p:sp>
        <p:sp>
          <p:nvSpPr>
            <p:cNvPr id="22556" name="Oval 7"/>
            <p:cNvSpPr>
              <a:spLocks noChangeArrowheads="1"/>
            </p:cNvSpPr>
            <p:nvPr/>
          </p:nvSpPr>
          <p:spPr bwMode="auto">
            <a:xfrm>
              <a:off x="1775" y="1528"/>
              <a:ext cx="96" cy="96"/>
            </a:xfrm>
            <a:prstGeom prst="ellipse">
              <a:avLst/>
            </a:prstGeom>
            <a:solidFill>
              <a:srgbClr val="EAEAEA">
                <a:alpha val="85097"/>
              </a:srgbClr>
            </a:solidFill>
            <a:ln w="9525">
              <a:solidFill>
                <a:schemeClr val="tx1"/>
              </a:solidFill>
              <a:round/>
              <a:headEnd/>
              <a:tailEnd/>
            </a:ln>
          </p:spPr>
          <p:txBody>
            <a:bodyPr wrap="none" anchor="ct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sz="1800"/>
            </a:p>
          </p:txBody>
        </p:sp>
        <p:sp>
          <p:nvSpPr>
            <p:cNvPr id="22557" name="Line 8"/>
            <p:cNvSpPr>
              <a:spLocks noChangeShapeType="1"/>
            </p:cNvSpPr>
            <p:nvPr/>
          </p:nvSpPr>
          <p:spPr bwMode="auto">
            <a:xfrm flipH="1" flipV="1">
              <a:off x="815" y="1192"/>
              <a:ext cx="288"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8" name="Line 9"/>
            <p:cNvSpPr>
              <a:spLocks noChangeShapeType="1"/>
            </p:cNvSpPr>
            <p:nvPr/>
          </p:nvSpPr>
          <p:spPr bwMode="auto">
            <a:xfrm flipV="1">
              <a:off x="1439" y="1192"/>
              <a:ext cx="480"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10"/>
            <p:cNvSpPr>
              <a:spLocks noChangeShapeType="1"/>
            </p:cNvSpPr>
            <p:nvPr/>
          </p:nvSpPr>
          <p:spPr bwMode="auto">
            <a:xfrm>
              <a:off x="1439" y="1384"/>
              <a:ext cx="288"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0" name="Text Box 11"/>
            <p:cNvSpPr txBox="1">
              <a:spLocks noChangeArrowheads="1"/>
            </p:cNvSpPr>
            <p:nvPr/>
          </p:nvSpPr>
          <p:spPr bwMode="auto">
            <a:xfrm>
              <a:off x="431" y="1192"/>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800">
                  <a:cs typeface="Arial" charset="0"/>
                </a:rPr>
                <a:t>p</a:t>
              </a:r>
            </a:p>
          </p:txBody>
        </p:sp>
        <p:sp>
          <p:nvSpPr>
            <p:cNvPr id="22561" name="Text Box 12"/>
            <p:cNvSpPr txBox="1">
              <a:spLocks noChangeArrowheads="1"/>
            </p:cNvSpPr>
            <p:nvPr/>
          </p:nvSpPr>
          <p:spPr bwMode="auto">
            <a:xfrm>
              <a:off x="1103" y="1336"/>
              <a:ext cx="19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800">
                  <a:cs typeface="Arial" charset="0"/>
                </a:rPr>
                <a:t>n</a:t>
              </a:r>
            </a:p>
          </p:txBody>
        </p:sp>
        <p:sp>
          <p:nvSpPr>
            <p:cNvPr id="22562" name="Text Box 13"/>
            <p:cNvSpPr txBox="1">
              <a:spLocks noChangeArrowheads="1"/>
            </p:cNvSpPr>
            <p:nvPr/>
          </p:nvSpPr>
          <p:spPr bwMode="auto">
            <a:xfrm>
              <a:off x="2160" y="1048"/>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sz="1800">
                  <a:cs typeface="Arial" charset="0"/>
                </a:rPr>
                <a:t>e</a:t>
              </a:r>
              <a:r>
                <a:rPr lang="en-US" altLang="en-US" sz="1800" baseline="30000">
                  <a:cs typeface="Arial" charset="0"/>
                </a:rPr>
                <a:t>-</a:t>
              </a:r>
              <a:endParaRPr lang="en-US" altLang="en-US" sz="1800">
                <a:cs typeface="Arial" charset="0"/>
              </a:endParaRPr>
            </a:p>
          </p:txBody>
        </p:sp>
        <p:sp>
          <p:nvSpPr>
            <p:cNvPr id="22563" name="Text Box 14"/>
            <p:cNvSpPr txBox="1">
              <a:spLocks noChangeArrowheads="1"/>
            </p:cNvSpPr>
            <p:nvPr/>
          </p:nvSpPr>
          <p:spPr bwMode="auto">
            <a:xfrm>
              <a:off x="1894" y="1311"/>
              <a:ext cx="14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endParaRPr lang="en-US" altLang="en-US" sz="1800">
                <a:cs typeface="Arial" charset="0"/>
              </a:endParaRPr>
            </a:p>
          </p:txBody>
        </p:sp>
        <p:graphicFrame>
          <p:nvGraphicFramePr>
            <p:cNvPr id="22536" name="Object 3"/>
            <p:cNvGraphicFramePr>
              <a:graphicFrameLocks noChangeAspect="1"/>
            </p:cNvGraphicFramePr>
            <p:nvPr/>
          </p:nvGraphicFramePr>
          <p:xfrm>
            <a:off x="1919" y="1384"/>
            <a:ext cx="233" cy="322"/>
          </p:xfrm>
          <a:graphic>
            <a:graphicData uri="http://schemas.openxmlformats.org/presentationml/2006/ole">
              <mc:AlternateContent xmlns:mc="http://schemas.openxmlformats.org/markup-compatibility/2006">
                <mc:Choice xmlns:v="urn:schemas-microsoft-com:vml" Requires="v">
                  <p:oleObj spid="_x0000_s1110" name="Formel" r:id="rId7" imgW="164880" imgH="228600" progId="Equation.3">
                    <p:embed/>
                  </p:oleObj>
                </mc:Choice>
                <mc:Fallback>
                  <p:oleObj name="Formel"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 y="1384"/>
                          <a:ext cx="233"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64" name="Arc 16"/>
            <p:cNvSpPr>
              <a:spLocks/>
            </p:cNvSpPr>
            <p:nvPr/>
          </p:nvSpPr>
          <p:spPr bwMode="auto">
            <a:xfrm flipV="1">
              <a:off x="1474" y="1232"/>
              <a:ext cx="182" cy="200"/>
            </a:xfrm>
            <a:custGeom>
              <a:avLst/>
              <a:gdLst>
                <a:gd name="T0" fmla="*/ 0 w 21574"/>
                <a:gd name="T1" fmla="*/ 0 h 19058"/>
                <a:gd name="T2" fmla="*/ 0 w 21574"/>
                <a:gd name="T3" fmla="*/ 0 h 19058"/>
                <a:gd name="T4" fmla="*/ 0 w 21574"/>
                <a:gd name="T5" fmla="*/ 0 h 19058"/>
                <a:gd name="T6" fmla="*/ 0 60000 65536"/>
                <a:gd name="T7" fmla="*/ 0 60000 65536"/>
                <a:gd name="T8" fmla="*/ 0 60000 65536"/>
                <a:gd name="T9" fmla="*/ 0 w 21574"/>
                <a:gd name="T10" fmla="*/ 0 h 19058"/>
                <a:gd name="T11" fmla="*/ 21574 w 21574"/>
                <a:gd name="T12" fmla="*/ 19058 h 19058"/>
              </a:gdLst>
              <a:ahLst/>
              <a:cxnLst>
                <a:cxn ang="T6">
                  <a:pos x="T0" y="T1"/>
                </a:cxn>
                <a:cxn ang="T7">
                  <a:pos x="T2" y="T3"/>
                </a:cxn>
                <a:cxn ang="T8">
                  <a:pos x="T4" y="T5"/>
                </a:cxn>
              </a:cxnLst>
              <a:rect l="T9" t="T10" r="T11" b="T12"/>
              <a:pathLst>
                <a:path w="21574" h="19058" fill="none" extrusionOk="0">
                  <a:moveTo>
                    <a:pt x="10166" y="-1"/>
                  </a:moveTo>
                  <a:cubicBezTo>
                    <a:pt x="16868" y="3575"/>
                    <a:pt x="21200" y="10409"/>
                    <a:pt x="21573" y="17997"/>
                  </a:cubicBezTo>
                </a:path>
                <a:path w="21574" h="19058" stroke="0" extrusionOk="0">
                  <a:moveTo>
                    <a:pt x="10166" y="-1"/>
                  </a:moveTo>
                  <a:cubicBezTo>
                    <a:pt x="16868" y="3575"/>
                    <a:pt x="21200" y="10409"/>
                    <a:pt x="21573" y="17997"/>
                  </a:cubicBezTo>
                  <a:lnTo>
                    <a:pt x="0" y="19058"/>
                  </a:lnTo>
                  <a:close/>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aphicFrame>
        <p:nvGraphicFramePr>
          <p:cNvPr id="22531" name="Object 4"/>
          <p:cNvGraphicFramePr>
            <a:graphicFrameLocks noChangeAspect="1"/>
          </p:cNvGraphicFramePr>
          <p:nvPr/>
        </p:nvGraphicFramePr>
        <p:xfrm>
          <a:off x="3046413" y="1290638"/>
          <a:ext cx="2733675" cy="649287"/>
        </p:xfrm>
        <a:graphic>
          <a:graphicData uri="http://schemas.openxmlformats.org/presentationml/2006/ole">
            <mc:AlternateContent xmlns:mc="http://schemas.openxmlformats.org/markup-compatibility/2006">
              <mc:Choice xmlns:v="urn:schemas-microsoft-com:vml" Requires="v">
                <p:oleObj spid="_x0000_s1111" name="Equation" r:id="rId9" imgW="1815840" imgH="431640" progId="Equation.DSMT4">
                  <p:embed/>
                </p:oleObj>
              </mc:Choice>
              <mc:Fallback>
                <p:oleObj name="Equation" r:id="rId9" imgW="181584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6413" y="1290638"/>
                        <a:ext cx="27336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95"/>
          <p:cNvGrpSpPr>
            <a:grpSpLocks/>
          </p:cNvGrpSpPr>
          <p:nvPr/>
        </p:nvGrpSpPr>
        <p:grpSpPr bwMode="auto">
          <a:xfrm>
            <a:off x="7442200" y="4498975"/>
            <a:ext cx="360363" cy="492125"/>
            <a:chOff x="4688" y="2834"/>
            <a:chExt cx="227" cy="310"/>
          </a:xfrm>
        </p:grpSpPr>
        <p:sp>
          <p:nvSpPr>
            <p:cNvPr id="22552" name="Line 86"/>
            <p:cNvSpPr>
              <a:spLocks noChangeShapeType="1"/>
            </p:cNvSpPr>
            <p:nvPr/>
          </p:nvSpPr>
          <p:spPr bwMode="auto">
            <a:xfrm>
              <a:off x="4688" y="2834"/>
              <a:ext cx="0" cy="211"/>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5" name="Object 87"/>
            <p:cNvGraphicFramePr>
              <a:graphicFrameLocks noChangeAspect="1"/>
            </p:cNvGraphicFramePr>
            <p:nvPr/>
          </p:nvGraphicFramePr>
          <p:xfrm>
            <a:off x="4748" y="2930"/>
            <a:ext cx="167" cy="214"/>
          </p:xfrm>
          <a:graphic>
            <a:graphicData uri="http://schemas.openxmlformats.org/presentationml/2006/ole">
              <mc:AlternateContent xmlns:mc="http://schemas.openxmlformats.org/markup-compatibility/2006">
                <mc:Choice xmlns:v="urn:schemas-microsoft-com:vml" Requires="v">
                  <p:oleObj spid="_x0000_s1112" name="Equation" r:id="rId11" imgW="177480" imgH="228600" progId="Equation.DSMT4">
                    <p:embed/>
                  </p:oleObj>
                </mc:Choice>
                <mc:Fallback>
                  <p:oleObj name="Equation" r:id="rId11" imgW="17748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8" y="2930"/>
                          <a:ext cx="167" cy="2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96"/>
          <p:cNvGrpSpPr>
            <a:grpSpLocks/>
          </p:cNvGrpSpPr>
          <p:nvPr/>
        </p:nvGrpSpPr>
        <p:grpSpPr bwMode="auto">
          <a:xfrm>
            <a:off x="7007225" y="4113213"/>
            <a:ext cx="374650" cy="774700"/>
            <a:chOff x="4414" y="2591"/>
            <a:chExt cx="236" cy="488"/>
          </a:xfrm>
        </p:grpSpPr>
        <p:sp>
          <p:nvSpPr>
            <p:cNvPr id="22550" name="Line 88"/>
            <p:cNvSpPr>
              <a:spLocks noChangeShapeType="1"/>
            </p:cNvSpPr>
            <p:nvPr/>
          </p:nvSpPr>
          <p:spPr bwMode="auto">
            <a:xfrm>
              <a:off x="4650" y="2843"/>
              <a:ext cx="0" cy="236"/>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Line 89"/>
            <p:cNvSpPr>
              <a:spLocks noChangeShapeType="1"/>
            </p:cNvSpPr>
            <p:nvPr/>
          </p:nvSpPr>
          <p:spPr bwMode="auto">
            <a:xfrm rot="10800000">
              <a:off x="4649" y="2591"/>
              <a:ext cx="0" cy="236"/>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4" name="Object 90"/>
            <p:cNvGraphicFramePr>
              <a:graphicFrameLocks noChangeAspect="1"/>
            </p:cNvGraphicFramePr>
            <p:nvPr/>
          </p:nvGraphicFramePr>
          <p:xfrm>
            <a:off x="4414" y="2823"/>
            <a:ext cx="179" cy="214"/>
          </p:xfrm>
          <a:graphic>
            <a:graphicData uri="http://schemas.openxmlformats.org/presentationml/2006/ole">
              <mc:AlternateContent xmlns:mc="http://schemas.openxmlformats.org/markup-compatibility/2006">
                <mc:Choice xmlns:v="urn:schemas-microsoft-com:vml" Requires="v">
                  <p:oleObj spid="_x0000_s1113"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4" y="2823"/>
                          <a:ext cx="179" cy="2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Group 99"/>
          <p:cNvGrpSpPr>
            <a:grpSpLocks/>
          </p:cNvGrpSpPr>
          <p:nvPr/>
        </p:nvGrpSpPr>
        <p:grpSpPr bwMode="auto">
          <a:xfrm>
            <a:off x="7521575" y="3752850"/>
            <a:ext cx="327025" cy="885825"/>
            <a:chOff x="4738" y="2364"/>
            <a:chExt cx="206" cy="558"/>
          </a:xfrm>
        </p:grpSpPr>
        <p:sp>
          <p:nvSpPr>
            <p:cNvPr id="22548" name="Line 91"/>
            <p:cNvSpPr>
              <a:spLocks noChangeShapeType="1"/>
            </p:cNvSpPr>
            <p:nvPr/>
          </p:nvSpPr>
          <p:spPr bwMode="auto">
            <a:xfrm>
              <a:off x="4740" y="2830"/>
              <a:ext cx="0" cy="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9" name="Line 92"/>
            <p:cNvSpPr>
              <a:spLocks noChangeShapeType="1"/>
            </p:cNvSpPr>
            <p:nvPr/>
          </p:nvSpPr>
          <p:spPr bwMode="auto">
            <a:xfrm rot="10800000">
              <a:off x="4738" y="2364"/>
              <a:ext cx="0" cy="44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3" name="Object 93"/>
            <p:cNvGraphicFramePr>
              <a:graphicFrameLocks noChangeAspect="1"/>
            </p:cNvGraphicFramePr>
            <p:nvPr/>
          </p:nvGraphicFramePr>
          <p:xfrm>
            <a:off x="4766" y="2478"/>
            <a:ext cx="178" cy="226"/>
          </p:xfrm>
          <a:graphic>
            <a:graphicData uri="http://schemas.openxmlformats.org/presentationml/2006/ole">
              <mc:AlternateContent xmlns:mc="http://schemas.openxmlformats.org/markup-compatibility/2006">
                <mc:Choice xmlns:v="urn:schemas-microsoft-com:vml" Requires="v">
                  <p:oleObj spid="_x0000_s1114" name="Equation" r:id="rId15" imgW="190440" imgH="241200" progId="Equation.DSMT4">
                    <p:embed/>
                  </p:oleObj>
                </mc:Choice>
                <mc:Fallback>
                  <p:oleObj name="Equation" r:id="rId15" imgW="19044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6" y="2478"/>
                          <a:ext cx="178" cy="22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9966" name="Object 308"/>
          <p:cNvGraphicFramePr>
            <a:graphicFrameLocks noChangeAspect="1"/>
          </p:cNvGraphicFramePr>
          <p:nvPr/>
        </p:nvGraphicFramePr>
        <p:xfrm>
          <a:off x="5280025" y="4487863"/>
          <a:ext cx="1462088" cy="365125"/>
        </p:xfrm>
        <a:graphic>
          <a:graphicData uri="http://schemas.openxmlformats.org/presentationml/2006/ole">
            <mc:AlternateContent xmlns:mc="http://schemas.openxmlformats.org/markup-compatibility/2006">
              <mc:Choice xmlns:v="urn:schemas-microsoft-com:vml" Requires="v">
                <p:oleObj spid="_x0000_s1115" name="Equation" r:id="rId17" imgW="965160" imgH="241200" progId="Equation.DSMT4">
                  <p:embed/>
                </p:oleObj>
              </mc:Choice>
              <mc:Fallback>
                <p:oleObj name="Equation" r:id="rId17" imgW="96516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0025" y="4487863"/>
                        <a:ext cx="1462088" cy="365125"/>
                      </a:xfrm>
                      <a:prstGeom prst="rect">
                        <a:avLst/>
                      </a:prstGeom>
                      <a:solidFill>
                        <a:schemeClr val="bg1"/>
                      </a:solidFill>
                      <a:ln w="9525">
                        <a:solidFill>
                          <a:schemeClr val="tx1"/>
                        </a:solidFill>
                        <a:miter lim="800000"/>
                        <a:headEnd/>
                        <a:tailEnd/>
                      </a:ln>
                    </p:spPr>
                  </p:pic>
                </p:oleObj>
              </mc:Fallback>
            </mc:AlternateContent>
          </a:graphicData>
        </a:graphic>
      </p:graphicFrame>
      <p:sp>
        <p:nvSpPr>
          <p:cNvPr id="22544" name="Line 97"/>
          <p:cNvSpPr>
            <a:spLocks noChangeShapeType="1"/>
          </p:cNvSpPr>
          <p:nvPr/>
        </p:nvSpPr>
        <p:spPr bwMode="auto">
          <a:xfrm flipV="1">
            <a:off x="7236296" y="2168525"/>
            <a:ext cx="0" cy="118903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98"/>
          <p:cNvSpPr txBox="1">
            <a:spLocks noChangeArrowheads="1"/>
          </p:cNvSpPr>
          <p:nvPr/>
        </p:nvSpPr>
        <p:spPr bwMode="auto">
          <a:xfrm>
            <a:off x="7171134" y="2492896"/>
            <a:ext cx="857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algn="ctr" eaLnBrk="1" hangingPunct="1"/>
            <a:r>
              <a:rPr lang="en-US" altLang="en-US" sz="1400" dirty="0">
                <a:solidFill>
                  <a:srgbClr val="0000FF"/>
                </a:solidFill>
              </a:rPr>
              <a:t>Magnetic</a:t>
            </a:r>
          </a:p>
          <a:p>
            <a:pPr algn="ctr" eaLnBrk="1" hangingPunct="1"/>
            <a:r>
              <a:rPr lang="en-US" altLang="en-US" sz="1400" dirty="0">
                <a:solidFill>
                  <a:srgbClr val="0000FF"/>
                </a:solidFill>
              </a:rPr>
              <a:t>field</a:t>
            </a:r>
          </a:p>
        </p:txBody>
      </p:sp>
      <p:sp>
        <p:nvSpPr>
          <p:cNvPr id="79972" name="Text Box 100"/>
          <p:cNvSpPr txBox="1">
            <a:spLocks noChangeArrowheads="1"/>
          </p:cNvSpPr>
          <p:nvPr/>
        </p:nvSpPr>
        <p:spPr bwMode="auto">
          <a:xfrm>
            <a:off x="4650420" y="5158367"/>
            <a:ext cx="1656085" cy="954107"/>
          </a:xfrm>
          <a:prstGeom prst="rect">
            <a:avLst/>
          </a:prstGeom>
          <a:solidFill>
            <a:schemeClr val="bg1"/>
          </a:solidFill>
          <a:ln w="9525">
            <a:solidFill>
              <a:schemeClr val="tx1"/>
            </a:solidFill>
            <a:miter lim="800000"/>
            <a:headEnd/>
            <a:tailEnd/>
          </a:ln>
        </p:spPr>
        <p:txBody>
          <a:bodyPr wrap="squar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pPr>
            <a:r>
              <a:rPr lang="en-US" altLang="en-US" i="1" dirty="0" smtClean="0"/>
              <a:t>PDG: a</a:t>
            </a:r>
            <a:r>
              <a:rPr lang="en-US" altLang="en-US" dirty="0" smtClean="0"/>
              <a:t> </a:t>
            </a:r>
            <a:r>
              <a:rPr lang="en-US" altLang="en-US" dirty="0"/>
              <a:t>= -0.103:</a:t>
            </a:r>
          </a:p>
          <a:p>
            <a:pPr eaLnBrk="1" hangingPunct="1">
              <a:spcBef>
                <a:spcPct val="50000"/>
              </a:spcBef>
            </a:pPr>
            <a:r>
              <a:rPr lang="en-US" altLang="en-US" i="1" dirty="0"/>
              <a:t>“</a:t>
            </a:r>
            <a:r>
              <a:rPr lang="en-US" altLang="en-US" i="1" dirty="0" err="1"/>
              <a:t>p</a:t>
            </a:r>
            <a:r>
              <a:rPr lang="en-US" altLang="en-US" i="1" baseline="-25000" dirty="0" err="1"/>
              <a:t>υ</a:t>
            </a:r>
            <a:r>
              <a:rPr lang="en-US" altLang="en-US" dirty="0"/>
              <a:t> up” more likely</a:t>
            </a:r>
          </a:p>
        </p:txBody>
      </p:sp>
      <mc:AlternateContent xmlns:mc="http://schemas.openxmlformats.org/markup-compatibility/2006" xmlns:a14="http://schemas.microsoft.com/office/drawing/2010/main">
        <mc:Choice Requires="a14">
          <p:sp>
            <p:nvSpPr>
              <p:cNvPr id="79973" name="TextBox 15660"/>
              <p:cNvSpPr txBox="1">
                <a:spLocks noChangeArrowheads="1"/>
              </p:cNvSpPr>
              <p:nvPr/>
            </p:nvSpPr>
            <p:spPr bwMode="auto">
              <a:xfrm>
                <a:off x="276225" y="5988050"/>
                <a:ext cx="4655815"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r>
                  <a:rPr lang="en-US" altLang="en-US" dirty="0" smtClean="0"/>
                  <a:t>Initial data </a:t>
                </a:r>
                <a:r>
                  <a:rPr lang="en-US" altLang="en-US" dirty="0"/>
                  <a:t>set gave </a:t>
                </a:r>
                <a14:m>
                  <m:oMath xmlns:m="http://schemas.openxmlformats.org/officeDocument/2006/math">
                    <m:r>
                      <a:rPr lang="en-US" altLang="en-US" i="1" dirty="0" smtClean="0">
                        <a:latin typeface="Cambria Math"/>
                      </a:rPr>
                      <m:t>𝑎</m:t>
                    </m:r>
                    <m:r>
                      <a:rPr lang="en-US" altLang="en-US" i="1" dirty="0" smtClean="0">
                        <a:latin typeface="Cambria Math"/>
                      </a:rPr>
                      <m:t>=−0.1090±0.0041</m:t>
                    </m:r>
                  </m:oMath>
                </a14:m>
                <a:r>
                  <a:rPr lang="en-US" altLang="en-US" dirty="0" smtClean="0"/>
                  <a:t>, improvements are underway.</a:t>
                </a:r>
                <a:endParaRPr lang="el-GR" altLang="en-US" dirty="0"/>
              </a:p>
            </p:txBody>
          </p:sp>
        </mc:Choice>
        <mc:Fallback xmlns="">
          <p:sp>
            <p:nvSpPr>
              <p:cNvPr id="79973" name="TextBox 15660"/>
              <p:cNvSpPr txBox="1">
                <a:spLocks noRot="1" noChangeAspect="1" noMove="1" noResize="1" noEditPoints="1" noAdjustHandles="1" noChangeArrowheads="1" noChangeShapeType="1" noTextEdit="1"/>
              </p:cNvSpPr>
              <p:nvPr/>
            </p:nvSpPr>
            <p:spPr bwMode="auto">
              <a:xfrm>
                <a:off x="276225" y="5988050"/>
                <a:ext cx="4655815" cy="584775"/>
              </a:xfrm>
              <a:prstGeom prst="rect">
                <a:avLst/>
              </a:prstGeom>
              <a:blipFill rotWithShape="1">
                <a:blip r:embed="rId19"/>
                <a:stretch>
                  <a:fillRect l="-654" t="-3125"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3" name="Straight Arrow Connector 2"/>
          <p:cNvCxnSpPr/>
          <p:nvPr/>
        </p:nvCxnSpPr>
        <p:spPr>
          <a:xfrm flipH="1" flipV="1">
            <a:off x="2154407" y="4365105"/>
            <a:ext cx="2496013" cy="13681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31678" y="2564904"/>
            <a:ext cx="1316599"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00024" y="2549008"/>
            <a:ext cx="968278" cy="369332"/>
          </a:xfrm>
          <a:prstGeom prst="rect">
            <a:avLst/>
          </a:prstGeom>
          <a:noFill/>
        </p:spPr>
        <p:txBody>
          <a:bodyPr wrap="none" rtlCol="0">
            <a:spAutoFit/>
          </a:bodyPr>
          <a:lstStyle/>
          <a:p>
            <a:r>
              <a:rPr lang="en-US" dirty="0">
                <a:solidFill>
                  <a:srgbClr val="FF0000"/>
                </a:solidFill>
                <a:latin typeface="Calibri" panose="020F0502020204030204" pitchFamily="34" charset="0"/>
              </a:rPr>
              <a:t>f</a:t>
            </a:r>
            <a:r>
              <a:rPr lang="en-US" dirty="0" smtClean="0">
                <a:solidFill>
                  <a:srgbClr val="FF0000"/>
                </a:solidFill>
                <a:latin typeface="Calibri" panose="020F0502020204030204" pitchFamily="34" charset="0"/>
              </a:rPr>
              <a:t>it range</a:t>
            </a:r>
            <a:endParaRPr lang="en-US" dirty="0">
              <a:solidFill>
                <a:srgbClr val="FF0000"/>
              </a:solidFill>
              <a:latin typeface="Calibri" panose="020F0502020204030204" pitchFamily="34" charset="0"/>
            </a:endParaRPr>
          </a:p>
        </p:txBody>
      </p:sp>
      <p:sp>
        <p:nvSpPr>
          <p:cNvPr id="43" name="Slide Number Placeholder 22"/>
          <p:cNvSpPr>
            <a:spLocks noGrp="1"/>
          </p:cNvSpPr>
          <p:nvPr>
            <p:ph type="sldNum" sz="quarter" idx="12"/>
          </p:nvPr>
        </p:nvSpPr>
        <p:spPr>
          <a:xfrm>
            <a:off x="6553200" y="6245225"/>
            <a:ext cx="2133600" cy="476250"/>
          </a:xfrm>
        </p:spPr>
        <p:txBody>
          <a:bodyPr/>
          <a:lstStyle/>
          <a:p>
            <a:pPr>
              <a:defRPr/>
            </a:pPr>
            <a:fld id="{1B820114-825E-4443-91D2-63B75780DDE3}" type="slidenum">
              <a:rPr lang="de-DE" smtClean="0"/>
              <a:pPr>
                <a:defRPr/>
              </a:pPr>
              <a:t>9</a:t>
            </a:fld>
            <a:endParaRPr lang="de-DE"/>
          </a:p>
        </p:txBody>
      </p:sp>
      <p:sp>
        <p:nvSpPr>
          <p:cNvPr id="44" name="TextBox 43"/>
          <p:cNvSpPr txBox="1"/>
          <p:nvPr/>
        </p:nvSpPr>
        <p:spPr>
          <a:xfrm>
            <a:off x="2661002" y="2744915"/>
            <a:ext cx="3057247" cy="1569660"/>
          </a:xfrm>
          <a:prstGeom prst="rect">
            <a:avLst/>
          </a:prstGeom>
          <a:noFill/>
        </p:spPr>
        <p:txBody>
          <a:bodyPr wrap="none" rtlCol="0">
            <a:spAutoFit/>
          </a:bodyPr>
          <a:lstStyle/>
          <a:p>
            <a:r>
              <a:rPr lang="en-US" sz="9600" dirty="0" smtClean="0">
                <a:solidFill>
                  <a:srgbClr val="FF0000"/>
                </a:solidFill>
              </a:rPr>
              <a:t>NEW</a:t>
            </a:r>
            <a:endParaRPr lang="en-US" sz="9600" dirty="0">
              <a:solidFill>
                <a:srgbClr val="FF0000"/>
              </a:solidFill>
            </a:endParaRPr>
          </a:p>
        </p:txBody>
      </p:sp>
    </p:spTree>
    <p:custDataLst>
      <p:tags r:id="rId2"/>
    </p:custDataLst>
    <p:extLst>
      <p:ext uri="{BB962C8B-B14F-4D97-AF65-F5344CB8AC3E}">
        <p14:creationId xmlns:p14="http://schemas.microsoft.com/office/powerpoint/2010/main" val="3146761048"/>
      </p:ext>
    </p:extLst>
  </p:cSld>
  <p:clrMapOvr>
    <a:masterClrMapping/>
  </p:clrMapOvr>
  <p:transition advTm="123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973"/>
                                        </p:tgtEl>
                                        <p:attrNameLst>
                                          <p:attrName>style.visibility</p:attrName>
                                        </p:attrNameLst>
                                      </p:cBhvr>
                                      <p:to>
                                        <p:strVal val="visible"/>
                                      </p:to>
                                    </p:set>
                                    <p:animEffect transition="in" filter="fade">
                                      <p:cBhvr>
                                        <p:cTn id="7" dur="1000"/>
                                        <p:tgtEl>
                                          <p:spTgt spid="799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879"/>
                                        </p:tgtEl>
                                        <p:attrNameLst>
                                          <p:attrName>style.visibility</p:attrName>
                                        </p:attrNameLst>
                                      </p:cBhvr>
                                      <p:to>
                                        <p:strVal val="visible"/>
                                      </p:to>
                                    </p:set>
                                    <p:animEffect transition="in" filter="fade">
                                      <p:cBhvr>
                                        <p:cTn id="10" dur="10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P spid="7997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1|12.9|45.4"/>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10340</TotalTime>
  <Words>5242</Words>
  <Application>Microsoft Office PowerPoint</Application>
  <PresentationFormat>On-screen Show (4:3)</PresentationFormat>
  <Paragraphs>1012</Paragraphs>
  <Slides>33</Slides>
  <Notes>7</Notes>
  <HiddenSlides>6</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6" baseType="lpstr">
      <vt:lpstr>Arial</vt:lpstr>
      <vt:lpstr>Euclid Symbol</vt:lpstr>
      <vt:lpstr>Times New Roman</vt:lpstr>
      <vt:lpstr>Cambria</vt:lpstr>
      <vt:lpstr>Cambria Math</vt:lpstr>
      <vt:lpstr>Microsoft Sans Serif</vt:lpstr>
      <vt:lpstr>MT Extra</vt:lpstr>
      <vt:lpstr>Arial Unicode MS</vt:lpstr>
      <vt:lpstr>Calibri</vt:lpstr>
      <vt:lpstr>Standarddesign</vt:lpstr>
      <vt:lpstr>8_Standarddesign</vt:lpstr>
      <vt:lpstr>Formel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Baeßler</dc:creator>
  <cp:lastModifiedBy>Stefan</cp:lastModifiedBy>
  <cp:revision>647</cp:revision>
  <cp:lastPrinted>2015-11-18T01:30:58Z</cp:lastPrinted>
  <dcterms:created xsi:type="dcterms:W3CDTF">2006-07-16T06:34:31Z</dcterms:created>
  <dcterms:modified xsi:type="dcterms:W3CDTF">2018-02-22T18:52:11Z</dcterms:modified>
</cp:coreProperties>
</file>