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0"/>
  </p:notesMasterIdLst>
  <p:sldIdLst>
    <p:sldId id="256" r:id="rId2"/>
    <p:sldId id="296" r:id="rId3"/>
    <p:sldId id="273" r:id="rId4"/>
    <p:sldId id="299" r:id="rId5"/>
    <p:sldId id="258" r:id="rId6"/>
    <p:sldId id="259" r:id="rId7"/>
    <p:sldId id="280" r:id="rId8"/>
    <p:sldId id="271" r:id="rId9"/>
    <p:sldId id="297" r:id="rId10"/>
    <p:sldId id="261" r:id="rId11"/>
    <p:sldId id="282" r:id="rId12"/>
    <p:sldId id="283" r:id="rId13"/>
    <p:sldId id="292" r:id="rId14"/>
    <p:sldId id="293" r:id="rId15"/>
    <p:sldId id="294" r:id="rId16"/>
    <p:sldId id="260" r:id="rId17"/>
    <p:sldId id="300" r:id="rId18"/>
    <p:sldId id="26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07" autoAdjust="0"/>
    <p:restoredTop sz="96296"/>
  </p:normalViewPr>
  <p:slideViewPr>
    <p:cSldViewPr snapToGrid="0">
      <p:cViewPr varScale="1">
        <p:scale>
          <a:sx n="113" d="100"/>
          <a:sy n="113" d="100"/>
        </p:scale>
        <p:origin x="480" y="176"/>
      </p:cViewPr>
      <p:guideLst/>
    </p:cSldViewPr>
  </p:slideViewPr>
  <p:outlineViewPr>
    <p:cViewPr>
      <p:scale>
        <a:sx n="33" d="100"/>
        <a:sy n="33" d="100"/>
      </p:scale>
      <p:origin x="0" y="-376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275ED9-0A66-6941-9386-13AC86690157}" type="datetimeFigureOut">
              <a:rPr lang="en-US" smtClean="0"/>
              <a:t>6/28/24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F5CE98-F1A1-FC4A-A544-D6FE33CD4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140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6189f80d1c_2_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g26189f80d1c_2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66364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182AA-4697-E042-9E7A-4A91E1971AA5}" type="datetime1">
              <a:rPr lang="en-US" smtClean="0"/>
              <a:t>6/28/24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Hagemeier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1B824-926B-EA49-AAC2-AD3BA22FBBEA}" type="datetime1">
              <a:rPr lang="en-US" smtClean="0"/>
              <a:t>6/28/24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Hagemeier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27325-F34B-514F-AADD-487AD42C9C7D}" type="datetime1">
              <a:rPr lang="en-US" smtClean="0"/>
              <a:t>6/28/24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Hagemeier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0D1E-BF78-694F-B411-5778D4F7220C}" type="datetime1">
              <a:rPr lang="en-US" smtClean="0"/>
              <a:t>6/28/24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Hagemeier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5E668-8795-3846-B890-9E031749D6AD}" type="datetime1">
              <a:rPr lang="en-US" smtClean="0"/>
              <a:t>6/28/24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Hagemeier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86DFD-8683-F541-B6E8-3E81383DDFE8}" type="datetime1">
              <a:rPr lang="en-US" smtClean="0"/>
              <a:t>6/28/24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Hagemeier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71DDD-61A1-2146-A152-0BFBA6E3D1AD}" type="datetime1">
              <a:rPr lang="en-US" smtClean="0"/>
              <a:t>6/28/24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Hagemeier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B60D0-0E46-FB47-8641-6F7E87A32658}" type="datetime1">
              <a:rPr lang="en-US" smtClean="0"/>
              <a:t>6/28/24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Hagemeier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B4D57-2873-5641-9D23-DD5FA11344D7}" type="datetime1">
              <a:rPr lang="en-US" smtClean="0"/>
              <a:t>6/28/24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Hagemeier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9D5D7-AE6A-1440-8544-E83233A23AB8}" type="datetime1">
              <a:rPr lang="en-US" smtClean="0"/>
              <a:t>6/28/24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Hagemeier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660E6-328C-654B-AF3B-186F68945BA4}" type="datetime1">
              <a:rPr lang="en-US" smtClean="0"/>
              <a:t>6/28/24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Hagemeier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0476E80-6126-E640-9995-EAB65CB01E14}" type="datetime1">
              <a:rPr lang="en-US" smtClean="0"/>
              <a:t>6/28/24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Andrew Hagemeier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13" Type="http://schemas.openxmlformats.org/officeDocument/2006/relationships/image" Target="../media/image38.jpg"/><Relationship Id="rId18" Type="http://schemas.openxmlformats.org/officeDocument/2006/relationships/image" Target="../media/image43.png"/><Relationship Id="rId3" Type="http://schemas.openxmlformats.org/officeDocument/2006/relationships/image" Target="../media/image3.jpg"/><Relationship Id="rId21" Type="http://schemas.openxmlformats.org/officeDocument/2006/relationships/image" Target="../media/image46.jpg"/><Relationship Id="rId7" Type="http://schemas.openxmlformats.org/officeDocument/2006/relationships/image" Target="../media/image32.png"/><Relationship Id="rId12" Type="http://schemas.openxmlformats.org/officeDocument/2006/relationships/image" Target="../media/image37.jpg"/><Relationship Id="rId17" Type="http://schemas.openxmlformats.org/officeDocument/2006/relationships/image" Target="../media/image42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1.gif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36.png"/><Relationship Id="rId5" Type="http://schemas.openxmlformats.org/officeDocument/2006/relationships/image" Target="../media/image1.png"/><Relationship Id="rId15" Type="http://schemas.openxmlformats.org/officeDocument/2006/relationships/image" Target="../media/image40.png"/><Relationship Id="rId10" Type="http://schemas.openxmlformats.org/officeDocument/2006/relationships/image" Target="../media/image35.jpg"/><Relationship Id="rId19" Type="http://schemas.openxmlformats.org/officeDocument/2006/relationships/image" Target="../media/image44.png"/><Relationship Id="rId4" Type="http://schemas.openxmlformats.org/officeDocument/2006/relationships/image" Target="../media/image31.jpg"/><Relationship Id="rId9" Type="http://schemas.openxmlformats.org/officeDocument/2006/relationships/image" Target="../media/image34.jpg"/><Relationship Id="rId14" Type="http://schemas.openxmlformats.org/officeDocument/2006/relationships/image" Target="../media/image39.png"/><Relationship Id="rId22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660402"/>
            <a:ext cx="9144000" cy="2387600"/>
          </a:xfrm>
        </p:spPr>
        <p:txBody>
          <a:bodyPr>
            <a:normAutofit/>
          </a:bodyPr>
          <a:lstStyle/>
          <a:p>
            <a:r>
              <a:rPr lang="en-US" dirty="0"/>
              <a:t>Modifications to the Nab Detector Electronics System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198761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Andrew Hagemeier</a:t>
            </a:r>
          </a:p>
          <a:p>
            <a:r>
              <a:rPr lang="en-US" dirty="0"/>
              <a:t>University of Virginia</a:t>
            </a:r>
          </a:p>
          <a:p>
            <a:r>
              <a:rPr lang="en-US" dirty="0"/>
              <a:t>ACNS Conference, June 26, 2024</a:t>
            </a:r>
          </a:p>
        </p:txBody>
      </p:sp>
      <p:pic>
        <p:nvPicPr>
          <p:cNvPr id="4" name="Google Shape;184;p25">
            <a:extLst>
              <a:ext uri="{FF2B5EF4-FFF2-40B4-BE49-F238E27FC236}">
                <a16:creationId xmlns:a16="http://schemas.microsoft.com/office/drawing/2014/main" id="{9218BC5F-18D5-1866-8B88-381C4AAC62F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339774" y="5261203"/>
            <a:ext cx="1512452" cy="948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98;p25">
            <a:extLst>
              <a:ext uri="{FF2B5EF4-FFF2-40B4-BE49-F238E27FC236}">
                <a16:creationId xmlns:a16="http://schemas.microsoft.com/office/drawing/2014/main" id="{452303C8-780D-EC62-06E4-A148F30F78B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5273673"/>
            <a:ext cx="1714500" cy="92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82;p25" descr="http://www.nsf.gov/images/logos/nsf1.jpg">
            <a:extLst>
              <a:ext uri="{FF2B5EF4-FFF2-40B4-BE49-F238E27FC236}">
                <a16:creationId xmlns:a16="http://schemas.microsoft.com/office/drawing/2014/main" id="{5CB8AEED-0169-6829-35F9-C713F21CECD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82083" y="5239706"/>
            <a:ext cx="985917" cy="9918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CD469-D2A0-697B-0BFB-614E85738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Mini Chamber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916B43-ED0C-4EBB-31FF-576B83000AD6}"/>
              </a:ext>
            </a:extLst>
          </p:cNvPr>
          <p:cNvSpPr txBox="1"/>
          <p:nvPr/>
        </p:nvSpPr>
        <p:spPr>
          <a:xfrm>
            <a:off x="624114" y="2009019"/>
            <a:ext cx="5077580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buFont typeface=""/>
              <a:buChar char="•"/>
            </a:pPr>
            <a:r>
              <a:rPr lang="en-US" sz="2800">
                <a:cs typeface="Arial"/>
              </a:rPr>
              <a:t>Tests of Electronics Changes​</a:t>
            </a:r>
          </a:p>
          <a:p>
            <a:pPr marL="228600" indent="-228600">
              <a:buFont typeface=""/>
              <a:buChar char="•"/>
            </a:pPr>
            <a:r>
              <a:rPr lang="en-US" sz="2800">
                <a:cs typeface="Arial"/>
              </a:rPr>
              <a:t>Testing for new Lower Detector​</a:t>
            </a:r>
          </a:p>
          <a:p>
            <a:pPr marL="228600" indent="-228600">
              <a:buFont typeface=""/>
              <a:buChar char="•"/>
            </a:pPr>
            <a:r>
              <a:rPr lang="en-US" sz="2800">
                <a:cs typeface="Arial"/>
              </a:rPr>
              <a:t>Testing of New Transition Boards​</a:t>
            </a:r>
            <a:endParaRPr lang="en-US" sz="2800" dirty="0">
              <a:cs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8C0F66-39E0-9C28-15F0-B0DB25AAB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 descr="A machine in a room&#10;&#10;Description automatically generated">
            <a:extLst>
              <a:ext uri="{FF2B5EF4-FFF2-40B4-BE49-F238E27FC236}">
                <a16:creationId xmlns:a16="http://schemas.microsoft.com/office/drawing/2014/main" id="{008115E6-C9D6-881A-D271-4D5D4027E4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603" y="0"/>
            <a:ext cx="3857625" cy="6858000"/>
          </a:xfrm>
          <a:prstGeom prst="rect">
            <a:avLst/>
          </a:prstGeom>
        </p:spPr>
      </p:pic>
      <p:pic>
        <p:nvPicPr>
          <p:cNvPr id="11" name="Content Placeholder 10" descr="A person and person working on a machine&#10;&#10;Description automatically generated">
            <a:extLst>
              <a:ext uri="{FF2B5EF4-FFF2-40B4-BE49-F238E27FC236}">
                <a16:creationId xmlns:a16="http://schemas.microsoft.com/office/drawing/2014/main" id="{4DF8896C-FBF0-4FAB-8681-FD5DB6345A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976" y="2506662"/>
            <a:ext cx="2447627" cy="4351338"/>
          </a:xfrm>
        </p:spPr>
      </p:pic>
    </p:spTree>
    <p:extLst>
      <p:ext uri="{BB962C8B-B14F-4D97-AF65-F5344CB8AC3E}">
        <p14:creationId xmlns:p14="http://schemas.microsoft.com/office/powerpoint/2010/main" val="2648554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D0DE31-5CE4-5E5C-FB56-FC5C3F395C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789"/>
          <a:stretch/>
        </p:blipFill>
        <p:spPr>
          <a:xfrm>
            <a:off x="6209415" y="-5316"/>
            <a:ext cx="5982586" cy="61324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183798-3809-5F94-35EA-F67EADB74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Mini Chamber Test</a:t>
            </a:r>
          </a:p>
        </p:txBody>
      </p:sp>
      <p:pic>
        <p:nvPicPr>
          <p:cNvPr id="5" name="Content Placeholder 4" descr="A machine with wires and cables&#10;&#10;Description automatically generated">
            <a:extLst>
              <a:ext uri="{FF2B5EF4-FFF2-40B4-BE49-F238E27FC236}">
                <a16:creationId xmlns:a16="http://schemas.microsoft.com/office/drawing/2014/main" id="{A593A6FC-C629-EE45-06E4-D65D220683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15645" y="1848484"/>
            <a:ext cx="5725161" cy="429387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054BC0-21EC-EAC9-2E73-2910055E8A39}"/>
              </a:ext>
            </a:extLst>
          </p:cNvPr>
          <p:cNvSpPr txBox="1"/>
          <p:nvPr/>
        </p:nvSpPr>
        <p:spPr>
          <a:xfrm>
            <a:off x="4518662" y="5380672"/>
            <a:ext cx="7551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Warm Vacuum never better than 1 mTorr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Reluctance to put in a low leakage current detector into dirty vacuum led to testing with detectors with high leakage current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Saw 31 out of 127 pixels on Detector “Smudge”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1C29955-89FB-DE7F-3A30-69AAE03A4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4985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B16E7CC-98E4-C942-8D51-09C709B33A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631"/>
          <a:stretch/>
        </p:blipFill>
        <p:spPr>
          <a:xfrm>
            <a:off x="5795010" y="0"/>
            <a:ext cx="6396990" cy="72217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86ECA5-8A2B-9540-5C53-5790E897A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02825" cy="1325563"/>
          </a:xfrm>
        </p:spPr>
        <p:txBody>
          <a:bodyPr/>
          <a:lstStyle/>
          <a:p>
            <a:r>
              <a:rPr lang="en-US" dirty="0"/>
              <a:t>Test Stand Tests with the “Manitoba” Detector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FAC6C1-7A7E-13D3-AA92-61771C5C5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257800" cy="5032375"/>
          </a:xfrm>
        </p:spPr>
        <p:txBody>
          <a:bodyPr>
            <a:normAutofit fontScale="92500" lnSpcReduction="10000"/>
          </a:bodyPr>
          <a:lstStyle/>
          <a:p>
            <a:pPr algn="l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effectLst/>
              </a:rPr>
              <a:t>Green </a:t>
            </a:r>
          </a:p>
          <a:p>
            <a:pPr marL="742950" lvl="1" indent="-285750" algn="l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effectLst/>
              </a:rPr>
              <a:t>Working Pixels</a:t>
            </a:r>
          </a:p>
          <a:p>
            <a:pPr algn="l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effectLst/>
              </a:rPr>
              <a:t>Yellow - </a:t>
            </a:r>
          </a:p>
          <a:p>
            <a:pPr marL="742950" lvl="1" indent="-285750" algn="l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effectLst/>
              </a:rPr>
              <a:t>FET card inoperative</a:t>
            </a:r>
          </a:p>
          <a:p>
            <a:pPr algn="l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effectLst/>
              </a:rPr>
              <a:t>Pink  </a:t>
            </a:r>
          </a:p>
          <a:p>
            <a:pPr marL="742950" lvl="1" indent="-285750" algn="l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effectLst/>
              </a:rPr>
              <a:t>Preamp inoperative</a:t>
            </a:r>
          </a:p>
          <a:p>
            <a:pPr algn="l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effectLst/>
              </a:rPr>
              <a:t>Blue </a:t>
            </a:r>
          </a:p>
          <a:p>
            <a:pPr marL="742950" lvl="1" indent="-285750" algn="l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effectLst/>
              </a:rPr>
              <a:t>Did not pass detector pogo pin continuity test</a:t>
            </a:r>
          </a:p>
          <a:p>
            <a:pPr algn="l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effectLst/>
              </a:rPr>
              <a:t>Red</a:t>
            </a:r>
          </a:p>
          <a:p>
            <a:pPr marL="742950" lvl="1" indent="-285750" algn="l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effectLst/>
              </a:rPr>
              <a:t>Missing after cooldown</a:t>
            </a:r>
          </a:p>
          <a:p>
            <a:pPr algn="l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effectLst/>
              </a:rPr>
              <a:t>Purple</a:t>
            </a:r>
          </a:p>
          <a:p>
            <a:pPr marL="742950" lvl="1" indent="-285750" algn="l" rtl="0" fontAlgn="base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effectLst/>
              </a:rPr>
              <a:t>Did not pass detector pogo pin continuity test, reappeared after cooldown </a:t>
            </a:r>
            <a:endParaRPr lang="en-US" sz="28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816AD8-5764-5256-80CF-582364808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3098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green circuit board on a silver foil bag&#10;&#10;Description automatically generated">
            <a:extLst>
              <a:ext uri="{FF2B5EF4-FFF2-40B4-BE49-F238E27FC236}">
                <a16:creationId xmlns:a16="http://schemas.microsoft.com/office/drawing/2014/main" id="{429233C1-14BF-87C7-2348-89B1DB31DD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500" b="125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8A9A14-9288-630F-6534-62585C362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Electronics Modification Stability Test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59EE2C-E9C7-AFE4-487F-833B15D9A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2709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FAD92-00EA-7DCC-0D66-8EE7B782A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FET Card Removal Bench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F02F5-BEFE-778D-CC9F-64ABDF6D7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990975" cy="4351338"/>
          </a:xfrm>
        </p:spPr>
        <p:txBody>
          <a:bodyPr/>
          <a:lstStyle/>
          <a:p>
            <a:r>
              <a:rPr lang="en-US" dirty="0"/>
              <a:t>Removed four FET cards (32 channels) from Electronics system to test stability</a:t>
            </a:r>
          </a:p>
        </p:txBody>
      </p:sp>
      <p:pic>
        <p:nvPicPr>
          <p:cNvPr id="5" name="Picture 4" descr="A machine with a circular object&#10;&#10;Description automatically generated with medium confidence">
            <a:extLst>
              <a:ext uri="{FF2B5EF4-FFF2-40B4-BE49-F238E27FC236}">
                <a16:creationId xmlns:a16="http://schemas.microsoft.com/office/drawing/2014/main" id="{77E772A9-6F84-9AEA-3CC4-0A11EE6B3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1485900"/>
            <a:ext cx="7162800" cy="53721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D51817-564C-A8F9-DA3B-838BD8A55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306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59712-1168-41C0-8629-D147313F4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Removed Channels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75EB4D-97FF-958E-7F15-7EFD3F261A50}"/>
              </a:ext>
            </a:extLst>
          </p:cNvPr>
          <p:cNvSpPr txBox="1"/>
          <p:nvPr/>
        </p:nvSpPr>
        <p:spPr>
          <a:xfrm>
            <a:off x="838200" y="1690688"/>
            <a:ext cx="485008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Modified Preamps: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A,B,D,G,I,J,L,M,P,R,T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25 Channels removed</a:t>
            </a:r>
            <a:r>
              <a:rPr lang="en-US" dirty="0"/>
              <a:t>	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Power up Test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Current Draws</a:t>
            </a:r>
          </a:p>
          <a:p>
            <a:pPr lvl="2"/>
            <a:endParaRPr lang="en-US" sz="28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EE7526B-B970-F380-0BC3-5C1FF07D82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6444021"/>
              </p:ext>
            </p:extLst>
          </p:nvPr>
        </p:nvGraphicFramePr>
        <p:xfrm>
          <a:off x="0" y="5003800"/>
          <a:ext cx="6510416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8779">
                  <a:extLst>
                    <a:ext uri="{9D8B030D-6E8A-4147-A177-3AD203B41FA5}">
                      <a16:colId xmlns:a16="http://schemas.microsoft.com/office/drawing/2014/main" val="3101935824"/>
                    </a:ext>
                  </a:extLst>
                </a:gridCol>
                <a:gridCol w="469232">
                  <a:extLst>
                    <a:ext uri="{9D8B030D-6E8A-4147-A177-3AD203B41FA5}">
                      <a16:colId xmlns:a16="http://schemas.microsoft.com/office/drawing/2014/main" val="2553060882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869779782"/>
                    </a:ext>
                  </a:extLst>
                </a:gridCol>
                <a:gridCol w="517358">
                  <a:extLst>
                    <a:ext uri="{9D8B030D-6E8A-4147-A177-3AD203B41FA5}">
                      <a16:colId xmlns:a16="http://schemas.microsoft.com/office/drawing/2014/main" val="190915541"/>
                    </a:ext>
                  </a:extLst>
                </a:gridCol>
                <a:gridCol w="515777">
                  <a:extLst>
                    <a:ext uri="{9D8B030D-6E8A-4147-A177-3AD203B41FA5}">
                      <a16:colId xmlns:a16="http://schemas.microsoft.com/office/drawing/2014/main" val="404073909"/>
                    </a:ext>
                  </a:extLst>
                </a:gridCol>
                <a:gridCol w="491898">
                  <a:extLst>
                    <a:ext uri="{9D8B030D-6E8A-4147-A177-3AD203B41FA5}">
                      <a16:colId xmlns:a16="http://schemas.microsoft.com/office/drawing/2014/main" val="3740818343"/>
                    </a:ext>
                  </a:extLst>
                </a:gridCol>
                <a:gridCol w="503610">
                  <a:extLst>
                    <a:ext uri="{9D8B030D-6E8A-4147-A177-3AD203B41FA5}">
                      <a16:colId xmlns:a16="http://schemas.microsoft.com/office/drawing/2014/main" val="2005030622"/>
                    </a:ext>
                  </a:extLst>
                </a:gridCol>
                <a:gridCol w="503610">
                  <a:extLst>
                    <a:ext uri="{9D8B030D-6E8A-4147-A177-3AD203B41FA5}">
                      <a16:colId xmlns:a16="http://schemas.microsoft.com/office/drawing/2014/main" val="3324740381"/>
                    </a:ext>
                  </a:extLst>
                </a:gridCol>
                <a:gridCol w="491898">
                  <a:extLst>
                    <a:ext uri="{9D8B030D-6E8A-4147-A177-3AD203B41FA5}">
                      <a16:colId xmlns:a16="http://schemas.microsoft.com/office/drawing/2014/main" val="1493420790"/>
                    </a:ext>
                  </a:extLst>
                </a:gridCol>
                <a:gridCol w="480186">
                  <a:extLst>
                    <a:ext uri="{9D8B030D-6E8A-4147-A177-3AD203B41FA5}">
                      <a16:colId xmlns:a16="http://schemas.microsoft.com/office/drawing/2014/main" val="918654272"/>
                    </a:ext>
                  </a:extLst>
                </a:gridCol>
                <a:gridCol w="480186">
                  <a:extLst>
                    <a:ext uri="{9D8B030D-6E8A-4147-A177-3AD203B41FA5}">
                      <a16:colId xmlns:a16="http://schemas.microsoft.com/office/drawing/2014/main" val="3958660044"/>
                    </a:ext>
                  </a:extLst>
                </a:gridCol>
                <a:gridCol w="516619">
                  <a:extLst>
                    <a:ext uri="{9D8B030D-6E8A-4147-A177-3AD203B41FA5}">
                      <a16:colId xmlns:a16="http://schemas.microsoft.com/office/drawing/2014/main" val="35931247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Preamp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J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19094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+7 (mA)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200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53549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-7 (mA)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23617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+12 (mA)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99704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Ch. removed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9953266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D45A80-7B60-0F6C-61C9-7596BCC6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E35342-43E8-D55F-C1BD-70D96227D6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74" r="25916" b="7750"/>
          <a:stretch/>
        </p:blipFill>
        <p:spPr>
          <a:xfrm>
            <a:off x="6479377" y="0"/>
            <a:ext cx="57126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2568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DA8CA-C156-8704-5688-7DB017FBA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3259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Test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7F37DC-765D-760B-4E67-CC0660347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16437"/>
            <a:ext cx="6664840" cy="4240084"/>
          </a:xfrm>
        </p:spPr>
        <p:txBody>
          <a:bodyPr/>
          <a:lstStyle/>
          <a:p>
            <a:r>
              <a:rPr lang="en-US" dirty="0"/>
              <a:t>FET removal test:</a:t>
            </a:r>
          </a:p>
          <a:p>
            <a:pPr lvl="1"/>
            <a:r>
              <a:rPr lang="en-US" dirty="0"/>
              <a:t>System oscillated 4 times in 90 minutes</a:t>
            </a:r>
          </a:p>
          <a:p>
            <a:r>
              <a:rPr lang="en-US" dirty="0"/>
              <a:t>Op-Amp removal test:</a:t>
            </a:r>
          </a:p>
          <a:p>
            <a:pPr lvl="1"/>
            <a:r>
              <a:rPr lang="en-US" dirty="0"/>
              <a:t>System oscillated once in 24 hours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Bench Test,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No Detector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FETs not cooled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 descr="A screen shot of a graph&#10;&#10;Description automatically generated">
            <a:extLst>
              <a:ext uri="{FF2B5EF4-FFF2-40B4-BE49-F238E27FC236}">
                <a16:creationId xmlns:a16="http://schemas.microsoft.com/office/drawing/2014/main" id="{BF2FFC25-54D4-1A04-13FA-69356FF53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0194" y="2699953"/>
            <a:ext cx="6664841" cy="415804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2D0340-C8F9-FDA4-66FE-36BF3F139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3823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435C3-027D-D90E-B3B6-720A5A8A7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Future Work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8490A2-D279-EA8B-8B49-81801281FF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10300" cy="4351338"/>
          </a:xfrm>
        </p:spPr>
        <p:txBody>
          <a:bodyPr/>
          <a:lstStyle/>
          <a:p>
            <a:r>
              <a:rPr lang="en-US" dirty="0"/>
              <a:t>Tests of new transition boards</a:t>
            </a:r>
          </a:p>
          <a:p>
            <a:pPr lvl="1"/>
            <a:r>
              <a:rPr lang="en-US" dirty="0"/>
              <a:t>Continuity test</a:t>
            </a:r>
          </a:p>
          <a:p>
            <a:pPr lvl="1"/>
            <a:r>
              <a:rPr lang="en-US" dirty="0"/>
              <a:t>Vacuum Test</a:t>
            </a:r>
          </a:p>
          <a:p>
            <a:r>
              <a:rPr lang="en-US" dirty="0"/>
              <a:t>Cold test 2</a:t>
            </a:r>
            <a:r>
              <a:rPr lang="en-US" baseline="30000" dirty="0"/>
              <a:t>nd</a:t>
            </a:r>
            <a:r>
              <a:rPr lang="en-US" dirty="0"/>
              <a:t> new FET pogo pin</a:t>
            </a:r>
          </a:p>
          <a:p>
            <a:r>
              <a:rPr lang="en-US" dirty="0"/>
              <a:t>Cold Test of manual outer pixel removal</a:t>
            </a:r>
          </a:p>
          <a:p>
            <a:r>
              <a:rPr lang="en-US" dirty="0"/>
              <a:t>Install modifications for use in the upcoming beam cycle</a:t>
            </a:r>
          </a:p>
          <a:p>
            <a:pPr lvl="1"/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740B86-9364-F8FA-C350-98F84A98F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 descr="A large metal surface with yellow beams&#10;&#10;Description automatically generated with medium confidence">
            <a:extLst>
              <a:ext uri="{FF2B5EF4-FFF2-40B4-BE49-F238E27FC236}">
                <a16:creationId xmlns:a16="http://schemas.microsoft.com/office/drawing/2014/main" id="{DBA459C7-D142-A198-954C-6D95B7A51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4479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25" descr="http://www.nsf.gov/images/logos/nsf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3267" y="5777418"/>
            <a:ext cx="985917" cy="991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5" descr="http://science.energy.gov/~/media/_/images/about/resources/logos/jpg/high-res/RGB_Color-Seal_Green-Mark_SC_Vertical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47865" y="5777418"/>
            <a:ext cx="2864379" cy="927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23833" y="653431"/>
            <a:ext cx="1512452" cy="948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5457" y="134614"/>
            <a:ext cx="1908737" cy="1028597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5"/>
          <p:cNvSpPr txBox="1"/>
          <p:nvPr/>
        </p:nvSpPr>
        <p:spPr>
          <a:xfrm>
            <a:off x="26100" y="5312734"/>
            <a:ext cx="2708000" cy="379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r>
              <a:rPr lang="en" sz="1867" b="1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Main project funding: </a:t>
            </a:r>
            <a:endParaRPr sz="1467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87" name="Google Shape;187;p25" descr="See the source imag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0300" y="2304033"/>
            <a:ext cx="2708000" cy="488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5" descr="See the source imag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31269" y="4610305"/>
            <a:ext cx="2436233" cy="702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5" descr="See the source imag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912234" y="783584"/>
            <a:ext cx="3625017" cy="37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5" descr="See the source imag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82857" y="1630347"/>
            <a:ext cx="2332380" cy="1311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5" descr="See the source image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652699" y="3333671"/>
            <a:ext cx="1946861" cy="1236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5" descr="See the source image"/>
          <p:cNvPicPr preferRelativeResize="0"/>
          <p:nvPr/>
        </p:nvPicPr>
        <p:blipFill rotWithShape="1">
          <a:blip r:embed="rId12">
            <a:alphaModFix/>
          </a:blip>
          <a:srcRect t="8203" b="19005"/>
          <a:stretch/>
        </p:blipFill>
        <p:spPr>
          <a:xfrm>
            <a:off x="401053" y="3130991"/>
            <a:ext cx="2436248" cy="1182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5" descr="See the source image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884110" y="1826714"/>
            <a:ext cx="1288484" cy="1433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5" descr="The University of Tennessee Logo | Brand Guidelines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472402" y="134586"/>
            <a:ext cx="2707943" cy="1251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5" descr="A picture containing text&#10;&#10;Description automatically generated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97688" y="1480070"/>
            <a:ext cx="2345512" cy="460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5" descr="A picture containing text&#10;&#10;Description automatically generated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0384315" y="1584281"/>
            <a:ext cx="1403995" cy="1403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12751" y="5777418"/>
            <a:ext cx="1403995" cy="880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98651" y="5777418"/>
            <a:ext cx="1714500" cy="92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5" descr="See the source image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5919526" y="3442655"/>
            <a:ext cx="2864383" cy="867056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5"/>
          <p:cNvSpPr txBox="1"/>
          <p:nvPr/>
        </p:nvSpPr>
        <p:spPr>
          <a:xfrm>
            <a:off x="2718385" y="7027"/>
            <a:ext cx="67540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/>
            <a:r>
              <a:rPr lang="en" sz="3600" b="1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The Nab Collaboration</a:t>
            </a:r>
            <a:endParaRPr sz="1467">
              <a:solidFill>
                <a:schemeClr val="dk2"/>
              </a:solidFill>
            </a:endParaRPr>
          </a:p>
        </p:txBody>
      </p:sp>
      <p:cxnSp>
        <p:nvCxnSpPr>
          <p:cNvPr id="201" name="Google Shape;201;p25"/>
          <p:cNvCxnSpPr/>
          <p:nvPr/>
        </p:nvCxnSpPr>
        <p:spPr>
          <a:xfrm>
            <a:off x="0" y="5685576"/>
            <a:ext cx="121920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02" name="Google Shape;202;p25" descr="University Of South Carolina Transparent, HD Png Download , Transparent Png  Image - PNGitem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0100498" y="4306734"/>
            <a:ext cx="1971625" cy="1213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5" descr="Western Kentucky University - Home | Facebook"/>
          <p:cNvPicPr preferRelativeResize="0"/>
          <p:nvPr/>
        </p:nvPicPr>
        <p:blipFill rotWithShape="1">
          <a:blip r:embed="rId19">
            <a:alphaModFix/>
          </a:blip>
          <a:srcRect t="12401" r="-775" b="13955"/>
          <a:stretch/>
        </p:blipFill>
        <p:spPr>
          <a:xfrm>
            <a:off x="3976866" y="4487076"/>
            <a:ext cx="1298549" cy="948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5" descr="Universidad Nacional Autónoma de México in Mexico : Reviews ..."/>
          <p:cNvPicPr preferRelativeResize="0"/>
          <p:nvPr/>
        </p:nvPicPr>
        <p:blipFill rotWithShape="1">
          <a:blip r:embed="rId20">
            <a:alphaModFix/>
          </a:blip>
          <a:srcRect t="13970" b="18209"/>
          <a:stretch/>
        </p:blipFill>
        <p:spPr>
          <a:xfrm>
            <a:off x="9675165" y="3112473"/>
            <a:ext cx="2516852" cy="1219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5" descr="Magnetismus und Medizin eng verknüpft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5887313" y="4662134"/>
            <a:ext cx="3601276" cy="583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5" descr="Georgia Tech tops UGA in women's basketball | College ...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3552166" y="1976391"/>
            <a:ext cx="1714500" cy="1115895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>
                <a:latin typeface="Arial"/>
                <a:ea typeface="Arial"/>
                <a:cs typeface="Arial"/>
                <a:sym typeface="Arial"/>
              </a:rPr>
              <a:pPr/>
              <a:t>18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2225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64577DD9-0AD5-19E2-F2E2-D3CC17847A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254"/>
          <a:stretch/>
        </p:blipFill>
        <p:spPr>
          <a:xfrm>
            <a:off x="3725079" y="2663190"/>
            <a:ext cx="3730648" cy="41948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437DEBD-1428-8AC9-3D22-4EDB56B667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254"/>
          <a:stretch/>
        </p:blipFill>
        <p:spPr>
          <a:xfrm>
            <a:off x="0" y="2663190"/>
            <a:ext cx="3730648" cy="41948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CA77EAD-BADD-02D0-169C-2F33FA15B3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2254"/>
          <a:stretch/>
        </p:blipFill>
        <p:spPr>
          <a:xfrm>
            <a:off x="-2784" y="2663190"/>
            <a:ext cx="3730647" cy="41948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4EEE12-DA08-CFD8-38BD-C609A7C75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339840" cy="1325563"/>
          </a:xfrm>
        </p:spPr>
        <p:txBody>
          <a:bodyPr/>
          <a:lstStyle/>
          <a:p>
            <a:pPr algn="ctr"/>
            <a:r>
              <a:rPr lang="en-US" dirty="0"/>
              <a:t>Nab Experiment Detector System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53F5814-C56C-6A7C-01DC-D9BAC28FB7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398" y="1491"/>
            <a:ext cx="4551774" cy="685650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323EFC-4A39-82D9-997C-BAD9B5FDA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153CD15-F025-A7F8-F9E7-B828E8F0CA8D}"/>
              </a:ext>
            </a:extLst>
          </p:cNvPr>
          <p:cNvSpPr/>
          <p:nvPr/>
        </p:nvSpPr>
        <p:spPr>
          <a:xfrm>
            <a:off x="6385560" y="4511595"/>
            <a:ext cx="200591" cy="20025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E757E34-DD86-0969-FA4C-9669DA49A5D3}"/>
              </a:ext>
            </a:extLst>
          </p:cNvPr>
          <p:cNvSpPr/>
          <p:nvPr/>
        </p:nvSpPr>
        <p:spPr>
          <a:xfrm flipV="1">
            <a:off x="9462938" y="4468347"/>
            <a:ext cx="197710" cy="19770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7664C40-343B-846F-6114-2EC21209DF55}"/>
              </a:ext>
            </a:extLst>
          </p:cNvPr>
          <p:cNvSpPr/>
          <p:nvPr/>
        </p:nvSpPr>
        <p:spPr>
          <a:xfrm>
            <a:off x="9506188" y="4511596"/>
            <a:ext cx="111210" cy="11121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20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7 -0.00625 L 0.25156 -0.006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3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9 0.00023 L -4.79167E-6 0.1053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278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0.00162 L -4.79167E-6 -0.46458 " pathEditMode="relative" rAng="0" ptsTypes="AA">
                                      <p:cBhvr>
                                        <p:cTn id="1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9" presetClass="exit" presetSubtype="0" fill="hold" grpId="3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0" presetClass="path" presetSubtype="0" accel="50000" decel="5000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.10532 L -0.00169 -0.4673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2861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9" presetClass="exit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  <p:bldP spid="9" grpId="2" animBg="1"/>
      <p:bldP spid="8" grpId="0" animBg="1"/>
      <p:bldP spid="8" grpId="1" animBg="1"/>
      <p:bldP spid="8" grpId="2" animBg="1"/>
      <p:bldP spid="8" grpId="3" animBg="1"/>
      <p:bldP spid="8" grpId="4" animBg="1"/>
      <p:bldP spid="8" grpId="5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4D38B-28FD-A723-2EF5-1B9C64132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020" y="318453"/>
            <a:ext cx="11151959" cy="1325563"/>
          </a:xfrm>
        </p:spPr>
        <p:txBody>
          <a:bodyPr/>
          <a:lstStyle/>
          <a:p>
            <a:pPr algn="ctr"/>
            <a:r>
              <a:rPr lang="en-US" dirty="0"/>
              <a:t>Nab Electronics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53850-834B-4C2B-7860-D937EE2FA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020" y="1490316"/>
            <a:ext cx="6798276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Stability</a:t>
            </a:r>
          </a:p>
          <a:p>
            <a:pPr lvl="1"/>
            <a:r>
              <a:rPr lang="en-US" dirty="0"/>
              <a:t>Too many preamps plugged in leads to system oscillations</a:t>
            </a:r>
          </a:p>
          <a:p>
            <a:pPr lvl="1"/>
            <a:r>
              <a:rPr lang="en-US" dirty="0"/>
              <a:t>Preamps too cold leads to oscillations</a:t>
            </a:r>
          </a:p>
          <a:p>
            <a:pPr lvl="1"/>
            <a:r>
              <a:rPr lang="en-US" dirty="0"/>
              <a:t>Damage can lead to loss of pixel or instability</a:t>
            </a:r>
          </a:p>
        </p:txBody>
      </p:sp>
      <p:pic>
        <p:nvPicPr>
          <p:cNvPr id="4" name="Picture 3" descr="A hexagon puzzle with many different colors&#10;&#10;Description automatically generated">
            <a:extLst>
              <a:ext uri="{FF2B5EF4-FFF2-40B4-BE49-F238E27FC236}">
                <a16:creationId xmlns:a16="http://schemas.microsoft.com/office/drawing/2014/main" id="{90B67A87-7945-C0B2-F5B6-FFC917EAF2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33" t="5631" r="20559" b="5480"/>
          <a:stretch/>
        </p:blipFill>
        <p:spPr>
          <a:xfrm>
            <a:off x="8823396" y="3200401"/>
            <a:ext cx="3435179" cy="36575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E306CE-0866-51BA-2937-E7E8DA64488B}"/>
              </a:ext>
            </a:extLst>
          </p:cNvPr>
          <p:cNvSpPr txBox="1"/>
          <p:nvPr/>
        </p:nvSpPr>
        <p:spPr>
          <a:xfrm>
            <a:off x="9205034" y="2554070"/>
            <a:ext cx="267190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Upper Detector Pixel Gain Summer 2023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83FC31-7352-FF86-5C17-70092DFFAE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4" t="22519" r="50616" b="43747"/>
          <a:stretch/>
        </p:blipFill>
        <p:spPr>
          <a:xfrm>
            <a:off x="2073" y="3654425"/>
            <a:ext cx="4412365" cy="320357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8D7425-90D4-1F25-37F4-DCBE32F9A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</a:t>
            </a:fld>
            <a:endParaRPr lang="en-US"/>
          </a:p>
        </p:txBody>
      </p:sp>
      <p:pic>
        <p:nvPicPr>
          <p:cNvPr id="9" name="Picture 8" descr="A graph of a waveform&#10;&#10;Description automatically generated">
            <a:extLst>
              <a:ext uri="{FF2B5EF4-FFF2-40B4-BE49-F238E27FC236}">
                <a16:creationId xmlns:a16="http://schemas.microsoft.com/office/drawing/2014/main" id="{3D276772-7C1A-5081-F2FC-7360B13DAD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648" y="3654425"/>
            <a:ext cx="4379951" cy="29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382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0BA7F-AEF4-0729-3907-890CB246D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Nab Electronics</a:t>
            </a:r>
          </a:p>
        </p:txBody>
      </p:sp>
      <p:pic>
        <p:nvPicPr>
          <p:cNvPr id="6" name="Content Placeholder 5" descr="A diagram of a vacuum assembly&#10;&#10;Description automatically generated">
            <a:extLst>
              <a:ext uri="{FF2B5EF4-FFF2-40B4-BE49-F238E27FC236}">
                <a16:creationId xmlns:a16="http://schemas.microsoft.com/office/drawing/2014/main" id="{D1AD91C1-1682-CD1A-374A-E7CEA55AA9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1643391"/>
            <a:ext cx="8610600" cy="521460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BC4C80-2C78-FB35-47A8-5055B73E6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C5F8E0-EAB3-4F0E-2451-6BC6D4F8464B}"/>
              </a:ext>
            </a:extLst>
          </p:cNvPr>
          <p:cNvSpPr txBox="1"/>
          <p:nvPr/>
        </p:nvSpPr>
        <p:spPr>
          <a:xfrm>
            <a:off x="0" y="5661764"/>
            <a:ext cx="2080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FET Pogo Pin Board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DE200C-FC1D-2AC4-B0E2-C08324EC49EE}"/>
              </a:ext>
            </a:extLst>
          </p:cNvPr>
          <p:cNvSpPr txBox="1"/>
          <p:nvPr/>
        </p:nvSpPr>
        <p:spPr>
          <a:xfrm>
            <a:off x="5899758" y="6123543"/>
            <a:ext cx="1906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Transition Boards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3745A57-059D-2E0E-A7A4-B0EC95827A0F}"/>
              </a:ext>
            </a:extLst>
          </p:cNvPr>
          <p:cNvCxnSpPr>
            <a:cxnSpLocks/>
            <a:stCxn id="8" idx="0"/>
          </p:cNvCxnSpPr>
          <p:nvPr/>
        </p:nvCxnSpPr>
        <p:spPr>
          <a:xfrm flipH="1" flipV="1">
            <a:off x="5110619" y="5260932"/>
            <a:ext cx="1742509" cy="8626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8133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908BB-F861-DF93-7A16-0B776F1F7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Shaper Circuit Removed</a:t>
            </a:r>
          </a:p>
        </p:txBody>
      </p:sp>
      <p:pic>
        <p:nvPicPr>
          <p:cNvPr id="4" name="Content Placeholder 3" descr="A green circuit board with many small chips&#10;&#10;Description automatically generated">
            <a:extLst>
              <a:ext uri="{FF2B5EF4-FFF2-40B4-BE49-F238E27FC236}">
                <a16:creationId xmlns:a16="http://schemas.microsoft.com/office/drawing/2014/main" id="{BEE59C76-DC78-585B-21AF-47D7862BFB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6196769" y="858744"/>
            <a:ext cx="6856638" cy="5139454"/>
          </a:xfr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A215485-F241-F7E9-E4BE-A1B87C5BA9B3}"/>
              </a:ext>
            </a:extLst>
          </p:cNvPr>
          <p:cNvSpPr txBox="1"/>
          <p:nvPr/>
        </p:nvSpPr>
        <p:spPr>
          <a:xfrm>
            <a:off x="838790" y="1690222"/>
            <a:ext cx="5824279" cy="526297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Shaper Circuit Removed</a:t>
            </a:r>
          </a:p>
          <a:p>
            <a:pPr marL="800100" lvl="1" indent="-342900">
              <a:buFont typeface="Courier New"/>
              <a:buChar char="o"/>
            </a:pPr>
            <a:r>
              <a:rPr lang="en-US" sz="2400" dirty="0"/>
              <a:t>Not in currently used</a:t>
            </a:r>
          </a:p>
          <a:p>
            <a:pPr marL="800100" lvl="1" indent="-342900">
              <a:buFont typeface="Courier New"/>
              <a:buChar char="o"/>
            </a:pPr>
            <a:r>
              <a:rPr lang="en-US" sz="2400" dirty="0"/>
              <a:t>Preamplifier board power draw reduced by 1/3</a:t>
            </a:r>
          </a:p>
          <a:p>
            <a:pPr marL="1257300" lvl="2" indent="-342900">
              <a:buFont typeface="Wingdings" pitchFamily="2" charset="2"/>
              <a:buChar char="§"/>
            </a:pPr>
            <a:r>
              <a:rPr lang="en-US" sz="2400" dirty="0"/>
              <a:t>Before</a:t>
            </a:r>
          </a:p>
          <a:p>
            <a:pPr marL="1714500" lvl="3" indent="-342900">
              <a:buFont typeface="Arial"/>
              <a:buChar char="•"/>
            </a:pPr>
            <a:r>
              <a:rPr lang="en-US" sz="2400" dirty="0"/>
              <a:t>+7V : 295 mA</a:t>
            </a:r>
            <a:endParaRPr lang="en-US" dirty="0"/>
          </a:p>
          <a:p>
            <a:pPr marL="1714500" lvl="3" indent="-342900">
              <a:buFont typeface="Arial"/>
              <a:buChar char="•"/>
            </a:pPr>
            <a:r>
              <a:rPr lang="en-US" sz="2400" dirty="0"/>
              <a:t> -7V : 271 mA</a:t>
            </a:r>
          </a:p>
          <a:p>
            <a:pPr marL="1257300" lvl="2" indent="-342900">
              <a:buFont typeface="Wingdings"/>
              <a:buChar char="§"/>
            </a:pPr>
            <a:r>
              <a:rPr lang="en-US" sz="2400" dirty="0"/>
              <a:t>After</a:t>
            </a:r>
          </a:p>
          <a:p>
            <a:pPr marL="1714500" lvl="3" indent="-342900">
              <a:buFont typeface="Arial,Sans-Serif"/>
              <a:buChar char="•"/>
            </a:pPr>
            <a:r>
              <a:rPr lang="en-US" sz="2400" dirty="0">
                <a:latin typeface="Arial"/>
                <a:cs typeface="Arial"/>
              </a:rPr>
              <a:t>+7V : 211 mA</a:t>
            </a:r>
          </a:p>
          <a:p>
            <a:pPr marL="1714500" lvl="3" indent="-342900">
              <a:buFont typeface="Arial,Sans-Serif"/>
              <a:buChar char="•"/>
            </a:pPr>
            <a:r>
              <a:rPr lang="en-US" sz="2400" dirty="0">
                <a:latin typeface="Arial"/>
                <a:cs typeface="Arial"/>
              </a:rPr>
              <a:t> -7V : 186 mA</a:t>
            </a:r>
          </a:p>
          <a:p>
            <a:pPr marL="800100" lvl="1" indent="-342900">
              <a:buFont typeface="Courier New"/>
              <a:buChar char="o"/>
            </a:pPr>
            <a:r>
              <a:rPr lang="en-US" sz="2400" dirty="0"/>
              <a:t>Stability Test</a:t>
            </a:r>
          </a:p>
          <a:p>
            <a:pPr marL="1257300" lvl="2" indent="-342900">
              <a:buFont typeface="Wingdings"/>
              <a:buChar char="§"/>
            </a:pPr>
            <a:r>
              <a:rPr lang="en-US" sz="2400" dirty="0"/>
              <a:t>All preamps powered, system did not oscillate on bench for 2 hours</a:t>
            </a:r>
          </a:p>
          <a:p>
            <a:pPr marL="1257300" lvl="2" indent="-342900">
              <a:buFont typeface="Wingdings"/>
              <a:buChar char="§"/>
            </a:pPr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D9A9F8-9D62-AABC-70C4-530AF3207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A4D97F-2ED3-5C89-9B34-F4E1899CB9C0}"/>
              </a:ext>
            </a:extLst>
          </p:cNvPr>
          <p:cNvSpPr/>
          <p:nvPr/>
        </p:nvSpPr>
        <p:spPr>
          <a:xfrm>
            <a:off x="7945395" y="3429000"/>
            <a:ext cx="2199502" cy="1325563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168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etal object&#10;&#10;Description automatically generated">
            <a:extLst>
              <a:ext uri="{FF2B5EF4-FFF2-40B4-BE49-F238E27FC236}">
                <a16:creationId xmlns:a16="http://schemas.microsoft.com/office/drawing/2014/main" id="{386BC06B-0D2E-F189-E697-DA09F7F6C3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" t="9182" r="-158" b="9182"/>
          <a:stretch/>
        </p:blipFill>
        <p:spPr>
          <a:xfrm rot="5400000">
            <a:off x="8465551" y="-1318551"/>
            <a:ext cx="2407905" cy="50450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9B0E0F-406E-A20F-4129-E7FC0A765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350" y="390525"/>
            <a:ext cx="10515600" cy="1325563"/>
          </a:xfrm>
        </p:spPr>
        <p:txBody>
          <a:bodyPr/>
          <a:lstStyle/>
          <a:p>
            <a:r>
              <a:rPr lang="en-US" dirty="0"/>
              <a:t>Connector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2492A-00E7-2605-8479-F8639904B0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0202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Connector Damage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/>
              <a:t>Movement of Pins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en-US" dirty="0"/>
              <a:t>Touching other Pins, not Pushed in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/>
              <a:t>Connectors disengage easily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en-US" dirty="0"/>
              <a:t>Tabs taped to connectors, holding them together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/>
              <a:t>Repair Difficulty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en-US" dirty="0"/>
              <a:t>No thermals on ground pins makes replacement effectively impossible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en-US" dirty="0"/>
          </a:p>
        </p:txBody>
      </p:sp>
      <p:pic>
        <p:nvPicPr>
          <p:cNvPr id="4" name="Picture 3" descr="A hand holding a piece of tape&#10;&#10;Description automatically generated">
            <a:extLst>
              <a:ext uri="{FF2B5EF4-FFF2-40B4-BE49-F238E27FC236}">
                <a16:creationId xmlns:a16="http://schemas.microsoft.com/office/drawing/2014/main" id="{8AC5556A-49C3-9688-517E-41F408CC05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46"/>
          <a:stretch/>
        </p:blipFill>
        <p:spPr>
          <a:xfrm>
            <a:off x="7146999" y="2404103"/>
            <a:ext cx="5045007" cy="445389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4C158F-2A96-F6FC-D2DB-711FD2DCF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6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7775B2-5588-171C-F700-72D94CC25283}"/>
              </a:ext>
            </a:extLst>
          </p:cNvPr>
          <p:cNvSpPr/>
          <p:nvPr/>
        </p:nvSpPr>
        <p:spPr>
          <a:xfrm>
            <a:off x="7729870" y="595423"/>
            <a:ext cx="499730" cy="8293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CF3059-3CEF-EE4C-EFC3-46F0934C564C}"/>
              </a:ext>
            </a:extLst>
          </p:cNvPr>
          <p:cNvSpPr/>
          <p:nvPr/>
        </p:nvSpPr>
        <p:spPr>
          <a:xfrm>
            <a:off x="10696354" y="595423"/>
            <a:ext cx="499730" cy="8293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05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1EAC00E8-F782-ED73-5F79-DC8203237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1DF0A5-FA95-8A1C-1E83-88FE85996A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51" r="24305" b="7691"/>
          <a:stretch/>
        </p:blipFill>
        <p:spPr>
          <a:xfrm>
            <a:off x="6421407" y="0"/>
            <a:ext cx="5770594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A00AF9-7FA9-22D4-FB1E-2A32903F92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78" t="752" r="26121" b="6588"/>
          <a:stretch/>
        </p:blipFill>
        <p:spPr>
          <a:xfrm>
            <a:off x="0" y="0"/>
            <a:ext cx="57282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703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C0E2E-5578-2CBA-D210-9351E256E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10" y="403808"/>
            <a:ext cx="11727180" cy="74078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Cold Tests of New FET Pogo Pin Board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9515E8-B9A3-BD5D-1C61-E330829C61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1" y="2306003"/>
            <a:ext cx="6069329" cy="4551997"/>
          </a:xfrm>
          <a:prstGeom prst="rect">
            <a:avLst/>
          </a:prstGeom>
        </p:spPr>
      </p:pic>
      <p:pic>
        <p:nvPicPr>
          <p:cNvPr id="8" name="Content Placeholder 7" descr="A circular object with many small objects on it&#10;&#10;Description automatically generated">
            <a:extLst>
              <a:ext uri="{FF2B5EF4-FFF2-40B4-BE49-F238E27FC236}">
                <a16:creationId xmlns:a16="http://schemas.microsoft.com/office/drawing/2014/main" id="{0E371B50-4143-9CC5-6BFD-FCB346A5F5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6005"/>
            <a:ext cx="6069329" cy="4551996"/>
          </a:xfr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E67A60-0552-983E-2CC8-FF2D15929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0137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5124C-62EB-40D0-CCA9-A1589EAD2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77" y="379874"/>
            <a:ext cx="4847284" cy="1502089"/>
          </a:xfrm>
        </p:spPr>
        <p:txBody>
          <a:bodyPr>
            <a:normAutofit fontScale="90000"/>
          </a:bodyPr>
          <a:lstStyle/>
          <a:p>
            <a:r>
              <a:rPr lang="en-US" dirty="0"/>
              <a:t>FET Pogo Pin Board Cross Talk Bench Test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103FA7-7959-7958-9567-79A1F0812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9</a:t>
            </a:fld>
            <a:endParaRPr lang="en-US"/>
          </a:p>
        </p:txBody>
      </p:sp>
      <p:pic>
        <p:nvPicPr>
          <p:cNvPr id="20" name="Picture 19" descr="A computer screen shot of a circular object&#10;&#10;Description automatically generated">
            <a:extLst>
              <a:ext uri="{FF2B5EF4-FFF2-40B4-BE49-F238E27FC236}">
                <a16:creationId xmlns:a16="http://schemas.microsoft.com/office/drawing/2014/main" id="{2B2577D9-B80F-DCAC-2454-DEE65E4C94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38" t="21177" r="15992" b="9008"/>
          <a:stretch/>
        </p:blipFill>
        <p:spPr>
          <a:xfrm>
            <a:off x="5171361" y="1"/>
            <a:ext cx="7020640" cy="6857998"/>
          </a:xfrm>
          <a:prstGeom prst="rect">
            <a:avLst/>
          </a:prstGeom>
        </p:spPr>
      </p:pic>
      <p:pic>
        <p:nvPicPr>
          <p:cNvPr id="18" name="Content Placeholder 17" descr="A screenshot of a computer&#10;&#10;Description automatically generated">
            <a:extLst>
              <a:ext uri="{FF2B5EF4-FFF2-40B4-BE49-F238E27FC236}">
                <a16:creationId xmlns:a16="http://schemas.microsoft.com/office/drawing/2014/main" id="{E294DEBE-A68D-7874-FECA-D2AC2ADFEF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38" t="21177" r="15992" b="9008"/>
          <a:stretch/>
        </p:blipFill>
        <p:spPr>
          <a:xfrm>
            <a:off x="5171361" y="1"/>
            <a:ext cx="7020640" cy="6857998"/>
          </a:xfr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E1CD8C4-EE47-3FF3-0AF5-8439F3E7276D}"/>
              </a:ext>
            </a:extLst>
          </p:cNvPr>
          <p:cNvSpPr txBox="1"/>
          <p:nvPr/>
        </p:nvSpPr>
        <p:spPr>
          <a:xfrm>
            <a:off x="324077" y="2315141"/>
            <a:ext cx="5077580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buFont typeface=""/>
              <a:buChar char="•"/>
            </a:pPr>
            <a:r>
              <a:rPr lang="en-US" sz="2800" dirty="0">
                <a:cs typeface="Arial"/>
              </a:rPr>
              <a:t>Tested Overlapping Traces looking for crosstalk</a:t>
            </a:r>
          </a:p>
          <a:p>
            <a:pPr marL="685800" lvl="1" indent="-228600">
              <a:buFont typeface=""/>
              <a:buChar char="•"/>
            </a:pPr>
            <a:r>
              <a:rPr lang="en-US" sz="2800" dirty="0">
                <a:cs typeface="Arial"/>
              </a:rPr>
              <a:t>1 V output signal saw less than 10 mV crosstalk</a:t>
            </a:r>
          </a:p>
        </p:txBody>
      </p:sp>
    </p:spTree>
    <p:extLst>
      <p:ext uri="{BB962C8B-B14F-4D97-AF65-F5344CB8AC3E}">
        <p14:creationId xmlns:p14="http://schemas.microsoft.com/office/powerpoint/2010/main" val="42516263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6133</TotalTime>
  <Words>513</Words>
  <Application>Microsoft Macintosh PowerPoint</Application>
  <PresentationFormat>Widescreen</PresentationFormat>
  <Paragraphs>163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Aptos</vt:lpstr>
      <vt:lpstr>Aptos Display</vt:lpstr>
      <vt:lpstr>Arial</vt:lpstr>
      <vt:lpstr>Arial,Sans-Serif</vt:lpstr>
      <vt:lpstr>Courier New</vt:lpstr>
      <vt:lpstr>Trebuchet MS</vt:lpstr>
      <vt:lpstr>Wingdings</vt:lpstr>
      <vt:lpstr>office theme</vt:lpstr>
      <vt:lpstr>Modifications to the Nab Detector Electronics System</vt:lpstr>
      <vt:lpstr>Nab Experiment Detector System</vt:lpstr>
      <vt:lpstr>Nab Electronics</vt:lpstr>
      <vt:lpstr>Nab Electronics</vt:lpstr>
      <vt:lpstr>Shaper Circuit Removed</vt:lpstr>
      <vt:lpstr>Connector Issues</vt:lpstr>
      <vt:lpstr>PowerPoint Presentation</vt:lpstr>
      <vt:lpstr>Cold Tests of New FET Pogo Pin Board</vt:lpstr>
      <vt:lpstr>FET Pogo Pin Board Cross Talk Bench Test</vt:lpstr>
      <vt:lpstr>Mini Chamber</vt:lpstr>
      <vt:lpstr>Mini Chamber Test</vt:lpstr>
      <vt:lpstr>Test Stand Tests with the “Manitoba” Detector</vt:lpstr>
      <vt:lpstr>Electronics Modification Stability Test</vt:lpstr>
      <vt:lpstr>FET Card Removal Bench Test</vt:lpstr>
      <vt:lpstr>Removed Channels</vt:lpstr>
      <vt:lpstr>Test Results</vt:lpstr>
      <vt:lpstr>Future Work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Andrew James Hagemeier</cp:lastModifiedBy>
  <cp:revision>678</cp:revision>
  <dcterms:created xsi:type="dcterms:W3CDTF">2024-04-11T15:08:44Z</dcterms:created>
  <dcterms:modified xsi:type="dcterms:W3CDTF">2024-06-28T15:16:43Z</dcterms:modified>
</cp:coreProperties>
</file>