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22" r:id="rId1"/>
  </p:sldMasterIdLst>
  <p:notesMasterIdLst>
    <p:notesMasterId r:id="rId14"/>
  </p:notesMasterIdLst>
  <p:handoutMasterIdLst>
    <p:handoutMasterId r:id="rId15"/>
  </p:handoutMasterIdLst>
  <p:sldIdLst>
    <p:sldId id="256" r:id="rId2"/>
    <p:sldId id="257" r:id="rId3"/>
    <p:sldId id="268" r:id="rId4"/>
    <p:sldId id="278" r:id="rId5"/>
    <p:sldId id="261" r:id="rId6"/>
    <p:sldId id="264" r:id="rId7"/>
    <p:sldId id="260" r:id="rId8"/>
    <p:sldId id="274" r:id="rId9"/>
    <p:sldId id="272" r:id="rId10"/>
    <p:sldId id="276" r:id="rId11"/>
    <p:sldId id="273"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024" autoAdjust="0"/>
  </p:normalViewPr>
  <p:slideViewPr>
    <p:cSldViewPr snapToGrid="0">
      <p:cViewPr varScale="1">
        <p:scale>
          <a:sx n="75" d="100"/>
          <a:sy n="75" d="100"/>
        </p:scale>
        <p:origin x="187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932E2B-2B3F-453E-B4AC-49F3B0657F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415C8F-A3C3-4768-9AAF-2B52E6E187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9A2158-9311-4CA1-BE34-62E5A6505D31}" type="datetimeFigureOut">
              <a:rPr lang="en-US" smtClean="0"/>
              <a:t>3/30/2022</a:t>
            </a:fld>
            <a:endParaRPr lang="en-US"/>
          </a:p>
        </p:txBody>
      </p:sp>
      <p:sp>
        <p:nvSpPr>
          <p:cNvPr id="4" name="Footer Placeholder 3">
            <a:extLst>
              <a:ext uri="{FF2B5EF4-FFF2-40B4-BE49-F238E27FC236}">
                <a16:creationId xmlns:a16="http://schemas.microsoft.com/office/drawing/2014/main" id="{047C4CBF-ED9C-46E1-A108-F267ED2F7F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8930E18-65A1-4F0A-9657-2802B83E68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49B4DB-1A47-4720-BB74-C98F01D077A3}" type="slidenum">
              <a:rPr lang="en-US" smtClean="0"/>
              <a:t>‹#›</a:t>
            </a:fld>
            <a:endParaRPr lang="en-US"/>
          </a:p>
        </p:txBody>
      </p:sp>
    </p:spTree>
    <p:extLst>
      <p:ext uri="{BB962C8B-B14F-4D97-AF65-F5344CB8AC3E}">
        <p14:creationId xmlns:p14="http://schemas.microsoft.com/office/powerpoint/2010/main" val="1089159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8D185-1114-42A4-9FEE-D3F07C45A7D3}" type="datetimeFigureOut">
              <a:rPr lang="en-US" smtClean="0"/>
              <a:t>3/30/2022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646DC-0765-4B93-82DC-298E8B2CBBC7}" type="slidenum">
              <a:rPr lang="en-US" smtClean="0"/>
              <a:t>‹#›</a:t>
            </a:fld>
            <a:endParaRPr lang="en-US"/>
          </a:p>
        </p:txBody>
      </p:sp>
    </p:spTree>
    <p:extLst>
      <p:ext uri="{BB962C8B-B14F-4D97-AF65-F5344CB8AC3E}">
        <p14:creationId xmlns:p14="http://schemas.microsoft.com/office/powerpoint/2010/main" val="302109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my name is August. I am an undergraduate student from the University of Manitoba, working under the supervision of Drs. Michael Gericke and Russell Mammei.</a:t>
            </a:r>
          </a:p>
          <a:p>
            <a:r>
              <a:rPr lang="en-US" dirty="0"/>
              <a:t>In this talk I will discuss, as the title suggests, the characterization of large-area doped silicon diode detectors for investigating aspects of neutron beta decay.</a:t>
            </a:r>
          </a:p>
        </p:txBody>
      </p:sp>
      <p:sp>
        <p:nvSpPr>
          <p:cNvPr id="4" name="Slide Number Placeholder 3"/>
          <p:cNvSpPr>
            <a:spLocks noGrp="1"/>
          </p:cNvSpPr>
          <p:nvPr>
            <p:ph type="sldNum" sz="quarter" idx="5"/>
          </p:nvPr>
        </p:nvSpPr>
        <p:spPr/>
        <p:txBody>
          <a:bodyPr/>
          <a:lstStyle/>
          <a:p>
            <a:fld id="{0FB646DC-0765-4B93-82DC-298E8B2CBBC7}" type="slidenum">
              <a:rPr lang="en-US" smtClean="0"/>
              <a:t>0</a:t>
            </a:fld>
            <a:endParaRPr lang="en-US"/>
          </a:p>
        </p:txBody>
      </p:sp>
    </p:spTree>
    <p:extLst>
      <p:ext uri="{BB962C8B-B14F-4D97-AF65-F5344CB8AC3E}">
        <p14:creationId xmlns:p14="http://schemas.microsoft.com/office/powerpoint/2010/main" val="2452429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In the counter method I initially assumed that the movement of the beam was from the center of one pixel to the center of one of its neighbours.</a:t>
            </a:r>
          </a:p>
          <a:p>
            <a:pPr marL="0" indent="0">
              <a:buFontTx/>
              <a:buNone/>
            </a:pPr>
            <a:r>
              <a:rPr lang="en-US" dirty="0"/>
              <a:t>This turns out to be not perfect as you can see. If this were true, the crossover would be centrally located in the bottom-left-hand plot. But I will speak more to that in a second.</a:t>
            </a:r>
          </a:p>
          <a:p>
            <a:pPr marL="0" indent="0">
              <a:buFontTx/>
              <a:buNone/>
            </a:pPr>
            <a:endParaRPr lang="en-US" dirty="0"/>
          </a:p>
          <a:p>
            <a:pPr marL="0" indent="0">
              <a:buFontTx/>
              <a:buNone/>
            </a:pPr>
            <a:r>
              <a:rPr lang="en-US" dirty="0"/>
              <a:t>From the collected data an error function was used as a fit and the HWHM extracted.</a:t>
            </a:r>
          </a:p>
          <a:p>
            <a:pPr marL="0" indent="0">
              <a:buFontTx/>
              <a:buNone/>
            </a:pPr>
            <a:r>
              <a:rPr lang="en-US" dirty="0"/>
              <a:t>The beam size was then determined to be twice the HHWHM. With a result of ~1mm in diameter.</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say, the assumption of center-to-center distance is not perfect but note that even if the displacement was from far-edge of one pixel across the boundary and then to far-edge the other pixel, it would mean the beam moved a larger distance yielding a smaller HWHM and thus a </a:t>
            </a:r>
            <a:r>
              <a:rPr lang="en-US" i="1" dirty="0"/>
              <a:t>smaller</a:t>
            </a:r>
            <a:r>
              <a:rPr lang="en-US" i="0" dirty="0"/>
              <a:t> beam size, so this estimate errs on the conservative side of things.</a:t>
            </a:r>
          </a:p>
          <a:p>
            <a:pPr marL="0" indent="0">
              <a:buFontTx/>
              <a:buNone/>
            </a:pPr>
            <a:endParaRPr lang="en-US" dirty="0"/>
          </a:p>
        </p:txBody>
      </p:sp>
      <p:sp>
        <p:nvSpPr>
          <p:cNvPr id="4" name="Slide Number Placeholder 3"/>
          <p:cNvSpPr>
            <a:spLocks noGrp="1"/>
          </p:cNvSpPr>
          <p:nvPr>
            <p:ph type="sldNum" sz="quarter" idx="5"/>
          </p:nvPr>
        </p:nvSpPr>
        <p:spPr/>
        <p:txBody>
          <a:bodyPr/>
          <a:lstStyle/>
          <a:p>
            <a:fld id="{0FB646DC-0765-4B93-82DC-298E8B2CBBC7}" type="slidenum">
              <a:rPr lang="en-US" smtClean="0"/>
              <a:t>9</a:t>
            </a:fld>
            <a:endParaRPr lang="en-US"/>
          </a:p>
        </p:txBody>
      </p:sp>
    </p:spTree>
    <p:extLst>
      <p:ext uri="{BB962C8B-B14F-4D97-AF65-F5344CB8AC3E}">
        <p14:creationId xmlns:p14="http://schemas.microsoft.com/office/powerpoint/2010/main" val="1662702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objective at Manitoba is to determine the detectors optimal running conditions for use in the main experiment.</a:t>
            </a:r>
          </a:p>
          <a:p>
            <a:r>
              <a:rPr lang="en-US" dirty="0"/>
              <a:t>There are two versions of the detectors, p-spray where the entire face is sprayed with a p-type dopant and p-stop where the face is instead covered in “strips”.</a:t>
            </a:r>
          </a:p>
          <a:p>
            <a:endParaRPr lang="en-US" dirty="0"/>
          </a:p>
          <a:p>
            <a:r>
              <a:rPr lang="en-US" dirty="0"/>
              <a:t>We are concerned with minimizing electrical noise as well as other factors by studying the effects of varying temperature and bias voltage.</a:t>
            </a:r>
          </a:p>
          <a:p>
            <a:r>
              <a:rPr lang="en-US" dirty="0"/>
              <a:t>The typical noise contributions are present in the system.</a:t>
            </a:r>
          </a:p>
          <a:p>
            <a:endParaRPr lang="en-US" dirty="0"/>
          </a:p>
          <a:p>
            <a:r>
              <a:rPr lang="en-US" dirty="0"/>
              <a:t>One of the largest being Johnson noise, which is produced by thermal excitations of charge carriers across the band gap creating a small leakage current (I_L). </a:t>
            </a:r>
          </a:p>
          <a:p>
            <a:r>
              <a:rPr lang="en-US" dirty="0"/>
              <a:t>This is combatted by reducing the detector temperature (as seen in this formula here).</a:t>
            </a:r>
          </a:p>
          <a:p>
            <a:r>
              <a:rPr lang="en-US" dirty="0"/>
              <a:t>We take advantage of this by cooling the detector with liquid nitrogen.</a:t>
            </a:r>
          </a:p>
          <a:p>
            <a:r>
              <a:rPr lang="en-US" dirty="0"/>
              <a:t>Shot noise from the FET amplifiers directly after the detector, and low-frequency 1/f noise as a function of bias voltage (can be seen in this Sn113 spectrum bottom left).</a:t>
            </a:r>
          </a:p>
          <a:p>
            <a:endParaRPr lang="en-US" dirty="0"/>
          </a:p>
          <a:p>
            <a:r>
              <a:rPr lang="en-US" dirty="0"/>
              <a:t>Data has been collected for the p-spray detector, and analysis has begun, with the intention of repeating the process for p-stop.</a:t>
            </a:r>
            <a:br>
              <a:rPr lang="en-US" dirty="0"/>
            </a:br>
            <a:r>
              <a:rPr lang="en-US" dirty="0"/>
              <a:t>As I say, while the bias and temperature optimization are arguably the items with highest importance, the analysis is still ongoing.</a:t>
            </a:r>
          </a:p>
        </p:txBody>
      </p:sp>
      <p:sp>
        <p:nvSpPr>
          <p:cNvPr id="4" name="Slide Number Placeholder 3"/>
          <p:cNvSpPr>
            <a:spLocks noGrp="1"/>
          </p:cNvSpPr>
          <p:nvPr>
            <p:ph type="sldNum" sz="quarter" idx="5"/>
          </p:nvPr>
        </p:nvSpPr>
        <p:spPr/>
        <p:txBody>
          <a:bodyPr/>
          <a:lstStyle/>
          <a:p>
            <a:fld id="{0FB646DC-0765-4B93-82DC-298E8B2CBBC7}" type="slidenum">
              <a:rPr lang="en-US" smtClean="0"/>
              <a:t>10</a:t>
            </a:fld>
            <a:endParaRPr lang="en-US"/>
          </a:p>
        </p:txBody>
      </p:sp>
    </p:spTree>
    <p:extLst>
      <p:ext uri="{BB962C8B-B14F-4D97-AF65-F5344CB8AC3E}">
        <p14:creationId xmlns:p14="http://schemas.microsoft.com/office/powerpoint/2010/main" val="3110636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I’ll wrap it up there. Thank you for your attention, and if you have any questions, please do not hesitate to ask me through the APS secure platform!</a:t>
            </a:r>
          </a:p>
        </p:txBody>
      </p:sp>
      <p:sp>
        <p:nvSpPr>
          <p:cNvPr id="4" name="Slide Number Placeholder 3"/>
          <p:cNvSpPr>
            <a:spLocks noGrp="1"/>
          </p:cNvSpPr>
          <p:nvPr>
            <p:ph type="sldNum" sz="quarter" idx="5"/>
          </p:nvPr>
        </p:nvSpPr>
        <p:spPr/>
        <p:txBody>
          <a:bodyPr/>
          <a:lstStyle/>
          <a:p>
            <a:fld id="{0FB646DC-0765-4B93-82DC-298E8B2CBBC7}" type="slidenum">
              <a:rPr lang="en-US" smtClean="0"/>
              <a:t>11</a:t>
            </a:fld>
            <a:endParaRPr lang="en-US"/>
          </a:p>
        </p:txBody>
      </p:sp>
    </p:spTree>
    <p:extLst>
      <p:ext uri="{BB962C8B-B14F-4D97-AF65-F5344CB8AC3E}">
        <p14:creationId xmlns:p14="http://schemas.microsoft.com/office/powerpoint/2010/main" val="311413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lay down the framework of this talk, there are three main sections.</a:t>
            </a:r>
          </a:p>
          <a:p>
            <a:r>
              <a:rPr lang="en-US" dirty="0"/>
              <a:t>The introduction serves to overview the theory of beta decay and its relationship to the boundaries of the standard model.</a:t>
            </a:r>
          </a:p>
          <a:p>
            <a:r>
              <a:rPr lang="en-US" dirty="0"/>
              <a:t>Then I will discuss the instrumentation of the Neutron-a-b experiment, and our corresponding equipment at the University of Manitoba that allows us to play an important role in this experiment.</a:t>
            </a:r>
          </a:p>
          <a:p>
            <a:r>
              <a:rPr lang="en-US" dirty="0"/>
              <a:t>All of this will build to the main discussion where I will dive into a study I performed and overview our current research goals.</a:t>
            </a:r>
          </a:p>
        </p:txBody>
      </p:sp>
      <p:sp>
        <p:nvSpPr>
          <p:cNvPr id="4" name="Slide Number Placeholder 3"/>
          <p:cNvSpPr>
            <a:spLocks noGrp="1"/>
          </p:cNvSpPr>
          <p:nvPr>
            <p:ph type="sldNum" sz="quarter" idx="5"/>
          </p:nvPr>
        </p:nvSpPr>
        <p:spPr/>
        <p:txBody>
          <a:bodyPr/>
          <a:lstStyle/>
          <a:p>
            <a:fld id="{0FB646DC-0765-4B93-82DC-298E8B2CBBC7}" type="slidenum">
              <a:rPr lang="en-US" smtClean="0"/>
              <a:t>1</a:t>
            </a:fld>
            <a:endParaRPr lang="en-US"/>
          </a:p>
        </p:txBody>
      </p:sp>
    </p:spTree>
    <p:extLst>
      <p:ext uri="{BB962C8B-B14F-4D97-AF65-F5344CB8AC3E}">
        <p14:creationId xmlns:p14="http://schemas.microsoft.com/office/powerpoint/2010/main" val="291867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Neutron beta decay, the unpolarized contribution to the neutron triple differential decay rate (at top) depends on “little a” and “little b”.</a:t>
            </a:r>
          </a:p>
          <a:p>
            <a:r>
              <a:rPr lang="en-US" dirty="0"/>
              <a:t>Little a is the correlation between the electron and anti-electron neutrino momenta and b is known as the Fierz interference term, which dictates the amount of scalar-tensor contribution to an interaction under  the weak theory.</a:t>
            </a:r>
          </a:p>
          <a:p>
            <a:r>
              <a:rPr lang="en-US" dirty="0"/>
              <a:t> </a:t>
            </a:r>
          </a:p>
          <a:p>
            <a:r>
              <a:rPr lang="en-US" dirty="0"/>
              <a:t>Using the momentum of the proton and the energy of the electron, the selection in red can be determined, and thus “little a.”</a:t>
            </a:r>
          </a:p>
          <a:p>
            <a:r>
              <a:rPr lang="en-US" dirty="0"/>
              <a:t>Note that for determination of “little a” the standard model prediction of little b=0  is applied.</a:t>
            </a:r>
          </a:p>
          <a:p>
            <a:r>
              <a:rPr lang="en-US" dirty="0"/>
              <a:t>We can then gain access to the ratio of axial vector to vector coupling,  denoted lambda, via the expression at bottom right.</a:t>
            </a:r>
          </a:p>
          <a:p>
            <a:r>
              <a:rPr lang="en-US" dirty="0"/>
              <a:t>This factor is important not only for particle physics, but it is also directly related to the production of neutrinos in a neutron star.</a:t>
            </a:r>
          </a:p>
        </p:txBody>
      </p:sp>
      <p:sp>
        <p:nvSpPr>
          <p:cNvPr id="4" name="Slide Number Placeholder 3"/>
          <p:cNvSpPr>
            <a:spLocks noGrp="1"/>
          </p:cNvSpPr>
          <p:nvPr>
            <p:ph type="sldNum" sz="quarter" idx="5"/>
          </p:nvPr>
        </p:nvSpPr>
        <p:spPr/>
        <p:txBody>
          <a:bodyPr/>
          <a:lstStyle/>
          <a:p>
            <a:fld id="{0FB646DC-0765-4B93-82DC-298E8B2CBBC7}" type="slidenum">
              <a:rPr lang="en-US" smtClean="0"/>
              <a:t>2</a:t>
            </a:fld>
            <a:endParaRPr lang="en-US"/>
          </a:p>
        </p:txBody>
      </p:sp>
    </p:spTree>
    <p:extLst>
      <p:ext uri="{BB962C8B-B14F-4D97-AF65-F5344CB8AC3E}">
        <p14:creationId xmlns:p14="http://schemas.microsoft.com/office/powerpoint/2010/main" val="419595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combine lambda with the neutron lifetime, we can determine </a:t>
            </a:r>
            <a:r>
              <a:rPr lang="en-US" dirty="0" err="1"/>
              <a:t>V_ud</a:t>
            </a:r>
            <a:r>
              <a:rPr lang="en-US" dirty="0"/>
              <a:t>, the 1-1 element of what is known as the CKM matrix.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 most precise determinations of </a:t>
            </a:r>
            <a:r>
              <a:rPr lang="en-US" dirty="0" err="1"/>
              <a:t>V_ud</a:t>
            </a:r>
            <a:r>
              <a:rPr lang="en-US" dirty="0"/>
              <a:t> are through super-allowed 0+ 0+ decays, and the </a:t>
            </a:r>
            <a:r>
              <a:rPr lang="en-US" dirty="0" err="1"/>
              <a:t>lamda-T_n</a:t>
            </a:r>
            <a:r>
              <a:rPr lang="en-US" dirty="0"/>
              <a:t> approach provides a nice independent check of the same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what is the CKM matrix?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speaks to the transformation of quark generations between the weak interaction basis and the quark mass eigenstate basis.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like any other transformation we would like it to be unitary, that is – preserve the number of quarks undergoing transformation.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sum of squared first row elements allows us to test the unitarity of the matrix (note that </a:t>
            </a:r>
            <a:r>
              <a:rPr lang="en-US" dirty="0" err="1"/>
              <a:t>V_ud</a:t>
            </a:r>
            <a:r>
              <a:rPr lang="en-US" dirty="0"/>
              <a:t> is the most significant contribution ~0.97).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 measurements of </a:t>
            </a:r>
            <a:r>
              <a:rPr lang="en-US" dirty="0" err="1"/>
              <a:t>V_ud</a:t>
            </a:r>
            <a:r>
              <a:rPr lang="en-US" dirty="0"/>
              <a:t> yield values close to one, but with uncertainties 3 sigma away, meaning that the unitarity is in doubt.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CKM matrix turns out to be non-unitary, this would imply the existence of yet-undiscovered quarks.</a:t>
            </a:r>
          </a:p>
        </p:txBody>
      </p:sp>
      <p:sp>
        <p:nvSpPr>
          <p:cNvPr id="4" name="Slide Number Placeholder 3"/>
          <p:cNvSpPr>
            <a:spLocks noGrp="1"/>
          </p:cNvSpPr>
          <p:nvPr>
            <p:ph type="sldNum" sz="quarter" idx="5"/>
          </p:nvPr>
        </p:nvSpPr>
        <p:spPr/>
        <p:txBody>
          <a:bodyPr/>
          <a:lstStyle/>
          <a:p>
            <a:fld id="{0FB646DC-0765-4B93-82DC-298E8B2CBBC7}" type="slidenum">
              <a:rPr lang="en-US" smtClean="0"/>
              <a:t>3</a:t>
            </a:fld>
            <a:endParaRPr lang="en-US"/>
          </a:p>
        </p:txBody>
      </p:sp>
    </p:spTree>
    <p:extLst>
      <p:ext uri="{BB962C8B-B14F-4D97-AF65-F5344CB8AC3E}">
        <p14:creationId xmlns:p14="http://schemas.microsoft.com/office/powerpoint/2010/main" val="57605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Neutron-a-b (nab) experiment is currently constructing a time-of-flight spectrometer at Oak-Ridge National laboratory’s Fundamental neutron physics beamline with the intention of making the most precise measurement of little a to date, and some of the first measurements of little b.</a:t>
            </a:r>
          </a:p>
          <a:p>
            <a:r>
              <a:rPr lang="en-US" dirty="0"/>
              <a:t>This spectrometer coerces the beta decay products into the time-of-flight regions (the areas with magnetic field lines).</a:t>
            </a:r>
          </a:p>
          <a:p>
            <a:r>
              <a:rPr lang="en-US" dirty="0"/>
              <a:t>Where the electron is used as a marker starting a timer. This is then stopped by the proton event trigger.</a:t>
            </a:r>
          </a:p>
          <a:p>
            <a:r>
              <a:rPr lang="en-US" dirty="0"/>
              <a:t>From this record the proton time-of-flight can be determined, and since the path length and proton mass are well-known, so too can the momentum and in turn little-a.</a:t>
            </a:r>
          </a:p>
          <a:p>
            <a:r>
              <a:rPr lang="en-US" dirty="0"/>
              <a:t>Integral to the spectrometer are a pair of segmented silicon diode detectors which collect the decay products, registering events with precise timing and (to a lesser degree) position.</a:t>
            </a:r>
          </a:p>
        </p:txBody>
      </p:sp>
      <p:sp>
        <p:nvSpPr>
          <p:cNvPr id="4" name="Slide Number Placeholder 3"/>
          <p:cNvSpPr>
            <a:spLocks noGrp="1"/>
          </p:cNvSpPr>
          <p:nvPr>
            <p:ph type="sldNum" sz="quarter" idx="5"/>
          </p:nvPr>
        </p:nvSpPr>
        <p:spPr/>
        <p:txBody>
          <a:bodyPr/>
          <a:lstStyle/>
          <a:p>
            <a:fld id="{0FB646DC-0765-4B93-82DC-298E8B2CBBC7}" type="slidenum">
              <a:rPr lang="en-US" smtClean="0"/>
              <a:t>4</a:t>
            </a:fld>
            <a:endParaRPr lang="en-US"/>
          </a:p>
        </p:txBody>
      </p:sp>
    </p:spTree>
    <p:extLst>
      <p:ext uri="{BB962C8B-B14F-4D97-AF65-F5344CB8AC3E}">
        <p14:creationId xmlns:p14="http://schemas.microsoft.com/office/powerpoint/2010/main" val="204295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detectors consist of negatively-doped silicon wafers to which a p-type dopant is embedded.</a:t>
            </a:r>
          </a:p>
          <a:p>
            <a:r>
              <a:rPr lang="en-US" dirty="0"/>
              <a:t>This creates a p-n junction, like a diode.</a:t>
            </a:r>
          </a:p>
          <a:p>
            <a:r>
              <a:rPr lang="en-US" dirty="0"/>
              <a:t>And when a reverse DC voltage is applied across the faces of the detector (i.e., negative at the top and positive at the bottom in this orientation) the charge carriers are pulled towards the faces, creating a central “layer” depleted of charge carriers.</a:t>
            </a:r>
          </a:p>
          <a:p>
            <a:r>
              <a:rPr lang="en-US" dirty="0"/>
              <a:t>Then, incident particles will penetrate the now-depleted region, depositing their energy, and exciting the flow of charge carriers.</a:t>
            </a:r>
          </a:p>
          <a:p>
            <a:r>
              <a:rPr lang="en-US" dirty="0"/>
              <a:t>This results in a pulse that is registered using purpose-built electronics.</a:t>
            </a:r>
          </a:p>
        </p:txBody>
      </p:sp>
      <p:sp>
        <p:nvSpPr>
          <p:cNvPr id="4" name="Slide Number Placeholder 3"/>
          <p:cNvSpPr>
            <a:spLocks noGrp="1"/>
          </p:cNvSpPr>
          <p:nvPr>
            <p:ph type="sldNum" sz="quarter" idx="5"/>
          </p:nvPr>
        </p:nvSpPr>
        <p:spPr/>
        <p:txBody>
          <a:bodyPr/>
          <a:lstStyle/>
          <a:p>
            <a:fld id="{0FB646DC-0765-4B93-82DC-298E8B2CBBC7}" type="slidenum">
              <a:rPr lang="en-US" smtClean="0"/>
              <a:t>5</a:t>
            </a:fld>
            <a:endParaRPr lang="en-US"/>
          </a:p>
        </p:txBody>
      </p:sp>
    </p:spTree>
    <p:extLst>
      <p:ext uri="{BB962C8B-B14F-4D97-AF65-F5344CB8AC3E}">
        <p14:creationId xmlns:p14="http://schemas.microsoft.com/office/powerpoint/2010/main" val="273077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University of Manitoba, the previous Manitoba II mass spectrometer was converted in to a low-energy steerable proton source about ten years ago.</a:t>
            </a:r>
          </a:p>
          <a:p>
            <a:r>
              <a:rPr lang="en-US" dirty="0"/>
              <a:t>It uses a hydrogen-argon plasma to create protons, which are formed into a beam and then pass through energy and momentum filters (ESA and sector Magnets respectively).</a:t>
            </a:r>
          </a:p>
          <a:p>
            <a:r>
              <a:rPr lang="en-US" dirty="0"/>
              <a:t>This beam has a cross section of ~1mm after the sector magnets and can be directed around on the surface of the detector, using the electrostatic steerer as seen at bottom right, in order to study the detectors response.</a:t>
            </a:r>
          </a:p>
          <a:p>
            <a:r>
              <a:rPr lang="en-US" dirty="0"/>
              <a:t>The way that this image is oriented, the protons would come out of the slide, and the electric fields applied to each pair of opposing plates pull the beam in the desired direction.</a:t>
            </a:r>
          </a:p>
          <a:p>
            <a:r>
              <a:rPr lang="en-US" dirty="0"/>
              <a:t>This steering capability is somewhat unique, setting us apart from other low-energy protons sources.</a:t>
            </a:r>
          </a:p>
          <a:p>
            <a:r>
              <a:rPr lang="en-US" dirty="0"/>
              <a:t>(source @ university of </a:t>
            </a:r>
            <a:r>
              <a:rPr lang="en-US" dirty="0" err="1"/>
              <a:t>virginia</a:t>
            </a:r>
            <a:r>
              <a:rPr lang="en-US" dirty="0"/>
              <a:t>, can count protons but not steer)</a:t>
            </a:r>
          </a:p>
        </p:txBody>
      </p:sp>
      <p:sp>
        <p:nvSpPr>
          <p:cNvPr id="4" name="Slide Number Placeholder 3"/>
          <p:cNvSpPr>
            <a:spLocks noGrp="1"/>
          </p:cNvSpPr>
          <p:nvPr>
            <p:ph type="sldNum" sz="quarter" idx="5"/>
          </p:nvPr>
        </p:nvSpPr>
        <p:spPr/>
        <p:txBody>
          <a:bodyPr/>
          <a:lstStyle/>
          <a:p>
            <a:fld id="{0FB646DC-0765-4B93-82DC-298E8B2CBBC7}" type="slidenum">
              <a:rPr lang="en-US" smtClean="0"/>
              <a:t>6</a:t>
            </a:fld>
            <a:endParaRPr lang="en-US"/>
          </a:p>
        </p:txBody>
      </p:sp>
    </p:spTree>
    <p:extLst>
      <p:ext uri="{BB962C8B-B14F-4D97-AF65-F5344CB8AC3E}">
        <p14:creationId xmlns:p14="http://schemas.microsoft.com/office/powerpoint/2010/main" val="343928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Attached directly after the proton beam steerer is the detector mount itself.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pixel on the detector has a corresponding FET and amplifier, for a total of 127 channels in total.</a:t>
            </a:r>
          </a:p>
          <a:p>
            <a:r>
              <a:rPr lang="en-US" dirty="0"/>
              <a:t>These channels are then fed into FPGA oscilloscope cards housed in a NI PXIe crate which collect the waveforms and forward them to the data acquisition software via fiber optic link.</a:t>
            </a:r>
          </a:p>
          <a:p>
            <a:r>
              <a:rPr lang="en-US" dirty="0"/>
              <a:t>From there the DAQ processes and saves the collected data.</a:t>
            </a:r>
          </a:p>
          <a:p>
            <a:r>
              <a:rPr lang="en-US" dirty="0"/>
              <a:t>One of our goals is to understand the response the amplifying electronics have to protons.</a:t>
            </a:r>
          </a:p>
        </p:txBody>
      </p:sp>
      <p:sp>
        <p:nvSpPr>
          <p:cNvPr id="4" name="Slide Number Placeholder 3"/>
          <p:cNvSpPr>
            <a:spLocks noGrp="1"/>
          </p:cNvSpPr>
          <p:nvPr>
            <p:ph type="sldNum" sz="quarter" idx="5"/>
          </p:nvPr>
        </p:nvSpPr>
        <p:spPr/>
        <p:txBody>
          <a:bodyPr/>
          <a:lstStyle/>
          <a:p>
            <a:fld id="{0FB646DC-0765-4B93-82DC-298E8B2CBBC7}" type="slidenum">
              <a:rPr lang="en-US" smtClean="0"/>
              <a:t>7</a:t>
            </a:fld>
            <a:endParaRPr lang="en-US"/>
          </a:p>
        </p:txBody>
      </p:sp>
    </p:spTree>
    <p:extLst>
      <p:ext uri="{BB962C8B-B14F-4D97-AF65-F5344CB8AC3E}">
        <p14:creationId xmlns:p14="http://schemas.microsoft.com/office/powerpoint/2010/main" val="1567924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Alright, having discussed the theory and instrumentation, I’ll finally get into the actual work we are performing at the University of Manitoba.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highlight the areas that I am more deeply involved with as a selection of our ongoing analysis.</a:t>
            </a:r>
          </a:p>
          <a:p>
            <a:r>
              <a:rPr lang="en-US" dirty="0"/>
              <a:t>There were two main aspects to this, the first being gaining an understanding of the proton beam itself, and the second being the optimization of the running parameters (Which is still on-going).</a:t>
            </a:r>
          </a:p>
          <a:p>
            <a:endParaRPr lang="en-US" dirty="0"/>
          </a:p>
          <a:p>
            <a:r>
              <a:rPr lang="en-US" dirty="0"/>
              <a:t>It was of interest to find out the proton beam size at the detector and, using the edge of one of the segments, I performed a counting experiment to determine this.</a:t>
            </a:r>
          </a:p>
          <a:p>
            <a:r>
              <a:rPr lang="en-US" dirty="0"/>
              <a:t>When plotting counts vs position, the result is error function-looking plot, from which the roll-off can be determined.</a:t>
            </a:r>
          </a:p>
          <a:p>
            <a:r>
              <a:rPr lang="en-US" dirty="0"/>
              <a:t>Two methods were employed, one using a simple discriminator and counter to register the number of counts, move the beam, and repeat the process.</a:t>
            </a:r>
          </a:p>
          <a:p>
            <a:r>
              <a:rPr lang="en-US" dirty="0"/>
              <a:t>A schematic of the used hardware can be seen at the right.</a:t>
            </a:r>
          </a:p>
          <a:p>
            <a:endParaRPr lang="en-US" dirty="0"/>
          </a:p>
          <a:p>
            <a:r>
              <a:rPr lang="en-US" dirty="0"/>
              <a:t>The second method made use of the dedicated data acquisition software which collects many more aspects of the events beyond which pixel is “lighting up”.</a:t>
            </a:r>
          </a:p>
          <a:p>
            <a:r>
              <a:rPr lang="en-US" dirty="0"/>
              <a:t>Things like collected noise from individual pixels, energy and power spectra etc.</a:t>
            </a:r>
          </a:p>
          <a:p>
            <a:endParaRPr lang="en-US" dirty="0"/>
          </a:p>
          <a:p>
            <a:r>
              <a:rPr lang="en-US" dirty="0"/>
              <a:t>As one can imagine – the positional information is quite important to make a good estimation of the proton size. This is non-trivial, and I’ll speak more towards that in the next slide.</a:t>
            </a:r>
          </a:p>
          <a:p>
            <a:endParaRPr lang="en-US" dirty="0"/>
          </a:p>
          <a:p>
            <a:r>
              <a:rPr lang="en-US" dirty="0"/>
              <a:t>This experiment can (and indeed needs to) be turned on its head to investigate the amount of charge-sharing between adjacent segments in the detector, to avoid registering a single event more than once.</a:t>
            </a:r>
          </a:p>
        </p:txBody>
      </p:sp>
      <p:sp>
        <p:nvSpPr>
          <p:cNvPr id="4" name="Slide Number Placeholder 3"/>
          <p:cNvSpPr>
            <a:spLocks noGrp="1"/>
          </p:cNvSpPr>
          <p:nvPr>
            <p:ph type="sldNum" sz="quarter" idx="5"/>
          </p:nvPr>
        </p:nvSpPr>
        <p:spPr/>
        <p:txBody>
          <a:bodyPr/>
          <a:lstStyle/>
          <a:p>
            <a:fld id="{0FB646DC-0765-4B93-82DC-298E8B2CBBC7}" type="slidenum">
              <a:rPr lang="en-US" smtClean="0"/>
              <a:t>8</a:t>
            </a:fld>
            <a:endParaRPr lang="en-US"/>
          </a:p>
        </p:txBody>
      </p:sp>
    </p:spTree>
    <p:extLst>
      <p:ext uri="{BB962C8B-B14F-4D97-AF65-F5344CB8AC3E}">
        <p14:creationId xmlns:p14="http://schemas.microsoft.com/office/powerpoint/2010/main" val="4282652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031409-2326-48A3-BDBF-7CE37123C672}" type="datetime1">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34055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D6BEE2-DBFC-445E-808A-44A4DFC43CDA}" type="datetime1">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BF628B3E-9F02-42F6-83CF-723B8CABB609}" type="slidenum">
              <a:rPr lang="en-US" smtClean="0"/>
              <a:t>‹#›</a:t>
            </a:fld>
            <a:endParaRPr lang="en-US"/>
          </a:p>
        </p:txBody>
      </p:sp>
    </p:spTree>
    <p:extLst>
      <p:ext uri="{BB962C8B-B14F-4D97-AF65-F5344CB8AC3E}">
        <p14:creationId xmlns:p14="http://schemas.microsoft.com/office/powerpoint/2010/main" val="4068629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A07A34-3959-4329-884A-91E5FCC82F84}" type="datetime1">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BF628B3E-9F02-42F6-83CF-723B8CABB609}" type="slidenum">
              <a:rPr lang="en-US" smtClean="0"/>
              <a:t>‹#›</a:t>
            </a:fld>
            <a:endParaRPr lang="en-US"/>
          </a:p>
        </p:txBody>
      </p:sp>
    </p:spTree>
    <p:extLst>
      <p:ext uri="{BB962C8B-B14F-4D97-AF65-F5344CB8AC3E}">
        <p14:creationId xmlns:p14="http://schemas.microsoft.com/office/powerpoint/2010/main" val="931463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6CC371-21CB-4F2E-8972-ABA4F9FC37A2}" type="datetime1">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F628B3E-9F02-42F6-83CF-723B8CABB60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65029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D147A9-1ED2-42C9-A0FD-4C03CDA168FB}" type="datetime1">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F628B3E-9F02-42F6-83CF-723B8CABB609}" type="slidenum">
              <a:rPr lang="en-US" smtClean="0"/>
              <a:t>‹#›</a:t>
            </a:fld>
            <a:endParaRPr lang="en-US"/>
          </a:p>
        </p:txBody>
      </p:sp>
    </p:spTree>
    <p:extLst>
      <p:ext uri="{BB962C8B-B14F-4D97-AF65-F5344CB8AC3E}">
        <p14:creationId xmlns:p14="http://schemas.microsoft.com/office/powerpoint/2010/main" val="3246094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F0A1D27-93CD-48F4-A502-77110353F03D}" type="datetime1">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628B3E-9F02-42F6-83CF-723B8CABB609}" type="slidenum">
              <a:rPr lang="en-US" smtClean="0"/>
              <a:t>‹#›</a:t>
            </a:fld>
            <a:endParaRPr lang="en-US"/>
          </a:p>
        </p:txBody>
      </p:sp>
    </p:spTree>
    <p:extLst>
      <p:ext uri="{BB962C8B-B14F-4D97-AF65-F5344CB8AC3E}">
        <p14:creationId xmlns:p14="http://schemas.microsoft.com/office/powerpoint/2010/main" val="2248730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AD34DE4-6661-4682-B226-DA8967725543}" type="datetime1">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628B3E-9F02-42F6-83CF-723B8CABB609}" type="slidenum">
              <a:rPr lang="en-US" smtClean="0"/>
              <a:t>‹#›</a:t>
            </a:fld>
            <a:endParaRPr lang="en-US"/>
          </a:p>
        </p:txBody>
      </p:sp>
    </p:spTree>
    <p:extLst>
      <p:ext uri="{BB962C8B-B14F-4D97-AF65-F5344CB8AC3E}">
        <p14:creationId xmlns:p14="http://schemas.microsoft.com/office/powerpoint/2010/main" val="3769049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98526-69FE-4F2A-9283-E4203CC165FC}" type="datetime1">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28B3E-9F02-42F6-83CF-723B8CABB609}" type="slidenum">
              <a:rPr lang="en-US" smtClean="0"/>
              <a:t>‹#›</a:t>
            </a:fld>
            <a:endParaRPr lang="en-US"/>
          </a:p>
        </p:txBody>
      </p:sp>
    </p:spTree>
    <p:extLst>
      <p:ext uri="{BB962C8B-B14F-4D97-AF65-F5344CB8AC3E}">
        <p14:creationId xmlns:p14="http://schemas.microsoft.com/office/powerpoint/2010/main" val="625477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61BDFE7-F42A-4DE8-81B7-70EE40C36643}" type="datetime1">
              <a:rPr lang="en-US" smtClean="0"/>
              <a:t>3/30/2022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F628B3E-9F02-42F6-83CF-723B8CABB609}" type="slidenum">
              <a:rPr lang="en-US" smtClean="0"/>
              <a:t>‹#›</a:t>
            </a:fld>
            <a:endParaRPr lang="en-US"/>
          </a:p>
        </p:txBody>
      </p:sp>
    </p:spTree>
    <p:extLst>
      <p:ext uri="{BB962C8B-B14F-4D97-AF65-F5344CB8AC3E}">
        <p14:creationId xmlns:p14="http://schemas.microsoft.com/office/powerpoint/2010/main" val="395579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D22F7D-27A4-4453-BECA-39D22B260AFA}" type="datetime1">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28B3E-9F02-42F6-83CF-723B8CABB609}" type="slidenum">
              <a:rPr lang="en-US" smtClean="0"/>
              <a:t>‹#›</a:t>
            </a:fld>
            <a:endParaRPr lang="en-US"/>
          </a:p>
        </p:txBody>
      </p:sp>
    </p:spTree>
    <p:extLst>
      <p:ext uri="{BB962C8B-B14F-4D97-AF65-F5344CB8AC3E}">
        <p14:creationId xmlns:p14="http://schemas.microsoft.com/office/powerpoint/2010/main" val="287041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9D63B-F3B7-40DB-8189-1D498CF0AB1A}" type="datetime1">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BF628B3E-9F02-42F6-83CF-723B8CABB609}" type="slidenum">
              <a:rPr lang="en-US" smtClean="0"/>
              <a:t>‹#›</a:t>
            </a:fld>
            <a:endParaRPr lang="en-US"/>
          </a:p>
        </p:txBody>
      </p:sp>
    </p:spTree>
    <p:extLst>
      <p:ext uri="{BB962C8B-B14F-4D97-AF65-F5344CB8AC3E}">
        <p14:creationId xmlns:p14="http://schemas.microsoft.com/office/powerpoint/2010/main" val="68609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13096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0544" y="1971234"/>
            <a:ext cx="778279" cy="144270"/>
          </a:xfrm>
          <a:prstGeom prst="rect">
            <a:avLst/>
          </a:prstGeom>
        </p:spPr>
      </p:pic>
      <p:sp>
        <p:nvSpPr>
          <p:cNvPr id="10" name="Rectangle 9"/>
          <p:cNvSpPr/>
          <p:nvPr/>
        </p:nvSpPr>
        <p:spPr bwMode="ltGray">
          <a:xfrm>
            <a:off x="0" y="609600"/>
            <a:ext cx="113096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1410545" y="609600"/>
            <a:ext cx="778279"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A991D-6AC9-48DB-86A6-762E037EB77A}" type="datetime1">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527534" y="753227"/>
            <a:ext cx="560358" cy="1090789"/>
          </a:xfrm>
        </p:spPr>
        <p:txBody>
          <a:bodyPr/>
          <a:lstStyle/>
          <a:p>
            <a:fld id="{BF628B3E-9F02-42F6-83CF-723B8CABB609}" type="slidenum">
              <a:rPr lang="en-US" smtClean="0"/>
              <a:t>‹#›</a:t>
            </a:fld>
            <a:endParaRPr lang="en-US" dirty="0"/>
          </a:p>
        </p:txBody>
      </p:sp>
    </p:spTree>
    <p:extLst>
      <p:ext uri="{BB962C8B-B14F-4D97-AF65-F5344CB8AC3E}">
        <p14:creationId xmlns:p14="http://schemas.microsoft.com/office/powerpoint/2010/main" val="210084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99F58B-291A-41D8-AE00-A778865729DD}" type="datetime1">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628B3E-9F02-42F6-83CF-723B8CABB609}" type="slidenum">
              <a:rPr lang="en-US" smtClean="0"/>
              <a:t>‹#›</a:t>
            </a:fld>
            <a:endParaRPr lang="en-US"/>
          </a:p>
        </p:txBody>
      </p:sp>
    </p:spTree>
    <p:extLst>
      <p:ext uri="{BB962C8B-B14F-4D97-AF65-F5344CB8AC3E}">
        <p14:creationId xmlns:p14="http://schemas.microsoft.com/office/powerpoint/2010/main" val="429430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3C6BCA-0303-4183-A4AA-D7DDA9E07E3A}" type="datetime1">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628B3E-9F02-42F6-83CF-723B8CABB609}" type="slidenum">
              <a:rPr lang="en-US" smtClean="0"/>
              <a:t>‹#›</a:t>
            </a:fld>
            <a:endParaRPr lang="en-US"/>
          </a:p>
        </p:txBody>
      </p:sp>
    </p:spTree>
    <p:extLst>
      <p:ext uri="{BB962C8B-B14F-4D97-AF65-F5344CB8AC3E}">
        <p14:creationId xmlns:p14="http://schemas.microsoft.com/office/powerpoint/2010/main" val="40413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FBE8E9F-F0EE-4887-8CB7-3AD144341A3A}" type="datetime1">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628B3E-9F02-42F6-83CF-723B8CABB609}" type="slidenum">
              <a:rPr lang="en-US" smtClean="0"/>
              <a:t>‹#›</a:t>
            </a:fld>
            <a:endParaRPr lang="en-US"/>
          </a:p>
        </p:txBody>
      </p:sp>
    </p:spTree>
    <p:extLst>
      <p:ext uri="{BB962C8B-B14F-4D97-AF65-F5344CB8AC3E}">
        <p14:creationId xmlns:p14="http://schemas.microsoft.com/office/powerpoint/2010/main" val="330554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78F33-ED11-4F0F-9541-9F082E758D79}" type="datetime1">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28B3E-9F02-42F6-83CF-723B8CABB609}" type="slidenum">
              <a:rPr lang="en-US" smtClean="0"/>
              <a:t>‹#›</a:t>
            </a:fld>
            <a:endParaRPr lang="en-US"/>
          </a:p>
        </p:txBody>
      </p:sp>
    </p:spTree>
    <p:extLst>
      <p:ext uri="{BB962C8B-B14F-4D97-AF65-F5344CB8AC3E}">
        <p14:creationId xmlns:p14="http://schemas.microsoft.com/office/powerpoint/2010/main" val="1701953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392068-B66D-43F7-A6DA-9B16A47FD16B}" type="datetime1">
              <a:rPr lang="en-US" smtClean="0"/>
              <a:t>3/30/2022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628B3E-9F02-42F6-83CF-723B8CABB609}" type="slidenum">
              <a:rPr lang="en-US" smtClean="0"/>
              <a:t>‹#›</a:t>
            </a:fld>
            <a:endParaRPr lang="en-US"/>
          </a:p>
        </p:txBody>
      </p:sp>
    </p:spTree>
    <p:extLst>
      <p:ext uri="{BB962C8B-B14F-4D97-AF65-F5344CB8AC3E}">
        <p14:creationId xmlns:p14="http://schemas.microsoft.com/office/powerpoint/2010/main" val="402172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1EF0B0E-9F2E-468B-AF53-51DCAFD13C37}" type="datetime1">
              <a:rPr lang="en-US" smtClean="0"/>
              <a:t>3/30/2022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F628B3E-9F02-42F6-83CF-723B8CABB609}" type="slidenum">
              <a:rPr lang="en-US" smtClean="0"/>
              <a:t>‹#›</a:t>
            </a:fld>
            <a:endParaRPr lang="en-US" dirty="0"/>
          </a:p>
        </p:txBody>
      </p:sp>
    </p:spTree>
    <p:extLst>
      <p:ext uri="{BB962C8B-B14F-4D97-AF65-F5344CB8AC3E}">
        <p14:creationId xmlns:p14="http://schemas.microsoft.com/office/powerpoint/2010/main" val="495911848"/>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0.png"/><Relationship Id="rId7"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50.png"/></Relationships>
</file>

<file path=ppt/slides/_rels/slide11.xml.rels><?xml version="1.0" encoding="UTF-8" standalone="yes"?>
<Relationships xmlns="http://schemas.openxmlformats.org/package/2006/relationships"><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80.png"/><Relationship Id="rId5" Type="http://schemas.openxmlformats.org/officeDocument/2006/relationships/image" Target="../media/image18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7C31-6785-442A-AE35-1DDD83D00A9C}"/>
              </a:ext>
            </a:extLst>
          </p:cNvPr>
          <p:cNvSpPr>
            <a:spLocks noGrp="1"/>
          </p:cNvSpPr>
          <p:nvPr>
            <p:ph type="ctrTitle"/>
          </p:nvPr>
        </p:nvSpPr>
        <p:spPr/>
        <p:txBody>
          <a:bodyPr/>
          <a:lstStyle/>
          <a:p>
            <a:pPr algn="l"/>
            <a:r>
              <a:rPr lang="en-US" sz="3600" dirty="0"/>
              <a:t>Characterization of Segmented Silicon Detectors for Neutron Beta Decay</a:t>
            </a:r>
          </a:p>
        </p:txBody>
      </p:sp>
      <p:sp>
        <p:nvSpPr>
          <p:cNvPr id="3" name="Subtitle 2">
            <a:extLst>
              <a:ext uri="{FF2B5EF4-FFF2-40B4-BE49-F238E27FC236}">
                <a16:creationId xmlns:a16="http://schemas.microsoft.com/office/drawing/2014/main" id="{4726F0C7-E167-43C2-B510-3753B43D620E}"/>
              </a:ext>
            </a:extLst>
          </p:cNvPr>
          <p:cNvSpPr>
            <a:spLocks noGrp="1"/>
          </p:cNvSpPr>
          <p:nvPr>
            <p:ph type="subTitle" idx="1"/>
          </p:nvPr>
        </p:nvSpPr>
        <p:spPr/>
        <p:txBody>
          <a:bodyPr>
            <a:normAutofit fontScale="92500" lnSpcReduction="10000"/>
          </a:bodyPr>
          <a:lstStyle/>
          <a:p>
            <a:pPr algn="l"/>
            <a:r>
              <a:rPr lang="en-US" sz="2400" dirty="0"/>
              <a:t>By: August Mendelsohn for the Nab Collaboration</a:t>
            </a:r>
          </a:p>
          <a:p>
            <a:pPr algn="l"/>
            <a:r>
              <a:rPr lang="en-US" sz="2400" dirty="0"/>
              <a:t>Supervisors: Drs. M. Gericke and R. Mammei</a:t>
            </a:r>
          </a:p>
          <a:p>
            <a:pPr algn="l"/>
            <a:r>
              <a:rPr lang="en-US" dirty="0"/>
              <a:t>April 9</a:t>
            </a:r>
            <a:r>
              <a:rPr lang="en-US" baseline="30000" dirty="0"/>
              <a:t>th</a:t>
            </a:r>
            <a:r>
              <a:rPr lang="en-US" dirty="0"/>
              <a:t>, 2022</a:t>
            </a:r>
          </a:p>
        </p:txBody>
      </p:sp>
    </p:spTree>
    <p:extLst>
      <p:ext uri="{BB962C8B-B14F-4D97-AF65-F5344CB8AC3E}">
        <p14:creationId xmlns:p14="http://schemas.microsoft.com/office/powerpoint/2010/main" val="402423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CB99-B8AB-485F-BA49-8036DE21BE67}"/>
              </a:ext>
            </a:extLst>
          </p:cNvPr>
          <p:cNvSpPr>
            <a:spLocks noGrp="1"/>
          </p:cNvSpPr>
          <p:nvPr>
            <p:ph type="title"/>
          </p:nvPr>
        </p:nvSpPr>
        <p:spPr/>
        <p:txBody>
          <a:bodyPr/>
          <a:lstStyle/>
          <a:p>
            <a:r>
              <a:rPr lang="en-US" dirty="0"/>
              <a:t>Statistics for the Counter Method</a:t>
            </a:r>
          </a:p>
        </p:txBody>
      </p:sp>
      <p:sp>
        <p:nvSpPr>
          <p:cNvPr id="3" name="Content Placeholder 2">
            <a:extLst>
              <a:ext uri="{FF2B5EF4-FFF2-40B4-BE49-F238E27FC236}">
                <a16:creationId xmlns:a16="http://schemas.microsoft.com/office/drawing/2014/main" id="{0095E325-95ED-4F1E-B9F9-371AE76690B2}"/>
              </a:ext>
            </a:extLst>
          </p:cNvPr>
          <p:cNvSpPr>
            <a:spLocks noGrp="1"/>
          </p:cNvSpPr>
          <p:nvPr>
            <p:ph sz="half" idx="1"/>
          </p:nvPr>
        </p:nvSpPr>
        <p:spPr/>
        <p:txBody>
          <a:bodyPr/>
          <a:lstStyle/>
          <a:p>
            <a:r>
              <a:rPr lang="en-US" dirty="0"/>
              <a:t>Created a MATLAB script to fit a cumulative distribution</a:t>
            </a:r>
          </a:p>
          <a:p>
            <a:r>
              <a:rPr lang="en-US" dirty="0"/>
              <a:t>Assumed displacement was center-to-center distance</a:t>
            </a:r>
          </a:p>
          <a:p>
            <a:r>
              <a:rPr lang="en-US" dirty="0"/>
              <a:t>Extracted 2*HWHM</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8BE81D2-C867-4B35-B925-71AB86B82A99}"/>
                  </a:ext>
                </a:extLst>
              </p:cNvPr>
              <p:cNvSpPr>
                <a:spLocks noGrp="1"/>
              </p:cNvSpPr>
              <p:nvPr>
                <p:ph sz="half" idx="2"/>
              </p:nvPr>
            </p:nvSpPr>
            <p:spPr/>
            <p:txBody>
              <a:bodyPr/>
              <a:lstStyle/>
              <a:p>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2</m:t>
                        </m:r>
                      </m:den>
                    </m:f>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𝑏</m:t>
                        </m:r>
                        <m:r>
                          <a:rPr lang="en-US" i="1"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erf</m:t>
                        </m:r>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r>
                                  <a:rPr lang="en-US" i="1">
                                    <a:latin typeface="Cambria Math" panose="02040503050406030204" pitchFamily="18" charset="0"/>
                                    <a:ea typeface="Cambria Math" panose="02040503050406030204" pitchFamily="18" charset="0"/>
                                  </a:rPr>
                                  <m:t>𝜎</m:t>
                                </m:r>
                              </m:den>
                            </m:f>
                          </m:e>
                        </m:d>
                      </m:e>
                    </m:d>
                  </m:oMath>
                </a14:m>
                <a:endParaRPr lang="en-US" dirty="0"/>
              </a:p>
              <a:p>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𝐻𝑊𝐻𝑀</m:t>
                    </m:r>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2</m:t>
                            </m:r>
                          </m:e>
                        </m:func>
                      </m:e>
                    </m:rad>
                    <m:r>
                      <a:rPr lang="en-US" b="0" i="1" smtClean="0">
                        <a:latin typeface="Cambria Math" panose="02040503050406030204" pitchFamily="18" charset="0"/>
                        <a:ea typeface="Cambria Math" panose="02040503050406030204" pitchFamily="18" charset="0"/>
                      </a:rPr>
                      <m:t>𝜎</m:t>
                    </m:r>
                  </m:oMath>
                </a14:m>
                <a:endParaRPr lang="en-US" dirty="0"/>
              </a:p>
              <a:p>
                <a:r>
                  <a:rPr lang="en-US" dirty="0"/>
                  <a:t>Corresponds to beam cross-section</a:t>
                </a:r>
              </a:p>
              <a:p>
                <a:endParaRPr lang="en-US" dirty="0"/>
              </a:p>
            </p:txBody>
          </p:sp>
        </mc:Choice>
        <mc:Fallback xmlns="">
          <p:sp>
            <p:nvSpPr>
              <p:cNvPr id="4" name="Content Placeholder 3">
                <a:extLst>
                  <a:ext uri="{FF2B5EF4-FFF2-40B4-BE49-F238E27FC236}">
                    <a16:creationId xmlns:a16="http://schemas.microsoft.com/office/drawing/2014/main" id="{A8BE81D2-C867-4B35-B925-71AB86B82A99}"/>
                  </a:ext>
                </a:extLst>
              </p:cNvPr>
              <p:cNvSpPr>
                <a:spLocks noGrp="1" noRot="1" noChangeAspect="1" noMove="1" noResize="1" noEditPoints="1" noAdjustHandles="1" noChangeArrowheads="1" noChangeShapeType="1" noTextEdit="1"/>
              </p:cNvSpPr>
              <p:nvPr>
                <p:ph sz="half" idx="2"/>
              </p:nvPr>
            </p:nvSpPr>
            <p:spPr>
              <a:blipFill>
                <a:blip r:embed="rId5"/>
                <a:stretch>
                  <a:fillRect l="-181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E109889-6B6E-456D-8879-870587615556}"/>
              </a:ext>
            </a:extLst>
          </p:cNvPr>
          <p:cNvSpPr>
            <a:spLocks noGrp="1"/>
          </p:cNvSpPr>
          <p:nvPr>
            <p:ph type="sldNum" sz="quarter" idx="12"/>
          </p:nvPr>
        </p:nvSpPr>
        <p:spPr/>
        <p:txBody>
          <a:bodyPr/>
          <a:lstStyle/>
          <a:p>
            <a:fld id="{BF628B3E-9F02-42F6-83CF-723B8CABB609}" type="slidenum">
              <a:rPr lang="en-US" smtClean="0"/>
              <a:t>9</a:t>
            </a:fld>
            <a:endParaRPr lang="en-US"/>
          </a:p>
        </p:txBody>
      </p:sp>
      <p:pic>
        <p:nvPicPr>
          <p:cNvPr id="9" name="Picture 8" descr="Graphical user interface&#10;&#10;Description automatically generated with medium confidence">
            <a:extLst>
              <a:ext uri="{FF2B5EF4-FFF2-40B4-BE49-F238E27FC236}">
                <a16:creationId xmlns:a16="http://schemas.microsoft.com/office/drawing/2014/main" id="{DE36856F-B8F2-403A-890A-859328877B7C}"/>
              </a:ext>
            </a:extLst>
          </p:cNvPr>
          <p:cNvPicPr>
            <a:picLocks noChangeAspect="1"/>
          </p:cNvPicPr>
          <p:nvPr/>
        </p:nvPicPr>
        <p:blipFill rotWithShape="1">
          <a:blip r:embed="rId6">
            <a:extLst>
              <a:ext uri="{28A0092B-C50C-407E-A947-70E740481C1C}">
                <a14:useLocalDpi xmlns:a14="http://schemas.microsoft.com/office/drawing/2010/main" val="0"/>
              </a:ext>
            </a:extLst>
          </a:blip>
          <a:srcRect l="7339" r="8548"/>
          <a:stretch/>
        </p:blipFill>
        <p:spPr>
          <a:xfrm>
            <a:off x="680320" y="4311446"/>
            <a:ext cx="10255047" cy="2286000"/>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387C470-3B84-43F1-BFAE-9C5480A931A8}"/>
                  </a:ext>
                </a:extLst>
              </p:cNvPr>
              <p:cNvSpPr/>
              <p:nvPr/>
            </p:nvSpPr>
            <p:spPr>
              <a:xfrm rot="16200000">
                <a:off x="232311" y="5207432"/>
                <a:ext cx="1080937" cy="184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Rate </a:t>
                </a:r>
                <a14:m>
                  <m:oMath xmlns:m="http://schemas.openxmlformats.org/officeDocument/2006/math">
                    <m:r>
                      <a:rPr lang="en-US" sz="1200" b="0" i="1" smtClean="0">
                        <a:solidFill>
                          <a:schemeClr val="bg1"/>
                        </a:solidFill>
                        <a:latin typeface="Cambria Math" panose="02040503050406030204" pitchFamily="18" charset="0"/>
                      </a:rPr>
                      <m:t>(</m:t>
                    </m:r>
                    <m:sSup>
                      <m:sSupPr>
                        <m:ctrlPr>
                          <a:rPr lang="en-US" sz="1200" b="0" i="1" smtClean="0">
                            <a:solidFill>
                              <a:schemeClr val="bg1"/>
                            </a:solidFill>
                            <a:latin typeface="Cambria Math" panose="02040503050406030204" pitchFamily="18" charset="0"/>
                          </a:rPr>
                        </m:ctrlPr>
                      </m:sSupPr>
                      <m:e>
                        <m:r>
                          <a:rPr lang="en-US" sz="1200" b="0" i="1" smtClean="0">
                            <a:solidFill>
                              <a:schemeClr val="bg1"/>
                            </a:solidFill>
                            <a:latin typeface="Cambria Math" panose="02040503050406030204" pitchFamily="18" charset="0"/>
                          </a:rPr>
                          <m:t>𝑠</m:t>
                        </m:r>
                      </m:e>
                      <m:sup>
                        <m:r>
                          <a:rPr lang="en-US" sz="1200" b="0" i="1" smtClean="0">
                            <a:solidFill>
                              <a:schemeClr val="bg1"/>
                            </a:solidFill>
                            <a:latin typeface="Cambria Math" panose="02040503050406030204" pitchFamily="18" charset="0"/>
                          </a:rPr>
                          <m:t>−1</m:t>
                        </m:r>
                      </m:sup>
                    </m:sSup>
                    <m:r>
                      <a:rPr lang="en-US" sz="1200" b="0" i="1" smtClean="0">
                        <a:solidFill>
                          <a:schemeClr val="bg1"/>
                        </a:solidFill>
                        <a:latin typeface="Cambria Math" panose="02040503050406030204" pitchFamily="18" charset="0"/>
                      </a:rPr>
                      <m:t>)</m:t>
                    </m:r>
                  </m:oMath>
                </a14:m>
                <a:endParaRPr lang="en-US" sz="1200" dirty="0">
                  <a:solidFill>
                    <a:schemeClr val="bg1"/>
                  </a:solidFill>
                </a:endParaRPr>
              </a:p>
            </p:txBody>
          </p:sp>
        </mc:Choice>
        <mc:Fallback xmlns="">
          <p:sp>
            <p:nvSpPr>
              <p:cNvPr id="6" name="Rectangle 5">
                <a:extLst>
                  <a:ext uri="{FF2B5EF4-FFF2-40B4-BE49-F238E27FC236}">
                    <a16:creationId xmlns:a16="http://schemas.microsoft.com/office/drawing/2014/main" id="{8387C470-3B84-43F1-BFAE-9C5480A931A8}"/>
                  </a:ext>
                </a:extLst>
              </p:cNvPr>
              <p:cNvSpPr>
                <a:spLocks noRot="1" noChangeAspect="1" noMove="1" noResize="1" noEditPoints="1" noAdjustHandles="1" noChangeArrowheads="1" noChangeShapeType="1" noTextEdit="1"/>
              </p:cNvSpPr>
              <p:nvPr/>
            </p:nvSpPr>
            <p:spPr>
              <a:xfrm rot="16200000">
                <a:off x="232311" y="5207432"/>
                <a:ext cx="1080937" cy="184920"/>
              </a:xfrm>
              <a:prstGeom prst="rect">
                <a:avLst/>
              </a:prstGeom>
              <a:blipFill>
                <a:blip r:embed="rId7"/>
                <a:stretch>
                  <a:fillRect l="-21875" r="-4375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4A6F1BA-9B5D-43D4-BF50-B4B6BDE36669}"/>
                  </a:ext>
                </a:extLst>
              </p:cNvPr>
              <p:cNvSpPr/>
              <p:nvPr/>
            </p:nvSpPr>
            <p:spPr>
              <a:xfrm rot="16200000">
                <a:off x="3890714" y="5207430"/>
                <a:ext cx="1080937" cy="184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Rate </a:t>
                </a:r>
                <a14:m>
                  <m:oMath xmlns:m="http://schemas.openxmlformats.org/officeDocument/2006/math">
                    <m:r>
                      <a:rPr lang="en-US" sz="1200" b="0" i="1" smtClean="0">
                        <a:solidFill>
                          <a:schemeClr val="bg1"/>
                        </a:solidFill>
                        <a:latin typeface="Cambria Math" panose="02040503050406030204" pitchFamily="18" charset="0"/>
                      </a:rPr>
                      <m:t>(</m:t>
                    </m:r>
                    <m:sSup>
                      <m:sSupPr>
                        <m:ctrlPr>
                          <a:rPr lang="en-US" sz="1200" b="0" i="1" smtClean="0">
                            <a:solidFill>
                              <a:schemeClr val="bg1"/>
                            </a:solidFill>
                            <a:latin typeface="Cambria Math" panose="02040503050406030204" pitchFamily="18" charset="0"/>
                          </a:rPr>
                        </m:ctrlPr>
                      </m:sSupPr>
                      <m:e>
                        <m:r>
                          <a:rPr lang="en-US" sz="1200" b="0" i="1" smtClean="0">
                            <a:solidFill>
                              <a:schemeClr val="bg1"/>
                            </a:solidFill>
                            <a:latin typeface="Cambria Math" panose="02040503050406030204" pitchFamily="18" charset="0"/>
                          </a:rPr>
                          <m:t>𝑠</m:t>
                        </m:r>
                      </m:e>
                      <m:sup>
                        <m:r>
                          <a:rPr lang="en-US" sz="1200" b="0" i="1" smtClean="0">
                            <a:solidFill>
                              <a:schemeClr val="bg1"/>
                            </a:solidFill>
                            <a:latin typeface="Cambria Math" panose="02040503050406030204" pitchFamily="18" charset="0"/>
                          </a:rPr>
                          <m:t>−1</m:t>
                        </m:r>
                      </m:sup>
                    </m:sSup>
                    <m:r>
                      <a:rPr lang="en-US" sz="1200" b="0" i="1" smtClean="0">
                        <a:solidFill>
                          <a:schemeClr val="bg1"/>
                        </a:solidFill>
                        <a:latin typeface="Cambria Math" panose="02040503050406030204" pitchFamily="18" charset="0"/>
                      </a:rPr>
                      <m:t>)</m:t>
                    </m:r>
                  </m:oMath>
                </a14:m>
                <a:endParaRPr lang="en-US" sz="1200" dirty="0">
                  <a:solidFill>
                    <a:schemeClr val="bg1"/>
                  </a:solidFill>
                </a:endParaRPr>
              </a:p>
            </p:txBody>
          </p:sp>
        </mc:Choice>
        <mc:Fallback xmlns="">
          <p:sp>
            <p:nvSpPr>
              <p:cNvPr id="13" name="Rectangle 12">
                <a:extLst>
                  <a:ext uri="{FF2B5EF4-FFF2-40B4-BE49-F238E27FC236}">
                    <a16:creationId xmlns:a16="http://schemas.microsoft.com/office/drawing/2014/main" id="{C4A6F1BA-9B5D-43D4-BF50-B4B6BDE36669}"/>
                  </a:ext>
                </a:extLst>
              </p:cNvPr>
              <p:cNvSpPr>
                <a:spLocks noRot="1" noChangeAspect="1" noMove="1" noResize="1" noEditPoints="1" noAdjustHandles="1" noChangeArrowheads="1" noChangeShapeType="1" noTextEdit="1"/>
              </p:cNvSpPr>
              <p:nvPr/>
            </p:nvSpPr>
            <p:spPr>
              <a:xfrm rot="16200000">
                <a:off x="3890714" y="5207430"/>
                <a:ext cx="1080937" cy="184920"/>
              </a:xfrm>
              <a:prstGeom prst="rect">
                <a:avLst/>
              </a:prstGeom>
              <a:blipFill>
                <a:blip r:embed="rId8"/>
                <a:stretch>
                  <a:fillRect l="-21875" r="-4375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097DC05-4F57-48C2-9546-DB3EF8536E10}"/>
                  </a:ext>
                </a:extLst>
              </p:cNvPr>
              <p:cNvSpPr/>
              <p:nvPr/>
            </p:nvSpPr>
            <p:spPr>
              <a:xfrm rot="16200000">
                <a:off x="7571919" y="5207431"/>
                <a:ext cx="1080937" cy="184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Rate </a:t>
                </a:r>
                <a14:m>
                  <m:oMath xmlns:m="http://schemas.openxmlformats.org/officeDocument/2006/math">
                    <m:r>
                      <a:rPr lang="en-US" sz="1200" b="0" i="1" smtClean="0">
                        <a:solidFill>
                          <a:schemeClr val="bg1"/>
                        </a:solidFill>
                        <a:latin typeface="Cambria Math" panose="02040503050406030204" pitchFamily="18" charset="0"/>
                      </a:rPr>
                      <m:t>(</m:t>
                    </m:r>
                    <m:sSup>
                      <m:sSupPr>
                        <m:ctrlPr>
                          <a:rPr lang="en-US" sz="1200" b="0" i="1" smtClean="0">
                            <a:solidFill>
                              <a:schemeClr val="bg1"/>
                            </a:solidFill>
                            <a:latin typeface="Cambria Math" panose="02040503050406030204" pitchFamily="18" charset="0"/>
                          </a:rPr>
                        </m:ctrlPr>
                      </m:sSupPr>
                      <m:e>
                        <m:r>
                          <a:rPr lang="en-US" sz="1200" b="0" i="1" smtClean="0">
                            <a:solidFill>
                              <a:schemeClr val="bg1"/>
                            </a:solidFill>
                            <a:latin typeface="Cambria Math" panose="02040503050406030204" pitchFamily="18" charset="0"/>
                          </a:rPr>
                          <m:t>𝑠</m:t>
                        </m:r>
                      </m:e>
                      <m:sup>
                        <m:r>
                          <a:rPr lang="en-US" sz="1200" b="0" i="1" smtClean="0">
                            <a:solidFill>
                              <a:schemeClr val="bg1"/>
                            </a:solidFill>
                            <a:latin typeface="Cambria Math" panose="02040503050406030204" pitchFamily="18" charset="0"/>
                          </a:rPr>
                          <m:t>−1</m:t>
                        </m:r>
                      </m:sup>
                    </m:sSup>
                    <m:r>
                      <a:rPr lang="en-US" sz="1200" b="0" i="1" smtClean="0">
                        <a:solidFill>
                          <a:schemeClr val="bg1"/>
                        </a:solidFill>
                        <a:latin typeface="Cambria Math" panose="02040503050406030204" pitchFamily="18" charset="0"/>
                      </a:rPr>
                      <m:t>)</m:t>
                    </m:r>
                  </m:oMath>
                </a14:m>
                <a:endParaRPr lang="en-US" sz="1200" dirty="0">
                  <a:solidFill>
                    <a:schemeClr val="bg1"/>
                  </a:solidFill>
                </a:endParaRPr>
              </a:p>
            </p:txBody>
          </p:sp>
        </mc:Choice>
        <mc:Fallback xmlns="">
          <p:sp>
            <p:nvSpPr>
              <p:cNvPr id="14" name="Rectangle 13">
                <a:extLst>
                  <a:ext uri="{FF2B5EF4-FFF2-40B4-BE49-F238E27FC236}">
                    <a16:creationId xmlns:a16="http://schemas.microsoft.com/office/drawing/2014/main" id="{B097DC05-4F57-48C2-9546-DB3EF8536E10}"/>
                  </a:ext>
                </a:extLst>
              </p:cNvPr>
              <p:cNvSpPr>
                <a:spLocks noRot="1" noChangeAspect="1" noMove="1" noResize="1" noEditPoints="1" noAdjustHandles="1" noChangeArrowheads="1" noChangeShapeType="1" noTextEdit="1"/>
              </p:cNvSpPr>
              <p:nvPr/>
            </p:nvSpPr>
            <p:spPr>
              <a:xfrm rot="16200000">
                <a:off x="7571919" y="5207431"/>
                <a:ext cx="1080937" cy="184920"/>
              </a:xfrm>
              <a:prstGeom prst="rect">
                <a:avLst/>
              </a:prstGeom>
              <a:blipFill>
                <a:blip r:embed="rId7"/>
                <a:stretch>
                  <a:fillRect l="-21875" r="-43750"/>
                </a:stretch>
              </a:blipFill>
              <a:ln>
                <a:solidFill>
                  <a:schemeClr val="tx1"/>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104EA0B3-8BEA-4293-BEB5-D7CF19481DB0}"/>
              </a:ext>
            </a:extLst>
          </p:cNvPr>
          <p:cNvSpPr txBox="1"/>
          <p:nvPr/>
        </p:nvSpPr>
        <p:spPr>
          <a:xfrm>
            <a:off x="5272088" y="4311446"/>
            <a:ext cx="1284326" cy="261610"/>
          </a:xfrm>
          <a:prstGeom prst="rect">
            <a:avLst/>
          </a:prstGeom>
          <a:solidFill>
            <a:schemeClr val="tx1"/>
          </a:solidFill>
        </p:spPr>
        <p:txBody>
          <a:bodyPr wrap="none" rtlCol="0">
            <a:spAutoFit/>
          </a:bodyPr>
          <a:lstStyle/>
          <a:p>
            <a:r>
              <a:rPr lang="en-US" sz="1100" b="1" dirty="0">
                <a:solidFill>
                  <a:schemeClr val="bg1"/>
                </a:solidFill>
              </a:rPr>
              <a:t>Rate vs. Position</a:t>
            </a:r>
          </a:p>
        </p:txBody>
      </p:sp>
      <p:sp>
        <p:nvSpPr>
          <p:cNvPr id="12" name="TextBox 11">
            <a:extLst>
              <a:ext uri="{FF2B5EF4-FFF2-40B4-BE49-F238E27FC236}">
                <a16:creationId xmlns:a16="http://schemas.microsoft.com/office/drawing/2014/main" id="{6850FED4-BA29-4EB0-B979-744B943A6F09}"/>
              </a:ext>
            </a:extLst>
          </p:cNvPr>
          <p:cNvSpPr txBox="1"/>
          <p:nvPr/>
        </p:nvSpPr>
        <p:spPr>
          <a:xfrm>
            <a:off x="8969010" y="4311446"/>
            <a:ext cx="1284326" cy="261610"/>
          </a:xfrm>
          <a:prstGeom prst="rect">
            <a:avLst/>
          </a:prstGeom>
          <a:solidFill>
            <a:schemeClr val="tx1"/>
          </a:solidFill>
        </p:spPr>
        <p:txBody>
          <a:bodyPr wrap="none" rtlCol="0">
            <a:spAutoFit/>
          </a:bodyPr>
          <a:lstStyle/>
          <a:p>
            <a:r>
              <a:rPr lang="en-US" sz="1100" b="1" dirty="0">
                <a:solidFill>
                  <a:schemeClr val="bg1"/>
                </a:solidFill>
              </a:rPr>
              <a:t>Rate vs. Position</a:t>
            </a:r>
          </a:p>
        </p:txBody>
      </p:sp>
    </p:spTree>
    <p:extLst>
      <p:ext uri="{BB962C8B-B14F-4D97-AF65-F5344CB8AC3E}">
        <p14:creationId xmlns:p14="http://schemas.microsoft.com/office/powerpoint/2010/main" val="3946111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F639-C937-41DA-A0E6-541E27D4A898}"/>
              </a:ext>
            </a:extLst>
          </p:cNvPr>
          <p:cNvSpPr>
            <a:spLocks noGrp="1"/>
          </p:cNvSpPr>
          <p:nvPr>
            <p:ph type="title"/>
          </p:nvPr>
        </p:nvSpPr>
        <p:spPr/>
        <p:txBody>
          <a:bodyPr/>
          <a:lstStyle/>
          <a:p>
            <a:r>
              <a:rPr lang="en-US" dirty="0"/>
              <a:t>Running Parameter Optimization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1778F9-FEC1-439E-A8CE-B6BD96B0EAFA}"/>
                  </a:ext>
                </a:extLst>
              </p:cNvPr>
              <p:cNvSpPr>
                <a:spLocks noGrp="1"/>
              </p:cNvSpPr>
              <p:nvPr>
                <p:ph sz="half" idx="1"/>
              </p:nvPr>
            </p:nvSpPr>
            <p:spPr>
              <a:xfrm>
                <a:off x="608647" y="2040046"/>
                <a:ext cx="4698358" cy="4072518"/>
              </a:xfrm>
            </p:spPr>
            <p:txBody>
              <a:bodyPr>
                <a:normAutofit/>
              </a:bodyPr>
              <a:lstStyle/>
              <a:p>
                <a:r>
                  <a:rPr lang="en-US" sz="2000" dirty="0"/>
                  <a:t>Two kinds of detectors: </a:t>
                </a:r>
              </a:p>
              <a:p>
                <a:pPr marL="0" indent="0">
                  <a:buNone/>
                </a:pPr>
                <a:r>
                  <a:rPr lang="en-US" sz="2000" dirty="0"/>
                  <a:t>	P-spray and P-stop</a:t>
                </a:r>
              </a:p>
              <a:p>
                <a:r>
                  <a:rPr lang="en-US" sz="2000" dirty="0"/>
                  <a:t>Intend to characterize both with 30KeV protons and radiation sources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𝐶𝑑</m:t>
                        </m:r>
                      </m:e>
                      <m:sup>
                        <m:r>
                          <a:rPr lang="en-US" sz="2000" b="0" i="1" smtClean="0">
                            <a:latin typeface="Cambria Math" panose="02040503050406030204" pitchFamily="18" charset="0"/>
                          </a:rPr>
                          <m:t>109</m:t>
                        </m:r>
                      </m:sup>
                    </m:sSup>
                  </m:oMath>
                </a14:m>
                <a:r>
                  <a:rPr lang="en-US" sz="2000" dirty="0"/>
                  <a:t> and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𝑆𝑛</m:t>
                        </m:r>
                      </m:e>
                      <m:sup>
                        <m:r>
                          <a:rPr lang="en-US" sz="2000" b="0" i="1" smtClean="0">
                            <a:latin typeface="Cambria Math" panose="02040503050406030204" pitchFamily="18" charset="0"/>
                          </a:rPr>
                          <m:t>113</m:t>
                        </m:r>
                      </m:sup>
                    </m:sSup>
                  </m:oMath>
                </a14:m>
                <a:r>
                  <a:rPr lang="en-US" sz="2000" dirty="0"/>
                  <a:t>)</a:t>
                </a:r>
              </a:p>
              <a:p>
                <a:endParaRPr lang="en-US" sz="2000" dirty="0"/>
              </a:p>
              <a:p>
                <a:endParaRPr lang="en-US" sz="2000" dirty="0"/>
              </a:p>
            </p:txBody>
          </p:sp>
        </mc:Choice>
        <mc:Fallback xmlns="">
          <p:sp>
            <p:nvSpPr>
              <p:cNvPr id="3" name="Content Placeholder 2">
                <a:extLst>
                  <a:ext uri="{FF2B5EF4-FFF2-40B4-BE49-F238E27FC236}">
                    <a16:creationId xmlns:a16="http://schemas.microsoft.com/office/drawing/2014/main" id="{3A1778F9-FEC1-439E-A8CE-B6BD96B0EAFA}"/>
                  </a:ext>
                </a:extLst>
              </p:cNvPr>
              <p:cNvSpPr>
                <a:spLocks noGrp="1" noRot="1" noChangeAspect="1" noMove="1" noResize="1" noEditPoints="1" noAdjustHandles="1" noChangeArrowheads="1" noChangeShapeType="1" noTextEdit="1"/>
              </p:cNvSpPr>
              <p:nvPr>
                <p:ph sz="half" idx="1"/>
              </p:nvPr>
            </p:nvSpPr>
            <p:spPr>
              <a:xfrm>
                <a:off x="608647" y="2040046"/>
                <a:ext cx="4698358" cy="4072518"/>
              </a:xfrm>
              <a:blipFill>
                <a:blip r:embed="rId5"/>
                <a:stretch>
                  <a:fillRect l="-1167" t="-179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3612480-8C5D-4ED1-A6C6-D106342BBB29}"/>
              </a:ext>
            </a:extLst>
          </p:cNvPr>
          <p:cNvSpPr>
            <a:spLocks noGrp="1"/>
          </p:cNvSpPr>
          <p:nvPr>
            <p:ph type="sldNum" sz="quarter" idx="12"/>
          </p:nvPr>
        </p:nvSpPr>
        <p:spPr>
          <a:xfrm>
            <a:off x="11527534" y="753228"/>
            <a:ext cx="664466" cy="1080938"/>
          </a:xfrm>
        </p:spPr>
        <p:txBody>
          <a:bodyPr/>
          <a:lstStyle/>
          <a:p>
            <a:fld id="{BF628B3E-9F02-42F6-83CF-723B8CABB609}" type="slidenum">
              <a:rPr lang="en-US" smtClean="0"/>
              <a:t>10</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DE66BD0-E1B1-42DF-B1F1-AFF63C2FBDDE}"/>
                  </a:ext>
                </a:extLst>
              </p:cNvPr>
              <p:cNvSpPr txBox="1"/>
              <p:nvPr/>
            </p:nvSpPr>
            <p:spPr>
              <a:xfrm>
                <a:off x="5487251" y="2064318"/>
                <a:ext cx="5635722" cy="3326360"/>
              </a:xfrm>
              <a:prstGeom prst="rect">
                <a:avLst/>
              </a:prstGeom>
              <a:noFill/>
            </p:spPr>
            <p:txBody>
              <a:bodyPr wrap="square" rtlCol="0">
                <a:spAutoFit/>
              </a:bodyPr>
              <a:lstStyle/>
              <a:p>
                <a:pPr marL="285750" indent="-285750">
                  <a:buFont typeface="Arial" panose="020B0604020202020204" pitchFamily="34" charset="0"/>
                  <a:buChar char="•"/>
                </a:pPr>
                <a:r>
                  <a:rPr lang="en-US" sz="2000" dirty="0"/>
                  <a:t>Want to reduce typical noise contributions</a:t>
                </a:r>
              </a:p>
              <a:p>
                <a:pPr marL="742950" lvl="1" indent="-285750">
                  <a:buFont typeface="Arial" panose="020B0604020202020204" pitchFamily="34" charset="0"/>
                  <a:buChar char="•"/>
                </a:pPr>
                <a:r>
                  <a:rPr lang="en-US" sz="2000" dirty="0"/>
                  <a:t>Thermal (Johnson) noise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𝐼</m:t>
                        </m:r>
                      </m:e>
                      <m:sub>
                        <m:r>
                          <a:rPr lang="en-US" sz="2000" b="0" i="1" smtClean="0">
                            <a:latin typeface="Cambria Math" panose="02040503050406030204" pitchFamily="18" charset="0"/>
                            <a:ea typeface="Cambria Math" panose="02040503050406030204" pitchFamily="18" charset="0"/>
                          </a:rPr>
                          <m:t>𝐿</m:t>
                        </m:r>
                      </m:sub>
                    </m:sSub>
                  </m:oMath>
                </a14:m>
                <a:endParaRPr lang="en-US" sz="2000" b="0" dirty="0">
                  <a:ea typeface="Cambria Math" panose="02040503050406030204" pitchFamily="18" charset="0"/>
                </a:endParaRPr>
              </a:p>
              <a:p>
                <a:pPr marL="1200150" lvl="2" indent="-285750">
                  <a:buFont typeface="Arial" panose="020B0604020202020204" pitchFamily="34" charset="0"/>
                  <a:buChar char="•"/>
                </a:pPr>
                <a:r>
                  <a:rPr lang="en-US" sz="2000" dirty="0"/>
                  <a:t>Temperature and bias are coupled</a:t>
                </a:r>
              </a:p>
              <a:p>
                <a:pPr marL="1200150" lvl="2" indent="-285750">
                  <a:buFont typeface="Arial" panose="020B0604020202020204" pitchFamily="34" charset="0"/>
                  <a:buChar char="•"/>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𝐿</m:t>
                        </m:r>
                      </m:sub>
                    </m:sSub>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𝑇</m:t>
                        </m:r>
                      </m:e>
                      <m:sup>
                        <m:r>
                          <a:rPr lang="en-US" sz="2000" b="0" i="1" smtClean="0">
                            <a:latin typeface="Cambria Math" panose="02040503050406030204" pitchFamily="18" charset="0"/>
                          </a:rPr>
                          <m:t>2</m:t>
                        </m:r>
                      </m:sup>
                    </m:sSup>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exp</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𝑔</m:t>
                                    </m:r>
                                  </m:sub>
                                </m:sSub>
                              </m:num>
                              <m:den>
                                <m:r>
                                  <a:rPr lang="en-US" sz="2000" b="0" i="1" smtClean="0">
                                    <a:latin typeface="Cambria Math" panose="02040503050406030204" pitchFamily="18" charset="0"/>
                                  </a:rPr>
                                  <m:t>2</m:t>
                                </m:r>
                                <m:r>
                                  <a:rPr lang="en-US" sz="2000" b="0" i="1" smtClean="0">
                                    <a:latin typeface="Cambria Math" panose="02040503050406030204" pitchFamily="18" charset="0"/>
                                  </a:rPr>
                                  <m:t>𝑘𝑇</m:t>
                                </m:r>
                              </m:den>
                            </m:f>
                          </m:e>
                        </m:d>
                      </m:e>
                    </m:func>
                  </m:oMath>
                </a14:m>
                <a:endParaRPr lang="en-US" sz="2000" dirty="0"/>
              </a:p>
              <a:p>
                <a:pPr marL="1200150" lvl="2" indent="-285750">
                  <a:buFont typeface="Arial" panose="020B0604020202020204" pitchFamily="34" charset="0"/>
                  <a:buChar char="•"/>
                </a:pPr>
                <a:r>
                  <a:rPr lang="en-US" sz="2000" dirty="0"/>
                  <a:t>Use of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𝐿𝑁</m:t>
                        </m:r>
                      </m:e>
                      <m:sub>
                        <m:r>
                          <a:rPr lang="en-US" sz="2000" b="0" i="1" smtClean="0">
                            <a:latin typeface="Cambria Math" panose="02040503050406030204" pitchFamily="18" charset="0"/>
                          </a:rPr>
                          <m:t>2</m:t>
                        </m:r>
                      </m:sub>
                    </m:sSub>
                  </m:oMath>
                </a14:m>
                <a:r>
                  <a:rPr lang="en-US" sz="2000" dirty="0"/>
                  <a:t> to achieve temperatures of 120°K</a:t>
                </a:r>
              </a:p>
              <a:p>
                <a:pPr marL="742950" lvl="1" indent="-285750">
                  <a:buFont typeface="Arial" panose="020B0604020202020204" pitchFamily="34" charset="0"/>
                  <a:buChar char="•"/>
                </a:pPr>
                <a:r>
                  <a:rPr lang="en-US" sz="2000" dirty="0"/>
                  <a:t>Shot noise – FET amplifier</a:t>
                </a:r>
              </a:p>
              <a:p>
                <a:pPr marL="742950" lvl="1" indent="-285750">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1/</m:t>
                    </m:r>
                    <m:r>
                      <a:rPr lang="en-US" sz="2000" b="0" i="1" smtClean="0">
                        <a:latin typeface="Cambria Math" panose="02040503050406030204" pitchFamily="18" charset="0"/>
                      </a:rPr>
                      <m:t>𝑓</m:t>
                    </m:r>
                  </m:oMath>
                </a14:m>
                <a:r>
                  <a:rPr lang="en-US" sz="2000" dirty="0"/>
                  <a:t> (“pink”) noise</a:t>
                </a:r>
              </a:p>
              <a:p>
                <a:pPr marL="285750" indent="-285750">
                  <a:buFont typeface="Arial" panose="020B0604020202020204" pitchFamily="34" charset="0"/>
                  <a:buChar char="•"/>
                </a:pPr>
                <a:r>
                  <a:rPr lang="en-US" sz="2000" dirty="0"/>
                  <a:t>Analysis is in-progress</a:t>
                </a:r>
              </a:p>
              <a:p>
                <a:endParaRPr lang="en-US" sz="2000" dirty="0"/>
              </a:p>
            </p:txBody>
          </p:sp>
        </mc:Choice>
        <mc:Fallback xmlns="">
          <p:sp>
            <p:nvSpPr>
              <p:cNvPr id="6" name="TextBox 5">
                <a:extLst>
                  <a:ext uri="{FF2B5EF4-FFF2-40B4-BE49-F238E27FC236}">
                    <a16:creationId xmlns:a16="http://schemas.microsoft.com/office/drawing/2014/main" id="{DDE66BD0-E1B1-42DF-B1F1-AFF63C2FBDDE}"/>
                  </a:ext>
                </a:extLst>
              </p:cNvPr>
              <p:cNvSpPr txBox="1">
                <a:spLocks noRot="1" noChangeAspect="1" noMove="1" noResize="1" noEditPoints="1" noAdjustHandles="1" noChangeArrowheads="1" noChangeShapeType="1" noTextEdit="1"/>
              </p:cNvSpPr>
              <p:nvPr/>
            </p:nvSpPr>
            <p:spPr>
              <a:xfrm>
                <a:off x="5487251" y="2064318"/>
                <a:ext cx="5635722" cy="3326360"/>
              </a:xfrm>
              <a:prstGeom prst="rect">
                <a:avLst/>
              </a:prstGeom>
              <a:blipFill>
                <a:blip r:embed="rId6"/>
                <a:stretch>
                  <a:fillRect l="-973" t="-1284"/>
                </a:stretch>
              </a:blipFill>
            </p:spPr>
            <p:txBody>
              <a:bodyPr/>
              <a:lstStyle/>
              <a:p>
                <a:r>
                  <a:rPr lang="en-US">
                    <a:noFill/>
                  </a:rPr>
                  <a:t> </a:t>
                </a:r>
              </a:p>
            </p:txBody>
          </p:sp>
        </mc:Fallback>
      </mc:AlternateContent>
      <p:pic>
        <p:nvPicPr>
          <p:cNvPr id="14" name="Picture 13" descr="Chart, histogram&#10;&#10;Description automatically generated">
            <a:extLst>
              <a:ext uri="{FF2B5EF4-FFF2-40B4-BE49-F238E27FC236}">
                <a16:creationId xmlns:a16="http://schemas.microsoft.com/office/drawing/2014/main" id="{AA649946-65BE-41EF-8E2A-33AC48A7C6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270" y="3937922"/>
            <a:ext cx="4563112" cy="2772162"/>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15" name="TextBox 14">
            <a:extLst>
              <a:ext uri="{FF2B5EF4-FFF2-40B4-BE49-F238E27FC236}">
                <a16:creationId xmlns:a16="http://schemas.microsoft.com/office/drawing/2014/main" id="{AB0C9328-EFAD-4D3C-B757-50CC0CD3B3AE}"/>
              </a:ext>
            </a:extLst>
          </p:cNvPr>
          <p:cNvSpPr txBox="1"/>
          <p:nvPr/>
        </p:nvSpPr>
        <p:spPr>
          <a:xfrm>
            <a:off x="2066925" y="6410325"/>
            <a:ext cx="2084097" cy="338554"/>
          </a:xfrm>
          <a:prstGeom prst="rect">
            <a:avLst/>
          </a:prstGeom>
          <a:noFill/>
        </p:spPr>
        <p:txBody>
          <a:bodyPr wrap="none" rtlCol="0">
            <a:spAutoFit/>
          </a:bodyPr>
          <a:lstStyle/>
          <a:p>
            <a:r>
              <a:rPr lang="en-US" sz="1600" dirty="0">
                <a:solidFill>
                  <a:schemeClr val="accent1"/>
                </a:solidFill>
              </a:rPr>
              <a:t>Trigger Energy (ADC)</a:t>
            </a:r>
          </a:p>
        </p:txBody>
      </p:sp>
      <p:sp>
        <p:nvSpPr>
          <p:cNvPr id="16" name="TextBox 15">
            <a:extLst>
              <a:ext uri="{FF2B5EF4-FFF2-40B4-BE49-F238E27FC236}">
                <a16:creationId xmlns:a16="http://schemas.microsoft.com/office/drawing/2014/main" id="{1966AF2B-23B6-4897-918F-3A0778B29668}"/>
              </a:ext>
            </a:extLst>
          </p:cNvPr>
          <p:cNvSpPr txBox="1"/>
          <p:nvPr/>
        </p:nvSpPr>
        <p:spPr>
          <a:xfrm rot="16200000">
            <a:off x="361707" y="4914900"/>
            <a:ext cx="808235" cy="338554"/>
          </a:xfrm>
          <a:prstGeom prst="rect">
            <a:avLst/>
          </a:prstGeom>
          <a:noFill/>
        </p:spPr>
        <p:txBody>
          <a:bodyPr wrap="none" rtlCol="0">
            <a:spAutoFit/>
          </a:bodyPr>
          <a:lstStyle/>
          <a:p>
            <a:r>
              <a:rPr lang="en-US" sz="1600" dirty="0">
                <a:solidFill>
                  <a:schemeClr val="accent1"/>
                </a:solidFill>
              </a:rPr>
              <a:t>Counts</a:t>
            </a:r>
          </a:p>
        </p:txBody>
      </p:sp>
    </p:spTree>
    <p:extLst>
      <p:ext uri="{BB962C8B-B14F-4D97-AF65-F5344CB8AC3E}">
        <p14:creationId xmlns:p14="http://schemas.microsoft.com/office/powerpoint/2010/main" val="3751789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90C3-351E-4798-9629-38CA8E508EB8}"/>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4F98943A-4EE5-4CEB-A28B-89612C11D7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DFC72E-9D1F-4805-9353-B3ECA82D3E72}"/>
              </a:ext>
            </a:extLst>
          </p:cNvPr>
          <p:cNvSpPr>
            <a:spLocks noGrp="1"/>
          </p:cNvSpPr>
          <p:nvPr>
            <p:ph type="sldNum" sz="quarter" idx="12"/>
          </p:nvPr>
        </p:nvSpPr>
        <p:spPr/>
        <p:txBody>
          <a:bodyPr/>
          <a:lstStyle/>
          <a:p>
            <a:fld id="{BF628B3E-9F02-42F6-83CF-723B8CABB609}" type="slidenum">
              <a:rPr lang="en-US" smtClean="0"/>
              <a:t>11</a:t>
            </a:fld>
            <a:endParaRPr lang="en-US"/>
          </a:p>
        </p:txBody>
      </p:sp>
    </p:spTree>
    <p:extLst>
      <p:ext uri="{BB962C8B-B14F-4D97-AF65-F5344CB8AC3E}">
        <p14:creationId xmlns:p14="http://schemas.microsoft.com/office/powerpoint/2010/main" val="391347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976D-32A5-4CD4-9E74-9D3B39CAD57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506F9CC-4237-4F52-9270-2486CC8D45B4}"/>
              </a:ext>
            </a:extLst>
          </p:cNvPr>
          <p:cNvSpPr>
            <a:spLocks noGrp="1"/>
          </p:cNvSpPr>
          <p:nvPr>
            <p:ph sz="half" idx="1"/>
          </p:nvPr>
        </p:nvSpPr>
        <p:spPr>
          <a:xfrm>
            <a:off x="680321" y="2146470"/>
            <a:ext cx="4698357" cy="3958302"/>
          </a:xfrm>
        </p:spPr>
        <p:txBody>
          <a:bodyPr/>
          <a:lstStyle/>
          <a:p>
            <a:pPr marL="0" indent="0">
              <a:buNone/>
            </a:pPr>
            <a:r>
              <a:rPr lang="en-US" dirty="0"/>
              <a:t>1) Introduction</a:t>
            </a:r>
          </a:p>
          <a:p>
            <a:pPr lvl="1"/>
            <a:r>
              <a:rPr lang="en-US" dirty="0"/>
              <a:t>Neutron beta decay</a:t>
            </a:r>
          </a:p>
          <a:p>
            <a:pPr lvl="1"/>
            <a:r>
              <a:rPr lang="en-US" dirty="0"/>
              <a:t>The CKM matrix</a:t>
            </a:r>
          </a:p>
          <a:p>
            <a:pPr lvl="1"/>
            <a:endParaRPr lang="en-US" dirty="0"/>
          </a:p>
          <a:p>
            <a:pPr marL="0" indent="0">
              <a:buNone/>
            </a:pPr>
            <a:r>
              <a:rPr lang="en-US" dirty="0"/>
              <a:t>2) Instrumentation</a:t>
            </a:r>
          </a:p>
          <a:p>
            <a:pPr lvl="1"/>
            <a:r>
              <a:rPr lang="en-US" dirty="0"/>
              <a:t>The Nab experiment</a:t>
            </a:r>
          </a:p>
          <a:p>
            <a:pPr lvl="1"/>
            <a:r>
              <a:rPr lang="en-US" dirty="0"/>
              <a:t>Silicon Diode Detectors</a:t>
            </a:r>
          </a:p>
          <a:p>
            <a:pPr lvl="1"/>
            <a:r>
              <a:rPr lang="en-US" dirty="0"/>
              <a:t>Low-energy proton source @ MB</a:t>
            </a:r>
          </a:p>
          <a:p>
            <a:endParaRPr lang="en-US" dirty="0"/>
          </a:p>
        </p:txBody>
      </p:sp>
      <p:sp>
        <p:nvSpPr>
          <p:cNvPr id="4" name="Content Placeholder 3">
            <a:extLst>
              <a:ext uri="{FF2B5EF4-FFF2-40B4-BE49-F238E27FC236}">
                <a16:creationId xmlns:a16="http://schemas.microsoft.com/office/drawing/2014/main" id="{FEF3CF5C-07E8-4C36-B771-FBBB262E57C1}"/>
              </a:ext>
            </a:extLst>
          </p:cNvPr>
          <p:cNvSpPr>
            <a:spLocks noGrp="1"/>
          </p:cNvSpPr>
          <p:nvPr>
            <p:ph sz="half" idx="2"/>
          </p:nvPr>
        </p:nvSpPr>
        <p:spPr>
          <a:xfrm>
            <a:off x="6096000" y="2146470"/>
            <a:ext cx="4698357" cy="3958302"/>
          </a:xfrm>
        </p:spPr>
        <p:txBody>
          <a:bodyPr/>
          <a:lstStyle/>
          <a:p>
            <a:pPr marL="0" indent="0">
              <a:buNone/>
            </a:pPr>
            <a:r>
              <a:rPr lang="en-US" dirty="0"/>
              <a:t>3) Characterization</a:t>
            </a:r>
          </a:p>
          <a:p>
            <a:pPr lvl="1"/>
            <a:r>
              <a:rPr lang="en-US" dirty="0"/>
              <a:t>Proton spot size study</a:t>
            </a:r>
          </a:p>
          <a:p>
            <a:pPr lvl="1"/>
            <a:r>
              <a:rPr lang="en-US" dirty="0"/>
              <a:t>Detector optimization</a:t>
            </a:r>
          </a:p>
        </p:txBody>
      </p:sp>
      <p:sp>
        <p:nvSpPr>
          <p:cNvPr id="5" name="Slide Number Placeholder 4">
            <a:extLst>
              <a:ext uri="{FF2B5EF4-FFF2-40B4-BE49-F238E27FC236}">
                <a16:creationId xmlns:a16="http://schemas.microsoft.com/office/drawing/2014/main" id="{653AF380-76C4-4C13-BD1D-364FC833CE43}"/>
              </a:ext>
            </a:extLst>
          </p:cNvPr>
          <p:cNvSpPr>
            <a:spLocks noGrp="1"/>
          </p:cNvSpPr>
          <p:nvPr>
            <p:ph type="sldNum" sz="quarter" idx="12"/>
          </p:nvPr>
        </p:nvSpPr>
        <p:spPr/>
        <p:txBody>
          <a:bodyPr/>
          <a:lstStyle/>
          <a:p>
            <a:fld id="{BF628B3E-9F02-42F6-83CF-723B8CABB609}" type="slidenum">
              <a:rPr lang="en-US" smtClean="0"/>
              <a:t>1</a:t>
            </a:fld>
            <a:endParaRPr lang="en-US" dirty="0"/>
          </a:p>
        </p:txBody>
      </p:sp>
      <p:pic>
        <p:nvPicPr>
          <p:cNvPr id="9" name="Picture 8" descr="A picture containing text, clock, gauge&#10;&#10;Description automatically generated">
            <a:extLst>
              <a:ext uri="{FF2B5EF4-FFF2-40B4-BE49-F238E27FC236}">
                <a16:creationId xmlns:a16="http://schemas.microsoft.com/office/drawing/2014/main" id="{2F441D16-5C89-463D-9C7D-9502A7F67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530" y="4601074"/>
            <a:ext cx="5258270" cy="1816001"/>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53135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ECA9-6649-480D-A87A-301A07F3323B}"/>
              </a:ext>
            </a:extLst>
          </p:cNvPr>
          <p:cNvSpPr>
            <a:spLocks noGrp="1"/>
          </p:cNvSpPr>
          <p:nvPr>
            <p:ph type="title"/>
          </p:nvPr>
        </p:nvSpPr>
        <p:spPr/>
        <p:txBody>
          <a:bodyPr/>
          <a:lstStyle/>
          <a:p>
            <a:r>
              <a:rPr lang="en-US" dirty="0"/>
              <a:t>Theory - Neutron Beta Decay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1D2EEE-E17F-47BB-98C6-CA5B807B734C}"/>
                  </a:ext>
                </a:extLst>
              </p:cNvPr>
              <p:cNvSpPr>
                <a:spLocks noGrp="1"/>
              </p:cNvSpPr>
              <p:nvPr>
                <p:ph sz="half" idx="1"/>
              </p:nvPr>
            </p:nvSpPr>
            <p:spPr>
              <a:xfrm>
                <a:off x="1930400" y="4746835"/>
                <a:ext cx="5572369" cy="1535630"/>
              </a:xfrm>
            </p:spPr>
            <p:txBody>
              <a:bodyPr>
                <a:normAutofit fontScale="92500"/>
              </a:bodyPr>
              <a:lstStyle/>
              <a:p>
                <a:r>
                  <a:rPr lang="en-US" dirty="0">
                    <a:solidFill>
                      <a:srgbClr val="FFFFFF"/>
                    </a:solidFill>
                  </a:rPr>
                  <a:t>Determine “little-a” from experiment (e-</a:t>
                </a:r>
                <a:r>
                  <a:rPr lang="el-GR" dirty="0">
                    <a:solidFill>
                      <a:srgbClr val="FFFFFF"/>
                    </a:solidFill>
                  </a:rPr>
                  <a:t>ν</a:t>
                </a:r>
                <a:r>
                  <a:rPr lang="en-US" dirty="0">
                    <a:solidFill>
                      <a:srgbClr val="FFFFFF"/>
                    </a:solidFill>
                  </a:rPr>
                  <a:t> momentum correlation)</a:t>
                </a:r>
              </a:p>
              <a:p>
                <a:r>
                  <a:rPr lang="en-US" dirty="0">
                    <a:solidFill>
                      <a:srgbClr val="FFFFFF"/>
                    </a:solidFill>
                  </a:rPr>
                  <a:t>Extract </a:t>
                </a:r>
                <a14:m>
                  <m:oMath xmlns:m="http://schemas.openxmlformats.org/officeDocument/2006/math">
                    <m:r>
                      <a:rPr lang="en-US" i="1" smtClean="0">
                        <a:solidFill>
                          <a:srgbClr val="FFFFFF"/>
                        </a:solidFill>
                        <a:latin typeface="Cambria Math" panose="02040503050406030204" pitchFamily="18" charset="0"/>
                        <a:ea typeface="Cambria Math" panose="02040503050406030204" pitchFamily="18" charset="0"/>
                      </a:rPr>
                      <m:t>𝜆</m:t>
                    </m:r>
                  </m:oMath>
                </a14:m>
                <a:r>
                  <a:rPr lang="en-US" dirty="0">
                    <a:solidFill>
                      <a:srgbClr val="FFFFFF"/>
                    </a:solidFill>
                  </a:rPr>
                  <a:t> – the mixing of axial vector to vector coupling in the weak interaction</a:t>
                </a:r>
              </a:p>
              <a:p>
                <a:endParaRPr lang="en-US" dirty="0"/>
              </a:p>
            </p:txBody>
          </p:sp>
        </mc:Choice>
        <mc:Fallback xmlns="">
          <p:sp>
            <p:nvSpPr>
              <p:cNvPr id="3" name="Content Placeholder 2">
                <a:extLst>
                  <a:ext uri="{FF2B5EF4-FFF2-40B4-BE49-F238E27FC236}">
                    <a16:creationId xmlns:a16="http://schemas.microsoft.com/office/drawing/2014/main" id="{9F1D2EEE-E17F-47BB-98C6-CA5B807B734C}"/>
                  </a:ext>
                </a:extLst>
              </p:cNvPr>
              <p:cNvSpPr>
                <a:spLocks noGrp="1" noRot="1" noChangeAspect="1" noMove="1" noResize="1" noEditPoints="1" noAdjustHandles="1" noChangeArrowheads="1" noChangeShapeType="1" noTextEdit="1"/>
              </p:cNvSpPr>
              <p:nvPr>
                <p:ph sz="half" idx="1"/>
              </p:nvPr>
            </p:nvSpPr>
            <p:spPr>
              <a:xfrm>
                <a:off x="1930400" y="4746835"/>
                <a:ext cx="5572369" cy="1535630"/>
              </a:xfrm>
              <a:blipFill>
                <a:blip r:embed="rId5"/>
                <a:stretch>
                  <a:fillRect l="-1313" t="-5159" b="-397"/>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443101B5-D583-40A7-8644-C9A373C7BF5E}"/>
              </a:ext>
            </a:extLst>
          </p:cNvPr>
          <p:cNvGrpSpPr/>
          <p:nvPr/>
        </p:nvGrpSpPr>
        <p:grpSpPr>
          <a:xfrm>
            <a:off x="945313" y="2302135"/>
            <a:ext cx="10301373" cy="2253729"/>
            <a:chOff x="5557407" y="2377344"/>
            <a:chExt cx="6378374" cy="1395457"/>
          </a:xfrm>
        </p:grpSpPr>
        <p:pic>
          <p:nvPicPr>
            <p:cNvPr id="8" name="Picture 7" descr="Diagram, schematic&#10;&#10;Description automatically generated">
              <a:extLst>
                <a:ext uri="{FF2B5EF4-FFF2-40B4-BE49-F238E27FC236}">
                  <a16:creationId xmlns:a16="http://schemas.microsoft.com/office/drawing/2014/main" id="{21020592-86EE-497B-9A85-0922E7EF57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0218" y="2377344"/>
              <a:ext cx="6229819" cy="1223946"/>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9" name="TextBox 8">
              <a:extLst>
                <a:ext uri="{FF2B5EF4-FFF2-40B4-BE49-F238E27FC236}">
                  <a16:creationId xmlns:a16="http://schemas.microsoft.com/office/drawing/2014/main" id="{DE2A5262-6E4C-4CD4-A5B0-D1CF7D777D90}"/>
                </a:ext>
              </a:extLst>
            </p:cNvPr>
            <p:cNvSpPr txBox="1"/>
            <p:nvPr/>
          </p:nvSpPr>
          <p:spPr>
            <a:xfrm>
              <a:off x="5557407" y="3601290"/>
              <a:ext cx="6378374" cy="171511"/>
            </a:xfrm>
            <a:prstGeom prst="rect">
              <a:avLst/>
            </a:prstGeom>
            <a:solidFill>
              <a:schemeClr val="accent1"/>
            </a:solidFill>
            <a:ln>
              <a:solidFill>
                <a:schemeClr val="accent1"/>
              </a:solidFill>
            </a:ln>
          </p:spPr>
          <p:txBody>
            <a:bodyPr wrap="square" rtlCol="0">
              <a:spAutoFit/>
            </a:bodyPr>
            <a:lstStyle/>
            <a:p>
              <a:r>
                <a:rPr lang="en-US" sz="1200" dirty="0"/>
                <a:t>J. D. Jackson et. al. Phys. Rev. 106 (1957)</a:t>
              </a:r>
            </a:p>
          </p:txBody>
        </p:sp>
      </p:grpSp>
      <p:sp>
        <p:nvSpPr>
          <p:cNvPr id="11" name="Slide Number Placeholder 4">
            <a:extLst>
              <a:ext uri="{FF2B5EF4-FFF2-40B4-BE49-F238E27FC236}">
                <a16:creationId xmlns:a16="http://schemas.microsoft.com/office/drawing/2014/main" id="{78824A51-D9D5-4A7F-A7E1-0CBB9942CC6F}"/>
              </a:ext>
            </a:extLst>
          </p:cNvPr>
          <p:cNvSpPr txBox="1">
            <a:spLocks/>
          </p:cNvSpPr>
          <p:nvPr/>
        </p:nvSpPr>
        <p:spPr>
          <a:xfrm>
            <a:off x="11511679" y="753227"/>
            <a:ext cx="371927" cy="1090789"/>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8B3E-9F02-42F6-83CF-723B8CABB609}" type="slidenum">
              <a:rPr lang="en-US" smtClean="0"/>
              <a:pPr/>
              <a:t>2</a:t>
            </a:fld>
            <a:endParaRPr lang="en-US" dirty="0"/>
          </a:p>
        </p:txBody>
      </p:sp>
      <p:pic>
        <p:nvPicPr>
          <p:cNvPr id="21" name="Picture 20" descr="A picture containing text, clock, antenna&#10;&#10;Description automatically generated">
            <a:extLst>
              <a:ext uri="{FF2B5EF4-FFF2-40B4-BE49-F238E27FC236}">
                <a16:creationId xmlns:a16="http://schemas.microsoft.com/office/drawing/2014/main" id="{97FDFFAD-4590-49BF-A504-98B1280E9B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4533" y="4864066"/>
            <a:ext cx="3469823" cy="1576793"/>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4" name="Rectangle 3">
            <a:extLst>
              <a:ext uri="{FF2B5EF4-FFF2-40B4-BE49-F238E27FC236}">
                <a16:creationId xmlns:a16="http://schemas.microsoft.com/office/drawing/2014/main" id="{F120FF46-D1E2-490A-B948-58279AAEC9D3}"/>
              </a:ext>
            </a:extLst>
          </p:cNvPr>
          <p:cNvSpPr/>
          <p:nvPr/>
        </p:nvSpPr>
        <p:spPr>
          <a:xfrm>
            <a:off x="3906982" y="3214255"/>
            <a:ext cx="1953491" cy="106461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8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3D67-34D0-47CF-921E-1FE36A483FF2}"/>
              </a:ext>
            </a:extLst>
          </p:cNvPr>
          <p:cNvSpPr>
            <a:spLocks noGrp="1"/>
          </p:cNvSpPr>
          <p:nvPr>
            <p:ph type="title"/>
          </p:nvPr>
        </p:nvSpPr>
        <p:spPr/>
        <p:txBody>
          <a:bodyPr/>
          <a:lstStyle/>
          <a:p>
            <a:r>
              <a:rPr lang="en-US" dirty="0"/>
              <a:t>Theory – The CKM Matrix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5B3C7F-7F6B-48F7-B87F-124D47487FA9}"/>
                  </a:ext>
                </a:extLst>
              </p:cNvPr>
              <p:cNvSpPr>
                <a:spLocks noGrp="1"/>
              </p:cNvSpPr>
              <p:nvPr>
                <p:ph sz="half" idx="1"/>
              </p:nvPr>
            </p:nvSpPr>
            <p:spPr/>
            <p:txBody>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𝜆</m:t>
                    </m:r>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𝑛</m:t>
                        </m:r>
                      </m:sub>
                    </m:sSub>
                  </m:oMath>
                </a14:m>
                <a:r>
                  <a:rPr lang="en-US" dirty="0"/>
                  <a:t> give rise to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𝑢𝑑</m:t>
                        </m:r>
                      </m:sub>
                    </m:sSub>
                  </m:oMath>
                </a14:m>
                <a:endParaRPr lang="en-US" dirty="0"/>
              </a:p>
              <a:p>
                <a:r>
                  <a:rPr lang="en-US" dirty="0"/>
                  <a:t>CKM matrix unitarity highly dependent 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𝑢𝑑</m:t>
                        </m:r>
                      </m:sub>
                    </m:sSub>
                  </m:oMath>
                </a14:m>
                <a:endParaRPr lang="en-US" dirty="0"/>
              </a:p>
              <a:p>
                <a:r>
                  <a:rPr lang="en-US" dirty="0"/>
                  <a:t>Unitarity of CKM speaks to the number of possible quark generations</a:t>
                </a:r>
              </a:p>
              <a:p>
                <a14:m>
                  <m:oMath xmlns:m="http://schemas.openxmlformats.org/officeDocument/2006/math">
                    <m:r>
                      <a:rPr lang="en-US" i="1">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𝜎</m:t>
                    </m:r>
                  </m:oMath>
                </a14:m>
                <a:r>
                  <a:rPr lang="en-US" dirty="0"/>
                  <a:t> away from the expected value of 1</a:t>
                </a:r>
              </a:p>
            </p:txBody>
          </p:sp>
        </mc:Choice>
        <mc:Fallback xmlns="">
          <p:sp>
            <p:nvSpPr>
              <p:cNvPr id="3" name="Content Placeholder 2">
                <a:extLst>
                  <a:ext uri="{FF2B5EF4-FFF2-40B4-BE49-F238E27FC236}">
                    <a16:creationId xmlns:a16="http://schemas.microsoft.com/office/drawing/2014/main" id="{CF5B3C7F-7F6B-48F7-B87F-124D47487FA9}"/>
                  </a:ext>
                </a:extLst>
              </p:cNvPr>
              <p:cNvSpPr>
                <a:spLocks noGrp="1" noRot="1" noChangeAspect="1" noMove="1" noResize="1" noEditPoints="1" noAdjustHandles="1" noChangeArrowheads="1" noChangeShapeType="1" noTextEdit="1"/>
              </p:cNvSpPr>
              <p:nvPr>
                <p:ph sz="half" idx="1"/>
              </p:nvPr>
            </p:nvSpPr>
            <p:spPr>
              <a:blipFill>
                <a:blip r:embed="rId5"/>
                <a:stretch>
                  <a:fillRect l="-1818" t="-236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A07E7AC-1A59-4904-A861-1F4DFBD1422D}"/>
              </a:ext>
            </a:extLst>
          </p:cNvPr>
          <p:cNvSpPr>
            <a:spLocks noGrp="1"/>
          </p:cNvSpPr>
          <p:nvPr>
            <p:ph type="sldNum" sz="quarter" idx="12"/>
          </p:nvPr>
        </p:nvSpPr>
        <p:spPr/>
        <p:txBody>
          <a:bodyPr/>
          <a:lstStyle/>
          <a:p>
            <a:fld id="{BF628B3E-9F02-42F6-83CF-723B8CABB609}" type="slidenum">
              <a:rPr lang="en-US" smtClean="0"/>
              <a:t>3</a:t>
            </a:fld>
            <a:endParaRPr lang="en-US" dirty="0"/>
          </a:p>
        </p:txBody>
      </p:sp>
      <p:pic>
        <p:nvPicPr>
          <p:cNvPr id="8" name="Picture 7" descr="Text&#10;&#10;Description automatically generated">
            <a:extLst>
              <a:ext uri="{FF2B5EF4-FFF2-40B4-BE49-F238E27FC236}">
                <a16:creationId xmlns:a16="http://schemas.microsoft.com/office/drawing/2014/main" id="{75C5F7DB-41C7-46C2-80C4-CC76CA9084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6783" y="3455521"/>
            <a:ext cx="5970930" cy="3136628"/>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pic>
        <p:nvPicPr>
          <p:cNvPr id="10" name="Picture 9" descr="Text&#10;&#10;Description automatically generated">
            <a:extLst>
              <a:ext uri="{FF2B5EF4-FFF2-40B4-BE49-F238E27FC236}">
                <a16:creationId xmlns:a16="http://schemas.microsoft.com/office/drawing/2014/main" id="{ABDBF8AF-9FF2-4577-8285-701D729AA4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502" y="2102197"/>
            <a:ext cx="4223491" cy="1085293"/>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11" name="TextBox 10">
            <a:extLst>
              <a:ext uri="{FF2B5EF4-FFF2-40B4-BE49-F238E27FC236}">
                <a16:creationId xmlns:a16="http://schemas.microsoft.com/office/drawing/2014/main" id="{877B923A-A591-4C54-8DB8-7EAA2EBBC4DA}"/>
              </a:ext>
            </a:extLst>
          </p:cNvPr>
          <p:cNvSpPr txBox="1"/>
          <p:nvPr/>
        </p:nvSpPr>
        <p:spPr>
          <a:xfrm>
            <a:off x="5943600" y="5310554"/>
            <a:ext cx="1220206" cy="461665"/>
          </a:xfrm>
          <a:prstGeom prst="rect">
            <a:avLst/>
          </a:prstGeom>
          <a:noFill/>
        </p:spPr>
        <p:txBody>
          <a:bodyPr wrap="none" rtlCol="0">
            <a:spAutoFit/>
          </a:bodyPr>
          <a:lstStyle/>
          <a:p>
            <a:r>
              <a:rPr lang="en-US" sz="2400" dirty="0">
                <a:solidFill>
                  <a:schemeClr val="bg1"/>
                </a:solidFill>
              </a:rPr>
              <a:t>Ideally:</a:t>
            </a:r>
          </a:p>
        </p:txBody>
      </p:sp>
    </p:spTree>
    <p:extLst>
      <p:ext uri="{BB962C8B-B14F-4D97-AF65-F5344CB8AC3E}">
        <p14:creationId xmlns:p14="http://schemas.microsoft.com/office/powerpoint/2010/main" val="406941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9564-51CB-4F7F-BFA3-2E74E4051A9C}"/>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dirty="0">
                <a:solidFill>
                  <a:srgbClr val="FFFFFF"/>
                </a:solidFill>
              </a:rPr>
              <a:t>The Nab Experiment</a:t>
            </a:r>
          </a:p>
        </p:txBody>
      </p:sp>
      <p:sp>
        <p:nvSpPr>
          <p:cNvPr id="3" name="Content Placeholder 2">
            <a:extLst>
              <a:ext uri="{FF2B5EF4-FFF2-40B4-BE49-F238E27FC236}">
                <a16:creationId xmlns:a16="http://schemas.microsoft.com/office/drawing/2014/main" id="{3F0F294E-D69F-44A6-833E-979D3926EB36}"/>
              </a:ext>
            </a:extLst>
          </p:cNvPr>
          <p:cNvSpPr>
            <a:spLocks noGrp="1"/>
          </p:cNvSpPr>
          <p:nvPr>
            <p:ph sz="half" idx="1"/>
          </p:nvPr>
        </p:nvSpPr>
        <p:spPr>
          <a:xfrm>
            <a:off x="680321" y="2146852"/>
            <a:ext cx="4434248" cy="3627784"/>
          </a:xfrm>
        </p:spPr>
        <p:txBody>
          <a:bodyPr vert="horz" lIns="91440" tIns="45720" rIns="91440" bIns="45720" rtlCol="0">
            <a:normAutofit/>
          </a:bodyPr>
          <a:lstStyle/>
          <a:p>
            <a:r>
              <a:rPr lang="en-US" dirty="0">
                <a:solidFill>
                  <a:srgbClr val="FFFFFF"/>
                </a:solidFill>
              </a:rPr>
              <a:t>Spalled neutrons spontaneously decay</a:t>
            </a:r>
          </a:p>
          <a:p>
            <a:r>
              <a:rPr lang="en-US" dirty="0">
                <a:solidFill>
                  <a:srgbClr val="FFFFFF"/>
                </a:solidFill>
              </a:rPr>
              <a:t>Time-of-Flight Spectrometer</a:t>
            </a:r>
          </a:p>
          <a:p>
            <a:r>
              <a:rPr lang="en-US" dirty="0">
                <a:solidFill>
                  <a:srgbClr val="FFFFFF"/>
                </a:solidFill>
              </a:rPr>
              <a:t>Measure a and b via electron energy and proton momentum</a:t>
            </a:r>
          </a:p>
          <a:p>
            <a:r>
              <a:rPr lang="en-US" dirty="0">
                <a:solidFill>
                  <a:srgbClr val="FFFFFF"/>
                </a:solidFill>
              </a:rPr>
              <a:t>Uses well-characterized silicon diode detectors</a:t>
            </a:r>
          </a:p>
        </p:txBody>
      </p:sp>
      <p:pic>
        <p:nvPicPr>
          <p:cNvPr id="7" name="Content Placeholder 6">
            <a:extLst>
              <a:ext uri="{FF2B5EF4-FFF2-40B4-BE49-F238E27FC236}">
                <a16:creationId xmlns:a16="http://schemas.microsoft.com/office/drawing/2014/main" id="{135674DD-EECE-4323-91FE-BF381237579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31387"/>
          <a:stretch/>
        </p:blipFill>
        <p:spPr>
          <a:xfrm>
            <a:off x="5436568" y="738945"/>
            <a:ext cx="5774771" cy="5849427"/>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17" name="TextBox 16">
            <a:extLst>
              <a:ext uri="{FF2B5EF4-FFF2-40B4-BE49-F238E27FC236}">
                <a16:creationId xmlns:a16="http://schemas.microsoft.com/office/drawing/2014/main" id="{AD3B8415-FC56-41CF-9A4E-76896CE153A2}"/>
              </a:ext>
            </a:extLst>
          </p:cNvPr>
          <p:cNvSpPr txBox="1"/>
          <p:nvPr/>
        </p:nvSpPr>
        <p:spPr>
          <a:xfrm>
            <a:off x="3917805" y="5881217"/>
            <a:ext cx="1518763" cy="830997"/>
          </a:xfrm>
          <a:prstGeom prst="rect">
            <a:avLst/>
          </a:prstGeom>
          <a:solidFill>
            <a:schemeClr val="accent1"/>
          </a:solidFill>
        </p:spPr>
        <p:txBody>
          <a:bodyPr wrap="square" rtlCol="0">
            <a:spAutoFit/>
          </a:bodyPr>
          <a:lstStyle/>
          <a:p>
            <a:r>
              <a:rPr lang="en-US" sz="1200" dirty="0"/>
              <a:t>Salas-</a:t>
            </a:r>
            <a:r>
              <a:rPr lang="en-US" sz="1200" dirty="0" err="1"/>
              <a:t>Bacci</a:t>
            </a:r>
            <a:r>
              <a:rPr lang="en-US" sz="1200" dirty="0"/>
              <a:t> et. al., Nuclear Instruments and Methods (2014)</a:t>
            </a:r>
          </a:p>
        </p:txBody>
      </p:sp>
      <p:sp>
        <p:nvSpPr>
          <p:cNvPr id="18" name="Slide Number Placeholder 4">
            <a:extLst>
              <a:ext uri="{FF2B5EF4-FFF2-40B4-BE49-F238E27FC236}">
                <a16:creationId xmlns:a16="http://schemas.microsoft.com/office/drawing/2014/main" id="{6F2495C6-E9BD-4159-8C8C-07C93B232F63}"/>
              </a:ext>
            </a:extLst>
          </p:cNvPr>
          <p:cNvSpPr txBox="1">
            <a:spLocks/>
          </p:cNvSpPr>
          <p:nvPr/>
        </p:nvSpPr>
        <p:spPr>
          <a:xfrm>
            <a:off x="11511679" y="753227"/>
            <a:ext cx="371927" cy="1090789"/>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8B3E-9F02-42F6-83CF-723B8CABB609}" type="slidenum">
              <a:rPr lang="en-US" smtClean="0"/>
              <a:pPr/>
              <a:t>4</a:t>
            </a:fld>
            <a:endParaRPr lang="en-US" dirty="0"/>
          </a:p>
        </p:txBody>
      </p:sp>
    </p:spTree>
    <p:extLst>
      <p:ext uri="{BB962C8B-B14F-4D97-AF65-F5344CB8AC3E}">
        <p14:creationId xmlns:p14="http://schemas.microsoft.com/office/powerpoint/2010/main" val="1294444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AFA9-989A-4B84-90C5-A0DC9EF82727}"/>
              </a:ext>
            </a:extLst>
          </p:cNvPr>
          <p:cNvSpPr>
            <a:spLocks noGrp="1"/>
          </p:cNvSpPr>
          <p:nvPr>
            <p:ph type="title"/>
          </p:nvPr>
        </p:nvSpPr>
        <p:spPr>
          <a:xfrm>
            <a:off x="680320" y="753228"/>
            <a:ext cx="5298359" cy="1080938"/>
          </a:xfrm>
        </p:spPr>
        <p:txBody>
          <a:bodyPr vert="horz" lIns="91440" tIns="45720" rIns="91440" bIns="45720" rtlCol="0" anchor="ctr">
            <a:normAutofit/>
          </a:bodyPr>
          <a:lstStyle/>
          <a:p>
            <a:r>
              <a:rPr lang="en-US" dirty="0"/>
              <a:t>Silicon Diode Detectors</a:t>
            </a:r>
          </a:p>
        </p:txBody>
      </p:sp>
      <p:sp>
        <p:nvSpPr>
          <p:cNvPr id="3" name="Content Placeholder 2">
            <a:extLst>
              <a:ext uri="{FF2B5EF4-FFF2-40B4-BE49-F238E27FC236}">
                <a16:creationId xmlns:a16="http://schemas.microsoft.com/office/drawing/2014/main" id="{7FBB1BCF-0971-45DF-B427-C5EAD8A0CF99}"/>
              </a:ext>
            </a:extLst>
          </p:cNvPr>
          <p:cNvSpPr>
            <a:spLocks noGrp="1"/>
          </p:cNvSpPr>
          <p:nvPr>
            <p:ph sz="half" idx="1"/>
          </p:nvPr>
        </p:nvSpPr>
        <p:spPr>
          <a:xfrm>
            <a:off x="680320" y="2266123"/>
            <a:ext cx="4706689" cy="3838650"/>
          </a:xfrm>
        </p:spPr>
        <p:txBody>
          <a:bodyPr vert="horz" lIns="91440" tIns="45720" rIns="91440" bIns="45720" rtlCol="0">
            <a:normAutofit/>
          </a:bodyPr>
          <a:lstStyle/>
          <a:p>
            <a:r>
              <a:rPr lang="en-US" sz="2400" dirty="0"/>
              <a:t>Layered silicon semiconductor</a:t>
            </a:r>
          </a:p>
          <a:p>
            <a:r>
              <a:rPr lang="en-US" sz="2400" dirty="0"/>
              <a:t>Dopants added to increase/decrease charge carriers</a:t>
            </a:r>
          </a:p>
          <a:p>
            <a:r>
              <a:rPr lang="en-US" sz="2400" dirty="0"/>
              <a:t>Reverse DC Bias applied across the junction</a:t>
            </a:r>
          </a:p>
          <a:p>
            <a:r>
              <a:rPr lang="en-US" sz="2400" dirty="0"/>
              <a:t>Charged particle lodges in the depleted region</a:t>
            </a:r>
          </a:p>
          <a:p>
            <a:endParaRPr lang="en-US" sz="2400" dirty="0"/>
          </a:p>
        </p:txBody>
      </p:sp>
      <p:sp>
        <p:nvSpPr>
          <p:cNvPr id="19" name="Slide Number Placeholder 4">
            <a:extLst>
              <a:ext uri="{FF2B5EF4-FFF2-40B4-BE49-F238E27FC236}">
                <a16:creationId xmlns:a16="http://schemas.microsoft.com/office/drawing/2014/main" id="{3F0AAEC7-3A76-4792-9132-14645BCE6B4D}"/>
              </a:ext>
            </a:extLst>
          </p:cNvPr>
          <p:cNvSpPr txBox="1">
            <a:spLocks/>
          </p:cNvSpPr>
          <p:nvPr/>
        </p:nvSpPr>
        <p:spPr>
          <a:xfrm>
            <a:off x="11511680" y="753227"/>
            <a:ext cx="371926" cy="1090789"/>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8B3E-9F02-42F6-83CF-723B8CABB609}" type="slidenum">
              <a:rPr lang="en-US" smtClean="0"/>
              <a:pPr/>
              <a:t>5</a:t>
            </a:fld>
            <a:endParaRPr lang="en-US" dirty="0"/>
          </a:p>
        </p:txBody>
      </p:sp>
      <p:grpSp>
        <p:nvGrpSpPr>
          <p:cNvPr id="8" name="Group 7">
            <a:extLst>
              <a:ext uri="{FF2B5EF4-FFF2-40B4-BE49-F238E27FC236}">
                <a16:creationId xmlns:a16="http://schemas.microsoft.com/office/drawing/2014/main" id="{E5C9978D-A3D6-4E51-A92C-F0DF6FAC52AE}"/>
              </a:ext>
            </a:extLst>
          </p:cNvPr>
          <p:cNvGrpSpPr/>
          <p:nvPr/>
        </p:nvGrpSpPr>
        <p:grpSpPr>
          <a:xfrm>
            <a:off x="5915105" y="3429000"/>
            <a:ext cx="5480141" cy="3413705"/>
            <a:chOff x="4617305" y="2305444"/>
            <a:chExt cx="4799244" cy="2989559"/>
          </a:xfrm>
        </p:grpSpPr>
        <p:pic>
          <p:nvPicPr>
            <p:cNvPr id="9" name="Picture 8" descr="Diagram&#10;&#10;Description automatically generated with medium confidence">
              <a:extLst>
                <a:ext uri="{FF2B5EF4-FFF2-40B4-BE49-F238E27FC236}">
                  <a16:creationId xmlns:a16="http://schemas.microsoft.com/office/drawing/2014/main" id="{F95CFB9B-3C3E-4A93-B467-3D47DFF0E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018" y="2305444"/>
              <a:ext cx="4572000" cy="2742019"/>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4" name="TextBox 3">
              <a:extLst>
                <a:ext uri="{FF2B5EF4-FFF2-40B4-BE49-F238E27FC236}">
                  <a16:creationId xmlns:a16="http://schemas.microsoft.com/office/drawing/2014/main" id="{57BEF587-3046-4776-83B8-D14562234E94}"/>
                </a:ext>
              </a:extLst>
            </p:cNvPr>
            <p:cNvSpPr txBox="1"/>
            <p:nvPr/>
          </p:nvSpPr>
          <p:spPr>
            <a:xfrm>
              <a:off x="4617305" y="5067360"/>
              <a:ext cx="4799244" cy="227643"/>
            </a:xfrm>
            <a:prstGeom prst="rect">
              <a:avLst/>
            </a:prstGeom>
            <a:solidFill>
              <a:schemeClr val="accent1"/>
            </a:solidFill>
          </p:spPr>
          <p:txBody>
            <a:bodyPr wrap="square" rtlCol="0">
              <a:spAutoFit/>
            </a:bodyPr>
            <a:lstStyle/>
            <a:p>
              <a:r>
                <a:rPr lang="en-US" sz="1200" dirty="0"/>
                <a:t>Salas-</a:t>
              </a:r>
              <a:r>
                <a:rPr lang="en-US" sz="1200" dirty="0" err="1"/>
                <a:t>Bacci</a:t>
              </a:r>
              <a:r>
                <a:rPr lang="en-US" sz="1200" dirty="0"/>
                <a:t> et. al., Nuclear Instruments and Methods (2013)</a:t>
              </a:r>
            </a:p>
          </p:txBody>
        </p:sp>
      </p:grpSp>
      <p:grpSp>
        <p:nvGrpSpPr>
          <p:cNvPr id="10" name="Group 9">
            <a:extLst>
              <a:ext uri="{FF2B5EF4-FFF2-40B4-BE49-F238E27FC236}">
                <a16:creationId xmlns:a16="http://schemas.microsoft.com/office/drawing/2014/main" id="{6BD6CA1C-8024-4AA9-A910-61D2FD99AAEA}"/>
              </a:ext>
            </a:extLst>
          </p:cNvPr>
          <p:cNvGrpSpPr/>
          <p:nvPr/>
        </p:nvGrpSpPr>
        <p:grpSpPr>
          <a:xfrm>
            <a:off x="5927804" y="129596"/>
            <a:ext cx="5467442" cy="3187039"/>
            <a:chOff x="6575971" y="733348"/>
            <a:chExt cx="4707414" cy="3302725"/>
          </a:xfrm>
        </p:grpSpPr>
        <p:pic>
          <p:nvPicPr>
            <p:cNvPr id="11" name="Picture 10" descr="A picture containing text&#10;&#10;Description automatically generated">
              <a:extLst>
                <a:ext uri="{FF2B5EF4-FFF2-40B4-BE49-F238E27FC236}">
                  <a16:creationId xmlns:a16="http://schemas.microsoft.com/office/drawing/2014/main" id="{5030A864-48D7-45BD-BA0C-787F41877CCD}"/>
                </a:ext>
              </a:extLst>
            </p:cNvPr>
            <p:cNvPicPr>
              <a:picLocks noChangeAspect="1"/>
            </p:cNvPicPr>
            <p:nvPr/>
          </p:nvPicPr>
          <p:blipFill rotWithShape="1">
            <a:blip r:embed="rId4">
              <a:extLst>
                <a:ext uri="{28A0092B-C50C-407E-A947-70E740481C1C}">
                  <a14:useLocalDpi xmlns:a14="http://schemas.microsoft.com/office/drawing/2010/main" val="0"/>
                </a:ext>
              </a:extLst>
            </a:blip>
            <a:srcRect t="6208" r="3111" b="8406"/>
            <a:stretch/>
          </p:blipFill>
          <p:spPr>
            <a:xfrm>
              <a:off x="6684698" y="733348"/>
              <a:ext cx="4494876" cy="3015671"/>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12" name="TextBox 11">
              <a:extLst>
                <a:ext uri="{FF2B5EF4-FFF2-40B4-BE49-F238E27FC236}">
                  <a16:creationId xmlns:a16="http://schemas.microsoft.com/office/drawing/2014/main" id="{9796F0CE-5A4E-4E81-A39D-FF1054A1C5DC}"/>
                </a:ext>
              </a:extLst>
            </p:cNvPr>
            <p:cNvSpPr txBox="1"/>
            <p:nvPr/>
          </p:nvSpPr>
          <p:spPr>
            <a:xfrm>
              <a:off x="6575971" y="3749019"/>
              <a:ext cx="4707414" cy="287054"/>
            </a:xfrm>
            <a:prstGeom prst="rect">
              <a:avLst/>
            </a:prstGeom>
            <a:solidFill>
              <a:schemeClr val="accent1"/>
            </a:solidFill>
          </p:spPr>
          <p:txBody>
            <a:bodyPr wrap="square" rtlCol="0">
              <a:spAutoFit/>
            </a:bodyPr>
            <a:lstStyle/>
            <a:p>
              <a:r>
                <a:rPr lang="en-US" sz="1200" dirty="0"/>
                <a:t>Courtesy of the Nab collaboration</a:t>
              </a:r>
            </a:p>
          </p:txBody>
        </p:sp>
      </p:grpSp>
    </p:spTree>
    <p:extLst>
      <p:ext uri="{BB962C8B-B14F-4D97-AF65-F5344CB8AC3E}">
        <p14:creationId xmlns:p14="http://schemas.microsoft.com/office/powerpoint/2010/main" val="390099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67FD-1D8C-4F0D-A111-09625B2B39E9}"/>
              </a:ext>
            </a:extLst>
          </p:cNvPr>
          <p:cNvSpPr>
            <a:spLocks noGrp="1"/>
          </p:cNvSpPr>
          <p:nvPr>
            <p:ph type="title"/>
          </p:nvPr>
        </p:nvSpPr>
        <p:spPr/>
        <p:txBody>
          <a:bodyPr vert="horz" lIns="91440" tIns="45720" rIns="91440" bIns="45720" rtlCol="0" anchor="ctr">
            <a:normAutofit/>
          </a:bodyPr>
          <a:lstStyle/>
          <a:p>
            <a:r>
              <a:rPr lang="en-US" sz="3600">
                <a:solidFill>
                  <a:srgbClr val="FFFFFF"/>
                </a:solidFill>
              </a:rPr>
              <a:t>Experimental Setup</a:t>
            </a:r>
          </a:p>
        </p:txBody>
      </p:sp>
      <p:sp>
        <p:nvSpPr>
          <p:cNvPr id="42" name="Text Placeholder 41">
            <a:extLst>
              <a:ext uri="{FF2B5EF4-FFF2-40B4-BE49-F238E27FC236}">
                <a16:creationId xmlns:a16="http://schemas.microsoft.com/office/drawing/2014/main" id="{79124E47-7B55-468C-B7F0-17349B60BF57}"/>
              </a:ext>
            </a:extLst>
          </p:cNvPr>
          <p:cNvSpPr>
            <a:spLocks noGrp="1"/>
          </p:cNvSpPr>
          <p:nvPr>
            <p:ph sz="half" idx="1"/>
          </p:nvPr>
        </p:nvSpPr>
        <p:spPr>
          <a:xfrm>
            <a:off x="606286" y="2466986"/>
            <a:ext cx="5463115" cy="2804625"/>
          </a:xfrm>
        </p:spPr>
        <p:txBody>
          <a:bodyPr vert="horz" lIns="91440" tIns="45720" rIns="91440" bIns="45720" rtlCol="0">
            <a:normAutofit/>
          </a:bodyPr>
          <a:lstStyle/>
          <a:p>
            <a:pPr indent="-228600">
              <a:buFont typeface="Arial" panose="020B0604020202020204" pitchFamily="34" charset="0"/>
              <a:buChar char="•"/>
            </a:pPr>
            <a:r>
              <a:rPr lang="en-US" sz="2400" kern="1200" dirty="0">
                <a:effectLst/>
                <a:ea typeface="+mn-ea"/>
                <a:cs typeface="+mn-cs"/>
              </a:rPr>
              <a:t>Manitoba II proton source (ex-mass spec)</a:t>
            </a:r>
            <a:endParaRPr lang="en-US" sz="2400" dirty="0">
              <a:effectLst/>
            </a:endParaRPr>
          </a:p>
          <a:p>
            <a:pPr indent="-228600">
              <a:buFont typeface="Arial" panose="020B0604020202020204" pitchFamily="34" charset="0"/>
              <a:buChar char="•"/>
            </a:pPr>
            <a:r>
              <a:rPr lang="en-US" dirty="0"/>
              <a:t>Consists of:</a:t>
            </a:r>
          </a:p>
          <a:p>
            <a:pPr lvl="1"/>
            <a:r>
              <a:rPr lang="en-US" dirty="0"/>
              <a:t>Penning Ion Source (H-</a:t>
            </a:r>
            <a:r>
              <a:rPr lang="en-US" dirty="0" err="1"/>
              <a:t>Ar</a:t>
            </a:r>
            <a:r>
              <a:rPr lang="en-US" dirty="0"/>
              <a:t>)</a:t>
            </a:r>
          </a:p>
          <a:p>
            <a:pPr lvl="1"/>
            <a:r>
              <a:rPr lang="en-US" dirty="0"/>
              <a:t>Energy filtering (ESA)</a:t>
            </a:r>
          </a:p>
          <a:p>
            <a:pPr lvl="1"/>
            <a:r>
              <a:rPr lang="en-US" dirty="0"/>
              <a:t>Momentum filtering (Sector Magnets)</a:t>
            </a:r>
          </a:p>
          <a:p>
            <a:pPr lvl="1"/>
            <a:r>
              <a:rPr lang="en-US" dirty="0"/>
              <a:t>Beam steering apparatus </a:t>
            </a:r>
          </a:p>
          <a:p>
            <a:pPr lvl="1" indent="-228600">
              <a:buFont typeface="Arial" panose="020B0604020202020204" pitchFamily="34" charset="0"/>
              <a:buChar char="•"/>
            </a:pPr>
            <a:endParaRPr lang="en-US" sz="2400" dirty="0">
              <a:solidFill>
                <a:schemeClr val="bg1"/>
              </a:solidFill>
              <a:effectLst/>
            </a:endParaRPr>
          </a:p>
          <a:p>
            <a:pPr lvl="1" indent="-228600">
              <a:buFont typeface="Arial" panose="020B0604020202020204" pitchFamily="34" charset="0"/>
              <a:buChar char="•"/>
            </a:pPr>
            <a:endParaRPr lang="en-US" sz="1800" dirty="0">
              <a:solidFill>
                <a:srgbClr val="FFFFFF"/>
              </a:solidFill>
            </a:endParaRPr>
          </a:p>
        </p:txBody>
      </p:sp>
      <p:grpSp>
        <p:nvGrpSpPr>
          <p:cNvPr id="7" name="Group 6">
            <a:extLst>
              <a:ext uri="{FF2B5EF4-FFF2-40B4-BE49-F238E27FC236}">
                <a16:creationId xmlns:a16="http://schemas.microsoft.com/office/drawing/2014/main" id="{046596F0-E670-46D8-8F05-3B1E64F32B74}"/>
              </a:ext>
            </a:extLst>
          </p:cNvPr>
          <p:cNvGrpSpPr/>
          <p:nvPr/>
        </p:nvGrpSpPr>
        <p:grpSpPr>
          <a:xfrm>
            <a:off x="6458580" y="628185"/>
            <a:ext cx="4878677" cy="3109022"/>
            <a:chOff x="6467954" y="494556"/>
            <a:chExt cx="4878677" cy="3109022"/>
          </a:xfrm>
        </p:grpSpPr>
        <p:pic>
          <p:nvPicPr>
            <p:cNvPr id="46" name="Picture 45" descr="Diagram, schematic&#10;&#10;Description automatically generated">
              <a:extLst>
                <a:ext uri="{FF2B5EF4-FFF2-40B4-BE49-F238E27FC236}">
                  <a16:creationId xmlns:a16="http://schemas.microsoft.com/office/drawing/2014/main" id="{98790119-D288-45AA-8B64-7791261918E3}"/>
                </a:ext>
              </a:extLst>
            </p:cNvPr>
            <p:cNvPicPr>
              <a:picLocks noChangeAspect="1"/>
            </p:cNvPicPr>
            <p:nvPr/>
          </p:nvPicPr>
          <p:blipFill rotWithShape="1">
            <a:blip r:embed="rId3">
              <a:extLst>
                <a:ext uri="{28A0092B-C50C-407E-A947-70E740481C1C}">
                  <a14:useLocalDpi xmlns:a14="http://schemas.microsoft.com/office/drawing/2010/main" val="0"/>
                </a:ext>
              </a:extLst>
            </a:blip>
            <a:srcRect l="2460" r="5672"/>
            <a:stretch/>
          </p:blipFill>
          <p:spPr>
            <a:xfrm>
              <a:off x="6596175" y="494556"/>
              <a:ext cx="4621697" cy="2804624"/>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54" name="TextBox 53">
              <a:extLst>
                <a:ext uri="{FF2B5EF4-FFF2-40B4-BE49-F238E27FC236}">
                  <a16:creationId xmlns:a16="http://schemas.microsoft.com/office/drawing/2014/main" id="{9F9B85A6-6BD1-4C18-B848-700F1E31296E}"/>
                </a:ext>
              </a:extLst>
            </p:cNvPr>
            <p:cNvSpPr txBox="1"/>
            <p:nvPr/>
          </p:nvSpPr>
          <p:spPr>
            <a:xfrm>
              <a:off x="6467954" y="3326579"/>
              <a:ext cx="4878677" cy="276999"/>
            </a:xfrm>
            <a:prstGeom prst="rect">
              <a:avLst/>
            </a:prstGeom>
            <a:solidFill>
              <a:schemeClr val="accent1"/>
            </a:solidFill>
          </p:spPr>
          <p:txBody>
            <a:bodyPr wrap="square" rtlCol="0">
              <a:spAutoFit/>
            </a:bodyPr>
            <a:lstStyle/>
            <a:p>
              <a:r>
                <a:rPr lang="en-US" sz="1200" dirty="0"/>
                <a:t>D. Harrison </a:t>
              </a:r>
              <a:r>
                <a:rPr lang="en-US" sz="1200" dirty="0" err="1"/>
                <a:t>M.Sc</a:t>
              </a:r>
              <a:r>
                <a:rPr lang="en-US" sz="1200" dirty="0"/>
                <a:t> Thesis (2013) modified</a:t>
              </a:r>
            </a:p>
          </p:txBody>
        </p:sp>
      </p:grpSp>
      <p:sp>
        <p:nvSpPr>
          <p:cNvPr id="21" name="Slide Number Placeholder 4">
            <a:extLst>
              <a:ext uri="{FF2B5EF4-FFF2-40B4-BE49-F238E27FC236}">
                <a16:creationId xmlns:a16="http://schemas.microsoft.com/office/drawing/2014/main" id="{B40322E7-652E-4DA9-8DD8-8496191007B8}"/>
              </a:ext>
            </a:extLst>
          </p:cNvPr>
          <p:cNvSpPr txBox="1">
            <a:spLocks/>
          </p:cNvSpPr>
          <p:nvPr/>
        </p:nvSpPr>
        <p:spPr>
          <a:xfrm>
            <a:off x="11511679" y="753227"/>
            <a:ext cx="371927" cy="1090789"/>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8B3E-9F02-42F6-83CF-723B8CABB609}" type="slidenum">
              <a:rPr lang="en-US" smtClean="0"/>
              <a:pPr/>
              <a:t>6</a:t>
            </a:fld>
            <a:endParaRPr lang="en-US" dirty="0"/>
          </a:p>
        </p:txBody>
      </p:sp>
      <p:grpSp>
        <p:nvGrpSpPr>
          <p:cNvPr id="6" name="Group 5">
            <a:extLst>
              <a:ext uri="{FF2B5EF4-FFF2-40B4-BE49-F238E27FC236}">
                <a16:creationId xmlns:a16="http://schemas.microsoft.com/office/drawing/2014/main" id="{DF13881C-5823-405D-B2E2-5194AA8AB9E2}"/>
              </a:ext>
            </a:extLst>
          </p:cNvPr>
          <p:cNvGrpSpPr/>
          <p:nvPr/>
        </p:nvGrpSpPr>
        <p:grpSpPr>
          <a:xfrm>
            <a:off x="6458580" y="3928956"/>
            <a:ext cx="4955223" cy="2868585"/>
            <a:chOff x="796022" y="4611646"/>
            <a:chExt cx="3761963" cy="2177806"/>
          </a:xfrm>
        </p:grpSpPr>
        <p:pic>
          <p:nvPicPr>
            <p:cNvPr id="5" name="Picture 4" descr="A picture containing indoor&#10;&#10;Description automatically generated">
              <a:extLst>
                <a:ext uri="{FF2B5EF4-FFF2-40B4-BE49-F238E27FC236}">
                  <a16:creationId xmlns:a16="http://schemas.microsoft.com/office/drawing/2014/main" id="{D54EA825-994F-4475-917E-7ACD8DF5DBE7}"/>
                </a:ext>
              </a:extLst>
            </p:cNvPr>
            <p:cNvPicPr>
              <a:picLocks noChangeAspect="1"/>
            </p:cNvPicPr>
            <p:nvPr/>
          </p:nvPicPr>
          <p:blipFill rotWithShape="1">
            <a:blip r:embed="rId4">
              <a:extLst>
                <a:ext uri="{28A0092B-C50C-407E-A947-70E740481C1C}">
                  <a14:useLocalDpi xmlns:a14="http://schemas.microsoft.com/office/drawing/2010/main" val="0"/>
                </a:ext>
              </a:extLst>
            </a:blip>
            <a:srcRect l="671" t="14123" b="13828"/>
            <a:stretch/>
          </p:blipFill>
          <p:spPr>
            <a:xfrm>
              <a:off x="892373" y="4611646"/>
              <a:ext cx="3565656" cy="1967948"/>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12" name="TextBox 11">
              <a:extLst>
                <a:ext uri="{FF2B5EF4-FFF2-40B4-BE49-F238E27FC236}">
                  <a16:creationId xmlns:a16="http://schemas.microsoft.com/office/drawing/2014/main" id="{13B4B0B3-CD1B-49C1-813B-6476250D20AB}"/>
                </a:ext>
              </a:extLst>
            </p:cNvPr>
            <p:cNvSpPr txBox="1"/>
            <p:nvPr/>
          </p:nvSpPr>
          <p:spPr>
            <a:xfrm>
              <a:off x="796022" y="6579594"/>
              <a:ext cx="3761963" cy="209858"/>
            </a:xfrm>
            <a:prstGeom prst="rect">
              <a:avLst/>
            </a:prstGeom>
            <a:solidFill>
              <a:schemeClr val="accent1"/>
            </a:solidFill>
          </p:spPr>
          <p:txBody>
            <a:bodyPr wrap="square" rtlCol="0">
              <a:spAutoFit/>
            </a:bodyPr>
            <a:lstStyle/>
            <a:p>
              <a:r>
                <a:rPr lang="en-US" sz="1200" dirty="0"/>
                <a:t>Courtesy of R. Mammei</a:t>
              </a:r>
            </a:p>
          </p:txBody>
        </p:sp>
      </p:grpSp>
    </p:spTree>
    <p:extLst>
      <p:ext uri="{BB962C8B-B14F-4D97-AF65-F5344CB8AC3E}">
        <p14:creationId xmlns:p14="http://schemas.microsoft.com/office/powerpoint/2010/main" val="3774939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E90263-6E6F-45DD-98E6-45DF3831A18E}"/>
              </a:ext>
            </a:extLst>
          </p:cNvPr>
          <p:cNvSpPr/>
          <p:nvPr/>
        </p:nvSpPr>
        <p:spPr>
          <a:xfrm>
            <a:off x="6773601" y="2208101"/>
            <a:ext cx="5305646" cy="12394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8B5E9-3ACE-41B8-B846-740BA71DB174}"/>
              </a:ext>
            </a:extLst>
          </p:cNvPr>
          <p:cNvSpPr>
            <a:spLocks noGrp="1"/>
          </p:cNvSpPr>
          <p:nvPr>
            <p:ph type="title"/>
          </p:nvPr>
        </p:nvSpPr>
        <p:spPr/>
        <p:txBody>
          <a:bodyPr/>
          <a:lstStyle/>
          <a:p>
            <a:r>
              <a:rPr lang="en-US" dirty="0"/>
              <a:t>The Detector Mount</a:t>
            </a:r>
          </a:p>
        </p:txBody>
      </p:sp>
      <p:sp>
        <p:nvSpPr>
          <p:cNvPr id="5" name="Slide Number Placeholder 4">
            <a:extLst>
              <a:ext uri="{FF2B5EF4-FFF2-40B4-BE49-F238E27FC236}">
                <a16:creationId xmlns:a16="http://schemas.microsoft.com/office/drawing/2014/main" id="{A20D18A8-810B-4CDA-8BDD-847244C33AC8}"/>
              </a:ext>
            </a:extLst>
          </p:cNvPr>
          <p:cNvSpPr>
            <a:spLocks noGrp="1"/>
          </p:cNvSpPr>
          <p:nvPr>
            <p:ph type="sldNum" sz="quarter" idx="12"/>
          </p:nvPr>
        </p:nvSpPr>
        <p:spPr>
          <a:xfrm>
            <a:off x="11527534" y="753227"/>
            <a:ext cx="664466" cy="1090789"/>
          </a:xfrm>
        </p:spPr>
        <p:txBody>
          <a:bodyPr/>
          <a:lstStyle/>
          <a:p>
            <a:fld id="{BF628B3E-9F02-42F6-83CF-723B8CABB609}" type="slidenum">
              <a:rPr lang="en-US" smtClean="0"/>
              <a:t>7</a:t>
            </a:fld>
            <a:endParaRPr lang="en-US" dirty="0"/>
          </a:p>
        </p:txBody>
      </p:sp>
      <p:grpSp>
        <p:nvGrpSpPr>
          <p:cNvPr id="6" name="Group 5">
            <a:extLst>
              <a:ext uri="{FF2B5EF4-FFF2-40B4-BE49-F238E27FC236}">
                <a16:creationId xmlns:a16="http://schemas.microsoft.com/office/drawing/2014/main" id="{4147C908-5518-4921-9049-49CCDBB568CA}"/>
              </a:ext>
            </a:extLst>
          </p:cNvPr>
          <p:cNvGrpSpPr/>
          <p:nvPr/>
        </p:nvGrpSpPr>
        <p:grpSpPr>
          <a:xfrm>
            <a:off x="171502" y="2966039"/>
            <a:ext cx="5737259" cy="3276958"/>
            <a:chOff x="5630637" y="3581042"/>
            <a:chExt cx="5737259" cy="3276958"/>
          </a:xfrm>
        </p:grpSpPr>
        <p:pic>
          <p:nvPicPr>
            <p:cNvPr id="7" name="Picture 6" descr="A picture containing text, indoor, cluttered, shop&#10;&#10;Description automatically generated">
              <a:extLst>
                <a:ext uri="{FF2B5EF4-FFF2-40B4-BE49-F238E27FC236}">
                  <a16:creationId xmlns:a16="http://schemas.microsoft.com/office/drawing/2014/main" id="{6E926E7F-5437-4826-AFD1-EAAFE7CE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757" y="3581042"/>
              <a:ext cx="5463115" cy="2993870"/>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8" name="TextBox 7">
              <a:extLst>
                <a:ext uri="{FF2B5EF4-FFF2-40B4-BE49-F238E27FC236}">
                  <a16:creationId xmlns:a16="http://schemas.microsoft.com/office/drawing/2014/main" id="{8812391F-D6D0-408D-9758-25EE57BBEE3E}"/>
                </a:ext>
              </a:extLst>
            </p:cNvPr>
            <p:cNvSpPr txBox="1"/>
            <p:nvPr/>
          </p:nvSpPr>
          <p:spPr>
            <a:xfrm>
              <a:off x="5630637" y="6581001"/>
              <a:ext cx="5737259" cy="276999"/>
            </a:xfrm>
            <a:prstGeom prst="rect">
              <a:avLst/>
            </a:prstGeom>
            <a:solidFill>
              <a:schemeClr val="accent1"/>
            </a:solidFill>
          </p:spPr>
          <p:txBody>
            <a:bodyPr wrap="square" rtlCol="0">
              <a:spAutoFit/>
            </a:bodyPr>
            <a:lstStyle/>
            <a:p>
              <a:pPr algn="r"/>
              <a:r>
                <a:rPr lang="en-US" sz="1200" dirty="0"/>
                <a:t>Courtesy of R. Mammei</a:t>
              </a:r>
            </a:p>
          </p:txBody>
        </p:sp>
      </p:grpSp>
      <p:pic>
        <p:nvPicPr>
          <p:cNvPr id="10" name="Content Placeholder 9" descr="Diagram&#10;&#10;Description automatically generated">
            <a:extLst>
              <a:ext uri="{FF2B5EF4-FFF2-40B4-BE49-F238E27FC236}">
                <a16:creationId xmlns:a16="http://schemas.microsoft.com/office/drawing/2014/main" id="{431410EE-CF74-42EE-B7E2-96A27CE7D43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19652" y="2336873"/>
            <a:ext cx="5938071" cy="3599316"/>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12" name="TextBox 11">
            <a:extLst>
              <a:ext uri="{FF2B5EF4-FFF2-40B4-BE49-F238E27FC236}">
                <a16:creationId xmlns:a16="http://schemas.microsoft.com/office/drawing/2014/main" id="{E0D42C88-165E-4FE1-BD34-5ADA50CEA0BD}"/>
              </a:ext>
            </a:extLst>
          </p:cNvPr>
          <p:cNvSpPr txBox="1"/>
          <p:nvPr/>
        </p:nvSpPr>
        <p:spPr>
          <a:xfrm>
            <a:off x="5898128" y="5966272"/>
            <a:ext cx="6189764" cy="276999"/>
          </a:xfrm>
          <a:prstGeom prst="rect">
            <a:avLst/>
          </a:prstGeom>
          <a:solidFill>
            <a:schemeClr val="accent1"/>
          </a:solidFill>
        </p:spPr>
        <p:txBody>
          <a:bodyPr wrap="square" rtlCol="0">
            <a:spAutoFit/>
          </a:bodyPr>
          <a:lstStyle/>
          <a:p>
            <a:r>
              <a:rPr lang="en-US" sz="1200" dirty="0"/>
              <a:t>Courtesy of the Nab collaboration</a:t>
            </a:r>
          </a:p>
        </p:txBody>
      </p:sp>
    </p:spTree>
    <p:extLst>
      <p:ext uri="{BB962C8B-B14F-4D97-AF65-F5344CB8AC3E}">
        <p14:creationId xmlns:p14="http://schemas.microsoft.com/office/powerpoint/2010/main" val="274226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C553-44D9-4632-A816-681D08E58263}"/>
              </a:ext>
            </a:extLst>
          </p:cNvPr>
          <p:cNvSpPr>
            <a:spLocks noGrp="1"/>
          </p:cNvSpPr>
          <p:nvPr>
            <p:ph type="title"/>
          </p:nvPr>
        </p:nvSpPr>
        <p:spPr/>
        <p:txBody>
          <a:bodyPr/>
          <a:lstStyle/>
          <a:p>
            <a:r>
              <a:rPr lang="en-US" dirty="0"/>
              <a:t>Proton Spot Size Study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0622B-AE7B-49C4-9CD9-53CA56B43614}"/>
                  </a:ext>
                </a:extLst>
              </p:cNvPr>
              <p:cNvSpPr>
                <a:spLocks noGrp="1"/>
              </p:cNvSpPr>
              <p:nvPr>
                <p:ph sz="half" idx="1"/>
              </p:nvPr>
            </p:nvSpPr>
            <p:spPr>
              <a:xfrm>
                <a:off x="690321" y="2090374"/>
                <a:ext cx="4698358" cy="4348407"/>
              </a:xfrm>
            </p:spPr>
            <p:txBody>
              <a:bodyPr>
                <a:normAutofit/>
              </a:bodyPr>
              <a:lstStyle/>
              <a:p>
                <a:r>
                  <a:rPr lang="en-US" dirty="0"/>
                  <a:t>Use edge of pixel to determine beam diameter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±0.2</m:t>
                    </m:r>
                  </m:oMath>
                </a14:m>
                <a:r>
                  <a:rPr lang="en-US" dirty="0"/>
                  <a:t>mm)</a:t>
                </a:r>
              </a:p>
              <a:p>
                <a:r>
                  <a:rPr lang="en-US" dirty="0"/>
                  <a:t>Erf fit in terms of position</a:t>
                </a:r>
              </a:p>
              <a:p>
                <a:r>
                  <a:rPr lang="en-US" dirty="0"/>
                  <a:t>Two Methods</a:t>
                </a:r>
              </a:p>
              <a:p>
                <a:pPr lvl="1"/>
                <a:r>
                  <a:rPr lang="en-US" dirty="0"/>
                  <a:t>NIM Counter</a:t>
                </a:r>
              </a:p>
              <a:p>
                <a:pPr lvl="1"/>
                <a:r>
                  <a:rPr lang="en-US" dirty="0"/>
                  <a:t>Dedicated DAQ software</a:t>
                </a:r>
              </a:p>
              <a:p>
                <a:r>
                  <a:rPr lang="en-US" dirty="0"/>
                  <a:t>Position information extremely relevant</a:t>
                </a:r>
              </a:p>
              <a:p>
                <a:r>
                  <a:rPr lang="en-US" dirty="0"/>
                  <a:t>Pixel Charge-Sharing Study</a:t>
                </a:r>
              </a:p>
              <a:p>
                <a:pPr lvl="1"/>
                <a:r>
                  <a:rPr lang="en-US" dirty="0"/>
                  <a:t>Much the same as above – now looking at detector with beam</a:t>
                </a:r>
              </a:p>
              <a:p>
                <a:pPr lvl="1"/>
                <a:endParaRPr lang="en-US" dirty="0"/>
              </a:p>
            </p:txBody>
          </p:sp>
        </mc:Choice>
        <mc:Fallback xmlns="">
          <p:sp>
            <p:nvSpPr>
              <p:cNvPr id="3" name="Content Placeholder 2">
                <a:extLst>
                  <a:ext uri="{FF2B5EF4-FFF2-40B4-BE49-F238E27FC236}">
                    <a16:creationId xmlns:a16="http://schemas.microsoft.com/office/drawing/2014/main" id="{C460622B-AE7B-49C4-9CD9-53CA56B43614}"/>
                  </a:ext>
                </a:extLst>
              </p:cNvPr>
              <p:cNvSpPr>
                <a:spLocks noGrp="1" noRot="1" noChangeAspect="1" noMove="1" noResize="1" noEditPoints="1" noAdjustHandles="1" noChangeArrowheads="1" noChangeShapeType="1" noTextEdit="1"/>
              </p:cNvSpPr>
              <p:nvPr>
                <p:ph sz="half" idx="1"/>
              </p:nvPr>
            </p:nvSpPr>
            <p:spPr>
              <a:xfrm>
                <a:off x="690321" y="2090374"/>
                <a:ext cx="4698358" cy="4348407"/>
              </a:xfrm>
              <a:blipFill>
                <a:blip r:embed="rId5"/>
                <a:stretch>
                  <a:fillRect l="-1686" t="-1964" r="-324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E5F3488A-5B72-4E30-A7FB-FA7837C748C7}"/>
              </a:ext>
            </a:extLst>
          </p:cNvPr>
          <p:cNvSpPr>
            <a:spLocks noGrp="1"/>
          </p:cNvSpPr>
          <p:nvPr>
            <p:ph type="sldNum" sz="quarter" idx="12"/>
          </p:nvPr>
        </p:nvSpPr>
        <p:spPr/>
        <p:txBody>
          <a:bodyPr/>
          <a:lstStyle/>
          <a:p>
            <a:fld id="{BF628B3E-9F02-42F6-83CF-723B8CABB609}" type="slidenum">
              <a:rPr lang="en-US" smtClean="0"/>
              <a:t>8</a:t>
            </a:fld>
            <a:endParaRPr lang="en-US" dirty="0"/>
          </a:p>
        </p:txBody>
      </p:sp>
      <p:sp>
        <p:nvSpPr>
          <p:cNvPr id="35" name="Rectangle 34">
            <a:extLst>
              <a:ext uri="{FF2B5EF4-FFF2-40B4-BE49-F238E27FC236}">
                <a16:creationId xmlns:a16="http://schemas.microsoft.com/office/drawing/2014/main" id="{F7D97746-CFEF-4D0C-A638-3FCD37A1E1BE}"/>
              </a:ext>
            </a:extLst>
          </p:cNvPr>
          <p:cNvSpPr/>
          <p:nvPr/>
        </p:nvSpPr>
        <p:spPr>
          <a:xfrm>
            <a:off x="5433296" y="2090374"/>
            <a:ext cx="6758704" cy="3602344"/>
          </a:xfrm>
          <a:prstGeom prst="rect">
            <a:avLst/>
          </a:prstGeom>
          <a:solidFill>
            <a:schemeClr val="tx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a:extLst>
              <a:ext uri="{FF2B5EF4-FFF2-40B4-BE49-F238E27FC236}">
                <a16:creationId xmlns:a16="http://schemas.microsoft.com/office/drawing/2014/main" id="{6501FD78-066A-41E8-999A-3429A532713C}"/>
              </a:ext>
            </a:extLst>
          </p:cNvPr>
          <p:cNvSpPr/>
          <p:nvPr/>
        </p:nvSpPr>
        <p:spPr>
          <a:xfrm>
            <a:off x="5904033" y="2274604"/>
            <a:ext cx="718185" cy="61912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Px</a:t>
            </a:r>
          </a:p>
        </p:txBody>
      </p:sp>
      <p:cxnSp>
        <p:nvCxnSpPr>
          <p:cNvPr id="37" name="Straight Arrow Connector 36">
            <a:extLst>
              <a:ext uri="{FF2B5EF4-FFF2-40B4-BE49-F238E27FC236}">
                <a16:creationId xmlns:a16="http://schemas.microsoft.com/office/drawing/2014/main" id="{8F5EC818-73F7-4C18-8E41-EFA2BFF4BFD7}"/>
              </a:ext>
            </a:extLst>
          </p:cNvPr>
          <p:cNvCxnSpPr>
            <a:cxnSpLocks/>
            <a:endCxn id="38" idx="0"/>
          </p:cNvCxnSpPr>
          <p:nvPr/>
        </p:nvCxnSpPr>
        <p:spPr>
          <a:xfrm>
            <a:off x="6253163" y="2893729"/>
            <a:ext cx="0" cy="49379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61235DD-29C9-485F-AE75-BC7F5CA0185B}"/>
              </a:ext>
            </a:extLst>
          </p:cNvPr>
          <p:cNvSpPr/>
          <p:nvPr/>
        </p:nvSpPr>
        <p:spPr>
          <a:xfrm>
            <a:off x="5686426" y="3387521"/>
            <a:ext cx="1133474" cy="61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Amplifier</a:t>
            </a:r>
          </a:p>
        </p:txBody>
      </p:sp>
      <p:cxnSp>
        <p:nvCxnSpPr>
          <p:cNvPr id="39" name="Straight Arrow Connector 38">
            <a:extLst>
              <a:ext uri="{FF2B5EF4-FFF2-40B4-BE49-F238E27FC236}">
                <a16:creationId xmlns:a16="http://schemas.microsoft.com/office/drawing/2014/main" id="{D71714B1-70D1-4142-8937-0A2762089070}"/>
              </a:ext>
            </a:extLst>
          </p:cNvPr>
          <p:cNvCxnSpPr>
            <a:cxnSpLocks/>
            <a:stCxn id="38" idx="3"/>
          </p:cNvCxnSpPr>
          <p:nvPr/>
        </p:nvCxnSpPr>
        <p:spPr>
          <a:xfrm>
            <a:off x="6819900" y="3697084"/>
            <a:ext cx="516255" cy="477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33DB85C-AB04-4799-A1BA-3362BC075F85}"/>
              </a:ext>
            </a:extLst>
          </p:cNvPr>
          <p:cNvSpPr/>
          <p:nvPr/>
        </p:nvSpPr>
        <p:spPr>
          <a:xfrm>
            <a:off x="7323773" y="3387521"/>
            <a:ext cx="1133474" cy="61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Discriminator</a:t>
            </a:r>
          </a:p>
        </p:txBody>
      </p:sp>
      <p:cxnSp>
        <p:nvCxnSpPr>
          <p:cNvPr id="41" name="Straight Arrow Connector 40">
            <a:extLst>
              <a:ext uri="{FF2B5EF4-FFF2-40B4-BE49-F238E27FC236}">
                <a16:creationId xmlns:a16="http://schemas.microsoft.com/office/drawing/2014/main" id="{FDB386E5-3BF6-4C89-955D-B77EA6E34F33}"/>
              </a:ext>
            </a:extLst>
          </p:cNvPr>
          <p:cNvCxnSpPr>
            <a:cxnSpLocks/>
            <a:stCxn id="40" idx="3"/>
          </p:cNvCxnSpPr>
          <p:nvPr/>
        </p:nvCxnSpPr>
        <p:spPr>
          <a:xfrm>
            <a:off x="8457247" y="3697084"/>
            <a:ext cx="516255" cy="477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5AA4CDD5-29CE-4BDD-A4D4-C167D0190C23}"/>
              </a:ext>
            </a:extLst>
          </p:cNvPr>
          <p:cNvSpPr/>
          <p:nvPr/>
        </p:nvSpPr>
        <p:spPr>
          <a:xfrm>
            <a:off x="8973502" y="3387521"/>
            <a:ext cx="1133474" cy="61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Counter</a:t>
            </a:r>
          </a:p>
        </p:txBody>
      </p:sp>
      <p:sp>
        <p:nvSpPr>
          <p:cNvPr id="43" name="Rectangle 42">
            <a:extLst>
              <a:ext uri="{FF2B5EF4-FFF2-40B4-BE49-F238E27FC236}">
                <a16:creationId xmlns:a16="http://schemas.microsoft.com/office/drawing/2014/main" id="{33D45C6E-A075-4149-B995-493EB3373DF5}"/>
              </a:ext>
            </a:extLst>
          </p:cNvPr>
          <p:cNvSpPr/>
          <p:nvPr/>
        </p:nvSpPr>
        <p:spPr>
          <a:xfrm>
            <a:off x="5692142" y="4351958"/>
            <a:ext cx="1133474" cy="61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Pulse Gen</a:t>
            </a:r>
          </a:p>
        </p:txBody>
      </p:sp>
      <p:cxnSp>
        <p:nvCxnSpPr>
          <p:cNvPr id="44" name="Straight Arrow Connector 43">
            <a:extLst>
              <a:ext uri="{FF2B5EF4-FFF2-40B4-BE49-F238E27FC236}">
                <a16:creationId xmlns:a16="http://schemas.microsoft.com/office/drawing/2014/main" id="{7FF9C3C3-9A2D-4D4B-B900-FD6E3E988072}"/>
              </a:ext>
            </a:extLst>
          </p:cNvPr>
          <p:cNvCxnSpPr>
            <a:cxnSpLocks/>
            <a:stCxn id="43" idx="3"/>
          </p:cNvCxnSpPr>
          <p:nvPr/>
        </p:nvCxnSpPr>
        <p:spPr>
          <a:xfrm>
            <a:off x="6825616" y="4661521"/>
            <a:ext cx="516255" cy="477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6A7D536-C4E8-4A8B-9F60-A1FD63B6CE58}"/>
              </a:ext>
            </a:extLst>
          </p:cNvPr>
          <p:cNvSpPr/>
          <p:nvPr/>
        </p:nvSpPr>
        <p:spPr>
          <a:xfrm>
            <a:off x="7341871" y="4351958"/>
            <a:ext cx="1133474" cy="61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Timer</a:t>
            </a:r>
          </a:p>
        </p:txBody>
      </p:sp>
      <p:cxnSp>
        <p:nvCxnSpPr>
          <p:cNvPr id="46" name="Connector: Elbow 45">
            <a:extLst>
              <a:ext uri="{FF2B5EF4-FFF2-40B4-BE49-F238E27FC236}">
                <a16:creationId xmlns:a16="http://schemas.microsoft.com/office/drawing/2014/main" id="{DB0D044B-F7E0-4564-9C12-C2E600477176}"/>
              </a:ext>
            </a:extLst>
          </p:cNvPr>
          <p:cNvCxnSpPr>
            <a:stCxn id="45" idx="3"/>
            <a:endCxn id="42" idx="2"/>
          </p:cNvCxnSpPr>
          <p:nvPr/>
        </p:nvCxnSpPr>
        <p:spPr>
          <a:xfrm flipV="1">
            <a:off x="8475345" y="4006646"/>
            <a:ext cx="1064894" cy="654875"/>
          </a:xfrm>
          <a:prstGeom prst="bentConnector2">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CF721FA-627D-4647-B977-A627A86BC48D}"/>
              </a:ext>
            </a:extLst>
          </p:cNvPr>
          <p:cNvSpPr/>
          <p:nvPr/>
        </p:nvSpPr>
        <p:spPr>
          <a:xfrm>
            <a:off x="10623231" y="3382746"/>
            <a:ext cx="1133474" cy="61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Spread</a:t>
            </a:r>
          </a:p>
          <a:p>
            <a:pPr algn="ctr"/>
            <a:r>
              <a:rPr lang="en-US" dirty="0"/>
              <a:t>sheet</a:t>
            </a:r>
          </a:p>
        </p:txBody>
      </p:sp>
      <p:cxnSp>
        <p:nvCxnSpPr>
          <p:cNvPr id="48" name="Straight Arrow Connector 47">
            <a:extLst>
              <a:ext uri="{FF2B5EF4-FFF2-40B4-BE49-F238E27FC236}">
                <a16:creationId xmlns:a16="http://schemas.microsoft.com/office/drawing/2014/main" id="{44EDB77F-EC21-4428-9B5F-6D506956B112}"/>
              </a:ext>
            </a:extLst>
          </p:cNvPr>
          <p:cNvCxnSpPr>
            <a:cxnSpLocks/>
          </p:cNvCxnSpPr>
          <p:nvPr/>
        </p:nvCxnSpPr>
        <p:spPr>
          <a:xfrm>
            <a:off x="10106976" y="3692309"/>
            <a:ext cx="516255" cy="477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BE802A95-388C-4B50-A1AE-36671459DB1D}"/>
              </a:ext>
            </a:extLst>
          </p:cNvPr>
          <p:cNvCxnSpPr>
            <a:stCxn id="43" idx="2"/>
          </p:cNvCxnSpPr>
          <p:nvPr/>
        </p:nvCxnSpPr>
        <p:spPr>
          <a:xfrm rot="5400000" flipH="1" flipV="1">
            <a:off x="7601367" y="2659383"/>
            <a:ext cx="969212" cy="3654188"/>
          </a:xfrm>
          <a:prstGeom prst="bentConnector4">
            <a:avLst>
              <a:gd name="adj1" fmla="val -23586"/>
              <a:gd name="adj2" fmla="val 99729"/>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BF9F19F7-6294-4D10-82F3-F4AA9CAD2135}"/>
              </a:ext>
            </a:extLst>
          </p:cNvPr>
          <p:cNvSpPr/>
          <p:nvPr/>
        </p:nvSpPr>
        <p:spPr>
          <a:xfrm>
            <a:off x="5397728" y="5673668"/>
            <a:ext cx="6822847" cy="24635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Schematic of the spot size determination using hardware</a:t>
            </a:r>
          </a:p>
        </p:txBody>
      </p:sp>
    </p:spTree>
    <p:extLst>
      <p:ext uri="{BB962C8B-B14F-4D97-AF65-F5344CB8AC3E}">
        <p14:creationId xmlns:p14="http://schemas.microsoft.com/office/powerpoint/2010/main" val="131550343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20869</TotalTime>
  <Words>2281</Words>
  <Application>Microsoft Office PowerPoint</Application>
  <PresentationFormat>Widescreen</PresentationFormat>
  <Paragraphs>197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 Math</vt:lpstr>
      <vt:lpstr>Trebuchet MS</vt:lpstr>
      <vt:lpstr>Berlin</vt:lpstr>
      <vt:lpstr>Characterization of Segmented Silicon Detectors for Neutron Beta Decay</vt:lpstr>
      <vt:lpstr>Outline</vt:lpstr>
      <vt:lpstr>Theory - Neutron Beta Decay</vt:lpstr>
      <vt:lpstr>Theory – The CKM Matrix</vt:lpstr>
      <vt:lpstr>The Nab Experiment</vt:lpstr>
      <vt:lpstr>Silicon Diode Detectors</vt:lpstr>
      <vt:lpstr>Experimental Setup</vt:lpstr>
      <vt:lpstr>The Detector Mount</vt:lpstr>
      <vt:lpstr>Proton Spot Size Study</vt:lpstr>
      <vt:lpstr>Statistics for the Counter Method</vt:lpstr>
      <vt:lpstr>Running Parameter Optimization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TMOKE in 2D Gold-Garnet Nano-gratings</dc:title>
  <dc:creator>August Mendelsohn</dc:creator>
  <cp:lastModifiedBy>August Mendelsohn</cp:lastModifiedBy>
  <cp:revision>130</cp:revision>
  <dcterms:created xsi:type="dcterms:W3CDTF">2020-10-12T02:07:16Z</dcterms:created>
  <dcterms:modified xsi:type="dcterms:W3CDTF">2022-03-30T20:09:30Z</dcterms:modified>
</cp:coreProperties>
</file>