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69" r:id="rId1"/>
    <p:sldMasterId id="2147483648" r:id="rId2"/>
  </p:sldMasterIdLst>
  <p:notesMasterIdLst>
    <p:notesMasterId r:id="rId16"/>
  </p:notesMasterIdLst>
  <p:sldIdLst>
    <p:sldId id="256" r:id="rId3"/>
    <p:sldId id="257" r:id="rId4"/>
    <p:sldId id="258" r:id="rId5"/>
    <p:sldId id="267" r:id="rId6"/>
    <p:sldId id="269" r:id="rId7"/>
    <p:sldId id="270" r:id="rId8"/>
    <p:sldId id="271" r:id="rId9"/>
    <p:sldId id="272" r:id="rId10"/>
    <p:sldId id="275" r:id="rId11"/>
    <p:sldId id="273" r:id="rId12"/>
    <p:sldId id="274" r:id="rId13"/>
    <p:sldId id="262" r:id="rId14"/>
    <p:sldId id="26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0B0A9E-FCFE-E1EF-A6CD-5005839E9D45}" v="254" dt="2022-10-21T20:12:04.969"/>
    <p1510:client id="{1575CFE1-803E-7005-FB94-CFBF57F27748}" v="103" dt="2022-10-17T04:27:07.852"/>
    <p1510:client id="{259D967C-78AE-9695-8222-DB2EC39C5471}" v="1949" dt="2022-10-21T08:31:23.292"/>
    <p1510:client id="{56EE45A5-9DAC-8005-91F2-31B8E1AFCE84}" v="188" dt="2022-10-20T21:06:48.382"/>
    <p1510:client id="{8B5FB68E-2AF8-7B54-E838-0B21BF8AECA9}" v="15" dt="2022-10-23T17:39:02.738"/>
    <p1510:client id="{8B959F2A-242B-859D-8FF2-51C555FBD519}" v="51" dt="2022-10-25T19:06:19.262"/>
    <p1510:client id="{D4D747B4-1C45-8CB4-77AB-4CC1F5BBB620}" v="309" dt="2022-10-21T16:34:38.610"/>
    <p1510:client id="{F87FABED-17AE-8671-3EAC-50B32EEAE4E4}" v="40" dt="2022-10-19T00:02:42.4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A0467E-1466-4B6C-86EA-EE47244AA4F8}" type="datetimeFigureOut">
              <a:t>11/15/2022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3C45C0-6BB3-4EFF-8146-5BFE5F8E90C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02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11/15/2022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11/15/2022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11/15/2022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11/15/2022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11/15/2022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11/15/2022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28250-E58D-596D-85F9-A1BEF40118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A6FA05-7A88-837D-D880-22BA95CD1E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F0FDED-DA49-B87E-83FC-DA16BB3FB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CF7C2-0A23-46AF-B3AD-A31099190B52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D782-D537-C240-FEEA-A8492E4C5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8D3D48-DD6A-25E2-0CCF-7614F8C10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26E0-B1DA-4756-AB8B-C88D1B8040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0148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D41DF-3F44-C431-87BD-7AA74BA35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A0A3A1-4531-7A91-2D30-023DC934B7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69DD3B-FE3F-815E-3C65-5FDC6EF6E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CF7C2-0A23-46AF-B3AD-A31099190B52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13CCD8-2C25-49FC-54B4-2901E329A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9D518A-7874-9592-4802-2D7FCA5A6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26E0-B1DA-4756-AB8B-C88D1B8040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265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0EE9F-3957-FAAA-7E6C-E73CB6193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5169ED-E7D8-01DA-5040-A21B4AED57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BAA7FD-46B1-D014-8F45-7C20CCFEF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CF7C2-0A23-46AF-B3AD-A31099190B52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66A3EA-7E80-0348-7CF2-539B9F5F5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F81E7-3DDD-F9B8-BEE3-297E4D564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26E0-B1DA-4756-AB8B-C88D1B8040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3411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B4FF0-5A67-C412-01C7-65E48D7BB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D3786-197D-4899-C2E3-AB3EA8EA16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5DA5B9-C5E8-2E01-7305-581B2E791D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98C85E-9DF3-5E86-4C47-FAF1CB9E1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CF7C2-0A23-46AF-B3AD-A31099190B52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55078E-F1B7-536E-3314-257EF0BD8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20C7FA-192C-24FF-6198-0A7828A1F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26E0-B1DA-4756-AB8B-C88D1B8040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866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8C054-1630-9FB8-D1A7-1361618C1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6B2F9A-266C-AE14-81A8-61741EC5E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0C0FDF-2815-2319-7354-897E6957E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1C7C1E-16FF-218E-EE7C-28E1040789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335282-71BA-4238-4AE5-BD7FABC4AB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D233F5-5540-CFAE-81C5-7D876C70F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CF7C2-0A23-46AF-B3AD-A31099190B52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E67E56-BF5F-743E-2B2F-F09F743CC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791782-F04C-4AC9-FA99-EA7E32703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26E0-B1DA-4756-AB8B-C88D1B8040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6372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07799-69F0-32D7-FEDD-4C30BA2E6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6CBDF9-AB94-67A9-797D-114F73D2D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CF7C2-0A23-46AF-B3AD-A31099190B52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6A0348-9E15-B6E9-183B-182794F41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2477D7-D797-6494-203B-778DD1DBF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26E0-B1DA-4756-AB8B-C88D1B8040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1545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7A8D93-2B77-6C12-EC6B-DC926ACFD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CF7C2-0A23-46AF-B3AD-A31099190B52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0DDEA5-591F-BAEB-2445-F202559EF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D7D793-DABD-F590-17B4-C1453A07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26E0-B1DA-4756-AB8B-C88D1B8040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9292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55D4C-4A65-CD37-5808-993211B4C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E0B78E-8460-EAFE-FF87-7C3AD1189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2BFB0D-79FE-AE6C-AACD-290FB45BFA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BDACA0-C152-5666-4EC7-F6F55D677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CF7C2-0A23-46AF-B3AD-A31099190B52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D2679A-FF94-51B6-B28A-4AE176069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1E69EA-3960-067B-E143-882535846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26E0-B1DA-4756-AB8B-C88D1B8040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0160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2E4F3-9EA7-0A35-2000-CB4453B5C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EA1E15-71C6-7467-4F02-5053A7505D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C9F6F-FD5F-E17D-CB0D-3682293C85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C00A0C-525B-7CA1-D4DC-4B8784C22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CF7C2-0A23-46AF-B3AD-A31099190B52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5AC281-3955-22A4-8C96-ADA6C4744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81291D-A5AD-9C81-BF43-7969C3B4F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26E0-B1DA-4756-AB8B-C88D1B8040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7618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442A0-9395-978B-5077-D19CF63B0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F5DCDA-7877-673C-845F-96D5138953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9F8B64-17AB-0C40-BC46-045661434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CF7C2-0A23-46AF-B3AD-A31099190B52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2261C3-D50F-D93C-3F14-29D7AD652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796400-F60B-D702-2DF7-A18FEF0C0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26E0-B1DA-4756-AB8B-C88D1B8040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2096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D9B564-2781-DE05-1BE7-5E9824CA60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8438AF-271B-B622-6935-40C9EBDF05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B86E59-066A-F89E-D1ED-3E51F843D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CF7C2-0A23-46AF-B3AD-A31099190B52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7DA3F-1510-DECE-58E2-1FFE28415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1583B-EDAC-C23F-5DE9-5BEDE79A6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26E0-B1DA-4756-AB8B-C88D1B8040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169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11/15/2022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11/15/2022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11/15/2022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11/15/2022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11/15/2022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11/15/2022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79" r:id="rId16"/>
    <p:sldLayoutId id="2147483680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A32CD-8C8D-9FE1-A0B4-C6BDC8EDC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61546D-D7A6-A3BA-882D-FA0D49C4EB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327115-B0A0-5F54-0438-BA2989C095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CF7C2-0A23-46AF-B3AD-A31099190B52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5D37B-DFF1-1A28-B145-6C0829C5F4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F60701-0505-8D1D-909F-2DBFA0BEE6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626E0-B1DA-4756-AB8B-C88D1B8040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674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8.jpeg"/><Relationship Id="rId17" Type="http://schemas.openxmlformats.org/officeDocument/2006/relationships/image" Target="../media/image33.png"/><Relationship Id="rId2" Type="http://schemas.openxmlformats.org/officeDocument/2006/relationships/image" Target="../media/image19.jpeg"/><Relationship Id="rId16" Type="http://schemas.openxmlformats.org/officeDocument/2006/relationships/image" Target="../media/image32.jpeg"/><Relationship Id="rId20" Type="http://schemas.openxmlformats.org/officeDocument/2006/relationships/image" Target="../media/image3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openxmlformats.org/officeDocument/2006/relationships/image" Target="../media/image4.jpeg"/><Relationship Id="rId5" Type="http://schemas.openxmlformats.org/officeDocument/2006/relationships/image" Target="../media/image22.png"/><Relationship Id="rId15" Type="http://schemas.openxmlformats.org/officeDocument/2006/relationships/image" Target="../media/image31.gif"/><Relationship Id="rId10" Type="http://schemas.openxmlformats.org/officeDocument/2006/relationships/image" Target="../media/image27.png"/><Relationship Id="rId19" Type="http://schemas.openxmlformats.org/officeDocument/2006/relationships/image" Target="../media/image35.png"/><Relationship Id="rId4" Type="http://schemas.openxmlformats.org/officeDocument/2006/relationships/image" Target="../media/image21.png"/><Relationship Id="rId9" Type="http://schemas.openxmlformats.org/officeDocument/2006/relationships/image" Target="../media/image26.jpeg"/><Relationship Id="rId1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000"/>
              <a:t>Characterization of Segmented Semiconductor Detectors for Neutron Beta Decay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By: August Mendelsohn for the Nab Collaboration</a:t>
            </a:r>
          </a:p>
        </p:txBody>
      </p:sp>
      <p:pic>
        <p:nvPicPr>
          <p:cNvPr id="5" name="Picture 14" descr="See the source image">
            <a:extLst>
              <a:ext uri="{FF2B5EF4-FFF2-40B4-BE49-F238E27FC236}">
                <a16:creationId xmlns:a16="http://schemas.microsoft.com/office/drawing/2014/main" id="{112FB9DF-36D2-E3E4-38D1-A35381B164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5" b="19004"/>
          <a:stretch/>
        </p:blipFill>
        <p:spPr bwMode="auto">
          <a:xfrm>
            <a:off x="9454816" y="2840227"/>
            <a:ext cx="2436248" cy="118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c 6">
            <a:extLst>
              <a:ext uri="{FF2B5EF4-FFF2-40B4-BE49-F238E27FC236}">
                <a16:creationId xmlns:a16="http://schemas.microsoft.com/office/drawing/2014/main" id="{CD190B93-1797-2146-7968-D7962B69E3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08565" y="4662044"/>
            <a:ext cx="1720242" cy="169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20DE9D2-DAB9-5338-CF76-9D5B6A577252}"/>
              </a:ext>
            </a:extLst>
          </p:cNvPr>
          <p:cNvSpPr/>
          <p:nvPr/>
        </p:nvSpPr>
        <p:spPr>
          <a:xfrm>
            <a:off x="6902116" y="2420353"/>
            <a:ext cx="4822657" cy="91239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9CCF6F-D2A4-78D9-38A0-AFC12757A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023173-32F8-E06E-8117-DA88E6B31C4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sz="3200"/>
              <a:t>Characterization with known X-rays and conversion electrons</a:t>
            </a:r>
          </a:p>
          <a:p>
            <a:r>
              <a:rPr lang="en-US" sz="3200"/>
              <a:t>Calibration is stable with detector bias</a:t>
            </a:r>
          </a:p>
          <a:p>
            <a:r>
              <a:rPr lang="en-US" sz="3200"/>
              <a:t>Spatial dependance for a given bias voltage is limited</a:t>
            </a:r>
          </a:p>
        </p:txBody>
      </p:sp>
      <p:pic>
        <p:nvPicPr>
          <p:cNvPr id="6" name="Picture 6" descr="Diagram&#10;&#10;Description automatically generated">
            <a:extLst>
              <a:ext uri="{FF2B5EF4-FFF2-40B4-BE49-F238E27FC236}">
                <a16:creationId xmlns:a16="http://schemas.microsoft.com/office/drawing/2014/main" id="{9E23F916-3A53-7C09-8555-475BDC9A7DD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25781" y="2421316"/>
            <a:ext cx="5502163" cy="3340193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7E3E32-6851-7A21-5402-F2396901B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10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4C2413-2819-9AB3-F366-126B452B8594}"/>
              </a:ext>
            </a:extLst>
          </p:cNvPr>
          <p:cNvSpPr txBox="1"/>
          <p:nvPr/>
        </p:nvSpPr>
        <p:spPr>
          <a:xfrm>
            <a:off x="6191250" y="5877927"/>
            <a:ext cx="527634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Courtesy of the Nab Collaboration</a:t>
            </a:r>
          </a:p>
        </p:txBody>
      </p:sp>
    </p:spTree>
    <p:extLst>
      <p:ext uri="{BB962C8B-B14F-4D97-AF65-F5344CB8AC3E}">
        <p14:creationId xmlns:p14="http://schemas.microsoft.com/office/powerpoint/2010/main" val="4001401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D38BC-6E46-4467-E982-C623AD6CD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Concurrent and 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AC5D53-1031-827A-7438-0BA3C963458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See Session PL: Neutron Physics II: Precision Neutron Decay on Sunday to see further talks on:</a:t>
            </a:r>
          </a:p>
          <a:p>
            <a:pPr lvl="1" indent="-285115"/>
            <a:r>
              <a:rPr lang="en-US"/>
              <a:t>Detector simulations (Leendert Hayen)</a:t>
            </a:r>
          </a:p>
          <a:p>
            <a:pPr lvl="1" indent="-285115"/>
            <a:r>
              <a:rPr lang="en-US"/>
              <a:t>A test stand for the detector systems (Michelle Gervais)</a:t>
            </a:r>
          </a:p>
          <a:p>
            <a:pPr lvl="1" indent="-285115"/>
            <a:r>
              <a:rPr lang="en-US"/>
              <a:t>In-situ calibration (</a:t>
            </a:r>
            <a:r>
              <a:rPr lang="en-US" err="1"/>
              <a:t>Jin</a:t>
            </a:r>
            <a:r>
              <a:rPr lang="en-US"/>
              <a:t> Ha Choi)</a:t>
            </a:r>
          </a:p>
          <a:p>
            <a:pPr lvl="1" indent="-285115"/>
            <a:r>
              <a:rPr lang="en-US"/>
              <a:t>And a few more!</a:t>
            </a:r>
          </a:p>
          <a:p>
            <a:pPr lvl="1" indent="-285115"/>
            <a:endParaRPr lang="en-US"/>
          </a:p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C7EA00-D3C6-AF2D-837A-E686F34117F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Currently continuing effort to calibrate detectors at ORNL via a custom test stand</a:t>
            </a:r>
          </a:p>
          <a:p>
            <a:r>
              <a:rPr lang="en-US"/>
              <a:t>Ongoing analysis of the data collected at Manitoba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320DF2-B4AF-F481-8102-E493B5373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3759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nsf.gov/images/logos/nsf1.jpg">
            <a:extLst>
              <a:ext uri="{FF2B5EF4-FFF2-40B4-BE49-F238E27FC236}">
                <a16:creationId xmlns:a16="http://schemas.microsoft.com/office/drawing/2014/main" id="{DE91F131-80D6-4E4B-F98A-F5249702A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267" y="5777417"/>
            <a:ext cx="985918" cy="99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science.energy.gov/~/media/_/images/about/resources/logos/jpg/high-res/RGB_Color-Seal_Green-Mark_SC_Vertical.jpg">
            <a:extLst>
              <a:ext uri="{FF2B5EF4-FFF2-40B4-BE49-F238E27FC236}">
                <a16:creationId xmlns:a16="http://schemas.microsoft.com/office/drawing/2014/main" id="{427DB856-8636-65EA-485E-7002FF546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7866" y="5777417"/>
            <a:ext cx="2864380" cy="92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FE1F2E35-DEC0-20D1-F437-F9BDB6DFB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9892" y="921421"/>
            <a:ext cx="1962000" cy="123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8391F266-0F9D-F0AE-A1FD-3AD52A126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456" y="134613"/>
            <a:ext cx="1908737" cy="1028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84072E-B259-C3F1-CA37-5ED74DE547B3}"/>
              </a:ext>
            </a:extLst>
          </p:cNvPr>
          <p:cNvSpPr txBox="1"/>
          <p:nvPr/>
        </p:nvSpPr>
        <p:spPr>
          <a:xfrm>
            <a:off x="26091" y="5312734"/>
            <a:ext cx="2431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 project funding: </a:t>
            </a:r>
          </a:p>
        </p:txBody>
      </p:sp>
      <p:pic>
        <p:nvPicPr>
          <p:cNvPr id="9" name="Picture 2" descr="See the source image">
            <a:extLst>
              <a:ext uri="{FF2B5EF4-FFF2-40B4-BE49-F238E27FC236}">
                <a16:creationId xmlns:a16="http://schemas.microsoft.com/office/drawing/2014/main" id="{08D00D61-7F7C-DB34-B17C-48A5EC302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11" y="2304034"/>
            <a:ext cx="3564891" cy="642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See the source image">
            <a:extLst>
              <a:ext uri="{FF2B5EF4-FFF2-40B4-BE49-F238E27FC236}">
                <a16:creationId xmlns:a16="http://schemas.microsoft.com/office/drawing/2014/main" id="{ACCD3E4E-509D-9363-DA2E-40FDD6046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22" y="4692950"/>
            <a:ext cx="2168288" cy="62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See the source image">
            <a:extLst>
              <a:ext uri="{FF2B5EF4-FFF2-40B4-BE49-F238E27FC236}">
                <a16:creationId xmlns:a16="http://schemas.microsoft.com/office/drawing/2014/main" id="{F65CAA75-B78D-B0F2-5AF3-4F70E0EC1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594" y="955002"/>
            <a:ext cx="3410474" cy="35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See the source image">
            <a:extLst>
              <a:ext uri="{FF2B5EF4-FFF2-40B4-BE49-F238E27FC236}">
                <a16:creationId xmlns:a16="http://schemas.microsoft.com/office/drawing/2014/main" id="{5D40D368-84DF-951F-4238-4866E7DE9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856" y="1630346"/>
            <a:ext cx="2332379" cy="1311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See the source image">
            <a:extLst>
              <a:ext uri="{FF2B5EF4-FFF2-40B4-BE49-F238E27FC236}">
                <a16:creationId xmlns:a16="http://schemas.microsoft.com/office/drawing/2014/main" id="{734107A3-B6D4-C4D4-280B-70282CF4F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699" y="3333671"/>
            <a:ext cx="1946861" cy="123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See the source image">
            <a:extLst>
              <a:ext uri="{FF2B5EF4-FFF2-40B4-BE49-F238E27FC236}">
                <a16:creationId xmlns:a16="http://schemas.microsoft.com/office/drawing/2014/main" id="{8EF22CAD-799B-DB45-E88C-2DB2178A5D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5" b="19004"/>
          <a:stretch/>
        </p:blipFill>
        <p:spPr bwMode="auto">
          <a:xfrm>
            <a:off x="401053" y="3130990"/>
            <a:ext cx="2436248" cy="118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See the source image">
            <a:extLst>
              <a:ext uri="{FF2B5EF4-FFF2-40B4-BE49-F238E27FC236}">
                <a16:creationId xmlns:a16="http://schemas.microsoft.com/office/drawing/2014/main" id="{1ED6BD6A-C678-229D-B77D-72955BE1A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643" y="1713913"/>
            <a:ext cx="1288484" cy="143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The University of Tennessee Logo | Brand Guidelines">
            <a:extLst>
              <a:ext uri="{FF2B5EF4-FFF2-40B4-BE49-F238E27FC236}">
                <a16:creationId xmlns:a16="http://schemas.microsoft.com/office/drawing/2014/main" id="{B1BE6ACD-2AFD-F212-587A-78BE88659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068" y="138752"/>
            <a:ext cx="2707944" cy="125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6CA053A3-8206-162E-EE81-2E94855707A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88" y="1480069"/>
            <a:ext cx="2345512" cy="460614"/>
          </a:xfrm>
          <a:prstGeom prst="rect">
            <a:avLst/>
          </a:prstGeom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1EE24716-C659-E523-F5D1-E661A2DE113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498" y="1352514"/>
            <a:ext cx="1403994" cy="1403994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3050CBA8-4FF5-8FBB-1330-D721FA157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12751" y="5777417"/>
            <a:ext cx="1403994" cy="880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17A076AE-B79B-48BF-6550-94F7DE139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8651" y="5777417"/>
            <a:ext cx="17145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0" descr="See the source image">
            <a:extLst>
              <a:ext uri="{FF2B5EF4-FFF2-40B4-BE49-F238E27FC236}">
                <a16:creationId xmlns:a16="http://schemas.microsoft.com/office/drawing/2014/main" id="{BAB30945-3C31-DF27-40D9-1EAA9894C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525" y="3442654"/>
            <a:ext cx="2864380" cy="86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3513C27-A371-9ED2-46E9-B488B37E858D}"/>
              </a:ext>
            </a:extLst>
          </p:cNvPr>
          <p:cNvSpPr txBox="1"/>
          <p:nvPr/>
        </p:nvSpPr>
        <p:spPr>
          <a:xfrm>
            <a:off x="2718385" y="7027"/>
            <a:ext cx="675388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>
                <a:latin typeface="Trebuchet MS"/>
                <a:cs typeface="Times New Roman"/>
              </a:rPr>
              <a:t>The Nab Collaboration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AEACB6C-6B43-47EF-26AF-7417872F19FF}"/>
              </a:ext>
            </a:extLst>
          </p:cNvPr>
          <p:cNvCxnSpPr/>
          <p:nvPr/>
        </p:nvCxnSpPr>
        <p:spPr>
          <a:xfrm>
            <a:off x="0" y="5685576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University Of South Carolina Transparent, HD Png Download , Transparent Png  Image - PNGitem">
            <a:extLst>
              <a:ext uri="{FF2B5EF4-FFF2-40B4-BE49-F238E27FC236}">
                <a16:creationId xmlns:a16="http://schemas.microsoft.com/office/drawing/2014/main" id="{43BCD8BE-309A-0AE7-83FC-FDD15078C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0498" y="4306733"/>
            <a:ext cx="1971625" cy="121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estern Kentucky University - Home | Facebook">
            <a:extLst>
              <a:ext uri="{FF2B5EF4-FFF2-40B4-BE49-F238E27FC236}">
                <a16:creationId xmlns:a16="http://schemas.microsoft.com/office/drawing/2014/main" id="{2F4E4187-DA55-3A48-14B1-7D4078AFBA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3" r="-781" b="13953"/>
          <a:stretch/>
        </p:blipFill>
        <p:spPr bwMode="auto">
          <a:xfrm>
            <a:off x="3973016" y="4579192"/>
            <a:ext cx="1298550" cy="94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Universidad Nacional Autónoma de México in Mexico : Reviews ...">
            <a:extLst>
              <a:ext uri="{FF2B5EF4-FFF2-40B4-BE49-F238E27FC236}">
                <a16:creationId xmlns:a16="http://schemas.microsoft.com/office/drawing/2014/main" id="{5E3DC100-C650-941B-D742-947777CD98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70" b="18209"/>
          <a:stretch/>
        </p:blipFill>
        <p:spPr bwMode="auto">
          <a:xfrm>
            <a:off x="9365930" y="3002840"/>
            <a:ext cx="2516852" cy="121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agnetismus und Medizin eng verknüpft">
            <a:extLst>
              <a:ext uri="{FF2B5EF4-FFF2-40B4-BE49-F238E27FC236}">
                <a16:creationId xmlns:a16="http://schemas.microsoft.com/office/drawing/2014/main" id="{03B11E7F-F85C-0A21-39A4-5B5106A36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962" y="4883216"/>
            <a:ext cx="3601277" cy="583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57600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3BEE3-8218-72DB-0193-E62D7DC96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Noise Contributions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66B32F-23A3-46E3-D879-BA55522876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0321" y="2336873"/>
            <a:ext cx="5059305" cy="419086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>
                <a:ea typeface="+mn-lt"/>
                <a:cs typeface="+mn-lt"/>
              </a:rPr>
              <a:t>Want to reduce typical noise contributions</a:t>
            </a:r>
            <a:endParaRPr lang="en-CA" sz="3200">
              <a:ea typeface="+mn-lt"/>
              <a:cs typeface="+mn-lt"/>
            </a:endParaRPr>
          </a:p>
          <a:p>
            <a:pPr marL="742950" lvl="1" indent="-285115">
              <a:lnSpc>
                <a:spcPct val="100000"/>
              </a:lnSpc>
              <a:spcBef>
                <a:spcPts val="0"/>
              </a:spcBef>
            </a:pPr>
            <a:r>
              <a:rPr lang="en-US" sz="2800">
                <a:ea typeface="+mn-lt"/>
                <a:cs typeface="+mn-lt"/>
              </a:rPr>
              <a:t>Thermal (Johnson) noise </a:t>
            </a:r>
            <a:endParaRPr lang="en-CA" sz="2800">
              <a:ea typeface="+mn-lt"/>
              <a:cs typeface="+mn-lt"/>
            </a:endParaRPr>
          </a:p>
          <a:p>
            <a:pPr marL="1200150" lvl="2" indent="-285115">
              <a:lnSpc>
                <a:spcPct val="100000"/>
              </a:lnSpc>
              <a:spcBef>
                <a:spcPts val="0"/>
              </a:spcBef>
            </a:pPr>
            <a:r>
              <a:rPr lang="en-US" sz="2400">
                <a:ea typeface="+mn-lt"/>
                <a:cs typeface="+mn-lt"/>
              </a:rPr>
              <a:t>Temperature and detector bias are coupled</a:t>
            </a:r>
            <a:endParaRPr lang="en-CA" sz="2400">
              <a:ea typeface="+mn-lt"/>
              <a:cs typeface="+mn-lt"/>
            </a:endParaRPr>
          </a:p>
          <a:p>
            <a:pPr marL="1200150" lvl="2" indent="-285115">
              <a:lnSpc>
                <a:spcPct val="100000"/>
              </a:lnSpc>
              <a:spcBef>
                <a:spcPts val="0"/>
              </a:spcBef>
            </a:pPr>
            <a:r>
              <a:rPr lang="en-US" sz="2400">
                <a:ea typeface="+mn-lt"/>
                <a:cs typeface="+mn-lt"/>
              </a:rPr>
              <a:t>Use of  LN2 to achieve temperatures of 120°K</a:t>
            </a:r>
            <a:endParaRPr lang="en-CA" sz="2400">
              <a:ea typeface="+mn-lt"/>
              <a:cs typeface="+mn-lt"/>
            </a:endParaRPr>
          </a:p>
          <a:p>
            <a:pPr marL="742950" lvl="1" indent="-285115">
              <a:lnSpc>
                <a:spcPct val="100000"/>
              </a:lnSpc>
              <a:spcBef>
                <a:spcPts val="0"/>
              </a:spcBef>
            </a:pPr>
            <a:r>
              <a:rPr lang="en-US" sz="2800">
                <a:ea typeface="+mn-lt"/>
                <a:cs typeface="+mn-lt"/>
              </a:rPr>
              <a:t>Shot noise – FET amplifier</a:t>
            </a:r>
            <a:endParaRPr lang="en-US" sz="28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D68624-F5EA-EF00-EB5A-34C8649BB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13</a:t>
            </a:fld>
            <a:endParaRPr lang="en-US"/>
          </a:p>
        </p:txBody>
      </p:sp>
      <p:pic>
        <p:nvPicPr>
          <p:cNvPr id="10" name="Picture 10" descr="Chart&#10;&#10;Description automatically generated">
            <a:extLst>
              <a:ext uri="{FF2B5EF4-FFF2-40B4-BE49-F238E27FC236}">
                <a16:creationId xmlns:a16="http://schemas.microsoft.com/office/drawing/2014/main" id="{C0A7884A-7F3D-C7E8-1E3E-016A9D56BC9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66517" t="2227" b="48003"/>
          <a:stretch/>
        </p:blipFill>
        <p:spPr>
          <a:xfrm>
            <a:off x="6295966" y="2170502"/>
            <a:ext cx="5510121" cy="4356807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6760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D45BD-25A4-045B-9174-8CE73F8D3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9E1CC1-6679-9C02-B027-E9A6F38548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/>
              <a:t>The Nab Experiment</a:t>
            </a:r>
          </a:p>
          <a:p>
            <a:r>
              <a:rPr lang="en-US" sz="3200"/>
              <a:t>Unique setup at Manitoba</a:t>
            </a:r>
          </a:p>
          <a:p>
            <a:r>
              <a:rPr lang="en-US" sz="3200"/>
              <a:t>Calibration/Optimization</a:t>
            </a:r>
            <a:endParaRPr lang="en-US"/>
          </a:p>
          <a:p>
            <a:r>
              <a:rPr lang="en-US" sz="3200"/>
              <a:t>Summary/Future 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42B229-1179-38D2-4F6A-3CE2CEC03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2</a:t>
            </a:fld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2389B66E-7781-53CD-6824-48848ABA7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2447" y="4177352"/>
            <a:ext cx="5762965" cy="224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191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B6DF8341-38C0-41F8-A81E-5755FB3B0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4" name="Rectangle 13">
              <a:extLst>
                <a:ext uri="{FF2B5EF4-FFF2-40B4-BE49-F238E27FC236}">
                  <a16:creationId xmlns:a16="http://schemas.microsoft.com/office/drawing/2014/main" id="{1D1D2268-D2F6-4DD1-A457-46ADF34768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9E82E97-9819-4793-B871-3157EC12A9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1EF53BF8-8E50-496B-B9DB-CBBE6413A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44ECEF-AC3B-3B67-9D21-970E4ECDB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4196478" cy="1080938"/>
          </a:xfrm>
        </p:spPr>
        <p:txBody>
          <a:bodyPr>
            <a:normAutofit/>
          </a:bodyPr>
          <a:lstStyle/>
          <a:p>
            <a:r>
              <a:rPr lang="en-US" sz="3200"/>
              <a:t>The Nab Experiment and Motivation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53D81F5-9CA1-4207-86AF-72DAF1C367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9F284F2-78C5-BF26-02D1-610C6CECE0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4124289" cy="359931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/>
              <a:t>Neutron-a-b</a:t>
            </a:r>
          </a:p>
          <a:p>
            <a:pPr lvl="1"/>
            <a:r>
              <a:rPr lang="en-US" sz="2400"/>
              <a:t>Beta decay to probe CKM unitarity</a:t>
            </a:r>
          </a:p>
          <a:p>
            <a:pPr lvl="1"/>
            <a:r>
              <a:rPr lang="en-US" sz="2400"/>
              <a:t>26' </a:t>
            </a:r>
            <a:r>
              <a:rPr lang="en-US" sz="2400" err="1"/>
              <a:t>ToF</a:t>
            </a:r>
            <a:r>
              <a:rPr lang="en-US" sz="2400"/>
              <a:t> spectrometer</a:t>
            </a:r>
          </a:p>
          <a:p>
            <a:pPr lvl="1"/>
            <a:r>
              <a:rPr lang="en-US" sz="2400"/>
              <a:t>Segmented silicon diode detectors to collect decay products</a:t>
            </a:r>
          </a:p>
          <a:p>
            <a:r>
              <a:rPr lang="en-US" sz="3200"/>
              <a:t>Motivation</a:t>
            </a:r>
          </a:p>
          <a:p>
            <a:pPr lvl="1"/>
            <a:r>
              <a:rPr lang="en-US" sz="2400"/>
              <a:t>Calibration of detection electronics</a:t>
            </a:r>
          </a:p>
          <a:p>
            <a:pPr lvl="1"/>
            <a:endParaRPr lang="en-US" sz="1600"/>
          </a:p>
          <a:p>
            <a:pPr lvl="1"/>
            <a:endParaRPr lang="en-US" sz="1400"/>
          </a:p>
          <a:p>
            <a:endParaRPr lang="en-US" sz="1800"/>
          </a:p>
        </p:txBody>
      </p:sp>
      <p:pic>
        <p:nvPicPr>
          <p:cNvPr id="5" name="Picture 5" descr="A picture containing indoor&#10;&#10;Description automatically generated">
            <a:extLst>
              <a:ext uri="{FF2B5EF4-FFF2-40B4-BE49-F238E27FC236}">
                <a16:creationId xmlns:a16="http://schemas.microsoft.com/office/drawing/2014/main" id="{4C05FA43-AC6D-57F2-6003-0461CF36D3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56" t="-1479" r="16667" b="1479"/>
          <a:stretch/>
        </p:blipFill>
        <p:spPr>
          <a:xfrm>
            <a:off x="5449575" y="488844"/>
            <a:ext cx="3374432" cy="352590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21EF2C5-4DD0-49D0-AF0A-1C02F80AA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67679" y="488844"/>
            <a:ext cx="2739690" cy="2022832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FD2876B-C6FB-489E-AC79-356278E6CC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9198" y="4169238"/>
            <a:ext cx="3378077" cy="2209379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Diagram, schematic&#10;&#10;Description automatically generated">
            <a:extLst>
              <a:ext uri="{FF2B5EF4-FFF2-40B4-BE49-F238E27FC236}">
                <a16:creationId xmlns:a16="http://schemas.microsoft.com/office/drawing/2014/main" id="{419945D1-9AD0-6043-8809-040958BDFE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427" r="2" b="8219"/>
          <a:stretch/>
        </p:blipFill>
        <p:spPr>
          <a:xfrm>
            <a:off x="8967680" y="2666029"/>
            <a:ext cx="2739691" cy="371258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384BDF-FE74-C87F-C84F-317BF746B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4230" y="1149179"/>
            <a:ext cx="914400" cy="365122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379054-533B-CBA8-16E2-63F1EE0D0487}"/>
              </a:ext>
            </a:extLst>
          </p:cNvPr>
          <p:cNvSpPr txBox="1"/>
          <p:nvPr/>
        </p:nvSpPr>
        <p:spPr>
          <a:xfrm>
            <a:off x="5451808" y="253164"/>
            <a:ext cx="309562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Credit: Dr. Leah Broussard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4FB6D2-6B97-4163-5793-4E69E93E067F}"/>
              </a:ext>
            </a:extLst>
          </p:cNvPr>
          <p:cNvSpPr txBox="1"/>
          <p:nvPr/>
        </p:nvSpPr>
        <p:spPr>
          <a:xfrm>
            <a:off x="8913394" y="6426868"/>
            <a:ext cx="274470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Courtesy of the Nab Collaboration</a:t>
            </a:r>
          </a:p>
        </p:txBody>
      </p:sp>
    </p:spTree>
    <p:extLst>
      <p:ext uri="{BB962C8B-B14F-4D97-AF65-F5344CB8AC3E}">
        <p14:creationId xmlns:p14="http://schemas.microsoft.com/office/powerpoint/2010/main" val="1889523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AB8FE-21E2-ADF2-425E-DC68CBA39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Manitoba II Proton Source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F53FE4-E579-965D-0CF0-0824C994E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4</a:t>
            </a:fld>
            <a:endParaRPr lang="en-US"/>
          </a:p>
        </p:txBody>
      </p:sp>
      <p:grpSp>
        <p:nvGrpSpPr>
          <p:cNvPr id="16" name="Group 5">
            <a:extLst>
              <a:ext uri="{FF2B5EF4-FFF2-40B4-BE49-F238E27FC236}">
                <a16:creationId xmlns:a16="http://schemas.microsoft.com/office/drawing/2014/main" id="{A0295337-D7D9-0BE0-B012-0D48771A399F}"/>
              </a:ext>
            </a:extLst>
          </p:cNvPr>
          <p:cNvGrpSpPr/>
          <p:nvPr/>
        </p:nvGrpSpPr>
        <p:grpSpPr>
          <a:xfrm>
            <a:off x="7411260" y="3227198"/>
            <a:ext cx="4594093" cy="2654328"/>
            <a:chOff x="6458760" y="3929040"/>
            <a:chExt cx="4955040" cy="2864880"/>
          </a:xfrm>
        </p:grpSpPr>
        <p:pic>
          <p:nvPicPr>
            <p:cNvPr id="14" name="Picture 4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C2D4C23A-A06A-91E9-3056-36FF08452D0B}"/>
                </a:ext>
              </a:extLst>
            </p:cNvPr>
            <p:cNvPicPr/>
            <p:nvPr/>
          </p:nvPicPr>
          <p:blipFill>
            <a:blip r:embed="rId2"/>
            <a:srcRect l="669" t="14121" b="13828"/>
            <a:stretch/>
          </p:blipFill>
          <p:spPr>
            <a:xfrm>
              <a:off x="6585480" y="3929040"/>
              <a:ext cx="4696200" cy="2591640"/>
            </a:xfrm>
            <a:prstGeom prst="rect">
              <a:avLst/>
            </a:prstGeom>
            <a:ln w="127000" cap="sq">
              <a:solidFill>
                <a:srgbClr val="F09415"/>
              </a:solidFill>
              <a:miter/>
            </a:ln>
            <a:effectLst>
              <a:outerShdw blurRad="57240" dist="50402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15" name="TextBox 11">
              <a:extLst>
                <a:ext uri="{FF2B5EF4-FFF2-40B4-BE49-F238E27FC236}">
                  <a16:creationId xmlns:a16="http://schemas.microsoft.com/office/drawing/2014/main" id="{20F2944B-B0C9-5050-4E54-616F1784A142}"/>
                </a:ext>
              </a:extLst>
            </p:cNvPr>
            <p:cNvSpPr/>
            <p:nvPr/>
          </p:nvSpPr>
          <p:spPr>
            <a:xfrm>
              <a:off x="6458760" y="6521040"/>
              <a:ext cx="4955040" cy="27288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200" b="0" strike="noStrike" spc="-1">
                  <a:solidFill>
                    <a:srgbClr val="FFFFFF"/>
                  </a:solidFill>
                  <a:latin typeface="Trebuchet MS"/>
                </a:rPr>
                <a:t>Courtesy of R. Mammei</a:t>
              </a:r>
              <a:endParaRPr lang="en-CA" sz="1200" b="0" strike="noStrike" spc="-1">
                <a:latin typeface="Arial"/>
              </a:endParaRPr>
            </a:p>
          </p:txBody>
        </p:sp>
      </p:grpSp>
      <p:grpSp>
        <p:nvGrpSpPr>
          <p:cNvPr id="12" name="Group 6">
            <a:extLst>
              <a:ext uri="{FF2B5EF4-FFF2-40B4-BE49-F238E27FC236}">
                <a16:creationId xmlns:a16="http://schemas.microsoft.com/office/drawing/2014/main" id="{23C8F182-41E9-B038-F543-5B5349B05C06}"/>
              </a:ext>
            </a:extLst>
          </p:cNvPr>
          <p:cNvGrpSpPr/>
          <p:nvPr/>
        </p:nvGrpSpPr>
        <p:grpSpPr>
          <a:xfrm>
            <a:off x="289691" y="2206349"/>
            <a:ext cx="7023991" cy="4457713"/>
            <a:chOff x="6490344" y="447617"/>
            <a:chExt cx="4787852" cy="3046656"/>
          </a:xfrm>
        </p:grpSpPr>
        <p:pic>
          <p:nvPicPr>
            <p:cNvPr id="10" name="Picture 45" descr="Diagram, schematic&#10;&#10;Description automatically generated">
              <a:extLst>
                <a:ext uri="{FF2B5EF4-FFF2-40B4-BE49-F238E27FC236}">
                  <a16:creationId xmlns:a16="http://schemas.microsoft.com/office/drawing/2014/main" id="{1BD63A5D-B8BA-387C-14FF-AAA7B45BC4F1}"/>
                </a:ext>
              </a:extLst>
            </p:cNvPr>
            <p:cNvPicPr/>
            <p:nvPr/>
          </p:nvPicPr>
          <p:blipFill>
            <a:blip r:embed="rId3"/>
            <a:srcRect l="2461" r="5673"/>
            <a:stretch/>
          </p:blipFill>
          <p:spPr>
            <a:xfrm>
              <a:off x="6573251" y="689873"/>
              <a:ext cx="4621320" cy="2804400"/>
            </a:xfrm>
            <a:prstGeom prst="rect">
              <a:avLst/>
            </a:prstGeom>
            <a:ln w="127000" cap="sq">
              <a:solidFill>
                <a:srgbClr val="F09415"/>
              </a:solidFill>
              <a:miter/>
            </a:ln>
            <a:effectLst>
              <a:outerShdw blurRad="57240" dist="50402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11" name="TextBox 53">
              <a:extLst>
                <a:ext uri="{FF2B5EF4-FFF2-40B4-BE49-F238E27FC236}">
                  <a16:creationId xmlns:a16="http://schemas.microsoft.com/office/drawing/2014/main" id="{5DCE6FE5-ADE2-81A3-6B1E-8A47DC36366E}"/>
                </a:ext>
              </a:extLst>
            </p:cNvPr>
            <p:cNvSpPr/>
            <p:nvPr/>
          </p:nvSpPr>
          <p:spPr>
            <a:xfrm>
              <a:off x="6490344" y="447617"/>
              <a:ext cx="4787852" cy="188323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200" b="0" strike="noStrike" spc="-1">
                  <a:solidFill>
                    <a:srgbClr val="FFFFFF"/>
                  </a:solidFill>
                  <a:latin typeface="Trebuchet MS"/>
                </a:rPr>
                <a:t>D. Harrison </a:t>
              </a:r>
              <a:r>
                <a:rPr lang="en-US" sz="1200" b="0" strike="noStrike" spc="-1" err="1">
                  <a:solidFill>
                    <a:srgbClr val="FFFFFF"/>
                  </a:solidFill>
                  <a:latin typeface="Trebuchet MS"/>
                </a:rPr>
                <a:t>M.Sc</a:t>
              </a:r>
              <a:r>
                <a:rPr lang="en-US" sz="1200" b="0" strike="noStrike" spc="-1">
                  <a:solidFill>
                    <a:srgbClr val="FFFFFF"/>
                  </a:solidFill>
                  <a:latin typeface="Trebuchet MS"/>
                </a:rPr>
                <a:t> Thesis (2013) modified</a:t>
              </a:r>
              <a:endParaRPr lang="en-CA" sz="1200" b="0" strike="noStrike" spc="-1"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2392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C2990-6974-0070-A874-D214C1881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Energy Calibration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EB109-B7EB-D736-495E-328A27FC46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9294" y="2366952"/>
            <a:ext cx="5340042" cy="4130710"/>
          </a:xfrm>
        </p:spPr>
        <p:txBody>
          <a:bodyPr vert="horz" lIns="91440" tIns="45720" rIns="91440" bIns="45720" rtlCol="0" anchor="t">
            <a:noAutofit/>
          </a:bodyPr>
          <a:lstStyle/>
          <a:p>
            <a:pPr lvl="1" indent="-285115"/>
            <a:r>
              <a:rPr lang="en-US" sz="3200"/>
              <a:t>Used 113Sn and 109Cd to calibrate for 30 KeV protons and up to 1Mev electrons</a:t>
            </a:r>
          </a:p>
          <a:p>
            <a:pPr lvl="1" indent="-285115"/>
            <a:endParaRPr lang="en-US" sz="3200"/>
          </a:p>
        </p:txBody>
      </p:sp>
      <p:pic>
        <p:nvPicPr>
          <p:cNvPr id="8" name="Picture 8" descr="Calendar&#10;&#10;Description automatically generated">
            <a:extLst>
              <a:ext uri="{FF2B5EF4-FFF2-40B4-BE49-F238E27FC236}">
                <a16:creationId xmlns:a16="http://schemas.microsoft.com/office/drawing/2014/main" id="{20414688-A0A6-FAFA-6950-13F04010641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639474" y="4231846"/>
            <a:ext cx="2823673" cy="2466342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9F9BF-DD23-2061-E6A9-2FBCCAEEB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5</a:t>
            </a:fld>
            <a:endParaRPr lang="en-US"/>
          </a:p>
        </p:txBody>
      </p:sp>
      <p:pic>
        <p:nvPicPr>
          <p:cNvPr id="9" name="Picture 9" descr="Diagram, text&#10;&#10;Description automatically generated">
            <a:extLst>
              <a:ext uri="{FF2B5EF4-FFF2-40B4-BE49-F238E27FC236}">
                <a16:creationId xmlns:a16="http://schemas.microsoft.com/office/drawing/2014/main" id="{9F3E7D47-8903-D8B7-147B-0859EE9A9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8508" y="2156985"/>
            <a:ext cx="5590672" cy="4539266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8710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 descr="Chart&#10;&#10;Description automatically generated">
            <a:extLst>
              <a:ext uri="{FF2B5EF4-FFF2-40B4-BE49-F238E27FC236}">
                <a16:creationId xmlns:a16="http://schemas.microsoft.com/office/drawing/2014/main" id="{637545F4-B7BB-814C-B744-4659DFAF50F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64037" y="2332038"/>
            <a:ext cx="7019187" cy="350959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3801E5-540B-B394-7DBE-A2B4E80BC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Energy Calibration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87682-1F2E-350E-3C59-F8CC412E2B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036622" cy="359931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ea typeface="+mn-lt"/>
                <a:cs typeface="+mn-lt"/>
              </a:rPr>
              <a:t>Convert between ADC (arb) units to KeV</a:t>
            </a:r>
          </a:p>
          <a:p>
            <a:r>
              <a:rPr lang="en-US">
                <a:ea typeface="+mn-lt"/>
                <a:cs typeface="+mn-lt"/>
              </a:rPr>
              <a:t>Using known X-ray and Conversion electron peaks</a:t>
            </a:r>
          </a:p>
          <a:p>
            <a:r>
              <a:rPr lang="en-US">
                <a:ea typeface="+mn-lt"/>
                <a:cs typeface="+mn-lt"/>
              </a:rPr>
              <a:t>Corroborate using NIST e-star data to account for losses through mylar foil</a:t>
            </a:r>
            <a:endParaRPr lang="en-US"/>
          </a:p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02B692-9533-51AB-CB4E-F680B5198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7E0122-0D65-BA1E-F2B4-8F7C4291441E}"/>
              </a:ext>
            </a:extLst>
          </p:cNvPr>
          <p:cNvSpPr txBox="1"/>
          <p:nvPr/>
        </p:nvSpPr>
        <p:spPr>
          <a:xfrm>
            <a:off x="9433958" y="2689260"/>
            <a:ext cx="258678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</a:schemeClr>
                </a:solidFill>
              </a:rPr>
              <a:t>Preliminary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950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52BEB-B956-DE18-4FC5-E496A24B4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Energy Calibration vs. Detector Bias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616E37-208C-88A7-D921-2C4E2CEAC4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337411" cy="359931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Remarkably consistent over a range of 200V</a:t>
            </a:r>
          </a:p>
          <a:p>
            <a:r>
              <a:rPr lang="en-US" dirty="0"/>
              <a:t>Y-intercept decreases with bias magnitude, slopes remain similar</a:t>
            </a:r>
          </a:p>
          <a:p>
            <a:r>
              <a:rPr lang="en-US" dirty="0">
                <a:ea typeface="+mn-lt"/>
                <a:cs typeface="+mn-lt"/>
              </a:rPr>
              <a:t>Further study needed</a:t>
            </a:r>
          </a:p>
        </p:txBody>
      </p:sp>
      <p:pic>
        <p:nvPicPr>
          <p:cNvPr id="6" name="Picture 6" descr="Chart&#10;&#10;Description automatically generated">
            <a:extLst>
              <a:ext uri="{FF2B5EF4-FFF2-40B4-BE49-F238E27FC236}">
                <a16:creationId xmlns:a16="http://schemas.microsoft.com/office/drawing/2014/main" id="{1FDB6B0C-A26A-7363-2346-8C8B61F13D0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141" t="6993" r="7853" b="4429"/>
          <a:stretch/>
        </p:blipFill>
        <p:spPr>
          <a:xfrm>
            <a:off x="5869637" y="2127987"/>
            <a:ext cx="6227626" cy="4644947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970B92-B2B8-71F4-B7BE-8E5EA19DA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001797-031C-07A2-798C-6D073AE5F427}"/>
              </a:ext>
            </a:extLst>
          </p:cNvPr>
          <p:cNvSpPr txBox="1"/>
          <p:nvPr/>
        </p:nvSpPr>
        <p:spPr>
          <a:xfrm>
            <a:off x="914901" y="5614736"/>
            <a:ext cx="378242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Approx 0.6KeV/ADC + 0.4KeV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E83931-5613-6585-6B9D-DD74972796D1}"/>
              </a:ext>
            </a:extLst>
          </p:cNvPr>
          <p:cNvSpPr txBox="1"/>
          <p:nvPr/>
        </p:nvSpPr>
        <p:spPr>
          <a:xfrm>
            <a:off x="7316952" y="2634909"/>
            <a:ext cx="257676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</a:schemeClr>
                </a:solidFill>
              </a:rPr>
              <a:t>Preliminary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753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E3D76-C096-B71C-3187-10E3EBFED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Peak Centroid vs. Detector Pixel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0F534-2D93-D525-5B0E-44A0D09458D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Only powered a subset of pixels</a:t>
            </a:r>
          </a:p>
          <a:p>
            <a:r>
              <a:rPr lang="en-US"/>
              <a:t>No significant relationship with detector symmetry</a:t>
            </a:r>
          </a:p>
          <a:p>
            <a:r>
              <a:rPr lang="en-US"/>
              <a:t>May be due to individual gain stages for each pixel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77BCC0-DFD0-42AA-365B-370F58A18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8</a:t>
            </a:fld>
            <a:endParaRPr lang="en-US"/>
          </a:p>
        </p:txBody>
      </p:sp>
      <p:pic>
        <p:nvPicPr>
          <p:cNvPr id="9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46FB603B-D8DE-D2F3-F4BB-AD1AB2B69C4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06957" y="2096241"/>
            <a:ext cx="5282285" cy="4621999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042609-E5C9-1967-6EB2-600435A0C225}"/>
              </a:ext>
            </a:extLst>
          </p:cNvPr>
          <p:cNvSpPr txBox="1"/>
          <p:nvPr/>
        </p:nvSpPr>
        <p:spPr>
          <a:xfrm>
            <a:off x="6895181" y="6037741"/>
            <a:ext cx="255772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</a:schemeClr>
                </a:solidFill>
              </a:rPr>
              <a:t>Preliminary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117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321D838-2C7E-4177-9DD3-DAC78324A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4C28B3-E902-49D1-98A0-582D277A0E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A6C14C-E755-4A02-821B-6EA2D4C9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478287C-E119-4E9C-95B0-518478BD9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A4A294F-6D36-425B-8632-27FD6A284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3F9E774-F054-4892-8E69-C76B2C854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78925"/>
              </a:gs>
              <a:gs pos="50000">
                <a:srgbClr val="D54209"/>
              </a:gs>
              <a:gs pos="100000">
                <a:srgbClr val="8D0000"/>
              </a:gs>
            </a:gsLst>
            <a:lin ang="2520000" scaled="0"/>
          </a:gradFill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EF6A099-2A38-4C66-88FF-FDBCB564E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0D98427-7B26-46E2-93FE-CB8CD38542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15A4233-F980-4EF6-B2C0-D7C63E752A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rgbClr val="0D0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548EF7-3AB6-4C4D-D0BF-6922CEB14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>
                <a:solidFill>
                  <a:srgbClr val="FFFFFF"/>
                </a:solidFill>
              </a:rPr>
              <a:t>ENC vs Filter Rise Time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B7E3E62-AACE-4D18-93B3-B4C452E28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6B8442-8933-B4AE-3ABC-693EDCCA35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9847" y="2346899"/>
            <a:ext cx="4137552" cy="359931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>
                <a:solidFill>
                  <a:srgbClr val="FFFFFF"/>
                </a:solidFill>
              </a:rPr>
              <a:t>Proportional to the FWHM</a:t>
            </a:r>
            <a:endParaRPr lang="en-US" sz="3200"/>
          </a:p>
          <a:p>
            <a:r>
              <a:rPr lang="en-US" sz="3200">
                <a:solidFill>
                  <a:srgbClr val="FFFFFF"/>
                </a:solidFill>
              </a:rPr>
              <a:t>Used a Pulser to characterize</a:t>
            </a:r>
          </a:p>
          <a:p>
            <a:r>
              <a:rPr lang="en-US" sz="3200">
                <a:solidFill>
                  <a:srgbClr val="FFFFFF"/>
                </a:solidFill>
              </a:rPr>
              <a:t>DAQ uses a double trapezoidal filter to convolve waveforms</a:t>
            </a:r>
          </a:p>
          <a:p>
            <a:endParaRPr lang="en-US" sz="1400">
              <a:solidFill>
                <a:srgbClr val="FFFFFF"/>
              </a:solidFill>
            </a:endParaRPr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421B5709-714B-4EA8-8C75-C105D9B4D5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6090" y="642795"/>
            <a:ext cx="6272654" cy="5575126"/>
          </a:xfrm>
          <a:prstGeom prst="rect">
            <a:avLst/>
          </a:prstGeom>
          <a:ln>
            <a:noFill/>
          </a:ln>
          <a:effectLst>
            <a:outerShdw blurRad="76200" dist="63500" dir="5040000" algn="t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Chart&#10;&#10;Description automatically generated">
            <a:extLst>
              <a:ext uri="{FF2B5EF4-FFF2-40B4-BE49-F238E27FC236}">
                <a16:creationId xmlns:a16="http://schemas.microsoft.com/office/drawing/2014/main" id="{C2BD07B7-ADBC-9AC0-FFC4-47537EDAF60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5680987" y="1401397"/>
            <a:ext cx="5826625" cy="3767273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4A85A9-7227-5D71-0304-1D1262975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00372" y="6310314"/>
            <a:ext cx="914400" cy="365122"/>
          </a:xfrm>
        </p:spPr>
        <p:txBody>
          <a:bodyPr vert="horz" lIns="91440" tIns="45720" rIns="91440" bIns="45720" rtlCol="0" anchor="ctr">
            <a:noAutofit/>
          </a:bodyPr>
          <a:lstStyle/>
          <a:p>
            <a:pPr defTabSz="914400">
              <a:spcAft>
                <a:spcPts val="600"/>
              </a:spcAft>
            </a:pPr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 defTabSz="914400">
                <a:spcAft>
                  <a:spcPts val="600"/>
                </a:spcAft>
              </a:pPr>
              <a:t>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297959-C19A-B961-BDDF-4F4427B541E1}"/>
              </a:ext>
            </a:extLst>
          </p:cNvPr>
          <p:cNvSpPr txBox="1"/>
          <p:nvPr/>
        </p:nvSpPr>
        <p:spPr>
          <a:xfrm>
            <a:off x="681208" y="6030026"/>
            <a:ext cx="359694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Credit to Billy Mcray at NCSU for these results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B48132-5E6B-BE08-1C6B-01F708A463A1}"/>
              </a:ext>
            </a:extLst>
          </p:cNvPr>
          <p:cNvSpPr/>
          <p:nvPr/>
        </p:nvSpPr>
        <p:spPr>
          <a:xfrm>
            <a:off x="6092491" y="4846176"/>
            <a:ext cx="5163551" cy="4181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B84247-24FC-3F0C-F8AF-B09F0B6939BF}"/>
              </a:ext>
            </a:extLst>
          </p:cNvPr>
          <p:cNvSpPr txBox="1"/>
          <p:nvPr/>
        </p:nvSpPr>
        <p:spPr>
          <a:xfrm>
            <a:off x="7025940" y="4947986"/>
            <a:ext cx="317834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Trapezoidal Filter Rise Time</a:t>
            </a:r>
            <a:endParaRPr lang="el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51C16A2-CAE5-16DC-2FDF-8EEEB1BB1827}"/>
              </a:ext>
            </a:extLst>
          </p:cNvPr>
          <p:cNvSpPr/>
          <p:nvPr/>
        </p:nvSpPr>
        <p:spPr>
          <a:xfrm>
            <a:off x="5764129" y="1402683"/>
            <a:ext cx="320841" cy="35994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2ACEE3-4D91-FBFB-DE47-0803C9552B6D}"/>
              </a:ext>
            </a:extLst>
          </p:cNvPr>
          <p:cNvSpPr txBox="1"/>
          <p:nvPr/>
        </p:nvSpPr>
        <p:spPr>
          <a:xfrm rot="16200000">
            <a:off x="4218571" y="3078078"/>
            <a:ext cx="307807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Trapezoidal Amplitude RMS</a:t>
            </a:r>
            <a:endParaRPr lang="el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78919F0-B353-4FFC-5D4C-2311DBFBA0A8}"/>
              </a:ext>
            </a:extLst>
          </p:cNvPr>
          <p:cNvSpPr txBox="1"/>
          <p:nvPr/>
        </p:nvSpPr>
        <p:spPr>
          <a:xfrm>
            <a:off x="8038181" y="1492769"/>
            <a:ext cx="254668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solidFill>
                  <a:schemeClr val="bg1">
                    <a:lumMod val="85000"/>
                  </a:schemeClr>
                </a:solidFill>
              </a:rPr>
              <a:t>Preliminary</a:t>
            </a:r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131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TM04033917[[fn=Berlin]]_novariants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04033917[[fn=Berlin]]_novariants" id="{309C13C0-3BE0-4E8F-8916-1D5516B3B5DD}" vid="{18E1BE87-7240-45DF-8788-3CAEB7F17AB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TM00001032</Template>
  <Application>Microsoft Office PowerPoint</Application>
  <PresentationFormat>Widescreen</PresentationFormat>
  <Slides>13</Slides>
  <Notes>0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TM04033917[[fn=Berlin]]_novariants</vt:lpstr>
      <vt:lpstr>Office Theme</vt:lpstr>
      <vt:lpstr>Characterization of Segmented Semiconductor Detectors for Neutron Beta Decay</vt:lpstr>
      <vt:lpstr>Overview</vt:lpstr>
      <vt:lpstr>The Nab Experiment and Motivation</vt:lpstr>
      <vt:lpstr>The Manitoba II Proton Source</vt:lpstr>
      <vt:lpstr>Energy Calibration</vt:lpstr>
      <vt:lpstr>Energy Calibration</vt:lpstr>
      <vt:lpstr>Energy Calibration vs. Detector Bias</vt:lpstr>
      <vt:lpstr>Peak Centroid vs. Detector Pixel</vt:lpstr>
      <vt:lpstr>ENC vs Filter Rise Time</vt:lpstr>
      <vt:lpstr>Summary</vt:lpstr>
      <vt:lpstr>Concurrent and Future Work</vt:lpstr>
      <vt:lpstr>PowerPoint Presentation</vt:lpstr>
      <vt:lpstr>Noise Contributions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51</cp:revision>
  <dcterms:created xsi:type="dcterms:W3CDTF">2022-10-12T14:03:05Z</dcterms:created>
  <dcterms:modified xsi:type="dcterms:W3CDTF">2022-11-15T15:39:33Z</dcterms:modified>
</cp:coreProperties>
</file>