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61" r:id="rId3"/>
    <p:sldId id="286" r:id="rId4"/>
    <p:sldId id="279" r:id="rId5"/>
    <p:sldId id="281" r:id="rId6"/>
    <p:sldId id="280" r:id="rId7"/>
    <p:sldId id="284" r:id="rId8"/>
    <p:sldId id="283" r:id="rId9"/>
    <p:sldId id="267" r:id="rId10"/>
    <p:sldId id="276" r:id="rId11"/>
    <p:sldId id="275" r:id="rId12"/>
    <p:sldId id="274" r:id="rId13"/>
    <p:sldId id="278" r:id="rId14"/>
    <p:sldId id="273" r:id="rId15"/>
    <p:sldId id="268" r:id="rId16"/>
    <p:sldId id="270" r:id="rId17"/>
    <p:sldId id="271" r:id="rId18"/>
    <p:sldId id="288" r:id="rId19"/>
    <p:sldId id="289" r:id="rId20"/>
    <p:sldId id="272" r:id="rId21"/>
    <p:sldId id="257" r:id="rId22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C9E13-F6A6-468E-A1BA-8F43D580315A}" v="16" dt="2019-10-16T12:59:08.645"/>
    <p1510:client id="{4548D12C-85F8-4D5D-A0DD-60ABE39DAC8B}" v="3" dt="2019-10-16T13:58:10.891"/>
    <p1510:client id="{67CADFC2-CA47-4455-BF9D-B793C2699FA8}" v="20" dt="2019-10-16T14:22:08.577"/>
    <p1510:client id="{85082A90-D37B-414C-A06D-F7EC9947431E}" v="66" dt="2019-10-16T02:04:26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5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55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Mercury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955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1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9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2.png"/><Relationship Id="rId7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2.png"/><Relationship Id="rId7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gif"/><Relationship Id="rId11" Type="http://schemas.openxmlformats.org/officeDocument/2006/relationships/image" Target="../media/image14.gif"/><Relationship Id="rId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gif"/><Relationship Id="rId3" Type="http://schemas.openxmlformats.org/officeDocument/2006/relationships/image" Target="../media/image12.png"/><Relationship Id="rId7" Type="http://schemas.openxmlformats.org/officeDocument/2006/relationships/image" Target="../media/image17.gif"/><Relationship Id="rId12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gif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gif"/><Relationship Id="rId4" Type="http://schemas.openxmlformats.org/officeDocument/2006/relationships/image" Target="../media/image15.png"/><Relationship Id="rId9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7.gif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gif"/><Relationship Id="rId11" Type="http://schemas.openxmlformats.org/officeDocument/2006/relationships/image" Target="../media/image23.gif"/><Relationship Id="rId5" Type="http://schemas.openxmlformats.org/officeDocument/2006/relationships/image" Target="../media/image16.png"/><Relationship Id="rId1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image" Target="../media/image15.png"/><Relationship Id="rId9" Type="http://schemas.openxmlformats.org/officeDocument/2006/relationships/image" Target="../media/image22.gif"/><Relationship Id="rId1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3600" spc="-1">
                <a:solidFill>
                  <a:srgbClr val="000000"/>
                </a:solidFill>
                <a:latin typeface="Calibri"/>
              </a:rPr>
              <a:t>GPU Based Nearline Waveform Analysis System</a:t>
            </a:r>
            <a:endParaRPr lang="en-US" sz="3600" b="0" strike="noStrike" spc="-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1371600" y="2914560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algn="ctr"/>
            <a:r>
              <a:rPr lang="en-US" sz="1600" spc="-1">
                <a:latin typeface="Arial"/>
              </a:rPr>
              <a:t>David Mathews for the Nab Experiment</a:t>
            </a:r>
          </a:p>
          <a:p>
            <a:pPr algn="ctr"/>
            <a:r>
              <a:rPr lang="en-US" sz="1600" spc="-1">
                <a:latin typeface="Arial"/>
              </a:rPr>
              <a:t>Department of Physics and Astronomy</a:t>
            </a:r>
          </a:p>
          <a:p>
            <a:pPr algn="ctr"/>
            <a:r>
              <a:rPr lang="en-US" sz="1600" spc="-1">
                <a:latin typeface="Arial"/>
              </a:rPr>
              <a:t> University of Kentucky</a:t>
            </a:r>
            <a:endParaRPr lang="en-US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3C72C0-475E-4F68-9921-193B17162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04F1B-4C0A-4DA1-8418-15FC7C5117F7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16243C-0F58-46A4-B8CE-03E762368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2" y="-2965"/>
            <a:ext cx="56179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>
                <a:cs typeface="Calibri"/>
              </a:rPr>
              <a:t>Non-Linear Fitting</a:t>
            </a:r>
            <a:r>
              <a:rPr lang="en-US" sz="2000">
                <a:cs typeface="Calibri"/>
              </a:rPr>
              <a:t>: One Non-Linear Parameter: </a:t>
            </a:r>
            <a:endParaRPr lang="en-US" sz="2000" u="sng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5936457" y="3357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6AE6CD-5B2F-4346-A3E8-E3F7EA7E9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10937" r="9115" b="10547"/>
          <a:stretch/>
        </p:blipFill>
        <p:spPr>
          <a:xfrm>
            <a:off x="492920" y="644016"/>
            <a:ext cx="2178848" cy="1435896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01F496-A872-4286-90A0-AAC583B3B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8" t="10156" r="8854" b="10547"/>
          <a:stretch/>
        </p:blipFill>
        <p:spPr>
          <a:xfrm>
            <a:off x="3471864" y="636870"/>
            <a:ext cx="2200278" cy="1450184"/>
          </a:xfrm>
          <a:prstGeom prst="rect">
            <a:avLst/>
          </a:prstGeom>
        </p:spPr>
      </p:pic>
      <p:pic>
        <p:nvPicPr>
          <p:cNvPr id="14" name="Picture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02281EF-C9CC-4315-A2F0-5A83AE09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58" t="10156" r="8073" b="10547"/>
          <a:stretch/>
        </p:blipFill>
        <p:spPr>
          <a:xfrm>
            <a:off x="6450132" y="638761"/>
            <a:ext cx="2207422" cy="14501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804420-29B1-43CB-9931-4257552242BF}"/>
              </a:ext>
            </a:extLst>
          </p:cNvPr>
          <p:cNvSpPr txBox="1"/>
          <p:nvPr/>
        </p:nvSpPr>
        <p:spPr>
          <a:xfrm>
            <a:off x="1178720" y="300039"/>
            <a:ext cx="700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E4CB0-3275-4CC1-8CEC-B124A03B02D1}"/>
              </a:ext>
            </a:extLst>
          </p:cNvPr>
          <p:cNvSpPr txBox="1"/>
          <p:nvPr/>
        </p:nvSpPr>
        <p:spPr>
          <a:xfrm>
            <a:off x="3721895" y="335759"/>
            <a:ext cx="1700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 </a:t>
            </a:r>
          </a:p>
        </p:txBody>
      </p:sp>
      <p:pic>
        <p:nvPicPr>
          <p:cNvPr id="6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4766A65-A976-4534-B805-9AD6AB71E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2" y="447675"/>
            <a:ext cx="138113" cy="147637"/>
          </a:xfrm>
          <a:prstGeom prst="rect">
            <a:avLst/>
          </a:prstGeom>
        </p:spPr>
      </p:pic>
      <p:pic>
        <p:nvPicPr>
          <p:cNvPr id="9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8CD5494-331A-4818-8393-B74AE09F5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0" y="426243"/>
            <a:ext cx="180975" cy="190500"/>
          </a:xfrm>
          <a:prstGeom prst="rect">
            <a:avLst/>
          </a:prstGeom>
        </p:spPr>
      </p:pic>
      <p:pic>
        <p:nvPicPr>
          <p:cNvPr id="15" name="Picture 1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BCDB0FC-6139-4231-B6BE-DD6E38FA0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7275" y="397668"/>
            <a:ext cx="319088" cy="2190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FF724-C256-4DE5-A300-D3F45687C2B0}"/>
              </a:ext>
            </a:extLst>
          </p:cNvPr>
          <p:cNvCxnSpPr/>
          <p:nvPr/>
        </p:nvCxnSpPr>
        <p:spPr>
          <a:xfrm flipH="1">
            <a:off x="1200837" y="1136803"/>
            <a:ext cx="889612" cy="680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2B9009-804E-4211-86EC-478EFC11312D}"/>
              </a:ext>
            </a:extLst>
          </p:cNvPr>
          <p:cNvSpPr txBox="1"/>
          <p:nvPr/>
        </p:nvSpPr>
        <p:spPr>
          <a:xfrm>
            <a:off x="1435980" y="8128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C956EB7-BE8A-4EED-82D9-7D9125C55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143" y="943346"/>
            <a:ext cx="200025" cy="2286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0897C8DD-8273-4E56-82BF-4AE9CC09A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305" y="104651"/>
            <a:ext cx="200025" cy="2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B1B25-E281-43B9-A11B-1E609C050F33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10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090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16243C-0F58-46A4-B8CE-03E762368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2" y="-2965"/>
            <a:ext cx="56179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>
                <a:cs typeface="Calibri"/>
              </a:rPr>
              <a:t>Non-Linear Fitting</a:t>
            </a:r>
            <a:r>
              <a:rPr lang="en-US" sz="2000">
                <a:cs typeface="Calibri"/>
              </a:rPr>
              <a:t>: One Non-Linear Parameter: </a:t>
            </a:r>
            <a:endParaRPr lang="en-US" sz="2000" u="sng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5936457" y="3357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071BC-F63C-4D12-945E-2421B790928D}"/>
              </a:ext>
            </a:extLst>
          </p:cNvPr>
          <p:cNvCxnSpPr/>
          <p:nvPr/>
        </p:nvCxnSpPr>
        <p:spPr>
          <a:xfrm>
            <a:off x="0" y="2121694"/>
            <a:ext cx="9079706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7F95A3-CCA5-4974-B432-89FAFA381A2D}"/>
              </a:ext>
            </a:extLst>
          </p:cNvPr>
          <p:cNvSpPr txBox="1"/>
          <p:nvPr/>
        </p:nvSpPr>
        <p:spPr>
          <a:xfrm>
            <a:off x="185738" y="21859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Calculate Fit Parameters: </a:t>
            </a:r>
            <a:endParaRPr lang="en-US">
              <a:cs typeface="Calibri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6AE6CD-5B2F-4346-A3E8-E3F7EA7E9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10937" r="9115" b="10547"/>
          <a:stretch/>
        </p:blipFill>
        <p:spPr>
          <a:xfrm>
            <a:off x="492920" y="644016"/>
            <a:ext cx="2178848" cy="1435896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01F496-A872-4286-90A0-AAC583B3B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8" t="10156" r="8854" b="10547"/>
          <a:stretch/>
        </p:blipFill>
        <p:spPr>
          <a:xfrm>
            <a:off x="3471864" y="636870"/>
            <a:ext cx="2200278" cy="1450184"/>
          </a:xfrm>
          <a:prstGeom prst="rect">
            <a:avLst/>
          </a:prstGeom>
        </p:spPr>
      </p:pic>
      <p:pic>
        <p:nvPicPr>
          <p:cNvPr id="14" name="Picture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02281EF-C9CC-4315-A2F0-5A83AE09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58" t="10156" r="8073" b="10547"/>
          <a:stretch/>
        </p:blipFill>
        <p:spPr>
          <a:xfrm>
            <a:off x="6450132" y="638761"/>
            <a:ext cx="2207422" cy="14501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804420-29B1-43CB-9931-4257552242BF}"/>
              </a:ext>
            </a:extLst>
          </p:cNvPr>
          <p:cNvSpPr txBox="1"/>
          <p:nvPr/>
        </p:nvSpPr>
        <p:spPr>
          <a:xfrm>
            <a:off x="1178720" y="300039"/>
            <a:ext cx="700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E4CB0-3275-4CC1-8CEC-B124A03B02D1}"/>
              </a:ext>
            </a:extLst>
          </p:cNvPr>
          <p:cNvSpPr txBox="1"/>
          <p:nvPr/>
        </p:nvSpPr>
        <p:spPr>
          <a:xfrm>
            <a:off x="3721895" y="335759"/>
            <a:ext cx="1700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 </a:t>
            </a:r>
          </a:p>
        </p:txBody>
      </p:sp>
      <p:pic>
        <p:nvPicPr>
          <p:cNvPr id="6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4766A65-A976-4534-B805-9AD6AB71E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2" y="447675"/>
            <a:ext cx="138113" cy="147637"/>
          </a:xfrm>
          <a:prstGeom prst="rect">
            <a:avLst/>
          </a:prstGeom>
        </p:spPr>
      </p:pic>
      <p:pic>
        <p:nvPicPr>
          <p:cNvPr id="9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8CD5494-331A-4818-8393-B74AE09F5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0" y="426243"/>
            <a:ext cx="180975" cy="190500"/>
          </a:xfrm>
          <a:prstGeom prst="rect">
            <a:avLst/>
          </a:prstGeom>
        </p:spPr>
      </p:pic>
      <p:pic>
        <p:nvPicPr>
          <p:cNvPr id="15" name="Picture 1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BCDB0FC-6139-4231-B6BE-DD6E38FA0B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7275" y="397668"/>
            <a:ext cx="319088" cy="219075"/>
          </a:xfrm>
          <a:prstGeom prst="rect">
            <a:avLst/>
          </a:prstGeom>
        </p:spPr>
      </p:pic>
      <p:pic>
        <p:nvPicPr>
          <p:cNvPr id="11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3849108D-2FB3-46A8-9043-D8186FC773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98" t="10547" r="8854" b="10354"/>
          <a:stretch/>
        </p:blipFill>
        <p:spPr>
          <a:xfrm>
            <a:off x="458143" y="3004283"/>
            <a:ext cx="2193134" cy="1446576"/>
          </a:xfrm>
          <a:prstGeom prst="rect">
            <a:avLst/>
          </a:prstGeom>
        </p:spPr>
      </p:pic>
      <p:pic>
        <p:nvPicPr>
          <p:cNvPr id="16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D304131-BFFC-4741-BBFB-DD2E9352EA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955" y="2595562"/>
            <a:ext cx="1378744" cy="2452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FF724-C256-4DE5-A300-D3F45687C2B0}"/>
              </a:ext>
            </a:extLst>
          </p:cNvPr>
          <p:cNvCxnSpPr/>
          <p:nvPr/>
        </p:nvCxnSpPr>
        <p:spPr>
          <a:xfrm flipH="1">
            <a:off x="1200837" y="1136803"/>
            <a:ext cx="889612" cy="680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2B9009-804E-4211-86EC-478EFC11312D}"/>
              </a:ext>
            </a:extLst>
          </p:cNvPr>
          <p:cNvSpPr txBox="1"/>
          <p:nvPr/>
        </p:nvSpPr>
        <p:spPr>
          <a:xfrm>
            <a:off x="1435980" y="8128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C956EB7-BE8A-4EED-82D9-7D9125C556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143" y="943346"/>
            <a:ext cx="200025" cy="2286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0897C8DD-8273-4E56-82BF-4AE9CC09AF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305" y="104651"/>
            <a:ext cx="200025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7C0D10-0D66-435B-981C-63ADAF021FCB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11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796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16243C-0F58-46A4-B8CE-03E762368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2" y="-2965"/>
            <a:ext cx="56179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>
                <a:cs typeface="Calibri"/>
              </a:rPr>
              <a:t>Non-Linear Fitting</a:t>
            </a:r>
            <a:r>
              <a:rPr lang="en-US" sz="2000">
                <a:cs typeface="Calibri"/>
              </a:rPr>
              <a:t>: One Non-Linear Parameter: </a:t>
            </a:r>
            <a:endParaRPr lang="en-US" sz="2000" u="sng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5936457" y="3357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071BC-F63C-4D12-945E-2421B790928D}"/>
              </a:ext>
            </a:extLst>
          </p:cNvPr>
          <p:cNvCxnSpPr/>
          <p:nvPr/>
        </p:nvCxnSpPr>
        <p:spPr>
          <a:xfrm>
            <a:off x="0" y="2121694"/>
            <a:ext cx="9079706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7F95A3-CCA5-4974-B432-89FAFA381A2D}"/>
              </a:ext>
            </a:extLst>
          </p:cNvPr>
          <p:cNvSpPr txBox="1"/>
          <p:nvPr/>
        </p:nvSpPr>
        <p:spPr>
          <a:xfrm>
            <a:off x="185738" y="21859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Calculate Fit Parameters: </a:t>
            </a:r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C0524-33B3-4EA5-95EF-4DDBAC9051EC}"/>
              </a:ext>
            </a:extLst>
          </p:cNvPr>
          <p:cNvSpPr txBox="1"/>
          <p:nvPr/>
        </p:nvSpPr>
        <p:spPr>
          <a:xfrm>
            <a:off x="3078957" y="22074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Fit using Parameters</a:t>
            </a: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6AE6CD-5B2F-4346-A3E8-E3F7EA7E9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10937" r="9115" b="10547"/>
          <a:stretch/>
        </p:blipFill>
        <p:spPr>
          <a:xfrm>
            <a:off x="492920" y="644016"/>
            <a:ext cx="2178848" cy="1435896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01F496-A872-4286-90A0-AAC583B3B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8" t="10156" r="8854" b="10547"/>
          <a:stretch/>
        </p:blipFill>
        <p:spPr>
          <a:xfrm>
            <a:off x="3471864" y="636870"/>
            <a:ext cx="2200278" cy="1450184"/>
          </a:xfrm>
          <a:prstGeom prst="rect">
            <a:avLst/>
          </a:prstGeom>
        </p:spPr>
      </p:pic>
      <p:pic>
        <p:nvPicPr>
          <p:cNvPr id="14" name="Picture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02281EF-C9CC-4315-A2F0-5A83AE09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58" t="10156" r="8073" b="10547"/>
          <a:stretch/>
        </p:blipFill>
        <p:spPr>
          <a:xfrm>
            <a:off x="6450132" y="638761"/>
            <a:ext cx="2207422" cy="14501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804420-29B1-43CB-9931-4257552242BF}"/>
              </a:ext>
            </a:extLst>
          </p:cNvPr>
          <p:cNvSpPr txBox="1"/>
          <p:nvPr/>
        </p:nvSpPr>
        <p:spPr>
          <a:xfrm>
            <a:off x="1178720" y="300039"/>
            <a:ext cx="700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E4CB0-3275-4CC1-8CEC-B124A03B02D1}"/>
              </a:ext>
            </a:extLst>
          </p:cNvPr>
          <p:cNvSpPr txBox="1"/>
          <p:nvPr/>
        </p:nvSpPr>
        <p:spPr>
          <a:xfrm>
            <a:off x="3721895" y="335759"/>
            <a:ext cx="1700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 </a:t>
            </a:r>
          </a:p>
        </p:txBody>
      </p:sp>
      <p:pic>
        <p:nvPicPr>
          <p:cNvPr id="6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4766A65-A976-4534-B805-9AD6AB71E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2" y="447675"/>
            <a:ext cx="138113" cy="147637"/>
          </a:xfrm>
          <a:prstGeom prst="rect">
            <a:avLst/>
          </a:prstGeom>
        </p:spPr>
      </p:pic>
      <p:pic>
        <p:nvPicPr>
          <p:cNvPr id="9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8CD5494-331A-4818-8393-B74AE09F5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0" y="426243"/>
            <a:ext cx="180975" cy="190500"/>
          </a:xfrm>
          <a:prstGeom prst="rect">
            <a:avLst/>
          </a:prstGeom>
        </p:spPr>
      </p:pic>
      <p:pic>
        <p:nvPicPr>
          <p:cNvPr id="4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C2EB95-6407-4753-B587-3B4ACB221F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458" t="9766" r="8333" b="10156"/>
          <a:stretch/>
        </p:blipFill>
        <p:spPr>
          <a:xfrm>
            <a:off x="3436145" y="2993231"/>
            <a:ext cx="2200281" cy="1464471"/>
          </a:xfrm>
          <a:prstGeom prst="rect">
            <a:avLst/>
          </a:prstGeom>
        </p:spPr>
      </p:pic>
      <p:pic>
        <p:nvPicPr>
          <p:cNvPr id="10" name="Picture 1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605EB84-26CA-45E9-800F-9A020F455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9513" y="2612230"/>
            <a:ext cx="1526382" cy="261939"/>
          </a:xfrm>
          <a:prstGeom prst="rect">
            <a:avLst/>
          </a:prstGeom>
        </p:spPr>
      </p:pic>
      <p:pic>
        <p:nvPicPr>
          <p:cNvPr id="15" name="Picture 1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BCDB0FC-6139-4231-B6BE-DD6E38FA0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7275" y="397668"/>
            <a:ext cx="319088" cy="219075"/>
          </a:xfrm>
          <a:prstGeom prst="rect">
            <a:avLst/>
          </a:prstGeom>
        </p:spPr>
      </p:pic>
      <p:pic>
        <p:nvPicPr>
          <p:cNvPr id="11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3849108D-2FB3-46A8-9043-D8186FC7733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198" t="10547" r="8854" b="10354"/>
          <a:stretch/>
        </p:blipFill>
        <p:spPr>
          <a:xfrm>
            <a:off x="458143" y="3004283"/>
            <a:ext cx="2193134" cy="1446576"/>
          </a:xfrm>
          <a:prstGeom prst="rect">
            <a:avLst/>
          </a:prstGeom>
        </p:spPr>
      </p:pic>
      <p:pic>
        <p:nvPicPr>
          <p:cNvPr id="16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D304131-BFFC-4741-BBFB-DD2E9352EA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55" y="2595562"/>
            <a:ext cx="1378744" cy="2452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FF724-C256-4DE5-A300-D3F45687C2B0}"/>
              </a:ext>
            </a:extLst>
          </p:cNvPr>
          <p:cNvCxnSpPr/>
          <p:nvPr/>
        </p:nvCxnSpPr>
        <p:spPr>
          <a:xfrm flipH="1">
            <a:off x="1200837" y="1136803"/>
            <a:ext cx="889612" cy="680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2B9009-804E-4211-86EC-478EFC11312D}"/>
              </a:ext>
            </a:extLst>
          </p:cNvPr>
          <p:cNvSpPr txBox="1"/>
          <p:nvPr/>
        </p:nvSpPr>
        <p:spPr>
          <a:xfrm>
            <a:off x="1435980" y="8128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C956EB7-BE8A-4EED-82D9-7D9125C556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1143" y="943346"/>
            <a:ext cx="200025" cy="2286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0897C8DD-8273-4E56-82BF-4AE9CC09AF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1305" y="104651"/>
            <a:ext cx="200025" cy="228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BF2407-6EA2-443D-8BE9-E5CE674528BA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12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595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16243C-0F58-46A4-B8CE-03E762368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2" y="-2965"/>
            <a:ext cx="56179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>
                <a:cs typeface="Calibri"/>
              </a:rPr>
              <a:t>Non-Linear Fitting</a:t>
            </a:r>
            <a:r>
              <a:rPr lang="en-US" sz="2000">
                <a:cs typeface="Calibri"/>
              </a:rPr>
              <a:t>: One Non-Linear Parameter: </a:t>
            </a:r>
            <a:endParaRPr lang="en-US" sz="2000" u="sng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5936457" y="3357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071BC-F63C-4D12-945E-2421B790928D}"/>
              </a:ext>
            </a:extLst>
          </p:cNvPr>
          <p:cNvCxnSpPr/>
          <p:nvPr/>
        </p:nvCxnSpPr>
        <p:spPr>
          <a:xfrm>
            <a:off x="0" y="2121694"/>
            <a:ext cx="9079706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7F95A3-CCA5-4974-B432-89FAFA381A2D}"/>
              </a:ext>
            </a:extLst>
          </p:cNvPr>
          <p:cNvSpPr txBox="1"/>
          <p:nvPr/>
        </p:nvSpPr>
        <p:spPr>
          <a:xfrm>
            <a:off x="185738" y="21859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Calculate Fit Parameters: </a:t>
            </a:r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C0524-33B3-4EA5-95EF-4DDBAC9051EC}"/>
              </a:ext>
            </a:extLst>
          </p:cNvPr>
          <p:cNvSpPr txBox="1"/>
          <p:nvPr/>
        </p:nvSpPr>
        <p:spPr>
          <a:xfrm>
            <a:off x="3078957" y="22074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Fit using Parameters</a:t>
            </a: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6AE6CD-5B2F-4346-A3E8-E3F7EA7E9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10937" r="9115" b="10547"/>
          <a:stretch/>
        </p:blipFill>
        <p:spPr>
          <a:xfrm>
            <a:off x="492920" y="644016"/>
            <a:ext cx="2178848" cy="1435896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01F496-A872-4286-90A0-AAC583B3B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8" t="10156" r="8854" b="10547"/>
          <a:stretch/>
        </p:blipFill>
        <p:spPr>
          <a:xfrm>
            <a:off x="3471864" y="636870"/>
            <a:ext cx="2200278" cy="1450184"/>
          </a:xfrm>
          <a:prstGeom prst="rect">
            <a:avLst/>
          </a:prstGeom>
        </p:spPr>
      </p:pic>
      <p:pic>
        <p:nvPicPr>
          <p:cNvPr id="14" name="Picture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02281EF-C9CC-4315-A2F0-5A83AE09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58" t="10156" r="8073" b="10547"/>
          <a:stretch/>
        </p:blipFill>
        <p:spPr>
          <a:xfrm>
            <a:off x="6450132" y="638761"/>
            <a:ext cx="2207422" cy="14501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804420-29B1-43CB-9931-4257552242BF}"/>
              </a:ext>
            </a:extLst>
          </p:cNvPr>
          <p:cNvSpPr txBox="1"/>
          <p:nvPr/>
        </p:nvSpPr>
        <p:spPr>
          <a:xfrm>
            <a:off x="1178720" y="300039"/>
            <a:ext cx="700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E4CB0-3275-4CC1-8CEC-B124A03B02D1}"/>
              </a:ext>
            </a:extLst>
          </p:cNvPr>
          <p:cNvSpPr txBox="1"/>
          <p:nvPr/>
        </p:nvSpPr>
        <p:spPr>
          <a:xfrm>
            <a:off x="3721895" y="335759"/>
            <a:ext cx="1700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 </a:t>
            </a:r>
          </a:p>
        </p:txBody>
      </p:sp>
      <p:pic>
        <p:nvPicPr>
          <p:cNvPr id="6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4766A65-A976-4534-B805-9AD6AB71E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2" y="447675"/>
            <a:ext cx="138113" cy="147637"/>
          </a:xfrm>
          <a:prstGeom prst="rect">
            <a:avLst/>
          </a:prstGeom>
        </p:spPr>
      </p:pic>
      <p:pic>
        <p:nvPicPr>
          <p:cNvPr id="9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8CD5494-331A-4818-8393-B74AE09F5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0" y="426243"/>
            <a:ext cx="180975" cy="190500"/>
          </a:xfrm>
          <a:prstGeom prst="rect">
            <a:avLst/>
          </a:prstGeom>
        </p:spPr>
      </p:pic>
      <p:pic>
        <p:nvPicPr>
          <p:cNvPr id="4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C2EB95-6407-4753-B587-3B4ACB221F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458" t="9766" r="8333" b="10156"/>
          <a:stretch/>
        </p:blipFill>
        <p:spPr>
          <a:xfrm>
            <a:off x="3436145" y="2993231"/>
            <a:ext cx="2200281" cy="1464471"/>
          </a:xfrm>
          <a:prstGeom prst="rect">
            <a:avLst/>
          </a:prstGeom>
        </p:spPr>
      </p:pic>
      <p:pic>
        <p:nvPicPr>
          <p:cNvPr id="10" name="Picture 1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605EB84-26CA-45E9-800F-9A020F455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9513" y="2612230"/>
            <a:ext cx="1526382" cy="261939"/>
          </a:xfrm>
          <a:prstGeom prst="rect">
            <a:avLst/>
          </a:prstGeom>
        </p:spPr>
      </p:pic>
      <p:pic>
        <p:nvPicPr>
          <p:cNvPr id="15" name="Picture 1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BCDB0FC-6139-4231-B6BE-DD6E38FA0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7275" y="397668"/>
            <a:ext cx="319088" cy="2190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5FBF09-403D-4031-B59D-2D184E3F5DCA}"/>
              </a:ext>
            </a:extLst>
          </p:cNvPr>
          <p:cNvSpPr txBox="1"/>
          <p:nvPr/>
        </p:nvSpPr>
        <p:spPr>
          <a:xfrm>
            <a:off x="6072188" y="21859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Find Best Fit with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25B725D8-ECE0-4208-91DB-EF0344C4A2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4368" y="2188369"/>
            <a:ext cx="233363" cy="273844"/>
          </a:xfrm>
          <a:prstGeom prst="rect">
            <a:avLst/>
          </a:prstGeom>
        </p:spPr>
      </p:pic>
      <p:pic>
        <p:nvPicPr>
          <p:cNvPr id="28" name="Picture 29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FB01DC9-AB52-49A1-BFE6-192746E9BEB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417" t="10156" r="7490" b="10547"/>
          <a:stretch/>
        </p:blipFill>
        <p:spPr>
          <a:xfrm>
            <a:off x="6360999" y="2996014"/>
            <a:ext cx="2251987" cy="1450184"/>
          </a:xfrm>
          <a:prstGeom prst="rect">
            <a:avLst/>
          </a:prstGeom>
        </p:spPr>
      </p:pic>
      <p:pic>
        <p:nvPicPr>
          <p:cNvPr id="11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3849108D-2FB3-46A8-9043-D8186FC7733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198" t="10547" r="8854" b="10354"/>
          <a:stretch/>
        </p:blipFill>
        <p:spPr>
          <a:xfrm>
            <a:off x="458143" y="3004283"/>
            <a:ext cx="2193134" cy="1446576"/>
          </a:xfrm>
          <a:prstGeom prst="rect">
            <a:avLst/>
          </a:prstGeom>
        </p:spPr>
      </p:pic>
      <p:pic>
        <p:nvPicPr>
          <p:cNvPr id="16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D304131-BFFC-4741-BBFB-DD2E9352EA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955" y="2595562"/>
            <a:ext cx="1378744" cy="2452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FF724-C256-4DE5-A300-D3F45687C2B0}"/>
              </a:ext>
            </a:extLst>
          </p:cNvPr>
          <p:cNvCxnSpPr/>
          <p:nvPr/>
        </p:nvCxnSpPr>
        <p:spPr>
          <a:xfrm flipH="1">
            <a:off x="1200837" y="1136803"/>
            <a:ext cx="889612" cy="680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2B9009-804E-4211-86EC-478EFC11312D}"/>
              </a:ext>
            </a:extLst>
          </p:cNvPr>
          <p:cNvSpPr txBox="1"/>
          <p:nvPr/>
        </p:nvSpPr>
        <p:spPr>
          <a:xfrm>
            <a:off x="1435980" y="8128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C956EB7-BE8A-4EED-82D9-7D9125C556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1143" y="943346"/>
            <a:ext cx="200025" cy="2286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0897C8DD-8273-4E56-82BF-4AE9CC09AF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1305" y="104651"/>
            <a:ext cx="200025" cy="228600"/>
          </a:xfrm>
          <a:prstGeom prst="rect">
            <a:avLst/>
          </a:prstGeom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88A83840-7CFD-4EAB-8D74-66894DFBD5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9855" y="2595461"/>
            <a:ext cx="2743200" cy="3236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C9BB2B2-7C31-4E8C-AA7B-FC61839BB9D8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13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323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428B0-4015-47F9-997A-1FCBF726F3C5}"/>
              </a:ext>
            </a:extLst>
          </p:cNvPr>
          <p:cNvSpPr txBox="1"/>
          <p:nvPr/>
        </p:nvSpPr>
        <p:spPr>
          <a:xfrm>
            <a:off x="2510418" y="176767"/>
            <a:ext cx="41231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GPU Implementation (UPDATE RATES)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74353-BEB6-4CDA-B026-B6D7FD96A082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14</a:t>
            </a:r>
            <a:endParaRPr lang="en-US" sz="1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FB0D3-A740-43B6-A8CA-75040F48344E}"/>
              </a:ext>
            </a:extLst>
          </p:cNvPr>
          <p:cNvSpPr txBox="1"/>
          <p:nvPr/>
        </p:nvSpPr>
        <p:spPr>
          <a:xfrm>
            <a:off x="570034" y="1156050"/>
            <a:ext cx="78280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Convolution: </a:t>
            </a:r>
            <a:r>
              <a:rPr lang="en-US" err="1">
                <a:cs typeface="Calibri"/>
              </a:rPr>
              <a:t>cuFFT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Matrix Multiplication: </a:t>
            </a:r>
            <a:r>
              <a:rPr lang="en-US" err="1">
                <a:cs typeface="Calibri"/>
              </a:rPr>
              <a:t>cuBLAS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Test: 14 us waveforms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42F054D-D404-4DB9-AAA1-71473FF65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23970"/>
              </p:ext>
            </p:extLst>
          </p:nvPr>
        </p:nvGraphicFramePr>
        <p:xfrm>
          <a:off x="1524138" y="2145681"/>
          <a:ext cx="5343521" cy="185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49">
                  <a:extLst>
                    <a:ext uri="{9D8B030D-6E8A-4147-A177-3AD203B41FA5}">
                      <a16:colId xmlns:a16="http://schemas.microsoft.com/office/drawing/2014/main" val="1324006535"/>
                    </a:ext>
                  </a:extLst>
                </a:gridCol>
                <a:gridCol w="1365260">
                  <a:extLst>
                    <a:ext uri="{9D8B030D-6E8A-4147-A177-3AD203B41FA5}">
                      <a16:colId xmlns:a16="http://schemas.microsoft.com/office/drawing/2014/main" val="1033502752"/>
                    </a:ext>
                  </a:extLst>
                </a:gridCol>
                <a:gridCol w="1787512">
                  <a:extLst>
                    <a:ext uri="{9D8B030D-6E8A-4147-A177-3AD203B41FA5}">
                      <a16:colId xmlns:a16="http://schemas.microsoft.com/office/drawing/2014/main" val="388373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CPU (~Hz)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GPU (~Hz)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97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Trapezoidal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 86,000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66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Fitting: 3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0625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Fitting: 6 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Basis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8351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Fitting: 9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83579"/>
                  </a:ext>
                </a:extLst>
              </a:tr>
            </a:tbl>
          </a:graphicData>
        </a:graphic>
      </p:graphicFrame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65B761-8927-4B75-B5C3-ACF52CCE8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15" y="3579"/>
            <a:ext cx="1891342" cy="11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96F1-5748-4B24-B1B4-292D68B5A72C}"/>
              </a:ext>
            </a:extLst>
          </p:cNvPr>
          <p:cNvSpPr txBox="1"/>
          <p:nvPr/>
        </p:nvSpPr>
        <p:spPr>
          <a:xfrm>
            <a:off x="2445726" y="200599"/>
            <a:ext cx="42525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How well does this work? It Depends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55A66-45D7-4C5C-AD66-19B1365FAECA}"/>
              </a:ext>
            </a:extLst>
          </p:cNvPr>
          <p:cNvSpPr txBox="1"/>
          <p:nvPr/>
        </p:nvSpPr>
        <p:spPr>
          <a:xfrm>
            <a:off x="262832" y="773070"/>
            <a:ext cx="475249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Testing Method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sz="1400">
                <a:cs typeface="Calibri"/>
              </a:rPr>
              <a:t>Used Average Pulse Shape at ~30 keV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cs typeface="Calibri"/>
              </a:rPr>
              <a:t>Superimposed realistic noise: RMS~ 3 keV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>
                <a:cs typeface="Calibri"/>
              </a:rPr>
              <a:t>Fit with pulse shape, constant, and linear</a:t>
            </a:r>
          </a:p>
        </p:txBody>
      </p:sp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9A3344EF-2756-44E7-AA56-FB2C1C095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6" y="1954952"/>
            <a:ext cx="4116193" cy="2547105"/>
          </a:xfrm>
          <a:prstGeom prst="rect">
            <a:avLst/>
          </a:prstGeom>
        </p:spPr>
      </p:pic>
      <p:pic>
        <p:nvPicPr>
          <p:cNvPr id="5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A7E5964-BF74-4094-BA24-AE78E4884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426" y="1953334"/>
            <a:ext cx="4046497" cy="254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BCAB6-6A0E-4C68-B24D-10DE206A5AA6}"/>
              </a:ext>
            </a:extLst>
          </p:cNvPr>
          <p:cNvSpPr txBox="1"/>
          <p:nvPr/>
        </p:nvSpPr>
        <p:spPr>
          <a:xfrm>
            <a:off x="5410659" y="7732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Results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A5EDB46-DEB9-42D1-B764-62E1E1F1F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06677"/>
              </p:ext>
            </p:extLst>
          </p:nvPr>
        </p:nvGraphicFramePr>
        <p:xfrm>
          <a:off x="4496258" y="1122343"/>
          <a:ext cx="4452978" cy="84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355">
                  <a:extLst>
                    <a:ext uri="{9D8B030D-6E8A-4147-A177-3AD203B41FA5}">
                      <a16:colId xmlns:a16="http://schemas.microsoft.com/office/drawing/2014/main" val="1844727686"/>
                    </a:ext>
                  </a:extLst>
                </a:gridCol>
                <a:gridCol w="1225625">
                  <a:extLst>
                    <a:ext uri="{9D8B030D-6E8A-4147-A177-3AD203B41FA5}">
                      <a16:colId xmlns:a16="http://schemas.microsoft.com/office/drawing/2014/main" val="3784161976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val="1472637909"/>
                    </a:ext>
                  </a:extLst>
                </a:gridCol>
                <a:gridCol w="729867">
                  <a:extLst>
                    <a:ext uri="{9D8B030D-6E8A-4147-A177-3AD203B41FA5}">
                      <a16:colId xmlns:a16="http://schemas.microsoft.com/office/drawing/2014/main" val="1712535988"/>
                    </a:ext>
                  </a:extLst>
                </a:gridCol>
                <a:gridCol w="700360">
                  <a:extLst>
                    <a:ext uri="{9D8B030D-6E8A-4147-A177-3AD203B41FA5}">
                      <a16:colId xmlns:a16="http://schemas.microsoft.com/office/drawing/2014/main" val="1501723984"/>
                    </a:ext>
                  </a:extLst>
                </a:gridCol>
              </a:tblGrid>
              <a:tr h="28230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Short Trapezoid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Long Trapezoid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Short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Long 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74197"/>
                  </a:ext>
                </a:extLst>
              </a:tr>
              <a:tr h="275421">
                <a:tc>
                  <a:txBody>
                    <a:bodyPr/>
                    <a:lstStyle/>
                    <a:p>
                      <a:r>
                        <a:rPr lang="en-US" sz="120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78089"/>
                  </a:ext>
                </a:extLst>
              </a:tr>
              <a:tr h="289192">
                <a:tc>
                  <a:txBody>
                    <a:bodyPr/>
                    <a:lstStyle/>
                    <a:p>
                      <a:r>
                        <a:rPr lang="en-US" sz="120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45754"/>
                  </a:ext>
                </a:extLst>
              </a:tr>
            </a:tbl>
          </a:graphicData>
        </a:graphic>
      </p:graphicFrame>
      <p:pic>
        <p:nvPicPr>
          <p:cNvPr id="9" name="Graphic 9" descr="Checkmark">
            <a:extLst>
              <a:ext uri="{FF2B5EF4-FFF2-40B4-BE49-F238E27FC236}">
                <a16:creationId xmlns:a16="http://schemas.microsoft.com/office/drawing/2014/main" id="{485C19F9-66B7-4E65-A636-B5EBFBCE0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6504" y="1653218"/>
            <a:ext cx="308474" cy="301588"/>
          </a:xfrm>
          <a:prstGeom prst="rect">
            <a:avLst/>
          </a:prstGeom>
        </p:spPr>
      </p:pic>
      <p:pic>
        <p:nvPicPr>
          <p:cNvPr id="11" name="Graphic 11" descr="Checkmark">
            <a:extLst>
              <a:ext uri="{FF2B5EF4-FFF2-40B4-BE49-F238E27FC236}">
                <a16:creationId xmlns:a16="http://schemas.microsoft.com/office/drawing/2014/main" id="{87AF640A-FA69-44D7-A755-64FA0761E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9505" y="1398454"/>
            <a:ext cx="301588" cy="301588"/>
          </a:xfrm>
          <a:prstGeom prst="rect">
            <a:avLst/>
          </a:prstGeom>
        </p:spPr>
      </p:pic>
      <p:pic>
        <p:nvPicPr>
          <p:cNvPr id="13" name="Graphic 14" descr="Checkmark">
            <a:extLst>
              <a:ext uri="{FF2B5EF4-FFF2-40B4-BE49-F238E27FC236}">
                <a16:creationId xmlns:a16="http://schemas.microsoft.com/office/drawing/2014/main" id="{63BB7F5C-3064-4EE8-BF99-8209C24A7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2168" y="1701417"/>
            <a:ext cx="294702" cy="280932"/>
          </a:xfrm>
          <a:prstGeom prst="rect">
            <a:avLst/>
          </a:prstGeom>
        </p:spPr>
      </p:pic>
      <p:pic>
        <p:nvPicPr>
          <p:cNvPr id="16" name="Graphic 16" descr="Checkmark">
            <a:extLst>
              <a:ext uri="{FF2B5EF4-FFF2-40B4-BE49-F238E27FC236}">
                <a16:creationId xmlns:a16="http://schemas.microsoft.com/office/drawing/2014/main" id="{1FC90239-E7BC-4739-A0ED-026A1E770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2168" y="1377797"/>
            <a:ext cx="294701" cy="322243"/>
          </a:xfrm>
          <a:prstGeom prst="rect">
            <a:avLst/>
          </a:prstGeom>
        </p:spPr>
      </p:pic>
      <p:pic>
        <p:nvPicPr>
          <p:cNvPr id="18" name="Graphic 18" descr="Checkmark">
            <a:extLst>
              <a:ext uri="{FF2B5EF4-FFF2-40B4-BE49-F238E27FC236}">
                <a16:creationId xmlns:a16="http://schemas.microsoft.com/office/drawing/2014/main" id="{FA282A41-CB94-4858-A352-A22E4F15E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1378" y="1694532"/>
            <a:ext cx="294702" cy="287816"/>
          </a:xfrm>
          <a:prstGeom prst="rect">
            <a:avLst/>
          </a:prstGeom>
        </p:spPr>
      </p:pic>
      <p:pic>
        <p:nvPicPr>
          <p:cNvPr id="20" name="Graphic 20" descr="Checkmark">
            <a:extLst>
              <a:ext uri="{FF2B5EF4-FFF2-40B4-BE49-F238E27FC236}">
                <a16:creationId xmlns:a16="http://schemas.microsoft.com/office/drawing/2014/main" id="{997DAC0F-B8B7-4971-86B2-49ECE6ED2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1379" y="1405338"/>
            <a:ext cx="294702" cy="287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4A9EF9-0D1E-4615-A0A4-2AC0E8FAA3E5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15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98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B33A6-9FB9-4271-9C36-516FD97551BC}"/>
              </a:ext>
            </a:extLst>
          </p:cNvPr>
          <p:cNvSpPr txBox="1"/>
          <p:nvPr/>
        </p:nvSpPr>
        <p:spPr>
          <a:xfrm>
            <a:off x="-530443" y="-1778"/>
            <a:ext cx="35738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Baseline Oscillations</a:t>
            </a:r>
            <a:endParaRPr lang="en-US" sz="2000">
              <a:cs typeface="Calibri"/>
            </a:endParaRP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A71F64ED-F83D-4623-9F7D-8C975A67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45" y="426416"/>
            <a:ext cx="3795598" cy="2349972"/>
          </a:xfrm>
          <a:prstGeom prst="rect">
            <a:avLst/>
          </a:prstGeom>
        </p:spPr>
      </p:pic>
      <p:pic>
        <p:nvPicPr>
          <p:cNvPr id="11" name="Picture 11" descr="A screenshot of a map&#10;&#10;Description generated with high confidence">
            <a:extLst>
              <a:ext uri="{FF2B5EF4-FFF2-40B4-BE49-F238E27FC236}">
                <a16:creationId xmlns:a16="http://schemas.microsoft.com/office/drawing/2014/main" id="{23F3BACC-E378-40CF-86E8-20EB66D94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41" y="427550"/>
            <a:ext cx="3809046" cy="2350296"/>
          </a:xfrm>
          <a:prstGeom prst="rect">
            <a:avLst/>
          </a:prstGeom>
        </p:spPr>
      </p:pic>
      <p:pic>
        <p:nvPicPr>
          <p:cNvPr id="5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E02687F-6A0F-47CB-B235-331BE948A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781505"/>
            <a:ext cx="3505200" cy="2165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E21D3-5512-4DF3-B5A8-B3AE13DDB337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16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52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561DB-6848-4F44-8397-53FE62AB89ED}"/>
              </a:ext>
            </a:extLst>
          </p:cNvPr>
          <p:cNvSpPr txBox="1"/>
          <p:nvPr/>
        </p:nvSpPr>
        <p:spPr>
          <a:xfrm>
            <a:off x="2717051" y="196461"/>
            <a:ext cx="37096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Multiple Pulse-Shape Fitting</a:t>
            </a:r>
            <a:endParaRPr lang="en-US"/>
          </a:p>
        </p:txBody>
      </p:sp>
      <p:pic>
        <p:nvPicPr>
          <p:cNvPr id="5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06557B9-7822-43E0-9900-B6D480FC5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5" t="-311" r="7652" b="-119"/>
          <a:stretch/>
        </p:blipFill>
        <p:spPr>
          <a:xfrm>
            <a:off x="167077" y="743062"/>
            <a:ext cx="8847784" cy="3472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A4C3A-3DB5-4CFA-BE04-BDD97E435D4C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17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1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561DB-6848-4F44-8397-53FE62AB89ED}"/>
              </a:ext>
            </a:extLst>
          </p:cNvPr>
          <p:cNvSpPr txBox="1"/>
          <p:nvPr/>
        </p:nvSpPr>
        <p:spPr>
          <a:xfrm>
            <a:off x="2717051" y="196461"/>
            <a:ext cx="37096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Multiple Pulse-Shape Fitting</a:t>
            </a:r>
            <a:endParaRPr lang="en-US"/>
          </a:p>
        </p:txBody>
      </p:sp>
      <p:pic>
        <p:nvPicPr>
          <p:cNvPr id="5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06557B9-7822-43E0-9900-B6D480FC5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5" t="-311" r="7652" b="-119"/>
          <a:stretch/>
        </p:blipFill>
        <p:spPr>
          <a:xfrm>
            <a:off x="2519019" y="530581"/>
            <a:ext cx="4114593" cy="1611768"/>
          </a:xfrm>
          <a:prstGeom prst="rect">
            <a:avLst/>
          </a:prstGeom>
        </p:spPr>
      </p:pic>
      <p:pic>
        <p:nvPicPr>
          <p:cNvPr id="4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52EC0A88-8040-4EE6-BC19-ABF6740C7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52" y="1878734"/>
            <a:ext cx="4715882" cy="3148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A4C3A-3DB5-4CFA-BE04-BDD97E435D4C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17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38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561DB-6848-4F44-8397-53FE62AB89ED}"/>
              </a:ext>
            </a:extLst>
          </p:cNvPr>
          <p:cNvSpPr txBox="1"/>
          <p:nvPr/>
        </p:nvSpPr>
        <p:spPr>
          <a:xfrm>
            <a:off x="2717051" y="196461"/>
            <a:ext cx="37096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Multiple Pulse-Shape Fitting</a:t>
            </a:r>
            <a:endParaRPr lang="en-US"/>
          </a:p>
        </p:txBody>
      </p:sp>
      <p:pic>
        <p:nvPicPr>
          <p:cNvPr id="5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06557B9-7822-43E0-9900-B6D480FC5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5" t="-311" r="7652" b="-119"/>
          <a:stretch/>
        </p:blipFill>
        <p:spPr>
          <a:xfrm>
            <a:off x="2716846" y="618503"/>
            <a:ext cx="3557747" cy="1391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A4C3A-3DB5-4CFA-BE04-BDD97E435D4C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17</a:t>
            </a:r>
            <a:endParaRPr lang="en-US" sz="1400">
              <a:cs typeface="Calibri"/>
            </a:endParaRPr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023F0956-4F84-450E-87F0-CA60D234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975339"/>
            <a:ext cx="8458199" cy="30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1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1A0869-A46E-4EF3-8882-EC99A38EDF04}"/>
              </a:ext>
            </a:extLst>
          </p:cNvPr>
          <p:cNvSpPr txBox="1"/>
          <p:nvPr/>
        </p:nvSpPr>
        <p:spPr>
          <a:xfrm>
            <a:off x="938203" y="218709"/>
            <a:ext cx="387188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>
                <a:cs typeface="Calibri"/>
              </a:rPr>
              <a:t>Introduction</a:t>
            </a:r>
            <a:endParaRPr lang="en-US" u="sng">
              <a:cs typeface="Calibri"/>
            </a:endParaRPr>
          </a:p>
          <a:p>
            <a:pPr algn="ctr"/>
            <a:endParaRPr lang="en-US" u="sng">
              <a:cs typeface="Calibri"/>
            </a:endParaRPr>
          </a:p>
          <a:p>
            <a:pPr algn="ctr"/>
            <a:r>
              <a:rPr lang="en-US" u="sng">
                <a:cs typeface="Calibri"/>
              </a:rPr>
              <a:t>What is Nearline?</a:t>
            </a:r>
          </a:p>
          <a:p>
            <a:pPr algn="ctr"/>
            <a:endParaRPr lang="en-US" sz="600" u="sng">
              <a:cs typeface="Calibri"/>
            </a:endParaRPr>
          </a:p>
          <a:p>
            <a:pPr algn="ctr"/>
            <a:r>
              <a:rPr lang="en-US" sz="1600">
                <a:cs typeface="Calibri"/>
              </a:rPr>
              <a:t>Realtime</a:t>
            </a:r>
          </a:p>
          <a:p>
            <a:pPr algn="ctr"/>
            <a:r>
              <a:rPr lang="en-US" sz="1600">
                <a:cs typeface="Calibri"/>
              </a:rPr>
              <a:t>Better resolution than DAQ/Online Analysis</a:t>
            </a:r>
          </a:p>
          <a:p>
            <a:pPr algn="ctr"/>
            <a:endParaRPr lang="en-US" sz="1600">
              <a:cs typeface="Calibri"/>
            </a:endParaRPr>
          </a:p>
          <a:p>
            <a:pPr algn="ctr"/>
            <a:r>
              <a:rPr lang="en-US" u="sng">
                <a:cs typeface="Calibri"/>
              </a:rPr>
              <a:t>Data Rate</a:t>
            </a:r>
          </a:p>
          <a:p>
            <a:pPr algn="ctr"/>
            <a:endParaRPr lang="en-US" sz="600" u="sng">
              <a:cs typeface="Calibri"/>
            </a:endParaRPr>
          </a:p>
          <a:p>
            <a:pPr algn="ctr"/>
            <a:r>
              <a:rPr lang="en-US" sz="1600">
                <a:cs typeface="Calibri"/>
              </a:rPr>
              <a:t>Coincidence Event Rate: ~250 Hz</a:t>
            </a:r>
          </a:p>
          <a:p>
            <a:pPr algn="ctr"/>
            <a:r>
              <a:rPr lang="en-US" sz="1600">
                <a:cs typeface="Calibri"/>
              </a:rPr>
              <a:t>Singles Rate (scaled): &lt;250 Hz</a:t>
            </a:r>
          </a:p>
          <a:p>
            <a:pPr algn="ctr"/>
            <a:r>
              <a:rPr lang="en-US" sz="1600">
                <a:cs typeface="Calibri"/>
              </a:rPr>
              <a:t>Waveform Rate: ~ 10kHz or ~ 100 MB/s</a:t>
            </a:r>
          </a:p>
          <a:p>
            <a:pPr algn="ctr"/>
            <a:endParaRPr lang="en-US" sz="1600">
              <a:cs typeface="Calibri"/>
            </a:endParaRPr>
          </a:p>
          <a:p>
            <a:pPr algn="ctr"/>
            <a:r>
              <a:rPr lang="en-US" sz="1600" u="sng"/>
              <a:t>Experimental Requirements</a:t>
            </a:r>
            <a:endParaRPr lang="en-US" sz="1600" u="sng">
              <a:cs typeface="Calibri"/>
            </a:endParaRPr>
          </a:p>
          <a:p>
            <a:pPr algn="ctr"/>
            <a:endParaRPr lang="en-US" sz="600" u="sng">
              <a:cs typeface="Calibri"/>
            </a:endParaRPr>
          </a:p>
          <a:p>
            <a:pPr algn="ctr"/>
            <a:r>
              <a:rPr lang="en-US" sz="1600">
                <a:cs typeface="Calibri"/>
              </a:rPr>
              <a:t>Energy Resolution: &lt; 3keV</a:t>
            </a:r>
          </a:p>
          <a:p>
            <a:pPr algn="ctr"/>
            <a:r>
              <a:rPr lang="en-US" sz="1600">
                <a:cs typeface="Calibri"/>
              </a:rPr>
              <a:t>Timing Bias: &lt; 300ps</a:t>
            </a:r>
          </a:p>
          <a:p>
            <a:pPr algn="ctr"/>
            <a:endParaRPr lang="en-US" sz="1600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 sz="1600">
              <a:cs typeface="Calibri"/>
            </a:endParaRP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8E97DA2-BA1A-40C4-B622-CB6B42C8C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D5F50D-CD1F-4B8A-BE53-DC94E00B5FD5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cs typeface="Calibri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1A0BC6-7FC4-40C3-A0A6-C704DDCF6D67}"/>
              </a:ext>
            </a:extLst>
          </p:cNvPr>
          <p:cNvSpPr/>
          <p:nvPr/>
        </p:nvSpPr>
        <p:spPr>
          <a:xfrm>
            <a:off x="5772791" y="275423"/>
            <a:ext cx="1763239" cy="731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Analog Signal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209C8-40AB-419D-9C08-F4281DB96F06}"/>
              </a:ext>
            </a:extLst>
          </p:cNvPr>
          <p:cNvSpPr/>
          <p:nvPr/>
        </p:nvSpPr>
        <p:spPr>
          <a:xfrm>
            <a:off x="5772791" y="1524417"/>
            <a:ext cx="1763239" cy="731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DAQ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A17D9F-55AA-4F62-AAF0-CFA27906699C}"/>
              </a:ext>
            </a:extLst>
          </p:cNvPr>
          <p:cNvSpPr/>
          <p:nvPr/>
        </p:nvSpPr>
        <p:spPr>
          <a:xfrm>
            <a:off x="5772791" y="2814127"/>
            <a:ext cx="1763239" cy="731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Nearline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DE464C-8B83-4A68-B735-E42359803CA8}"/>
              </a:ext>
            </a:extLst>
          </p:cNvPr>
          <p:cNvSpPr/>
          <p:nvPr/>
        </p:nvSpPr>
        <p:spPr>
          <a:xfrm>
            <a:off x="5772791" y="4103837"/>
            <a:ext cx="1763239" cy="731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Storage and Offline Analysis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C3C0F79-C727-441C-9352-4857801C939D}"/>
              </a:ext>
            </a:extLst>
          </p:cNvPr>
          <p:cNvSpPr/>
          <p:nvPr/>
        </p:nvSpPr>
        <p:spPr>
          <a:xfrm>
            <a:off x="6569871" y="1072103"/>
            <a:ext cx="165635" cy="399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D7C1129-EF15-4924-8593-96A61797819D}"/>
              </a:ext>
            </a:extLst>
          </p:cNvPr>
          <p:cNvSpPr/>
          <p:nvPr/>
        </p:nvSpPr>
        <p:spPr>
          <a:xfrm>
            <a:off x="6569871" y="2335492"/>
            <a:ext cx="165635" cy="399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EB76872-92AD-4389-97C3-0CFF0BCFBF03}"/>
              </a:ext>
            </a:extLst>
          </p:cNvPr>
          <p:cNvSpPr/>
          <p:nvPr/>
        </p:nvSpPr>
        <p:spPr>
          <a:xfrm>
            <a:off x="6569871" y="3631593"/>
            <a:ext cx="165635" cy="399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34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64EC60-59D6-48F0-89F4-374427315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428B0-4015-47F9-997A-1FCBF726F3C5}"/>
              </a:ext>
            </a:extLst>
          </p:cNvPr>
          <p:cNvSpPr txBox="1"/>
          <p:nvPr/>
        </p:nvSpPr>
        <p:spPr>
          <a:xfrm>
            <a:off x="2510418" y="176767"/>
            <a:ext cx="41231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Closing Remarks</a:t>
            </a:r>
            <a:endParaRPr lang="en-US" sz="20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4A39D-68D9-43A7-8E84-0BCE173259D5}"/>
              </a:ext>
            </a:extLst>
          </p:cNvPr>
          <p:cNvSpPr txBox="1"/>
          <p:nvPr/>
        </p:nvSpPr>
        <p:spPr>
          <a:xfrm>
            <a:off x="886522" y="1032881"/>
            <a:ext cx="737500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Conclusion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Obtained 3keV Precision Goal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Real Time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Future Work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Sub-timebin timing extraction and understand bias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Use Simulated Pulse Shapes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Calibri"/>
              </a:rPr>
              <a:t>Tom's simulation work for different event types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Implement Weighting</a:t>
            </a: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DBC9E-45F4-4713-B007-D0AAA315CB40}"/>
              </a:ext>
            </a:extLst>
          </p:cNvPr>
          <p:cNvSpPr txBox="1"/>
          <p:nvPr/>
        </p:nvSpPr>
        <p:spPr>
          <a:xfrm>
            <a:off x="8758016" y="4835357"/>
            <a:ext cx="386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18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03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9761" y="2593945"/>
          <a:ext cx="6744107" cy="170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3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Department of Physics, Arizona State University, Tempe, AZ 85287-1504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Physics, University of Virginia, Charlottesville, VA 22904-4714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Physics Division, Oak Ridge National Laboratory, Oak Ridge, TN 37831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 and Astronomy, University of Sussex, Brighton BN19RH, UK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Chemistry and Physics, University of Tennessee at Chattanooga, Chattanooga, TN 37403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 and Astronomy, University of Kentucky, Lexington, KY 40506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Physics, University of Manitoba, Winnipeg, Manitoba, R3T 2N2, Canada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KIT, </a:t>
                      </a:r>
                      <a:r>
                        <a:rPr kumimoji="0" lang="en-US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Universität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Karlsruhe (TH), </a:t>
                      </a:r>
                      <a:r>
                        <a:rPr kumimoji="0" lang="en-US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Kaiserstraße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12, 76131 Karlsruhe, Germany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 and Astronomy, University of Tennessee, Knoxville, TN 37996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 and Astronomy, University of South Carolina, Columbia, SC 29208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 </a:t>
                      </a:r>
                      <a:r>
                        <a:rPr kumimoji="0" lang="es-E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Los </a:t>
                      </a:r>
                      <a:r>
                        <a:rPr kumimoji="0" lang="es-ES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Alamos</a:t>
                      </a:r>
                      <a:r>
                        <a:rPr kumimoji="0" lang="es-E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National</a:t>
                      </a:r>
                      <a:r>
                        <a:rPr kumimoji="0" lang="es-E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Laboratory</a:t>
                      </a:r>
                      <a:r>
                        <a:rPr kumimoji="0" lang="es-E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Los </a:t>
                      </a:r>
                      <a:r>
                        <a:rPr kumimoji="0" lang="es-ES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Alamos</a:t>
                      </a:r>
                      <a:r>
                        <a:rPr kumimoji="0" lang="es-E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NM 87545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Physics, University of Winnipeg, Winnipeg, Manitoba R3B2E9, Canada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Physics, North Carolina State University, Raleigh, NC 27695-8202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 </a:t>
                      </a:r>
                      <a:r>
                        <a:rPr kumimoji="0" lang="es-E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Universidad Nacional Autónoma de México, México, D.F. 04510, México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 of Michigan, Ann Arbor, MI 48109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TRIUMF, Vancouver, Canada, V6T 2A3</a:t>
                      </a:r>
                      <a:endParaRPr lang="en-US" sz="80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6881" name="Rectangle 3"/>
          <p:cNvSpPr>
            <a:spLocks noChangeArrowheads="1"/>
          </p:cNvSpPr>
          <p:nvPr/>
        </p:nvSpPr>
        <p:spPr bwMode="auto">
          <a:xfrm>
            <a:off x="1143000" y="33338"/>
            <a:ext cx="6858000" cy="594122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100" b="1">
                <a:latin typeface="Times New Roman" pitchFamily="18" charset="0"/>
                <a:cs typeface="Times New Roman" pitchFamily="18" charset="0"/>
              </a:rPr>
              <a:t>The Nab collaboration</a:t>
            </a:r>
          </a:p>
        </p:txBody>
      </p:sp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206695" y="747218"/>
            <a:ext cx="67441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Alarcon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S.Baeßler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b,c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(Project Manager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), S.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Balascuta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Barrón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Palos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T.L.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Bailey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Bass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Birge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Blose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Borissenko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J.D. </a:t>
            </a:r>
            <a:r>
              <a:rPr lang="en-US" sz="1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Bowman</a:t>
            </a:r>
            <a:r>
              <a:rPr lang="en-US" sz="1200" baseline="30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(Co-Spokesperson)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Broussard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A.T.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Bryant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Byrne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J.R.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Calarco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c,i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Caylor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Chupp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T.V.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Cianciolo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Crawford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Ding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Doyle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Fan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Farrar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Fomin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Frlež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Fry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M.T.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Gericke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Gervais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Glück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G.L.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Greene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c,i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R.K.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Grzywacz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V.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Gudkov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Hamblen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Hayes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Hendrus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Ito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Jezghani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H. Li</a:t>
            </a:r>
            <a:r>
              <a:rPr lang="en-US" sz="12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Makela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Macsai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Mammei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Mammei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Martinez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D.G.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Mathews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McCrea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McGaughey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C.D.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McLaughlin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Mueller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D. van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Petten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S.I.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Penttilä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(On-site Manager),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D.E.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Perryman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Picker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Pierce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Počanić</a:t>
            </a:r>
            <a:r>
              <a:rPr lang="en-US" sz="1200" baseline="300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(Co-Spokesperson)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Randall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Riley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K.P.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Rykaczewski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 Salas-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Bacci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Samiei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E.M. Scott</a:t>
            </a:r>
            <a:r>
              <a:rPr lang="en-US" sz="12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Shelton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S.K.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Sjue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sz="1200" err="1">
                <a:latin typeface="Times New Roman" pitchFamily="18" charset="0"/>
                <a:cs typeface="Times New Roman" pitchFamily="18" charset="0"/>
              </a:rPr>
              <a:t>Stevens</a:t>
            </a:r>
            <a:r>
              <a:rPr lang="en-US" sz="1200" baseline="3000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J.W.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Wexler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Whitehead</a:t>
            </a:r>
            <a:r>
              <a:rPr lang="en-US" sz="1200" baseline="30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W.S.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Wilburn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A.R.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B.Zeck</a:t>
            </a:r>
            <a:r>
              <a:rPr lang="en-US" sz="1200" baseline="3000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1200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nsf.gov/images/logos/nsf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389509"/>
            <a:ext cx="739439" cy="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cience.energy.gov/~/media/_/images/about/resources/logos/jpg/high-res/RGB_Color-Seal_Green-Mark_SC_Vertic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802" y="4382107"/>
            <a:ext cx="2148285" cy="6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666" y="4425081"/>
            <a:ext cx="1052996" cy="6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425081"/>
            <a:ext cx="1285875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380" y="4203308"/>
            <a:ext cx="18694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project funding: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381" y="552733"/>
            <a:ext cx="2561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and recent collaborators:</a:t>
            </a:r>
          </a:p>
        </p:txBody>
      </p:sp>
    </p:spTree>
    <p:extLst>
      <p:ext uri="{BB962C8B-B14F-4D97-AF65-F5344CB8AC3E}">
        <p14:creationId xmlns:p14="http://schemas.microsoft.com/office/powerpoint/2010/main" val="16068075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F15AE2-AD8C-4082-AA83-A0DB381C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440" y="402761"/>
            <a:ext cx="3575571" cy="2232858"/>
          </a:xfrm>
          <a:prstGeom prst="rect">
            <a:avLst/>
          </a:prstGeom>
        </p:spPr>
      </p:pic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3D103A5-25FD-4663-8F9E-55420B96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344" y="2737609"/>
            <a:ext cx="3551017" cy="2228960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8E97DA2-BA1A-40C4-B622-CB6B42C8C7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D5F50D-CD1F-4B8A-BE53-DC94E00B5FD5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cs typeface="Calibri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E8BDE-7E1B-4949-BC0A-7873A2301EEC}"/>
              </a:ext>
            </a:extLst>
          </p:cNvPr>
          <p:cNvSpPr txBox="1"/>
          <p:nvPr/>
        </p:nvSpPr>
        <p:spPr>
          <a:xfrm>
            <a:off x="2532502" y="215517"/>
            <a:ext cx="40858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The Standard: Trapezoidal Filter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37B64C-D338-4B46-A5BE-97E5EF599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89" y="825647"/>
            <a:ext cx="3827584" cy="38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9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171451" y="639972"/>
            <a:ext cx="30285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cs typeface="Calibri"/>
              </a:rPr>
              <a:t>Linear Fitting with the Pseudo-Inverse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12" name="Picture 1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EBDB86E1-92EF-4F20-999A-E666C0E8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2" y="373228"/>
            <a:ext cx="27432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0A7522-74EA-48B2-8D9C-2D4CA84A65B6}"/>
              </a:ext>
            </a:extLst>
          </p:cNvPr>
          <p:cNvSpPr txBox="1"/>
          <p:nvPr/>
        </p:nvSpPr>
        <p:spPr>
          <a:xfrm>
            <a:off x="3200402" y="2143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y</a:t>
            </a:r>
          </a:p>
        </p:txBody>
      </p:sp>
      <p:pic>
        <p:nvPicPr>
          <p:cNvPr id="5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557CA6-1984-4D54-B811-1299587FD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742A0-4A06-4AED-BC47-FF5E48A51B83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2403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171451" y="639972"/>
            <a:ext cx="30285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cs typeface="Calibri"/>
              </a:rPr>
              <a:t>Linear Fitting with the Pseudo-Inverse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12" name="Picture 1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EBDB86E1-92EF-4F20-999A-E666C0E8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2" y="373228"/>
            <a:ext cx="27432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0A7522-74EA-48B2-8D9C-2D4CA84A65B6}"/>
              </a:ext>
            </a:extLst>
          </p:cNvPr>
          <p:cNvSpPr txBox="1"/>
          <p:nvPr/>
        </p:nvSpPr>
        <p:spPr>
          <a:xfrm>
            <a:off x="3200402" y="2143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y</a:t>
            </a:r>
          </a:p>
        </p:txBody>
      </p:sp>
      <p:pic>
        <p:nvPicPr>
          <p:cNvPr id="16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C135432A-D7A8-4473-AA45-71F75CD1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65" y="370262"/>
            <a:ext cx="27432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3DA9B-9A93-4FD5-98C2-7B7AAF528932}"/>
              </a:ext>
            </a:extLst>
          </p:cNvPr>
          <p:cNvSpPr txBox="1"/>
          <p:nvPr/>
        </p:nvSpPr>
        <p:spPr>
          <a:xfrm>
            <a:off x="6272214" y="214314"/>
            <a:ext cx="2085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 A</a:t>
            </a:r>
          </a:p>
        </p:txBody>
      </p:sp>
      <p:pic>
        <p:nvPicPr>
          <p:cNvPr id="5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557CA6-1984-4D54-B811-1299587FD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0A4BB-8E8C-4F90-A7C9-72A12FE3CAEE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5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477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171451" y="639972"/>
            <a:ext cx="30285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cs typeface="Calibri"/>
              </a:rPr>
              <a:t>Linear Fitting with the Pseudo-Inverse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12" name="Picture 1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EBDB86E1-92EF-4F20-999A-E666C0E8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2" y="373228"/>
            <a:ext cx="27432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0A7522-74EA-48B2-8D9C-2D4CA84A65B6}"/>
              </a:ext>
            </a:extLst>
          </p:cNvPr>
          <p:cNvSpPr txBox="1"/>
          <p:nvPr/>
        </p:nvSpPr>
        <p:spPr>
          <a:xfrm>
            <a:off x="3200402" y="2143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y</a:t>
            </a:r>
          </a:p>
        </p:txBody>
      </p:sp>
      <p:pic>
        <p:nvPicPr>
          <p:cNvPr id="16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C135432A-D7A8-4473-AA45-71F75CD1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65" y="370262"/>
            <a:ext cx="27432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3DA9B-9A93-4FD5-98C2-7B7AAF528932}"/>
              </a:ext>
            </a:extLst>
          </p:cNvPr>
          <p:cNvSpPr txBox="1"/>
          <p:nvPr/>
        </p:nvSpPr>
        <p:spPr>
          <a:xfrm>
            <a:off x="6272214" y="214314"/>
            <a:ext cx="2085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 A</a:t>
            </a:r>
          </a:p>
        </p:txBody>
      </p:sp>
      <p:pic>
        <p:nvPicPr>
          <p:cNvPr id="19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CB1D87BD-531E-4B7B-BFB8-70B3894A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2778920"/>
            <a:ext cx="27432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178595" y="22788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071BC-F63C-4D12-945E-2421B790928D}"/>
              </a:ext>
            </a:extLst>
          </p:cNvPr>
          <p:cNvCxnSpPr/>
          <p:nvPr/>
        </p:nvCxnSpPr>
        <p:spPr>
          <a:xfrm flipV="1">
            <a:off x="-28575" y="2235994"/>
            <a:ext cx="9215437" cy="71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1036443-8A4D-41A4-A17C-090CD7D55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19" y="2650332"/>
            <a:ext cx="1643063" cy="264319"/>
          </a:xfrm>
          <a:prstGeom prst="rect">
            <a:avLst/>
          </a:prstGeom>
        </p:spPr>
      </p:pic>
      <p:pic>
        <p:nvPicPr>
          <p:cNvPr id="5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557CA6-1984-4D54-B811-1299587FDB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C78DF-77FA-41D2-943F-0C66693AB24A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6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741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171451" y="639972"/>
            <a:ext cx="30285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cs typeface="Calibri"/>
              </a:rPr>
              <a:t>Linear Fitting with the Pseudo-Inverse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12" name="Picture 1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EBDB86E1-92EF-4F20-999A-E666C0E8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2" y="373228"/>
            <a:ext cx="27432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0A7522-74EA-48B2-8D9C-2D4CA84A65B6}"/>
              </a:ext>
            </a:extLst>
          </p:cNvPr>
          <p:cNvSpPr txBox="1"/>
          <p:nvPr/>
        </p:nvSpPr>
        <p:spPr>
          <a:xfrm>
            <a:off x="3200402" y="2143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y</a:t>
            </a:r>
          </a:p>
        </p:txBody>
      </p:sp>
      <p:pic>
        <p:nvPicPr>
          <p:cNvPr id="16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C135432A-D7A8-4473-AA45-71F75CD1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65" y="370262"/>
            <a:ext cx="27432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3DA9B-9A93-4FD5-98C2-7B7AAF528932}"/>
              </a:ext>
            </a:extLst>
          </p:cNvPr>
          <p:cNvSpPr txBox="1"/>
          <p:nvPr/>
        </p:nvSpPr>
        <p:spPr>
          <a:xfrm>
            <a:off x="6272214" y="214314"/>
            <a:ext cx="2085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 A</a:t>
            </a:r>
          </a:p>
        </p:txBody>
      </p:sp>
      <p:pic>
        <p:nvPicPr>
          <p:cNvPr id="19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CB1D87BD-531E-4B7B-BFB8-70B3894A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2778920"/>
            <a:ext cx="27432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178595" y="22788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071BC-F63C-4D12-945E-2421B790928D}"/>
              </a:ext>
            </a:extLst>
          </p:cNvPr>
          <p:cNvCxnSpPr/>
          <p:nvPr/>
        </p:nvCxnSpPr>
        <p:spPr>
          <a:xfrm flipV="1">
            <a:off x="-28575" y="2235994"/>
            <a:ext cx="9215437" cy="71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1036443-8A4D-41A4-A17C-090CD7D55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19" y="2650332"/>
            <a:ext cx="1643063" cy="264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F95A3-CCA5-4974-B432-89FAFA381A2D}"/>
              </a:ext>
            </a:extLst>
          </p:cNvPr>
          <p:cNvSpPr txBox="1"/>
          <p:nvPr/>
        </p:nvSpPr>
        <p:spPr>
          <a:xfrm>
            <a:off x="3200400" y="22788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Calculate Fit Parameters</a:t>
            </a:r>
          </a:p>
        </p:txBody>
      </p:sp>
      <p:pic>
        <p:nvPicPr>
          <p:cNvPr id="5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557CA6-1984-4D54-B811-1299587FDB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pic>
        <p:nvPicPr>
          <p:cNvPr id="2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3E51FFB-AD69-419D-90FB-E324AEABA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4312" y="3540919"/>
            <a:ext cx="1095375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B155D-FAFC-446C-AD1C-0235D8C83CB5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cs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37375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171451" y="639972"/>
            <a:ext cx="30285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cs typeface="Calibri"/>
              </a:rPr>
              <a:t>Linear Fitting with the Pseudo-Inverse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12" name="Picture 1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EBDB86E1-92EF-4F20-999A-E666C0E8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2" y="373228"/>
            <a:ext cx="27432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0A7522-74EA-48B2-8D9C-2D4CA84A65B6}"/>
              </a:ext>
            </a:extLst>
          </p:cNvPr>
          <p:cNvSpPr txBox="1"/>
          <p:nvPr/>
        </p:nvSpPr>
        <p:spPr>
          <a:xfrm>
            <a:off x="3200402" y="2143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y</a:t>
            </a:r>
          </a:p>
        </p:txBody>
      </p:sp>
      <p:pic>
        <p:nvPicPr>
          <p:cNvPr id="16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C135432A-D7A8-4473-AA45-71F75CD1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65" y="370262"/>
            <a:ext cx="27432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3DA9B-9A93-4FD5-98C2-7B7AAF528932}"/>
              </a:ext>
            </a:extLst>
          </p:cNvPr>
          <p:cNvSpPr txBox="1"/>
          <p:nvPr/>
        </p:nvSpPr>
        <p:spPr>
          <a:xfrm>
            <a:off x="6272214" y="214314"/>
            <a:ext cx="2085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Fit Functions: A</a:t>
            </a:r>
          </a:p>
        </p:txBody>
      </p:sp>
      <p:pic>
        <p:nvPicPr>
          <p:cNvPr id="19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CB1D87BD-531E-4B7B-BFB8-70B3894A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2778920"/>
            <a:ext cx="27432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37207D-EFB0-4890-B225-E65EE96C5419}"/>
              </a:ext>
            </a:extLst>
          </p:cNvPr>
          <p:cNvSpPr txBox="1"/>
          <p:nvPr/>
        </p:nvSpPr>
        <p:spPr>
          <a:xfrm>
            <a:off x="178595" y="2278856"/>
            <a:ext cx="28503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Pseudoinverse Fit Functions</a:t>
            </a:r>
            <a:endParaRPr lang="en-US"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C071BC-F63C-4D12-945E-2421B790928D}"/>
              </a:ext>
            </a:extLst>
          </p:cNvPr>
          <p:cNvCxnSpPr/>
          <p:nvPr/>
        </p:nvCxnSpPr>
        <p:spPr>
          <a:xfrm flipV="1">
            <a:off x="-28575" y="2235994"/>
            <a:ext cx="9215437" cy="71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1036443-8A4D-41A4-A17C-090CD7D55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19" y="2650332"/>
            <a:ext cx="1643063" cy="264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F95A3-CCA5-4974-B432-89FAFA381A2D}"/>
              </a:ext>
            </a:extLst>
          </p:cNvPr>
          <p:cNvSpPr txBox="1"/>
          <p:nvPr/>
        </p:nvSpPr>
        <p:spPr>
          <a:xfrm>
            <a:off x="3200400" y="22788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Calculate Fit Parameters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C0524-33B3-4EA5-95EF-4DDBAC9051EC}"/>
              </a:ext>
            </a:extLst>
          </p:cNvPr>
          <p:cNvSpPr txBox="1"/>
          <p:nvPr/>
        </p:nvSpPr>
        <p:spPr>
          <a:xfrm>
            <a:off x="5943600" y="22717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Fit using Parameters</a:t>
            </a:r>
          </a:p>
        </p:txBody>
      </p:sp>
      <p:pic>
        <p:nvPicPr>
          <p:cNvPr id="15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7E335A-75B2-4E66-8821-35FC89095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096" y="2713277"/>
            <a:ext cx="2964656" cy="1964532"/>
          </a:xfrm>
          <a:prstGeom prst="rect">
            <a:avLst/>
          </a:prstGeom>
        </p:spPr>
      </p:pic>
      <p:pic>
        <p:nvPicPr>
          <p:cNvPr id="26" name="Picture 2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859F183-86EA-4002-89A5-C32A9B2C1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537" y="2633662"/>
            <a:ext cx="923925" cy="276225"/>
          </a:xfrm>
          <a:prstGeom prst="rect">
            <a:avLst/>
          </a:prstGeom>
        </p:spPr>
      </p:pic>
      <p:pic>
        <p:nvPicPr>
          <p:cNvPr id="5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557CA6-1984-4D54-B811-1299587FDB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pic>
        <p:nvPicPr>
          <p:cNvPr id="2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3E51FFB-AD69-419D-90FB-E324AEABA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4312" y="3540919"/>
            <a:ext cx="1095375" cy="30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F05BE-DA6E-4E30-8276-1CB128A509D6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8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135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16243C-0F58-46A4-B8CE-03E762368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0" t="25581" r="260" b="26047"/>
          <a:stretch/>
        </p:blipFill>
        <p:spPr>
          <a:xfrm>
            <a:off x="0" y="4665169"/>
            <a:ext cx="1771652" cy="481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06B1-30D2-4422-BA36-1E01B1CFA2D5}"/>
              </a:ext>
            </a:extLst>
          </p:cNvPr>
          <p:cNvSpPr txBox="1"/>
          <p:nvPr/>
        </p:nvSpPr>
        <p:spPr>
          <a:xfrm>
            <a:off x="2" y="-2965"/>
            <a:ext cx="56179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>
                <a:cs typeface="Calibri"/>
              </a:rPr>
              <a:t>Non-Linear Fitting</a:t>
            </a:r>
            <a:r>
              <a:rPr lang="en-US" sz="2000">
                <a:cs typeface="Calibri"/>
              </a:rPr>
              <a:t>: One Non-Linear Parameter: </a:t>
            </a:r>
            <a:endParaRPr lang="en-US" sz="2000" u="sng">
              <a:cs typeface="Calibri"/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6AE6CD-5B2F-4346-A3E8-E3F7EA7E9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10937" r="9115" b="10547"/>
          <a:stretch/>
        </p:blipFill>
        <p:spPr>
          <a:xfrm>
            <a:off x="492920" y="644016"/>
            <a:ext cx="2178848" cy="14358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804420-29B1-43CB-9931-4257552242BF}"/>
              </a:ext>
            </a:extLst>
          </p:cNvPr>
          <p:cNvSpPr txBox="1"/>
          <p:nvPr/>
        </p:nvSpPr>
        <p:spPr>
          <a:xfrm>
            <a:off x="1178720" y="300039"/>
            <a:ext cx="700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Data: </a:t>
            </a:r>
          </a:p>
        </p:txBody>
      </p:sp>
      <p:pic>
        <p:nvPicPr>
          <p:cNvPr id="6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4766A65-A976-4534-B805-9AD6AB71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2" y="447675"/>
            <a:ext cx="138113" cy="1476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FF724-C256-4DE5-A300-D3F45687C2B0}"/>
              </a:ext>
            </a:extLst>
          </p:cNvPr>
          <p:cNvCxnSpPr/>
          <p:nvPr/>
        </p:nvCxnSpPr>
        <p:spPr>
          <a:xfrm flipH="1">
            <a:off x="1200837" y="1136803"/>
            <a:ext cx="889612" cy="680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2B9009-804E-4211-86EC-478EFC11312D}"/>
              </a:ext>
            </a:extLst>
          </p:cNvPr>
          <p:cNvSpPr txBox="1"/>
          <p:nvPr/>
        </p:nvSpPr>
        <p:spPr>
          <a:xfrm>
            <a:off x="1435980" y="8128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C956EB7-BE8A-4EED-82D9-7D9125C55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143" y="943346"/>
            <a:ext cx="200025" cy="2286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0897C8DD-8273-4E56-82BF-4AE9CC09A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305" y="104651"/>
            <a:ext cx="200025" cy="2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EA7F0-0DA0-4A5A-B000-BBB82290D7D4}"/>
              </a:ext>
            </a:extLst>
          </p:cNvPr>
          <p:cNvSpPr txBox="1"/>
          <p:nvPr/>
        </p:nvSpPr>
        <p:spPr>
          <a:xfrm>
            <a:off x="8902612" y="4835357"/>
            <a:ext cx="24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9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846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 Public Relations &amp;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Mathews</dc:creator>
  <dc:description/>
  <cp:revision>2</cp:revision>
  <dcterms:created xsi:type="dcterms:W3CDTF">2019-09-10T12:05:15Z</dcterms:created>
  <dcterms:modified xsi:type="dcterms:W3CDTF">2019-11-07T16:50:44Z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University of Kentucky Public Relations &amp; Marketing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